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313" r:id="rId3"/>
    <p:sldId id="355" r:id="rId4"/>
    <p:sldId id="354" r:id="rId5"/>
    <p:sldId id="356" r:id="rId6"/>
    <p:sldId id="276" r:id="rId7"/>
    <p:sldId id="277" r:id="rId8"/>
    <p:sldId id="290" r:id="rId9"/>
    <p:sldId id="278" r:id="rId10"/>
    <p:sldId id="366" r:id="rId11"/>
    <p:sldId id="285" r:id="rId12"/>
    <p:sldId id="292" r:id="rId13"/>
    <p:sldId id="357" r:id="rId14"/>
    <p:sldId id="358" r:id="rId15"/>
    <p:sldId id="359" r:id="rId16"/>
    <p:sldId id="360" r:id="rId17"/>
    <p:sldId id="361" r:id="rId18"/>
    <p:sldId id="362" r:id="rId19"/>
    <p:sldId id="296" r:id="rId20"/>
    <p:sldId id="363" r:id="rId21"/>
    <p:sldId id="364" r:id="rId22"/>
    <p:sldId id="365" r:id="rId23"/>
    <p:sldId id="367" r:id="rId24"/>
    <p:sldId id="370" r:id="rId25"/>
    <p:sldId id="302" r:id="rId26"/>
    <p:sldId id="315" r:id="rId27"/>
    <p:sldId id="304" r:id="rId28"/>
    <p:sldId id="368" r:id="rId29"/>
    <p:sldId id="305" r:id="rId30"/>
    <p:sldId id="369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4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4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A6C8D-7D5F-4F85-9D31-AC12A21B6A22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781411F-EFA7-4A9E-B8F3-C6CDE103F5DD}">
      <dgm:prSet phldrT="[Texto]" custT="1"/>
      <dgm:spPr/>
      <dgm:t>
        <a:bodyPr/>
        <a:lstStyle/>
        <a:p>
          <a:pPr algn="ctr"/>
          <a:r>
            <a:rPr lang="es-ES" sz="3600" i="1" u="sng" dirty="0"/>
            <a:t>Pruebas</a:t>
          </a:r>
        </a:p>
      </dgm:t>
    </dgm:pt>
    <dgm:pt modelId="{159511B9-D049-4BFE-88C8-C05A436DFF75}" type="parTrans" cxnId="{C8E2168F-F841-483E-86F8-B58D1A733C5B}">
      <dgm:prSet/>
      <dgm:spPr/>
      <dgm:t>
        <a:bodyPr/>
        <a:lstStyle/>
        <a:p>
          <a:endParaRPr lang="es-ES"/>
        </a:p>
      </dgm:t>
    </dgm:pt>
    <dgm:pt modelId="{B0B10A9A-DF52-4A12-9102-E7FE63982D2C}" type="sibTrans" cxnId="{C8E2168F-F841-483E-86F8-B58D1A733C5B}">
      <dgm:prSet/>
      <dgm:spPr/>
      <dgm:t>
        <a:bodyPr/>
        <a:lstStyle/>
        <a:p>
          <a:endParaRPr lang="es-ES"/>
        </a:p>
      </dgm:t>
    </dgm:pt>
    <dgm:pt modelId="{3D301AA9-B9C9-42BC-ADF8-3701A5293435}">
      <dgm:prSet phldrT="[Texto]" custT="1"/>
      <dgm:spPr/>
      <dgm:t>
        <a:bodyPr/>
        <a:lstStyle/>
        <a:p>
          <a:pPr marL="357188" indent="-357188">
            <a:lnSpc>
              <a:spcPct val="100000"/>
            </a:lnSpc>
            <a:spcAft>
              <a:spcPts val="1800"/>
            </a:spcAft>
          </a:pPr>
          <a:r>
            <a:rPr lang="es-ES" sz="2800" b="0" i="0" u="none" dirty="0"/>
            <a:t>Pruebas de </a:t>
          </a:r>
          <a:r>
            <a:rPr lang="es-ES" sz="2800" b="1" i="0" u="none" dirty="0"/>
            <a:t>razonamiento </a:t>
          </a:r>
          <a:r>
            <a:rPr lang="en-IE" sz="2800" b="1" i="0" u="none" dirty="0"/>
            <a:t>verbal, </a:t>
          </a:r>
          <a:r>
            <a:rPr lang="en-IE" sz="2800" b="1" i="0" u="none" dirty="0" err="1"/>
            <a:t>numérico</a:t>
          </a:r>
          <a:r>
            <a:rPr lang="en-IE" sz="2800" b="1" i="0" u="none" dirty="0"/>
            <a:t> y </a:t>
          </a:r>
          <a:r>
            <a:rPr lang="en-IE" sz="2800" b="1" i="0" u="none" dirty="0" err="1"/>
            <a:t>abstracto</a:t>
          </a:r>
          <a:endParaRPr lang="es-ES" sz="2800" i="0" u="none" dirty="0"/>
        </a:p>
      </dgm:t>
    </dgm:pt>
    <dgm:pt modelId="{F034C273-899C-481E-8F13-3BF14B264A33}" type="parTrans" cxnId="{52C515E8-6D6B-41B0-A0B3-EEF7D482BF22}">
      <dgm:prSet/>
      <dgm:spPr/>
      <dgm:t>
        <a:bodyPr/>
        <a:lstStyle/>
        <a:p>
          <a:endParaRPr lang="en-US"/>
        </a:p>
      </dgm:t>
    </dgm:pt>
    <dgm:pt modelId="{489B364E-A4E1-48DC-B852-370F4CA0A5D0}" type="sibTrans" cxnId="{52C515E8-6D6B-41B0-A0B3-EEF7D482BF22}">
      <dgm:prSet/>
      <dgm:spPr/>
      <dgm:t>
        <a:bodyPr/>
        <a:lstStyle/>
        <a:p>
          <a:endParaRPr lang="en-US"/>
        </a:p>
      </dgm:t>
    </dgm:pt>
    <dgm:pt modelId="{5A3A97B4-0A06-4F92-B212-161106148612}">
      <dgm:prSet phldrT="[Texto]" custT="1"/>
      <dgm:spPr/>
      <dgm:t>
        <a:bodyPr/>
        <a:lstStyle/>
        <a:p>
          <a:pPr marL="357188" indent="-357188">
            <a:lnSpc>
              <a:spcPct val="100000"/>
            </a:lnSpc>
            <a:spcAft>
              <a:spcPts val="1800"/>
            </a:spcAft>
          </a:pPr>
          <a:r>
            <a:rPr lang="en-US" sz="2800" b="0" i="0" u="none" dirty="0" err="1"/>
            <a:t>Prueba</a:t>
          </a:r>
          <a:r>
            <a:rPr lang="en-US" sz="2800" b="0" i="0" u="none" dirty="0"/>
            <a:t> de </a:t>
          </a:r>
          <a:r>
            <a:rPr lang="en-US" sz="2800" b="1" i="0" u="none" dirty="0" err="1"/>
            <a:t>opciones</a:t>
          </a:r>
          <a:r>
            <a:rPr lang="en-US" sz="2800" b="1" i="0" u="none" dirty="0"/>
            <a:t> </a:t>
          </a:r>
          <a:r>
            <a:rPr lang="en-US" sz="2800" b="1" i="0" u="none" dirty="0" err="1"/>
            <a:t>múltiples</a:t>
          </a:r>
          <a:r>
            <a:rPr lang="en-US" sz="2800" b="1" i="0" u="none" dirty="0"/>
            <a:t> </a:t>
          </a:r>
          <a:r>
            <a:rPr lang="en-US" sz="2800" i="0" dirty="0"/>
            <a:t>(</a:t>
          </a:r>
          <a:r>
            <a:rPr lang="es-ES" sz="2800" i="0" dirty="0"/>
            <a:t>MCQ) sobre la UE o en el ámbito de las oposiciones para especialistas </a:t>
          </a:r>
          <a:endParaRPr lang="es-ES" sz="2800" i="0" u="none" dirty="0"/>
        </a:p>
      </dgm:t>
    </dgm:pt>
    <dgm:pt modelId="{69EE4C65-6F7E-453B-ADA1-6902B62DF5BC}" type="parTrans" cxnId="{7D7BDF3D-B0A2-467D-9C82-70D5133DED75}">
      <dgm:prSet/>
      <dgm:spPr/>
      <dgm:t>
        <a:bodyPr/>
        <a:lstStyle/>
        <a:p>
          <a:endParaRPr lang="en-US"/>
        </a:p>
      </dgm:t>
    </dgm:pt>
    <dgm:pt modelId="{617F09E0-C254-4034-84EB-A360E5CA4636}" type="sibTrans" cxnId="{7D7BDF3D-B0A2-467D-9C82-70D5133DED75}">
      <dgm:prSet/>
      <dgm:spPr/>
      <dgm:t>
        <a:bodyPr/>
        <a:lstStyle/>
        <a:p>
          <a:endParaRPr lang="en-US"/>
        </a:p>
      </dgm:t>
    </dgm:pt>
    <dgm:pt modelId="{87A26ED3-F6E5-41A5-A2C8-64E21777ACDA}">
      <dgm:prSet phldrT="[Texto]" custT="1"/>
      <dgm:spPr/>
      <dgm:t>
        <a:bodyPr/>
        <a:lstStyle/>
        <a:p>
          <a:pPr marL="357188" indent="-357188">
            <a:lnSpc>
              <a:spcPct val="100000"/>
            </a:lnSpc>
            <a:spcAft>
              <a:spcPts val="1800"/>
            </a:spcAft>
          </a:pPr>
          <a:r>
            <a:rPr lang="es-ES" sz="2800" b="1" i="0" dirty="0"/>
            <a:t>Prueba escrita </a:t>
          </a:r>
          <a:r>
            <a:rPr lang="es-ES" sz="2800" i="0" dirty="0"/>
            <a:t>(en general, un estudio de caso o una prueba técnica)</a:t>
          </a:r>
        </a:p>
      </dgm:t>
    </dgm:pt>
    <dgm:pt modelId="{A3B5C2C9-CF26-423B-92CE-41A4316CDD1A}" type="parTrans" cxnId="{7F53EBEE-30F4-4FD3-AAEB-9AECAD043D81}">
      <dgm:prSet/>
      <dgm:spPr/>
      <dgm:t>
        <a:bodyPr/>
        <a:lstStyle/>
        <a:p>
          <a:endParaRPr lang="en-IE"/>
        </a:p>
      </dgm:t>
    </dgm:pt>
    <dgm:pt modelId="{D96FECD2-4618-4969-BEE9-0F1F00070398}" type="sibTrans" cxnId="{7F53EBEE-30F4-4FD3-AAEB-9AECAD043D81}">
      <dgm:prSet/>
      <dgm:spPr/>
      <dgm:t>
        <a:bodyPr/>
        <a:lstStyle/>
        <a:p>
          <a:endParaRPr lang="en-IE"/>
        </a:p>
      </dgm:t>
    </dgm:pt>
    <dgm:pt modelId="{CC6F6640-6193-41A8-BCB4-A29782EFC776}">
      <dgm:prSet phldrT="[Texto]" custT="1"/>
      <dgm:spPr/>
      <dgm:t>
        <a:bodyPr/>
        <a:lstStyle/>
        <a:p>
          <a:pPr marL="357188" indent="-357188">
            <a:lnSpc>
              <a:spcPct val="100000"/>
            </a:lnSpc>
            <a:spcAft>
              <a:spcPts val="1800"/>
            </a:spcAft>
          </a:pPr>
          <a:r>
            <a:rPr lang="en-IE" sz="2800" i="0" dirty="0"/>
            <a:t>Prueba de </a:t>
          </a:r>
          <a:r>
            <a:rPr lang="en-IE" sz="2800" b="1" i="0" dirty="0"/>
            <a:t>competencias digitales</a:t>
          </a:r>
          <a:r>
            <a:rPr lang="en-IE" sz="2800" i="0" dirty="0"/>
            <a:t> (</a:t>
          </a:r>
          <a:r>
            <a:rPr lang="en-IE" sz="2800" i="0" dirty="0" err="1"/>
            <a:t>sólo</a:t>
          </a:r>
          <a:r>
            <a:rPr lang="en-IE" sz="2800" i="0" dirty="0"/>
            <a:t> </a:t>
          </a:r>
          <a:r>
            <a:rPr lang="en-IE" sz="2800" i="0" dirty="0" err="1"/>
            <a:t>perfiles</a:t>
          </a:r>
          <a:r>
            <a:rPr lang="en-IE" sz="2800" i="0" dirty="0"/>
            <a:t> </a:t>
          </a:r>
          <a:r>
            <a:rPr lang="en-IE" sz="2800" i="0" dirty="0" err="1"/>
            <a:t>específicos</a:t>
          </a:r>
          <a:r>
            <a:rPr lang="en-IE" sz="2800" i="0" dirty="0"/>
            <a:t>) </a:t>
          </a:r>
          <a:r>
            <a:rPr lang="es-ES" sz="2800" i="0" dirty="0"/>
            <a:t> 	</a:t>
          </a:r>
        </a:p>
      </dgm:t>
    </dgm:pt>
    <dgm:pt modelId="{8E747002-CF79-4D53-B187-DB613925AA26}" type="parTrans" cxnId="{7ACCF51F-3C6E-41AE-92F9-926D2189BDE5}">
      <dgm:prSet/>
      <dgm:spPr/>
      <dgm:t>
        <a:bodyPr/>
        <a:lstStyle/>
        <a:p>
          <a:endParaRPr lang="en-IE"/>
        </a:p>
      </dgm:t>
    </dgm:pt>
    <dgm:pt modelId="{B4C47A27-F8B8-4101-8658-6567DC218A0F}" type="sibTrans" cxnId="{7ACCF51F-3C6E-41AE-92F9-926D2189BDE5}">
      <dgm:prSet/>
      <dgm:spPr/>
      <dgm:t>
        <a:bodyPr/>
        <a:lstStyle/>
        <a:p>
          <a:endParaRPr lang="en-IE"/>
        </a:p>
      </dgm:t>
    </dgm:pt>
    <dgm:pt modelId="{1039870D-A0E6-414A-9B2A-3A4B96321B27}" type="pres">
      <dgm:prSet presAssocID="{FC9A6C8D-7D5F-4F85-9D31-AC12A21B6A22}" presName="linear" presStyleCnt="0">
        <dgm:presLayoutVars>
          <dgm:dir/>
          <dgm:animLvl val="lvl"/>
          <dgm:resizeHandles val="exact"/>
        </dgm:presLayoutVars>
      </dgm:prSet>
      <dgm:spPr/>
    </dgm:pt>
    <dgm:pt modelId="{995EFDAA-5146-4AD1-9572-3C18D454B42A}" type="pres">
      <dgm:prSet presAssocID="{E781411F-EFA7-4A9E-B8F3-C6CDE103F5DD}" presName="parentLin" presStyleCnt="0"/>
      <dgm:spPr/>
    </dgm:pt>
    <dgm:pt modelId="{B6449405-1EF7-4383-B005-435FE398DB58}" type="pres">
      <dgm:prSet presAssocID="{E781411F-EFA7-4A9E-B8F3-C6CDE103F5DD}" presName="parentLeftMargin" presStyleLbl="node1" presStyleIdx="0" presStyleCnt="1"/>
      <dgm:spPr/>
    </dgm:pt>
    <dgm:pt modelId="{7CEC6053-8193-4BF2-A59B-6C02477AA504}" type="pres">
      <dgm:prSet presAssocID="{E781411F-EFA7-4A9E-B8F3-C6CDE103F5DD}" presName="parentText" presStyleLbl="node1" presStyleIdx="0" presStyleCnt="1" custScaleX="118537" custScaleY="51785" custLinFactNeighborX="-26418" custLinFactNeighborY="-45196">
        <dgm:presLayoutVars>
          <dgm:chMax val="0"/>
          <dgm:bulletEnabled val="1"/>
        </dgm:presLayoutVars>
      </dgm:prSet>
      <dgm:spPr/>
    </dgm:pt>
    <dgm:pt modelId="{A17C93A5-34C3-48EC-91A3-2F969AFE7AF4}" type="pres">
      <dgm:prSet presAssocID="{E781411F-EFA7-4A9E-B8F3-C6CDE103F5DD}" presName="negativeSpace" presStyleCnt="0"/>
      <dgm:spPr/>
    </dgm:pt>
    <dgm:pt modelId="{944AFFD6-72B6-462D-8BBD-80B807E534BD}" type="pres">
      <dgm:prSet presAssocID="{E781411F-EFA7-4A9E-B8F3-C6CDE103F5DD}" presName="childText" presStyleLbl="conFgAcc1" presStyleIdx="0" presStyleCnt="1" custScaleY="93863" custLinFactNeighborX="-365" custLinFactNeighborY="3803">
        <dgm:presLayoutVars>
          <dgm:bulletEnabled val="1"/>
        </dgm:presLayoutVars>
      </dgm:prSet>
      <dgm:spPr/>
    </dgm:pt>
  </dgm:ptLst>
  <dgm:cxnLst>
    <dgm:cxn modelId="{7ACCF51F-3C6E-41AE-92F9-926D2189BDE5}" srcId="{E781411F-EFA7-4A9E-B8F3-C6CDE103F5DD}" destId="{CC6F6640-6193-41A8-BCB4-A29782EFC776}" srcOrd="3" destOrd="0" parTransId="{8E747002-CF79-4D53-B187-DB613925AA26}" sibTransId="{B4C47A27-F8B8-4101-8658-6567DC218A0F}"/>
    <dgm:cxn modelId="{981D3F2E-FF3F-4230-B4BB-A4F7EC43FE54}" type="presOf" srcId="{87A26ED3-F6E5-41A5-A2C8-64E21777ACDA}" destId="{944AFFD6-72B6-462D-8BBD-80B807E534BD}" srcOrd="0" destOrd="2" presId="urn:microsoft.com/office/officeart/2005/8/layout/list1"/>
    <dgm:cxn modelId="{7D7BDF3D-B0A2-467D-9C82-70D5133DED75}" srcId="{E781411F-EFA7-4A9E-B8F3-C6CDE103F5DD}" destId="{5A3A97B4-0A06-4F92-B212-161106148612}" srcOrd="1" destOrd="0" parTransId="{69EE4C65-6F7E-453B-ADA1-6902B62DF5BC}" sibTransId="{617F09E0-C254-4034-84EB-A360E5CA4636}"/>
    <dgm:cxn modelId="{A549E93D-4E7C-42DA-BD3E-BC0E14F52974}" type="presOf" srcId="{5A3A97B4-0A06-4F92-B212-161106148612}" destId="{944AFFD6-72B6-462D-8BBD-80B807E534BD}" srcOrd="0" destOrd="1" presId="urn:microsoft.com/office/officeart/2005/8/layout/list1"/>
    <dgm:cxn modelId="{F9C4E788-14D8-419C-B8FA-5B8CE605CBD9}" type="presOf" srcId="{E781411F-EFA7-4A9E-B8F3-C6CDE103F5DD}" destId="{7CEC6053-8193-4BF2-A59B-6C02477AA504}" srcOrd="1" destOrd="0" presId="urn:microsoft.com/office/officeart/2005/8/layout/list1"/>
    <dgm:cxn modelId="{C8E2168F-F841-483E-86F8-B58D1A733C5B}" srcId="{FC9A6C8D-7D5F-4F85-9D31-AC12A21B6A22}" destId="{E781411F-EFA7-4A9E-B8F3-C6CDE103F5DD}" srcOrd="0" destOrd="0" parTransId="{159511B9-D049-4BFE-88C8-C05A436DFF75}" sibTransId="{B0B10A9A-DF52-4A12-9102-E7FE63982D2C}"/>
    <dgm:cxn modelId="{75FFAA94-FDC4-431C-9251-F04E35267746}" type="presOf" srcId="{FC9A6C8D-7D5F-4F85-9D31-AC12A21B6A22}" destId="{1039870D-A0E6-414A-9B2A-3A4B96321B27}" srcOrd="0" destOrd="0" presId="urn:microsoft.com/office/officeart/2005/8/layout/list1"/>
    <dgm:cxn modelId="{A077DCAD-9E03-40AA-9EFF-217D3A5F3D43}" type="presOf" srcId="{3D301AA9-B9C9-42BC-ADF8-3701A5293435}" destId="{944AFFD6-72B6-462D-8BBD-80B807E534BD}" srcOrd="0" destOrd="0" presId="urn:microsoft.com/office/officeart/2005/8/layout/list1"/>
    <dgm:cxn modelId="{F7E7EFBF-76D0-47D5-9146-DEC4E279E41E}" type="presOf" srcId="{E781411F-EFA7-4A9E-B8F3-C6CDE103F5DD}" destId="{B6449405-1EF7-4383-B005-435FE398DB58}" srcOrd="0" destOrd="0" presId="urn:microsoft.com/office/officeart/2005/8/layout/list1"/>
    <dgm:cxn modelId="{9CA53EE5-966E-47B4-933C-E6B5B8B8BEAF}" type="presOf" srcId="{CC6F6640-6193-41A8-BCB4-A29782EFC776}" destId="{944AFFD6-72B6-462D-8BBD-80B807E534BD}" srcOrd="0" destOrd="3" presId="urn:microsoft.com/office/officeart/2005/8/layout/list1"/>
    <dgm:cxn modelId="{52C515E8-6D6B-41B0-A0B3-EEF7D482BF22}" srcId="{E781411F-EFA7-4A9E-B8F3-C6CDE103F5DD}" destId="{3D301AA9-B9C9-42BC-ADF8-3701A5293435}" srcOrd="0" destOrd="0" parTransId="{F034C273-899C-481E-8F13-3BF14B264A33}" sibTransId="{489B364E-A4E1-48DC-B852-370F4CA0A5D0}"/>
    <dgm:cxn modelId="{7F53EBEE-30F4-4FD3-AAEB-9AECAD043D81}" srcId="{E781411F-EFA7-4A9E-B8F3-C6CDE103F5DD}" destId="{87A26ED3-F6E5-41A5-A2C8-64E21777ACDA}" srcOrd="2" destOrd="0" parTransId="{A3B5C2C9-CF26-423B-92CE-41A4316CDD1A}" sibTransId="{D96FECD2-4618-4969-BEE9-0F1F00070398}"/>
    <dgm:cxn modelId="{585AF81D-3E6F-44F3-A8FD-54252F3CF563}" type="presParOf" srcId="{1039870D-A0E6-414A-9B2A-3A4B96321B27}" destId="{995EFDAA-5146-4AD1-9572-3C18D454B42A}" srcOrd="0" destOrd="0" presId="urn:microsoft.com/office/officeart/2005/8/layout/list1"/>
    <dgm:cxn modelId="{764C2372-5BCE-45D9-8B93-8BFAD50053C0}" type="presParOf" srcId="{995EFDAA-5146-4AD1-9572-3C18D454B42A}" destId="{B6449405-1EF7-4383-B005-435FE398DB58}" srcOrd="0" destOrd="0" presId="urn:microsoft.com/office/officeart/2005/8/layout/list1"/>
    <dgm:cxn modelId="{A0BEE332-9AD6-4115-9410-8679B6DC5C98}" type="presParOf" srcId="{995EFDAA-5146-4AD1-9572-3C18D454B42A}" destId="{7CEC6053-8193-4BF2-A59B-6C02477AA504}" srcOrd="1" destOrd="0" presId="urn:microsoft.com/office/officeart/2005/8/layout/list1"/>
    <dgm:cxn modelId="{C1127420-D2A7-42A4-A801-9BB3502BC09A}" type="presParOf" srcId="{1039870D-A0E6-414A-9B2A-3A4B96321B27}" destId="{A17C93A5-34C3-48EC-91A3-2F969AFE7AF4}" srcOrd="1" destOrd="0" presId="urn:microsoft.com/office/officeart/2005/8/layout/list1"/>
    <dgm:cxn modelId="{C26F436F-D21B-4D87-B193-C9048FF405D8}" type="presParOf" srcId="{1039870D-A0E6-414A-9B2A-3A4B96321B27}" destId="{944AFFD6-72B6-462D-8BBD-80B807E534B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AFFD6-72B6-462D-8BBD-80B807E534BD}">
      <dsp:nvSpPr>
        <dsp:cNvPr id="0" name=""/>
        <dsp:cNvSpPr/>
      </dsp:nvSpPr>
      <dsp:spPr>
        <a:xfrm>
          <a:off x="0" y="146216"/>
          <a:ext cx="11334958" cy="48253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9719" tIns="1062228" rIns="879719" bIns="199136" numCol="1" spcCol="1270" anchor="t" anchorCtr="0">
          <a:noAutofit/>
        </a:bodyPr>
        <a:lstStyle/>
        <a:p>
          <a:pPr marL="357188" lvl="1" indent="-357188" algn="l" defTabSz="12446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s-ES" sz="2800" b="0" i="0" u="none" kern="1200" dirty="0"/>
            <a:t>Pruebas de </a:t>
          </a:r>
          <a:r>
            <a:rPr lang="es-ES" sz="2800" b="1" i="0" u="none" kern="1200" dirty="0"/>
            <a:t>razonamiento </a:t>
          </a:r>
          <a:r>
            <a:rPr lang="en-IE" sz="2800" b="1" i="0" u="none" kern="1200" dirty="0"/>
            <a:t>verbal, </a:t>
          </a:r>
          <a:r>
            <a:rPr lang="en-IE" sz="2800" b="1" i="0" u="none" kern="1200" dirty="0" err="1"/>
            <a:t>numérico</a:t>
          </a:r>
          <a:r>
            <a:rPr lang="en-IE" sz="2800" b="1" i="0" u="none" kern="1200" dirty="0"/>
            <a:t> y </a:t>
          </a:r>
          <a:r>
            <a:rPr lang="en-IE" sz="2800" b="1" i="0" u="none" kern="1200" dirty="0" err="1"/>
            <a:t>abstracto</a:t>
          </a:r>
          <a:endParaRPr lang="es-ES" sz="2800" i="0" u="none" kern="1200" dirty="0"/>
        </a:p>
        <a:p>
          <a:pPr marL="357188" lvl="1" indent="-357188" algn="l" defTabSz="12446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800" b="0" i="0" u="none" kern="1200" dirty="0" err="1"/>
            <a:t>Prueba</a:t>
          </a:r>
          <a:r>
            <a:rPr lang="en-US" sz="2800" b="0" i="0" u="none" kern="1200" dirty="0"/>
            <a:t> de </a:t>
          </a:r>
          <a:r>
            <a:rPr lang="en-US" sz="2800" b="1" i="0" u="none" kern="1200" dirty="0" err="1"/>
            <a:t>opciones</a:t>
          </a:r>
          <a:r>
            <a:rPr lang="en-US" sz="2800" b="1" i="0" u="none" kern="1200" dirty="0"/>
            <a:t> </a:t>
          </a:r>
          <a:r>
            <a:rPr lang="en-US" sz="2800" b="1" i="0" u="none" kern="1200" dirty="0" err="1"/>
            <a:t>múltiples</a:t>
          </a:r>
          <a:r>
            <a:rPr lang="en-US" sz="2800" b="1" i="0" u="none" kern="1200" dirty="0"/>
            <a:t> </a:t>
          </a:r>
          <a:r>
            <a:rPr lang="en-US" sz="2800" i="0" kern="1200" dirty="0"/>
            <a:t>(</a:t>
          </a:r>
          <a:r>
            <a:rPr lang="es-ES" sz="2800" i="0" kern="1200" dirty="0"/>
            <a:t>MCQ) sobre la UE o en el ámbito de las oposiciones para especialistas </a:t>
          </a:r>
          <a:endParaRPr lang="es-ES" sz="2800" i="0" u="none" kern="1200" dirty="0"/>
        </a:p>
        <a:p>
          <a:pPr marL="357188" lvl="1" indent="-357188" algn="l" defTabSz="12446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s-ES" sz="2800" b="1" i="0" kern="1200" dirty="0"/>
            <a:t>Prueba escrita </a:t>
          </a:r>
          <a:r>
            <a:rPr lang="es-ES" sz="2800" i="0" kern="1200" dirty="0"/>
            <a:t>(en general, un estudio de caso o una prueba técnica)</a:t>
          </a:r>
        </a:p>
        <a:p>
          <a:pPr marL="357188" lvl="1" indent="-357188" algn="l" defTabSz="12446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IE" sz="2800" i="0" kern="1200" dirty="0"/>
            <a:t>Prueba de </a:t>
          </a:r>
          <a:r>
            <a:rPr lang="en-IE" sz="2800" b="1" i="0" kern="1200" dirty="0"/>
            <a:t>competencias digitales</a:t>
          </a:r>
          <a:r>
            <a:rPr lang="en-IE" sz="2800" i="0" kern="1200" dirty="0"/>
            <a:t> (</a:t>
          </a:r>
          <a:r>
            <a:rPr lang="en-IE" sz="2800" i="0" kern="1200" dirty="0" err="1"/>
            <a:t>sólo</a:t>
          </a:r>
          <a:r>
            <a:rPr lang="en-IE" sz="2800" i="0" kern="1200" dirty="0"/>
            <a:t> </a:t>
          </a:r>
          <a:r>
            <a:rPr lang="en-IE" sz="2800" i="0" kern="1200" dirty="0" err="1"/>
            <a:t>perfiles</a:t>
          </a:r>
          <a:r>
            <a:rPr lang="en-IE" sz="2800" i="0" kern="1200" dirty="0"/>
            <a:t> </a:t>
          </a:r>
          <a:r>
            <a:rPr lang="en-IE" sz="2800" i="0" kern="1200" dirty="0" err="1"/>
            <a:t>específicos</a:t>
          </a:r>
          <a:r>
            <a:rPr lang="en-IE" sz="2800" i="0" kern="1200" dirty="0"/>
            <a:t>) </a:t>
          </a:r>
          <a:r>
            <a:rPr lang="es-ES" sz="2800" i="0" kern="1200" dirty="0"/>
            <a:t> 	</a:t>
          </a:r>
        </a:p>
      </dsp:txBody>
      <dsp:txXfrm>
        <a:off x="0" y="146216"/>
        <a:ext cx="11334958" cy="4825309"/>
      </dsp:txXfrm>
    </dsp:sp>
    <dsp:sp modelId="{7CEC6053-8193-4BF2-A59B-6C02477AA504}">
      <dsp:nvSpPr>
        <dsp:cNvPr id="0" name=""/>
        <dsp:cNvSpPr/>
      </dsp:nvSpPr>
      <dsp:spPr>
        <a:xfrm>
          <a:off x="417024" y="0"/>
          <a:ext cx="9405283" cy="9783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904" tIns="0" rIns="299904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i="1" u="sng" kern="1200" dirty="0"/>
            <a:t>Pruebas</a:t>
          </a:r>
        </a:p>
      </dsp:txBody>
      <dsp:txXfrm>
        <a:off x="464784" y="47760"/>
        <a:ext cx="9309763" cy="88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1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20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3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21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93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22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4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23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25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24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07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28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54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30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54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1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4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0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0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0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37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9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E2C7EE-13A9-4E24-9F74-331DCBF29728}" type="slidenum">
              <a:rPr lang="en-GB" altLang="en-US" smtClean="0">
                <a:latin typeface="Calibri" panose="020F0502020204030204" pitchFamily="34" charset="0"/>
              </a:rPr>
              <a:pPr/>
              <a:t>18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3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u-careers.europa.eu/es/job-opportunities/administrators-field-transpor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seu-concours.com/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psotraining.eu/" TargetMode="External"/><Relationship Id="rId5" Type="http://schemas.openxmlformats.org/officeDocument/2006/relationships/hyperlink" Target="https://eutraining.eu/" TargetMode="External"/><Relationship Id="rId4" Type="http://schemas.openxmlformats.org/officeDocument/2006/relationships/hyperlink" Target="https://eu-testbook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-careers.europa.eu/es/job-opportunities/upcom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u-careers.europa.eu/es/selection-process" TargetMode="External"/><Relationship Id="rId4" Type="http://schemas.openxmlformats.org/officeDocument/2006/relationships/hyperlink" Target="https://eu-careers.europa.eu/es/job-opportunities/open-for-applicatio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pso.europa.eu/es/kick-start-epsos-transformation-proces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372505" cy="2149523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s-ES" sz="5000" b="1" dirty="0"/>
              <a:t>COMO AFRONTAR UN PROCESO DE SELECCIÓN EN LA UE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3388" y="3952245"/>
            <a:ext cx="10065224" cy="89775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CONSEJOS Y CRITERIOS DE ACTUACIÓN</a:t>
            </a:r>
            <a:br>
              <a:rPr lang="es-ES" b="1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391891" y="6313054"/>
            <a:ext cx="3408218" cy="544946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12436"/>
            <a:ext cx="12192000" cy="881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1164" y="1093674"/>
            <a:ext cx="3408218" cy="544946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859114" y="2006600"/>
            <a:ext cx="3951011" cy="4203700"/>
          </a:xfrm>
        </p:spPr>
        <p:txBody>
          <a:bodyPr/>
          <a:lstStyle/>
          <a:p>
            <a:r>
              <a:rPr lang="en-GB" b="1" dirty="0"/>
              <a:t>La </a:t>
            </a:r>
            <a:r>
              <a:rPr lang="en-GB" b="1" dirty="0" err="1"/>
              <a:t>solicitud</a:t>
            </a:r>
            <a:endParaRPr lang="en-GB" b="1" dirty="0"/>
          </a:p>
          <a:p>
            <a:pPr lvl="1">
              <a:spcAft>
                <a:spcPts val="600"/>
              </a:spcAft>
            </a:pPr>
            <a:r>
              <a:rPr lang="en-GB" dirty="0" err="1"/>
              <a:t>Mi</a:t>
            </a:r>
            <a:r>
              <a:rPr lang="en-GB" dirty="0"/>
              <a:t> </a:t>
            </a:r>
            <a:r>
              <a:rPr lang="en-GB" dirty="0" err="1"/>
              <a:t>perfil</a:t>
            </a:r>
            <a:endParaRPr lang="en-GB" dirty="0"/>
          </a:p>
          <a:p>
            <a:pPr lvl="2">
              <a:spcAft>
                <a:spcPts val="600"/>
              </a:spcAft>
            </a:pPr>
            <a:r>
              <a:rPr lang="en-GB" sz="1400" dirty="0" err="1"/>
              <a:t>Educaci</a:t>
            </a:r>
            <a:r>
              <a:rPr lang="es-ES" altLang="en-US" sz="1400" dirty="0" err="1"/>
              <a:t>ó</a:t>
            </a:r>
            <a:r>
              <a:rPr lang="en-GB" sz="1400" dirty="0"/>
              <a:t>n </a:t>
            </a:r>
          </a:p>
          <a:p>
            <a:pPr lvl="2">
              <a:spcAft>
                <a:spcPts val="600"/>
              </a:spcAft>
            </a:pPr>
            <a:r>
              <a:rPr lang="en-GB" sz="1400" dirty="0" err="1"/>
              <a:t>Experiencia</a:t>
            </a:r>
            <a:r>
              <a:rPr lang="en-GB" sz="1400" dirty="0"/>
              <a:t> </a:t>
            </a:r>
            <a:r>
              <a:rPr lang="en-GB" sz="1400" dirty="0" err="1"/>
              <a:t>profesional</a:t>
            </a:r>
            <a:endParaRPr lang="en-GB" sz="1400" dirty="0"/>
          </a:p>
          <a:p>
            <a:pPr lvl="2">
              <a:spcAft>
                <a:spcPts val="600"/>
              </a:spcAft>
            </a:pPr>
            <a:r>
              <a:rPr lang="en-GB" sz="1400" dirty="0" err="1"/>
              <a:t>Conocimiento</a:t>
            </a:r>
            <a:r>
              <a:rPr lang="en-GB" sz="1400" dirty="0"/>
              <a:t> de </a:t>
            </a:r>
            <a:r>
              <a:rPr lang="en-GB" sz="1400" dirty="0" err="1"/>
              <a:t>idiomas</a:t>
            </a:r>
            <a:endParaRPr lang="en-GB" sz="1400" dirty="0"/>
          </a:p>
          <a:p>
            <a:pPr lvl="1"/>
            <a:r>
              <a:rPr lang="en-GB" dirty="0" err="1"/>
              <a:t>Motivaci</a:t>
            </a:r>
            <a:r>
              <a:rPr lang="es-ES" altLang="en-US" dirty="0" err="1"/>
              <a:t>ó</a:t>
            </a:r>
            <a:r>
              <a:rPr lang="en-GB" dirty="0"/>
              <a:t>n y </a:t>
            </a:r>
            <a:r>
              <a:rPr lang="en-GB" dirty="0" err="1"/>
              <a:t>puntos</a:t>
            </a:r>
            <a:r>
              <a:rPr lang="en-GB" dirty="0"/>
              <a:t> </a:t>
            </a:r>
            <a:r>
              <a:rPr lang="en-GB" dirty="0" err="1"/>
              <a:t>fuertes</a:t>
            </a:r>
            <a:endParaRPr lang="en-GB" dirty="0"/>
          </a:p>
          <a:p>
            <a:pPr lvl="1"/>
            <a:r>
              <a:rPr lang="en-GB" dirty="0" err="1"/>
              <a:t>Criterios</a:t>
            </a:r>
            <a:r>
              <a:rPr lang="en-GB" dirty="0"/>
              <a:t> de </a:t>
            </a:r>
            <a:r>
              <a:rPr lang="en-GB" dirty="0" err="1"/>
              <a:t>eligibilidad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La solicitud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9513455" y="5624945"/>
            <a:ext cx="2549236" cy="105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463A6-1D9C-0E35-6C89-044C755AE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88" y="1395412"/>
            <a:ext cx="6113132" cy="37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1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2800" b="1" dirty="0"/>
              <a:t>La solicitud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58" y="1443958"/>
            <a:ext cx="9485927" cy="453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6982" y="4636654"/>
            <a:ext cx="563418" cy="307777"/>
          </a:xfrm>
          <a:prstGeom prst="rect">
            <a:avLst/>
          </a:prstGeom>
          <a:solidFill>
            <a:srgbClr val="004494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9513455" y="5624945"/>
            <a:ext cx="2549236" cy="105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PARTE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oposici</a:t>
            </a:r>
            <a:r>
              <a:rPr lang="es-ES" altLang="en-US" dirty="0" err="1"/>
              <a:t>ón</a:t>
            </a:r>
            <a:r>
              <a:rPr lang="es-ES" altLang="en-US" dirty="0"/>
              <a:t> y sus fases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504218" y="5837382"/>
            <a:ext cx="2549237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2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77362" y="464458"/>
            <a:ext cx="9645067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Nuevo sistema (desde 2023)</a:t>
            </a:r>
          </a:p>
        </p:txBody>
      </p:sp>
      <p:graphicFrame>
        <p:nvGraphicFramePr>
          <p:cNvPr id="4" name="2 Marcador de contenido">
            <a:extLst>
              <a:ext uri="{FF2B5EF4-FFF2-40B4-BE49-F238E27FC236}">
                <a16:creationId xmlns:a16="http://schemas.microsoft.com/office/drawing/2014/main" id="{F8B6374A-D234-5C98-3386-0134E2C67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175375"/>
              </p:ext>
            </p:extLst>
          </p:nvPr>
        </p:nvGraphicFramePr>
        <p:xfrm>
          <a:off x="469946" y="1484242"/>
          <a:ext cx="11334958" cy="5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266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C04E84-3EC0-1958-B4CE-B428DDD28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025" y="1253191"/>
            <a:ext cx="7073899" cy="53821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11DF5E0-AF68-B2FC-D338-2C58990C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62" y="446643"/>
            <a:ext cx="9645067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Oposición especialista - </a:t>
            </a:r>
            <a:r>
              <a:rPr lang="es-ES" altLang="en-US" sz="2800" b="1" dirty="0">
                <a:solidFill>
                  <a:srgbClr val="024EA2"/>
                </a:solidFill>
                <a:hlinkClick r:id="rId4"/>
              </a:rPr>
              <a:t>Ejemplo</a:t>
            </a:r>
            <a:endParaRPr lang="es-ES" altLang="en-US" sz="2800" b="1" dirty="0">
              <a:solidFill>
                <a:srgbClr val="02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8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77362" y="464458"/>
            <a:ext cx="9645067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Pruebas de razonamiento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870858" y="1575285"/>
            <a:ext cx="9479642" cy="748815"/>
          </a:xfrm>
        </p:spPr>
        <p:txBody>
          <a:bodyPr/>
          <a:lstStyle/>
          <a:p>
            <a:pPr marL="622300" lvl="1" indent="-4445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Pruebas de opciones múltiples por ordenador (</a:t>
            </a:r>
            <a:r>
              <a:rPr lang="es-ES" sz="2400" b="1" dirty="0"/>
              <a:t>CBT</a:t>
            </a:r>
            <a:r>
              <a:rPr lang="es-ES" sz="2400" dirty="0"/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DDE22A-9BBA-419E-1D06-E8A158838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957429"/>
              </p:ext>
            </p:extLst>
          </p:nvPr>
        </p:nvGraphicFramePr>
        <p:xfrm>
          <a:off x="1416956" y="2171179"/>
          <a:ext cx="9035142" cy="1944236"/>
        </p:xfrm>
        <a:graphic>
          <a:graphicData uri="http://schemas.openxmlformats.org/drawingml/2006/table">
            <a:tbl>
              <a:tblPr/>
              <a:tblGrid>
                <a:gridCol w="3102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067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>
                          <a:effectLst/>
                          <a:latin typeface="Comic Sans MS" panose="030F0702030302020204" pitchFamily="66" charset="0"/>
                        </a:rPr>
                        <a:t>Pruebas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>
                          <a:effectLst/>
                          <a:latin typeface="Comic Sans MS" panose="030F0702030302020204" pitchFamily="66" charset="0"/>
                        </a:rPr>
                        <a:t>Lengua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>
                          <a:effectLst/>
                          <a:latin typeface="Comic Sans MS" panose="030F0702030302020204" pitchFamily="66" charset="0"/>
                        </a:rPr>
                        <a:t>Preguntas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>
                          <a:effectLst/>
                          <a:latin typeface="Comic Sans MS" panose="030F0702030302020204" pitchFamily="66" charset="0"/>
                        </a:rPr>
                        <a:t>Duración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>
                          <a:effectLst/>
                          <a:latin typeface="Comic Sans MS" panose="030F0702030302020204" pitchFamily="66" charset="0"/>
                        </a:rPr>
                        <a:t>Razonamiento verbal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>
                          <a:effectLst/>
                          <a:latin typeface="Comic Sans MS" panose="030F0702030302020204" pitchFamily="66" charset="0"/>
                        </a:rPr>
                        <a:t>Lengua 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>
                          <a:effectLst/>
                          <a:latin typeface="Comic Sans MS" panose="030F0702030302020204" pitchFamily="66" charset="0"/>
                        </a:rPr>
                        <a:t>10/20 preguntas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r>
                        <a:rPr lang="en-IE" sz="1800" noProof="0" dirty="0">
                          <a:effectLst/>
                          <a:latin typeface="Comic Sans MS" panose="030F0702030302020204" pitchFamily="66" charset="0"/>
                        </a:rPr>
                        <a:t>/35</a:t>
                      </a:r>
                      <a:r>
                        <a:rPr lang="es-ES" sz="1800" noProof="0" dirty="0">
                          <a:effectLst/>
                          <a:latin typeface="Comic Sans MS" panose="030F0702030302020204" pitchFamily="66" charset="0"/>
                        </a:rPr>
                        <a:t> minutos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279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>
                          <a:effectLst/>
                          <a:latin typeface="Comic Sans MS" panose="030F0702030302020204" pitchFamily="66" charset="0"/>
                        </a:rPr>
                        <a:t>Razonamiento numérico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>
                          <a:effectLst/>
                          <a:latin typeface="Comic Sans MS" panose="030F0702030302020204" pitchFamily="66" charset="0"/>
                        </a:rPr>
                        <a:t>Lengua 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>
                          <a:effectLst/>
                          <a:latin typeface="Comic Sans MS" panose="030F0702030302020204" pitchFamily="66" charset="0"/>
                        </a:rPr>
                        <a:t>10 preguntas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>
                          <a:effectLst/>
                          <a:latin typeface="Comic Sans MS" panose="030F0702030302020204" pitchFamily="66" charset="0"/>
                        </a:rPr>
                        <a:t>20 minutos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279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>
                          <a:effectLst/>
                          <a:latin typeface="Comic Sans MS" panose="030F0702030302020204" pitchFamily="66" charset="0"/>
                        </a:rPr>
                        <a:t>Razonamiento abstracto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>
                          <a:effectLst/>
                          <a:latin typeface="Comic Sans MS" panose="030F0702030302020204" pitchFamily="66" charset="0"/>
                        </a:rPr>
                        <a:t>Lengua 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>
                          <a:effectLst/>
                          <a:latin typeface="Comic Sans MS" panose="030F0702030302020204" pitchFamily="66" charset="0"/>
                        </a:rPr>
                        <a:t>10/20 preguntas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>
                          <a:effectLst/>
                          <a:latin typeface="Comic Sans MS" panose="030F0702030302020204" pitchFamily="66" charset="0"/>
                        </a:rPr>
                        <a:t>10/20 minutos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62A80-CC03-5033-BFD5-85B59C62F802}"/>
              </a:ext>
            </a:extLst>
          </p:cNvPr>
          <p:cNvSpPr txBox="1">
            <a:spLocks/>
          </p:cNvSpPr>
          <p:nvPr/>
        </p:nvSpPr>
        <p:spPr>
          <a:xfrm>
            <a:off x="972458" y="4260428"/>
            <a:ext cx="6711042" cy="2171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355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56B1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Consejos</a:t>
            </a:r>
          </a:p>
          <a:p>
            <a:pPr marL="901700" lvl="1" indent="-3683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/>
              <a:t>Problema</a:t>
            </a:r>
            <a:r>
              <a:rPr lang="en-GB" sz="2400" dirty="0"/>
              <a:t>: El </a:t>
            </a:r>
            <a:r>
              <a:rPr lang="en-GB" sz="2400" dirty="0" err="1"/>
              <a:t>tiempo</a:t>
            </a:r>
            <a:r>
              <a:rPr lang="en-GB" sz="2400" dirty="0"/>
              <a:t> </a:t>
            </a:r>
          </a:p>
          <a:p>
            <a:pPr marL="901700" lvl="1" indent="-3683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/>
              <a:t>Solución</a:t>
            </a:r>
            <a:r>
              <a:rPr lang="en-GB" sz="2400" dirty="0"/>
              <a:t>: </a:t>
            </a:r>
            <a:r>
              <a:rPr lang="en-GB" sz="2400" dirty="0" err="1"/>
              <a:t>Práctica</a:t>
            </a:r>
            <a:r>
              <a:rPr lang="en-GB" sz="2400" dirty="0"/>
              <a:t>, </a:t>
            </a:r>
            <a:r>
              <a:rPr lang="en-GB" sz="2400" dirty="0" err="1"/>
              <a:t>práctica</a:t>
            </a:r>
            <a:r>
              <a:rPr lang="en-GB" sz="2400" dirty="0"/>
              <a:t>, </a:t>
            </a:r>
            <a:r>
              <a:rPr lang="en-GB" sz="2400" dirty="0" err="1"/>
              <a:t>práctica</a:t>
            </a:r>
            <a:endParaRPr lang="en-GB" sz="2400" b="1" dirty="0"/>
          </a:p>
          <a:p>
            <a:pPr marL="901700" lvl="1" indent="-3683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/>
              <a:t>Fuentes</a:t>
            </a:r>
            <a:r>
              <a:rPr lang="en-GB" sz="2400" dirty="0"/>
              <a:t>: </a:t>
            </a:r>
            <a:r>
              <a:rPr lang="en-GB" sz="2400" dirty="0" err="1"/>
              <a:t>Diferentes</a:t>
            </a:r>
            <a:r>
              <a:rPr lang="en-GB" sz="2400" dirty="0"/>
              <a:t> + </a:t>
            </a:r>
            <a:r>
              <a:rPr lang="en-GB" sz="2400" dirty="0" err="1"/>
              <a:t>Alternarlas</a:t>
            </a: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B10FF-A0EC-5E7E-ACE2-3BF69BE900D7}"/>
              </a:ext>
            </a:extLst>
          </p:cNvPr>
          <p:cNvSpPr txBox="1">
            <a:spLocks/>
          </p:cNvSpPr>
          <p:nvPr/>
        </p:nvSpPr>
        <p:spPr>
          <a:xfrm>
            <a:off x="7551058" y="4260428"/>
            <a:ext cx="4209142" cy="17339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00"/>
              </a:spcAft>
              <a:buNone/>
            </a:pPr>
            <a:r>
              <a:rPr lang="en-GB" sz="1200" b="1" i="1" dirty="0" err="1"/>
              <a:t>Posibles</a:t>
            </a:r>
            <a:r>
              <a:rPr lang="en-GB" sz="1200" b="1" i="1" dirty="0"/>
              <a:t> </a:t>
            </a:r>
            <a:r>
              <a:rPr lang="en-GB" sz="1200" b="1" i="1" dirty="0" err="1"/>
              <a:t>fuentes</a:t>
            </a:r>
            <a:endParaRPr lang="en-GB" sz="1200" b="1" i="1" dirty="0"/>
          </a:p>
          <a:p>
            <a:pPr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200" b="1" i="1" dirty="0" err="1"/>
              <a:t>Libros</a:t>
            </a:r>
            <a:r>
              <a:rPr lang="en-GB" sz="1200" b="1" i="1" dirty="0"/>
              <a:t>/</a:t>
            </a:r>
            <a:r>
              <a:rPr lang="en-GB" sz="1200" b="1" i="1" dirty="0" err="1"/>
              <a:t>manuales</a:t>
            </a:r>
            <a:r>
              <a:rPr lang="en-GB" sz="1200" i="1" dirty="0"/>
              <a:t>:</a:t>
            </a:r>
          </a:p>
          <a:p>
            <a:pPr marL="444500" lvl="1" indent="-17780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GB" sz="1200" i="1" dirty="0" err="1"/>
              <a:t>Orseu</a:t>
            </a:r>
            <a:r>
              <a:rPr lang="en-GB" sz="1200" i="1" dirty="0"/>
              <a:t> </a:t>
            </a:r>
            <a:r>
              <a:rPr lang="en-GB" sz="1200" i="1" dirty="0">
                <a:sym typeface="Wingdings" panose="05000000000000000000" pitchFamily="2" charset="2"/>
              </a:rPr>
              <a:t> </a:t>
            </a:r>
            <a:r>
              <a:rPr lang="en-US" sz="1200" i="1" dirty="0">
                <a:hlinkClick r:id="rId3"/>
              </a:rPr>
              <a:t>https://www.orseu-concours.com/en/</a:t>
            </a:r>
            <a:endParaRPr lang="en-US" sz="1200" i="1" dirty="0"/>
          </a:p>
          <a:p>
            <a:pPr marL="444500" lvl="1" indent="-17780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GB" sz="1200" i="1" dirty="0"/>
              <a:t>The Ultimate EU Test </a:t>
            </a:r>
            <a:r>
              <a:rPr lang="en-GB" sz="1200" i="1" dirty="0">
                <a:sym typeface="Wingdings" panose="05000000000000000000" pitchFamily="2" charset="2"/>
              </a:rPr>
              <a:t>(</a:t>
            </a:r>
            <a:r>
              <a:rPr lang="en-GB" sz="1200" i="1" dirty="0" err="1">
                <a:sym typeface="Wingdings" panose="05000000000000000000" pitchFamily="2" charset="2"/>
              </a:rPr>
              <a:t>Administradores</a:t>
            </a:r>
            <a:r>
              <a:rPr lang="en-GB" sz="1200" i="1" dirty="0">
                <a:sym typeface="Wingdings" panose="05000000000000000000" pitchFamily="2" charset="2"/>
              </a:rPr>
              <a:t>)  2 </a:t>
            </a:r>
            <a:r>
              <a:rPr lang="en-GB" sz="1200" i="1" dirty="0" err="1">
                <a:sym typeface="Wingdings" panose="05000000000000000000" pitchFamily="2" charset="2"/>
              </a:rPr>
              <a:t>libros</a:t>
            </a:r>
            <a:r>
              <a:rPr lang="en-GB" sz="1200" i="1" dirty="0">
                <a:sym typeface="Wingdings" panose="05000000000000000000" pitchFamily="2" charset="2"/>
              </a:rPr>
              <a:t>: </a:t>
            </a:r>
            <a:r>
              <a:rPr lang="en-US" sz="1200" i="1" dirty="0">
                <a:hlinkClick r:id="rId4"/>
              </a:rPr>
              <a:t>https://eu-testbook.com/</a:t>
            </a:r>
            <a:endParaRPr lang="en-GB" sz="1200" i="1" dirty="0"/>
          </a:p>
          <a:p>
            <a:pPr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200" b="1" i="1" dirty="0" err="1"/>
              <a:t>Práctica</a:t>
            </a:r>
            <a:r>
              <a:rPr lang="en-GB" sz="1200" b="1" i="1" dirty="0"/>
              <a:t> online</a:t>
            </a:r>
            <a:r>
              <a:rPr lang="en-GB" sz="1200" i="1" dirty="0"/>
              <a:t>:</a:t>
            </a:r>
          </a:p>
          <a:p>
            <a:pPr marL="533400" lvl="1" indent="-26670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GB" sz="1200" i="1" dirty="0" err="1"/>
              <a:t>EUTraining</a:t>
            </a:r>
            <a:r>
              <a:rPr lang="en-GB" sz="1200" i="1" dirty="0"/>
              <a:t> </a:t>
            </a:r>
            <a:r>
              <a:rPr lang="en-GB" sz="1200" i="1" dirty="0">
                <a:sym typeface="Wingdings" panose="05000000000000000000" pitchFamily="2" charset="2"/>
              </a:rPr>
              <a:t> </a:t>
            </a:r>
            <a:r>
              <a:rPr lang="en-US" sz="1200" i="1" dirty="0">
                <a:hlinkClick r:id="rId5"/>
              </a:rPr>
              <a:t>https://eutraining.eu/</a:t>
            </a:r>
            <a:endParaRPr lang="en-US" sz="1200" i="1" dirty="0"/>
          </a:p>
          <a:p>
            <a:pPr marL="533400" lvl="1" indent="-26670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GB" sz="1200" i="1" dirty="0" err="1"/>
              <a:t>Epso</a:t>
            </a:r>
            <a:r>
              <a:rPr lang="en-GB" sz="1200" i="1" dirty="0"/>
              <a:t> training </a:t>
            </a:r>
            <a:r>
              <a:rPr lang="en-GB" sz="1200" i="1" dirty="0">
                <a:sym typeface="Wingdings" panose="05000000000000000000" pitchFamily="2" charset="2"/>
              </a:rPr>
              <a:t> </a:t>
            </a:r>
            <a:r>
              <a:rPr lang="en-US" sz="1200" i="1" dirty="0">
                <a:hlinkClick r:id="rId6"/>
              </a:rPr>
              <a:t>https://epsotraining.eu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09203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11DF5E0-AF68-B2FC-D338-2C58990C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62" y="446643"/>
            <a:ext cx="9645067" cy="857348"/>
          </a:xfrm>
        </p:spPr>
        <p:txBody>
          <a:bodyPr/>
          <a:lstStyle/>
          <a:p>
            <a:r>
              <a:rPr lang="es-ES" sz="2800" b="1" dirty="0"/>
              <a:t>Razonamiento verbal</a:t>
            </a:r>
            <a:endParaRPr lang="es-ES" altLang="en-US" sz="2800" b="1" dirty="0">
              <a:solidFill>
                <a:srgbClr val="024EA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11BBF7-CFBB-D790-1E84-83F8AB1512B1}"/>
              </a:ext>
            </a:extLst>
          </p:cNvPr>
          <p:cNvSpPr/>
          <p:nvPr/>
        </p:nvSpPr>
        <p:spPr>
          <a:xfrm>
            <a:off x="1265272" y="1730449"/>
            <a:ext cx="9537403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altLang="en-US" sz="2000" dirty="0"/>
              <a:t>El </a:t>
            </a:r>
            <a:r>
              <a:rPr lang="es-ES" altLang="en-US" sz="2000" dirty="0" err="1"/>
              <a:t>Schipperke</a:t>
            </a:r>
            <a:r>
              <a:rPr lang="es-ES" altLang="en-US" sz="2000" dirty="0"/>
              <a:t> es una raza de perro originaria de Flandes que se usaba tradicionalmente como guardián de las barcazas. El </a:t>
            </a:r>
            <a:r>
              <a:rPr lang="es-ES" altLang="en-US" sz="2000" dirty="0" err="1"/>
              <a:t>Schipperke</a:t>
            </a:r>
            <a:r>
              <a:rPr lang="es-ES" altLang="en-US" sz="2000" dirty="0"/>
              <a:t> («pequeño capitán») es descendiente del </a:t>
            </a:r>
            <a:r>
              <a:rPr lang="es-ES" altLang="en-US" sz="2000" dirty="0" err="1"/>
              <a:t>Leuvenaar</a:t>
            </a:r>
            <a:r>
              <a:rPr lang="es-ES" altLang="en-US" sz="2000" dirty="0"/>
              <a:t>, el cual también dio origen al pastor belga. Son perros pequeños, robustos, rabones, de pelaje negro denso y cabeza zorruna. El </a:t>
            </a:r>
            <a:r>
              <a:rPr lang="es-ES" altLang="en-US" sz="2000" dirty="0" err="1"/>
              <a:t>Schipperke</a:t>
            </a:r>
            <a:r>
              <a:rPr lang="es-ES" altLang="en-US" sz="2000" dirty="0"/>
              <a:t> mide aproximadamente 32 cm de alto y pesa hasta 8 Kg. Tiene una expresión alegre e inquisitiva y es generalmente resistente y enérgico, hábil cazador de ratas y otros roedores y buen guardián. </a:t>
            </a:r>
          </a:p>
          <a:p>
            <a:endParaRPr lang="es-ES" altLang="en-US" sz="2000" dirty="0"/>
          </a:p>
          <a:p>
            <a:r>
              <a:rPr lang="es-ES" altLang="en-US" sz="2000" dirty="0"/>
              <a:t>¿Cuál de las siguientes afirmaciones es correcta?</a:t>
            </a:r>
          </a:p>
          <a:p>
            <a:r>
              <a:rPr lang="es-ES" altLang="en-US" sz="2000" i="1" dirty="0"/>
              <a:t>  A.	El </a:t>
            </a:r>
            <a:r>
              <a:rPr lang="es-ES" altLang="en-US" sz="2000" i="1" dirty="0" err="1"/>
              <a:t>Schipperke</a:t>
            </a:r>
            <a:r>
              <a:rPr lang="es-ES" altLang="en-US" sz="2000" i="1" dirty="0"/>
              <a:t> es de la familia del zorro  </a:t>
            </a:r>
          </a:p>
          <a:p>
            <a:r>
              <a:rPr lang="es-ES" altLang="en-US" sz="2000" i="1" dirty="0"/>
              <a:t>  B.	El </a:t>
            </a:r>
            <a:r>
              <a:rPr lang="es-ES" altLang="en-US" sz="2000" i="1" dirty="0" err="1"/>
              <a:t>Schipperke</a:t>
            </a:r>
            <a:r>
              <a:rPr lang="es-ES" altLang="en-US" sz="2000" i="1" dirty="0"/>
              <a:t> es un excelente nadador  </a:t>
            </a:r>
          </a:p>
          <a:p>
            <a:r>
              <a:rPr lang="es-ES" altLang="en-US" sz="2000" i="1" dirty="0"/>
              <a:t>  C.	El pastor belga es un perro bastante pequeño  </a:t>
            </a:r>
          </a:p>
          <a:p>
            <a:r>
              <a:rPr lang="es-ES" altLang="en-US" sz="2000" i="1" dirty="0"/>
              <a:t> </a:t>
            </a:r>
            <a:r>
              <a:rPr lang="es-ES" altLang="en-US" sz="2000" b="1" i="1" dirty="0"/>
              <a:t> D</a:t>
            </a:r>
            <a:r>
              <a:rPr lang="es-ES" altLang="en-US" sz="2000" i="1" dirty="0"/>
              <a:t>.	</a:t>
            </a:r>
            <a:r>
              <a:rPr lang="es-ES" altLang="en-US" sz="2000" b="1" i="1" dirty="0"/>
              <a:t>Un perro negro con rabo no puede ser un </a:t>
            </a:r>
            <a:r>
              <a:rPr lang="es-ES" altLang="en-US" sz="2000" b="1" i="1" dirty="0" err="1"/>
              <a:t>Schipperke</a:t>
            </a:r>
            <a:r>
              <a:rPr lang="es-ES" altLang="en-US" sz="2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24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11DF5E0-AF68-B2FC-D338-2C58990C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62" y="446643"/>
            <a:ext cx="9645067" cy="857348"/>
          </a:xfrm>
        </p:spPr>
        <p:txBody>
          <a:bodyPr/>
          <a:lstStyle/>
          <a:p>
            <a:r>
              <a:rPr lang="es-ES" sz="2800" b="1" dirty="0"/>
              <a:t>Razonamiento numérico</a:t>
            </a:r>
            <a:endParaRPr lang="es-ES" altLang="en-US" sz="2800" b="1" dirty="0">
              <a:solidFill>
                <a:srgbClr val="024EA2"/>
              </a:solidFill>
            </a:endParaRPr>
          </a:p>
        </p:txBody>
      </p:sp>
      <p:pic>
        <p:nvPicPr>
          <p:cNvPr id="3" name="Picture 2" descr="https://media.prime.prometric.com/images/15190559.GIF">
            <a:extLst>
              <a:ext uri="{FF2B5EF4-FFF2-40B4-BE49-F238E27FC236}">
                <a16:creationId xmlns:a16="http://schemas.microsoft.com/office/drawing/2014/main" id="{DEB0D62D-4661-8811-0B21-19EEB74D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17" y="1765919"/>
            <a:ext cx="7062428" cy="40841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738B8D54-F51F-63C6-7BAB-1C2F6C69F65D}"/>
              </a:ext>
            </a:extLst>
          </p:cNvPr>
          <p:cNvSpPr txBox="1">
            <a:spLocks/>
          </p:cNvSpPr>
          <p:nvPr/>
        </p:nvSpPr>
        <p:spPr>
          <a:xfrm>
            <a:off x="8612372" y="1979835"/>
            <a:ext cx="3370522" cy="34291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altLang="en-US" sz="2000" b="1">
                <a:solidFill>
                  <a:schemeClr val="tx1"/>
                </a:solidFill>
              </a:rPr>
              <a:t>¿Qué región presenta la densidad de población más baja?</a:t>
            </a:r>
          </a:p>
          <a:p>
            <a:r>
              <a:rPr lang="es-ES" altLang="en-US" sz="2000">
                <a:solidFill>
                  <a:schemeClr val="tx1"/>
                </a:solidFill>
              </a:rPr>
              <a:t>  A.	UE-25  </a:t>
            </a:r>
          </a:p>
          <a:p>
            <a:r>
              <a:rPr lang="es-ES" altLang="en-US" sz="2000">
                <a:solidFill>
                  <a:schemeClr val="tx1"/>
                </a:solidFill>
              </a:rPr>
              <a:t>  B.	UE-15  </a:t>
            </a:r>
          </a:p>
          <a:p>
            <a:r>
              <a:rPr lang="es-ES" altLang="en-US" sz="2000">
                <a:solidFill>
                  <a:schemeClr val="tx1"/>
                </a:solidFill>
              </a:rPr>
              <a:t>  C.	Eurozona  </a:t>
            </a:r>
          </a:p>
          <a:p>
            <a:r>
              <a:rPr lang="es-ES" altLang="en-US" sz="2000" b="1">
                <a:solidFill>
                  <a:schemeClr val="tx1"/>
                </a:solidFill>
              </a:rPr>
              <a:t>  D.	EE.UU.  </a:t>
            </a:r>
          </a:p>
          <a:p>
            <a:r>
              <a:rPr lang="es-ES" altLang="en-US" sz="2000">
                <a:solidFill>
                  <a:schemeClr val="tx1"/>
                </a:solidFill>
              </a:rPr>
              <a:t>  E.	Japón </a:t>
            </a:r>
            <a:endParaRPr lang="es-E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11DF5E0-AF68-B2FC-D338-2C58990C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62" y="446643"/>
            <a:ext cx="9645067" cy="857348"/>
          </a:xfrm>
        </p:spPr>
        <p:txBody>
          <a:bodyPr/>
          <a:lstStyle/>
          <a:p>
            <a:r>
              <a:rPr lang="es-ES" sz="2800" b="1" dirty="0"/>
              <a:t>Razonamiento abstracto</a:t>
            </a:r>
            <a:endParaRPr lang="es-ES" altLang="en-US" sz="2800" b="1" dirty="0">
              <a:solidFill>
                <a:srgbClr val="024EA2"/>
              </a:solidFill>
            </a:endParaRPr>
          </a:p>
        </p:txBody>
      </p:sp>
      <p:pic>
        <p:nvPicPr>
          <p:cNvPr id="3" name="Picture 19" descr="https://media.prime.prometric.com/images/15191512.jpg">
            <a:extLst>
              <a:ext uri="{FF2B5EF4-FFF2-40B4-BE49-F238E27FC236}">
                <a16:creationId xmlns:a16="http://schemas.microsoft.com/office/drawing/2014/main" id="{CE3C0881-BD2F-16D4-F15F-05C1D05B2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10" y="2092512"/>
            <a:ext cx="50863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media.prime.prometric.com/images/15191513.jpg">
            <a:extLst>
              <a:ext uri="{FF2B5EF4-FFF2-40B4-BE49-F238E27FC236}">
                <a16:creationId xmlns:a16="http://schemas.microsoft.com/office/drawing/2014/main" id="{7DE03CC6-D92B-2BDF-8988-8518A565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86" y="4494400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media.prime.prometric.com/images/15191514.jpg">
            <a:extLst>
              <a:ext uri="{FF2B5EF4-FFF2-40B4-BE49-F238E27FC236}">
                <a16:creationId xmlns:a16="http://schemas.microsoft.com/office/drawing/2014/main" id="{4CF4D009-4B5A-F844-8FD7-EF7FF3A8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11" y="4494400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media.prime.prometric.com/images/15191515.jpg">
            <a:extLst>
              <a:ext uri="{FF2B5EF4-FFF2-40B4-BE49-F238E27FC236}">
                <a16:creationId xmlns:a16="http://schemas.microsoft.com/office/drawing/2014/main" id="{1EF05D81-AEFC-1DBC-F02D-4DCACA633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36" y="4494400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media.prime.prometric.com/images/15191516.jpg">
            <a:extLst>
              <a:ext uri="{FF2B5EF4-FFF2-40B4-BE49-F238E27FC236}">
                <a16:creationId xmlns:a16="http://schemas.microsoft.com/office/drawing/2014/main" id="{790D9ACE-F5DE-AAE9-2C28-AE9835E6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11" y="4494400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>
            <a:extLst>
              <a:ext uri="{FF2B5EF4-FFF2-40B4-BE49-F238E27FC236}">
                <a16:creationId xmlns:a16="http://schemas.microsoft.com/office/drawing/2014/main" id="{91EE79AF-BBD4-CA57-0535-500FC426FCC3}"/>
              </a:ext>
            </a:extLst>
          </p:cNvPr>
          <p:cNvSpPr/>
          <p:nvPr/>
        </p:nvSpPr>
        <p:spPr>
          <a:xfrm>
            <a:off x="7602622" y="2092512"/>
            <a:ext cx="914400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4000" b="1" dirty="0">
                <a:solidFill>
                  <a:schemeClr val="tx1"/>
                </a:solidFill>
              </a:rPr>
              <a:t>¿?</a:t>
            </a:r>
          </a:p>
        </p:txBody>
      </p:sp>
      <p:sp>
        <p:nvSpPr>
          <p:cNvPr id="10" name="8 CuadroTexto">
            <a:extLst>
              <a:ext uri="{FF2B5EF4-FFF2-40B4-BE49-F238E27FC236}">
                <a16:creationId xmlns:a16="http://schemas.microsoft.com/office/drawing/2014/main" id="{C0CCBC1F-138D-0071-B399-5FC3720FC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98" y="3689537"/>
            <a:ext cx="69818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5000" b="1" dirty="0"/>
              <a:t> </a:t>
            </a:r>
            <a:r>
              <a:rPr lang="es-ES" altLang="en-US" sz="5000" b="1" i="1" u="sng" dirty="0"/>
              <a:t>A</a:t>
            </a:r>
            <a:r>
              <a:rPr lang="es-ES" altLang="en-US" sz="5000" b="1" dirty="0"/>
              <a:t>       </a:t>
            </a:r>
            <a:r>
              <a:rPr lang="es-ES" altLang="en-US" sz="5000" dirty="0"/>
              <a:t>B       C      D</a:t>
            </a:r>
          </a:p>
        </p:txBody>
      </p:sp>
    </p:spTree>
    <p:extLst>
      <p:ext uri="{BB962C8B-B14F-4D97-AF65-F5344CB8AC3E}">
        <p14:creationId xmlns:p14="http://schemas.microsoft.com/office/powerpoint/2010/main" val="25534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969000" y="1473190"/>
            <a:ext cx="5183188" cy="823912"/>
          </a:xfrm>
        </p:spPr>
        <p:txBody>
          <a:bodyPr/>
          <a:lstStyle/>
          <a:p>
            <a:r>
              <a:rPr lang="en-IE" dirty="0" err="1"/>
              <a:t>Trucos</a:t>
            </a:r>
            <a:r>
              <a:rPr lang="en-IE" dirty="0"/>
              <a:t> y </a:t>
            </a:r>
            <a:r>
              <a:rPr lang="es-ES" dirty="0"/>
              <a:t>metodología</a:t>
            </a:r>
            <a:r>
              <a:rPr lang="en-IE" dirty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969000" y="2505075"/>
            <a:ext cx="5183188" cy="3097331"/>
          </a:xfrm>
        </p:spPr>
        <p:txBody>
          <a:bodyPr/>
          <a:lstStyle/>
          <a:p>
            <a:r>
              <a:rPr lang="en-IE" dirty="0" err="1"/>
              <a:t>Practicar</a:t>
            </a:r>
            <a:r>
              <a:rPr lang="en-IE" dirty="0"/>
              <a:t> </a:t>
            </a:r>
            <a:r>
              <a:rPr lang="en-IE" dirty="0" err="1"/>
              <a:t>todos</a:t>
            </a:r>
            <a:r>
              <a:rPr lang="en-IE" dirty="0"/>
              <a:t> </a:t>
            </a:r>
            <a:r>
              <a:rPr lang="en-IE" dirty="0" err="1"/>
              <a:t>los</a:t>
            </a:r>
            <a:r>
              <a:rPr lang="en-IE" dirty="0"/>
              <a:t> </a:t>
            </a:r>
            <a:r>
              <a:rPr lang="en-IE" dirty="0" err="1"/>
              <a:t>dias</a:t>
            </a:r>
            <a:r>
              <a:rPr lang="en-IE" dirty="0"/>
              <a:t> 30/45 </a:t>
            </a:r>
            <a:r>
              <a:rPr lang="en-IE" dirty="0" err="1"/>
              <a:t>minutos</a:t>
            </a:r>
            <a:endParaRPr lang="en-IE" dirty="0"/>
          </a:p>
          <a:p>
            <a:r>
              <a:rPr lang="en-IE" dirty="0"/>
              <a:t>El TIEMPO – </a:t>
            </a:r>
            <a:r>
              <a:rPr lang="en-IE" dirty="0" err="1"/>
              <a:t>practicar</a:t>
            </a:r>
            <a:r>
              <a:rPr lang="en-IE" dirty="0"/>
              <a:t> </a:t>
            </a:r>
            <a:r>
              <a:rPr lang="en-IE" dirty="0" err="1"/>
              <a:t>reduciendo</a:t>
            </a:r>
            <a:r>
              <a:rPr lang="en-IE" dirty="0"/>
              <a:t> el </a:t>
            </a:r>
            <a:r>
              <a:rPr lang="en-IE" dirty="0" err="1"/>
              <a:t>tiempo</a:t>
            </a:r>
            <a:r>
              <a:rPr lang="en-IE" dirty="0"/>
              <a:t> </a:t>
            </a:r>
            <a:r>
              <a:rPr lang="en-IE" dirty="0" err="1"/>
              <a:t>disponible</a:t>
            </a:r>
            <a:endParaRPr lang="en-IE" dirty="0"/>
          </a:p>
          <a:p>
            <a:r>
              <a:rPr lang="en-IE" dirty="0" err="1"/>
              <a:t>Repetir</a:t>
            </a:r>
            <a:r>
              <a:rPr lang="en-IE" dirty="0"/>
              <a:t>, </a:t>
            </a:r>
            <a:r>
              <a:rPr lang="en-IE" dirty="0" err="1"/>
              <a:t>repetir</a:t>
            </a:r>
            <a:r>
              <a:rPr lang="en-IE" dirty="0"/>
              <a:t> y </a:t>
            </a:r>
            <a:r>
              <a:rPr lang="en-IE" dirty="0" err="1"/>
              <a:t>repetir</a:t>
            </a:r>
            <a:r>
              <a:rPr lang="en-IE" dirty="0"/>
              <a:t>!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¿</a:t>
            </a:r>
            <a:r>
              <a:rPr lang="es-ES" sz="2800" b="1" dirty="0"/>
              <a:t>C</a:t>
            </a:r>
            <a:r>
              <a:rPr lang="es-ES" altLang="en-US" sz="2800" b="1" dirty="0"/>
              <a:t>ó</a:t>
            </a:r>
            <a:r>
              <a:rPr lang="es-ES" sz="2800" b="1" dirty="0"/>
              <a:t>mo preparo el </a:t>
            </a:r>
            <a:r>
              <a:rPr lang="es-ES" sz="2800" b="1" dirty="0" err="1"/>
              <a:t>ejercico</a:t>
            </a:r>
            <a:r>
              <a:rPr lang="en-GB" sz="2800" b="1" dirty="0"/>
              <a:t>?</a:t>
            </a:r>
            <a:endParaRPr lang="es-E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2" b="9871"/>
          <a:stretch/>
        </p:blipFill>
        <p:spPr>
          <a:xfrm>
            <a:off x="1514185" y="1684685"/>
            <a:ext cx="3468999" cy="4738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13455" y="5624945"/>
            <a:ext cx="2549236" cy="105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894" y="1333499"/>
            <a:ext cx="10248212" cy="384867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000" dirty="0"/>
              <a:t>¿</a:t>
            </a:r>
            <a:r>
              <a:rPr lang="en-IE" sz="4000" dirty="0" err="1"/>
              <a:t>Cómo</a:t>
            </a:r>
            <a:r>
              <a:rPr lang="en-IE" sz="4000" dirty="0"/>
              <a:t> se </a:t>
            </a:r>
            <a:r>
              <a:rPr lang="en-IE" sz="4000" dirty="0" err="1"/>
              <a:t>llega</a:t>
            </a:r>
            <a:r>
              <a:rPr lang="en-IE" sz="4000" dirty="0"/>
              <a:t> a </a:t>
            </a:r>
            <a:r>
              <a:rPr lang="en-IE" sz="4000" dirty="0" err="1"/>
              <a:t>funcionario</a:t>
            </a:r>
            <a:r>
              <a:rPr lang="en-IE" sz="4000" dirty="0"/>
              <a:t> de la UE</a:t>
            </a:r>
            <a:r>
              <a:rPr lang="en-GB" sz="4000" dirty="0"/>
              <a:t>?</a:t>
            </a:r>
            <a:br>
              <a:rPr lang="en-GB" sz="4000" dirty="0"/>
            </a:br>
            <a:r>
              <a:rPr lang="en-US" sz="4000" dirty="0"/>
              <a:t>¿</a:t>
            </a:r>
            <a:r>
              <a:rPr lang="en-GB" sz="4000" dirty="0"/>
              <a:t>Qu</a:t>
            </a:r>
            <a:r>
              <a:rPr lang="es-ES" sz="4000" dirty="0"/>
              <a:t>é hace un funcionario de la UE?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¿</a:t>
            </a:r>
            <a:r>
              <a:rPr lang="en-US" sz="4000" dirty="0" err="1"/>
              <a:t>Merece</a:t>
            </a:r>
            <a:r>
              <a:rPr lang="en-US" sz="4000" dirty="0"/>
              <a:t> la </a:t>
            </a:r>
            <a:r>
              <a:rPr lang="en-US" sz="4000" dirty="0" err="1"/>
              <a:t>pena</a:t>
            </a:r>
            <a:r>
              <a:rPr lang="en-US" sz="4000" dirty="0"/>
              <a:t> la </a:t>
            </a:r>
            <a:r>
              <a:rPr lang="en-US" sz="4000" dirty="0" err="1"/>
              <a:t>oposici</a:t>
            </a:r>
            <a:r>
              <a:rPr lang="es-ES" altLang="en-US" sz="4000" dirty="0" err="1"/>
              <a:t>ó</a:t>
            </a:r>
            <a:r>
              <a:rPr lang="en-US" sz="4000" dirty="0"/>
              <a:t>n? 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9504218" y="5837382"/>
            <a:ext cx="2549237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8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77362" y="464458"/>
            <a:ext cx="10543138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Pruebas de conocimiento (MCQ)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E92962-CDC9-FE65-142B-1C92A559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01" y="1586440"/>
            <a:ext cx="11047222" cy="1870819"/>
          </a:xfrm>
        </p:spPr>
        <p:txBody>
          <a:bodyPr>
            <a:noAutofit/>
          </a:bodyPr>
          <a:lstStyle/>
          <a:p>
            <a:pPr marL="363537" indent="0">
              <a:buNone/>
            </a:pPr>
            <a:r>
              <a:rPr lang="es-ES" sz="2200" b="1" dirty="0"/>
              <a:t>MCQ</a:t>
            </a:r>
            <a:r>
              <a:rPr lang="es-ES" sz="2200" dirty="0"/>
              <a:t> </a:t>
            </a:r>
          </a:p>
          <a:p>
            <a:pPr marL="1335087" lvl="1" indent="-514350">
              <a:buFont typeface="+mj-lt"/>
              <a:buAutoNum type="arabicPeriod"/>
            </a:pPr>
            <a:r>
              <a:rPr lang="es-ES" sz="2200" b="1" dirty="0"/>
              <a:t>Conocimiento de la UE</a:t>
            </a:r>
            <a:r>
              <a:rPr lang="es-ES" sz="2200" dirty="0"/>
              <a:t> (políticas, procedimientos y funcionamiento) </a:t>
            </a:r>
          </a:p>
          <a:p>
            <a:pPr marL="1335087" lvl="1" indent="-514350">
              <a:buFont typeface="+mj-lt"/>
              <a:buAutoNum type="arabicPeriod"/>
            </a:pPr>
            <a:r>
              <a:rPr lang="es-ES" sz="2200" dirty="0"/>
              <a:t>El </a:t>
            </a:r>
            <a:r>
              <a:rPr lang="es-ES" sz="2200" b="1" dirty="0"/>
              <a:t>ámbito de las oposiciones </a:t>
            </a:r>
            <a:r>
              <a:rPr lang="es-ES" sz="2200" dirty="0"/>
              <a:t>para especialistas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DDADC2-4446-824F-E637-AF8E6D9518AA}"/>
              </a:ext>
            </a:extLst>
          </p:cNvPr>
          <p:cNvSpPr txBox="1">
            <a:spLocks/>
          </p:cNvSpPr>
          <p:nvPr/>
        </p:nvSpPr>
        <p:spPr>
          <a:xfrm>
            <a:off x="671614" y="3532039"/>
            <a:ext cx="11047222" cy="2921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7" indent="0">
              <a:buFont typeface="Arial" panose="020B0604020202020204" pitchFamily="34" charset="0"/>
              <a:buNone/>
            </a:pPr>
            <a:r>
              <a:rPr lang="en-IE" sz="2200" b="1" dirty="0"/>
              <a:t>¿</a:t>
            </a:r>
            <a:r>
              <a:rPr lang="en-IE" sz="2200" b="1" dirty="0" err="1"/>
              <a:t>Qué</a:t>
            </a:r>
            <a:r>
              <a:rPr lang="en-IE" sz="2200" b="1" dirty="0"/>
              <a:t> es </a:t>
            </a:r>
            <a:r>
              <a:rPr lang="en-IE" sz="2200" b="1" dirty="0" err="1"/>
              <a:t>el</a:t>
            </a:r>
            <a:r>
              <a:rPr lang="en-IE" sz="2200" b="1" dirty="0"/>
              <a:t> MCQ?</a:t>
            </a:r>
            <a:endParaRPr lang="en-IE" sz="2200" dirty="0">
              <a:solidFill>
                <a:schemeClr val="tx1">
                  <a:lumMod val="50000"/>
                </a:schemeClr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s-ES" sz="2200" dirty="0">
                <a:solidFill>
                  <a:schemeClr val="tx1">
                    <a:lumMod val="50000"/>
                  </a:schemeClr>
                </a:solidFill>
              </a:rPr>
              <a:t>Preguntas </a:t>
            </a:r>
            <a:r>
              <a:rPr lang="es-ES" sz="2200" b="1" dirty="0">
                <a:solidFill>
                  <a:schemeClr val="tx1">
                    <a:lumMod val="50000"/>
                  </a:schemeClr>
                </a:solidFill>
              </a:rPr>
              <a:t>tipo test </a:t>
            </a:r>
            <a:r>
              <a:rPr lang="es-ES" sz="2200" dirty="0">
                <a:solidFill>
                  <a:schemeClr val="tx1">
                    <a:lumMod val="50000"/>
                  </a:schemeClr>
                </a:solidFill>
              </a:rPr>
              <a:t>con </a:t>
            </a:r>
            <a:r>
              <a:rPr lang="es-ES" sz="2200" b="1" dirty="0">
                <a:solidFill>
                  <a:schemeClr val="tx1">
                    <a:lumMod val="50000"/>
                  </a:schemeClr>
                </a:solidFill>
              </a:rPr>
              <a:t>4 opciones</a:t>
            </a:r>
            <a:r>
              <a:rPr lang="es-ES" sz="2200" dirty="0">
                <a:solidFill>
                  <a:schemeClr val="tx1">
                    <a:lumMod val="50000"/>
                  </a:schemeClr>
                </a:solidFill>
              </a:rPr>
              <a:t>, sólo una es correcta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IE" sz="2200" b="1" dirty="0">
                <a:sym typeface="Wingdings" panose="05000000000000000000" pitchFamily="2" charset="2"/>
              </a:rPr>
              <a:t>Tipo de </a:t>
            </a:r>
            <a:r>
              <a:rPr lang="en-IE" sz="2200" b="1" dirty="0" err="1">
                <a:sym typeface="Wingdings" panose="05000000000000000000" pitchFamily="2" charset="2"/>
              </a:rPr>
              <a:t>preguntas</a:t>
            </a:r>
            <a:r>
              <a:rPr lang="en-IE" sz="2200" dirty="0">
                <a:sym typeface="Wingdings" panose="05000000000000000000" pitchFamily="2" charset="2"/>
              </a:rPr>
              <a:t>: (i) </a:t>
            </a:r>
            <a:r>
              <a:rPr lang="en-IE" sz="2200" dirty="0" err="1">
                <a:sym typeface="Wingdings" panose="05000000000000000000" pitchFamily="2" charset="2"/>
              </a:rPr>
              <a:t>interrogativas</a:t>
            </a:r>
            <a:r>
              <a:rPr lang="en-IE" sz="2200" dirty="0">
                <a:sym typeface="Wingdings" panose="05000000000000000000" pitchFamily="2" charset="2"/>
              </a:rPr>
              <a:t>, (ii) </a:t>
            </a:r>
            <a:r>
              <a:rPr lang="en-IE" sz="2200" dirty="0" err="1">
                <a:sym typeface="Wingdings" panose="05000000000000000000" pitchFamily="2" charset="2"/>
              </a:rPr>
              <a:t>incompletas</a:t>
            </a:r>
            <a:r>
              <a:rPr lang="en-IE" sz="2200" dirty="0">
                <a:sym typeface="Wingdings" panose="05000000000000000000" pitchFamily="2" charset="2"/>
              </a:rPr>
              <a:t>, (iii) </a:t>
            </a:r>
            <a:r>
              <a:rPr lang="en-IE" sz="2200" dirty="0" err="1">
                <a:sym typeface="Wingdings" panose="05000000000000000000" pitchFamily="2" charset="2"/>
              </a:rPr>
              <a:t>negativas</a:t>
            </a:r>
            <a:endParaRPr lang="en-IE" sz="2200" dirty="0"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IE" sz="2200" dirty="0" err="1">
                <a:sym typeface="Wingdings" panose="05000000000000000000" pitchFamily="2" charset="2"/>
              </a:rPr>
              <a:t>Naturaleza</a:t>
            </a:r>
            <a:r>
              <a:rPr lang="en-IE" sz="2200" dirty="0">
                <a:sym typeface="Wingdings" panose="05000000000000000000" pitchFamily="2" charset="2"/>
              </a:rPr>
              <a:t>: </a:t>
            </a:r>
            <a:r>
              <a:rPr lang="en-IE" sz="2200" b="1" dirty="0" err="1">
                <a:sym typeface="Wingdings" panose="05000000000000000000" pitchFamily="2" charset="2"/>
              </a:rPr>
              <a:t>Eliminatoria</a:t>
            </a:r>
            <a:r>
              <a:rPr lang="en-IE" sz="2200" b="1" dirty="0">
                <a:sym typeface="Wingdings" panose="05000000000000000000" pitchFamily="2" charset="2"/>
              </a:rPr>
              <a:t> </a:t>
            </a:r>
            <a:endParaRPr lang="en-IE" sz="2200" dirty="0">
              <a:sym typeface="Wingdings" panose="05000000000000000000" pitchFamily="2" charset="2"/>
            </a:endParaRPr>
          </a:p>
          <a:p>
            <a:pPr marL="820737" lvl="1" indent="0">
              <a:buNone/>
            </a:pPr>
            <a:endParaRPr lang="es-ES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78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77362" y="464458"/>
            <a:ext cx="10543138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Pruebas de conocimiento (MCQ)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EAD062-067B-0427-045B-33A152330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008" y="1533275"/>
            <a:ext cx="10577616" cy="4803727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ES" b="1" dirty="0"/>
              <a:t>¿Cómo preparar el MCQ?</a:t>
            </a:r>
          </a:p>
          <a:p>
            <a:pPr marL="712788" indent="-447675">
              <a:buFont typeface="Wingdings" panose="05000000000000000000" pitchFamily="2" charset="2"/>
              <a:buChar char="Ø"/>
            </a:pPr>
            <a:r>
              <a:rPr lang="es-ES" dirty="0"/>
              <a:t>EPSO publicará una </a:t>
            </a:r>
            <a:r>
              <a:rPr lang="es-ES" b="1" dirty="0"/>
              <a:t>lista de fuentes </a:t>
            </a:r>
            <a:r>
              <a:rPr lang="es-ES" dirty="0"/>
              <a:t>para la preparación del MCQ</a:t>
            </a:r>
          </a:p>
          <a:p>
            <a:pPr marL="712788" indent="-447675">
              <a:buFont typeface="Wingdings" panose="05000000000000000000" pitchFamily="2" charset="2"/>
              <a:buChar char="Ø"/>
            </a:pPr>
            <a:r>
              <a:rPr lang="es-ES" dirty="0"/>
              <a:t>Materiales publicados por la UE</a:t>
            </a:r>
          </a:p>
          <a:p>
            <a:pPr marL="1169988" lvl="1" indent="-447675">
              <a:buFont typeface="Wingdings" panose="05000000000000000000" pitchFamily="2" charset="2"/>
              <a:buChar char="§"/>
            </a:pPr>
            <a:r>
              <a:rPr lang="es-ES" sz="2400" b="1" dirty="0"/>
              <a:t>Fichas del Parlamento Europeo y del Consejo</a:t>
            </a:r>
          </a:p>
          <a:p>
            <a:pPr marL="1169988" lvl="1" indent="-447675">
              <a:buFont typeface="Wingdings" panose="05000000000000000000" pitchFamily="2" charset="2"/>
              <a:buChar char="§"/>
            </a:pPr>
            <a:r>
              <a:rPr lang="es-ES" sz="2400" dirty="0"/>
              <a:t>ABC de la UE</a:t>
            </a:r>
          </a:p>
          <a:p>
            <a:pPr marL="1169988" lvl="1" indent="-447675">
              <a:buFont typeface="Wingdings" panose="05000000000000000000" pitchFamily="2" charset="2"/>
              <a:buChar char="§"/>
            </a:pPr>
            <a:r>
              <a:rPr lang="es-ES" sz="2400" dirty="0"/>
              <a:t>Síntesis de la legislación de la UE de </a:t>
            </a:r>
            <a:r>
              <a:rPr lang="es-ES" sz="2400" dirty="0" err="1"/>
              <a:t>Eurlex</a:t>
            </a:r>
            <a:endParaRPr lang="es-ES" sz="2400" dirty="0"/>
          </a:p>
          <a:p>
            <a:pPr marL="722313" indent="-457200">
              <a:buFont typeface="Wingdings" panose="05000000000000000000" pitchFamily="2" charset="2"/>
              <a:buChar char="Ø"/>
            </a:pPr>
            <a:r>
              <a:rPr lang="en-IE" dirty="0" err="1"/>
              <a:t>Otros</a:t>
            </a:r>
            <a:r>
              <a:rPr lang="en-IE" dirty="0"/>
              <a:t> </a:t>
            </a:r>
            <a:r>
              <a:rPr lang="en-IE" dirty="0" err="1"/>
              <a:t>materiales</a:t>
            </a:r>
            <a:r>
              <a:rPr lang="en-IE" dirty="0"/>
              <a:t> </a:t>
            </a:r>
            <a:r>
              <a:rPr lang="en-IE" b="1" dirty="0"/>
              <a:t>– </a:t>
            </a:r>
            <a:r>
              <a:rPr lang="en-IE" dirty="0" err="1"/>
              <a:t>Preguntas</a:t>
            </a:r>
            <a:r>
              <a:rPr lang="en-IE" dirty="0"/>
              <a:t> </a:t>
            </a:r>
            <a:r>
              <a:rPr lang="en-IE" dirty="0" err="1"/>
              <a:t>anteriores</a:t>
            </a:r>
            <a:r>
              <a:rPr lang="en-IE" dirty="0"/>
              <a:t> del CAST</a:t>
            </a:r>
          </a:p>
        </p:txBody>
      </p:sp>
    </p:spTree>
    <p:extLst>
      <p:ext uri="{BB962C8B-B14F-4D97-AF65-F5344CB8AC3E}">
        <p14:creationId xmlns:p14="http://schemas.microsoft.com/office/powerpoint/2010/main" val="182790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77362" y="464458"/>
            <a:ext cx="10543138" cy="857348"/>
          </a:xfrm>
        </p:spPr>
        <p:txBody>
          <a:bodyPr/>
          <a:lstStyle/>
          <a:p>
            <a:r>
              <a:rPr lang="es-ES" altLang="en-US" sz="2400" b="1" dirty="0">
                <a:solidFill>
                  <a:srgbClr val="024EA2"/>
                </a:solidFill>
              </a:rPr>
              <a:t>Pruebas de conocimiento (MCQ)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9FBCE2-F96C-0138-27C1-991F09E0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815"/>
            <a:ext cx="11047222" cy="4803727"/>
          </a:xfrm>
        </p:spPr>
        <p:txBody>
          <a:bodyPr>
            <a:noAutofit/>
          </a:bodyPr>
          <a:lstStyle/>
          <a:p>
            <a:pPr marL="363537" indent="0">
              <a:buNone/>
            </a:pPr>
            <a:r>
              <a:rPr lang="es-ES" sz="2200" b="1" dirty="0"/>
              <a:t>MCQ de Conocimiento de la UE - Ejemplos</a:t>
            </a:r>
            <a:r>
              <a:rPr lang="es-ES" sz="2200" dirty="0"/>
              <a:t> </a:t>
            </a:r>
          </a:p>
          <a:p>
            <a:pPr marL="1335087" lvl="1" indent="-514350">
              <a:buFont typeface="+mj-lt"/>
              <a:buAutoNum type="arabicPeriod"/>
            </a:pPr>
            <a:r>
              <a:rPr lang="es-ES" sz="2200" i="1" dirty="0"/>
              <a:t>¿Qué país adoptó el € en 2009?</a:t>
            </a:r>
          </a:p>
          <a:p>
            <a:pPr marL="1335087" lvl="1" indent="-514350">
              <a:buFont typeface="+mj-lt"/>
              <a:buAutoNum type="arabicPeriod"/>
            </a:pPr>
            <a:r>
              <a:rPr lang="es-ES" sz="2200" i="1" dirty="0"/>
              <a:t>¿Qué país rechazó entrar en la UE?</a:t>
            </a:r>
          </a:p>
          <a:p>
            <a:pPr marL="1335087" lvl="1" indent="-514350">
              <a:buFont typeface="+mj-lt"/>
              <a:buAutoNum type="arabicPeriod"/>
            </a:pPr>
            <a:r>
              <a:rPr lang="es-ES" sz="2200" i="1" dirty="0"/>
              <a:t>¿Cuáles son los criterios de Copenhague?</a:t>
            </a:r>
          </a:p>
          <a:p>
            <a:pPr marL="1335087" lvl="1" indent="-514350">
              <a:buFont typeface="+mj-lt"/>
              <a:buAutoNum type="arabicPeriod"/>
            </a:pPr>
            <a:r>
              <a:rPr lang="es-ES" sz="2200" i="1" dirty="0"/>
              <a:t>¿Cuántas lenguas oficiales hay en la UE?</a:t>
            </a:r>
          </a:p>
          <a:p>
            <a:pPr marL="1335087" lvl="1" indent="-514350">
              <a:buFont typeface="+mj-lt"/>
              <a:buAutoNum type="arabicPeriod"/>
            </a:pPr>
            <a:r>
              <a:rPr lang="es-ES" sz="2200" i="1" dirty="0"/>
              <a:t>¿Quién recibió el Premio </a:t>
            </a:r>
            <a:r>
              <a:rPr lang="fr-FR" sz="2200" i="1" dirty="0"/>
              <a:t>Sakharov </a:t>
            </a:r>
            <a:r>
              <a:rPr lang="fr-FR" sz="2200" i="1" dirty="0" err="1"/>
              <a:t>del</a:t>
            </a:r>
            <a:r>
              <a:rPr lang="fr-FR" sz="2200" i="1" dirty="0"/>
              <a:t> PE en 2021</a:t>
            </a:r>
            <a:r>
              <a:rPr lang="es-ES" sz="2200" i="1" dirty="0"/>
              <a:t>?</a:t>
            </a:r>
          </a:p>
          <a:p>
            <a:pPr marL="1335087" lvl="1" indent="-514350">
              <a:buFont typeface="+mj-lt"/>
              <a:buAutoNum type="arabicPeriod"/>
            </a:pPr>
            <a:r>
              <a:rPr lang="es-ES" sz="2200" i="1" dirty="0"/>
              <a:t>El COREPER II se encarga de…</a:t>
            </a:r>
          </a:p>
          <a:p>
            <a:pPr marL="1335087" lvl="1" indent="-514350">
              <a:buFont typeface="+mj-lt"/>
              <a:buAutoNum type="arabicPeriod"/>
            </a:pPr>
            <a:r>
              <a:rPr lang="es-ES" sz="2200" i="1" dirty="0"/>
              <a:t>¿En qué ciudad se encuentra la EBA?</a:t>
            </a:r>
          </a:p>
        </p:txBody>
      </p:sp>
    </p:spTree>
    <p:extLst>
      <p:ext uri="{BB962C8B-B14F-4D97-AF65-F5344CB8AC3E}">
        <p14:creationId xmlns:p14="http://schemas.microsoft.com/office/powerpoint/2010/main" val="3992458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77362" y="464458"/>
            <a:ext cx="10543138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Prueba escrita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4A552B-1715-F587-3CD2-D920F8E59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512755"/>
            <a:ext cx="10949538" cy="2693460"/>
          </a:xfrm>
        </p:spPr>
        <p:txBody>
          <a:bodyPr>
            <a:noAutofit/>
          </a:bodyPr>
          <a:lstStyle/>
          <a:p>
            <a:pPr marL="534988" indent="-534988">
              <a:spcAft>
                <a:spcPts val="1200"/>
              </a:spcAft>
              <a:buFont typeface="+mj-lt"/>
              <a:buAutoNum type="arabicPeriod"/>
            </a:pPr>
            <a:r>
              <a:rPr lang="es-ES" sz="2200" u="sng" dirty="0"/>
              <a:t>Tipo</a:t>
            </a:r>
            <a:r>
              <a:rPr lang="es-ES" sz="2200" dirty="0"/>
              <a:t>: </a:t>
            </a:r>
            <a:r>
              <a:rPr lang="es-ES" sz="2200" b="1" dirty="0"/>
              <a:t>Estudio de caso</a:t>
            </a:r>
          </a:p>
          <a:p>
            <a:pPr marL="534988" indent="-534988">
              <a:spcAft>
                <a:spcPts val="1200"/>
              </a:spcAft>
              <a:buFont typeface="+mj-lt"/>
              <a:buAutoNum type="arabicPeriod"/>
            </a:pPr>
            <a:r>
              <a:rPr lang="es-ES" sz="2200" u="sng" dirty="0"/>
              <a:t>Objetivo</a:t>
            </a:r>
            <a:r>
              <a:rPr lang="es-ES" sz="2200" dirty="0"/>
              <a:t>:</a:t>
            </a:r>
            <a:r>
              <a:rPr lang="es-ES" sz="2200" b="1" dirty="0"/>
              <a:t> </a:t>
            </a:r>
            <a:r>
              <a:rPr lang="es-ES" sz="2200" b="0" i="0" dirty="0">
                <a:solidFill>
                  <a:srgbClr val="404040"/>
                </a:solidFill>
                <a:effectLst/>
              </a:rPr>
              <a:t>Evaluar la capacidad de redacción de los candidatos</a:t>
            </a:r>
          </a:p>
          <a:p>
            <a:pPr marL="534988" indent="-534988"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/>
              <a:t>Claves</a:t>
            </a:r>
            <a:endParaRPr lang="en-US" sz="2200" b="1" dirty="0"/>
          </a:p>
          <a:p>
            <a:pPr marL="990600" lvl="1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err="1"/>
              <a:t>Entender</a:t>
            </a:r>
            <a:r>
              <a:rPr lang="en-US" sz="2200" dirty="0"/>
              <a:t> y responder a la </a:t>
            </a:r>
            <a:r>
              <a:rPr lang="en-US" sz="2200" dirty="0" err="1"/>
              <a:t>tarea</a:t>
            </a:r>
            <a:r>
              <a:rPr lang="en-US" sz="2200" dirty="0"/>
              <a:t> </a:t>
            </a:r>
            <a:r>
              <a:rPr lang="en-US" sz="2200" dirty="0" err="1"/>
              <a:t>solicitada</a:t>
            </a:r>
            <a:r>
              <a:rPr lang="en-US" sz="2200" dirty="0"/>
              <a:t> (</a:t>
            </a:r>
            <a:r>
              <a:rPr lang="en-US" sz="2200" dirty="0" err="1"/>
              <a:t>papel</a:t>
            </a:r>
            <a:r>
              <a:rPr lang="en-US" sz="2200" dirty="0"/>
              <a:t> y </a:t>
            </a:r>
            <a:r>
              <a:rPr lang="en-US" sz="2200" dirty="0" err="1"/>
              <a:t>contexto</a:t>
            </a:r>
            <a:r>
              <a:rPr lang="en-US" sz="2200" dirty="0"/>
              <a:t>) – </a:t>
            </a:r>
            <a:r>
              <a:rPr lang="en-US" sz="2200" b="1" u="sng" dirty="0">
                <a:solidFill>
                  <a:srgbClr val="FF0000"/>
                </a:solidFill>
              </a:rPr>
              <a:t>a </a:t>
            </a:r>
            <a:r>
              <a:rPr lang="en-US" sz="2200" b="1" u="sng" dirty="0" err="1">
                <a:solidFill>
                  <a:srgbClr val="FF0000"/>
                </a:solidFill>
              </a:rPr>
              <a:t>todo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/>
              <a:t>de forma </a:t>
            </a:r>
            <a:r>
              <a:rPr lang="en-US" sz="2200" dirty="0" err="1"/>
              <a:t>muy</a:t>
            </a:r>
            <a:r>
              <a:rPr lang="en-US" sz="2200" dirty="0"/>
              <a:t> </a:t>
            </a:r>
            <a:r>
              <a:rPr lang="en-US" sz="2200" dirty="0" err="1"/>
              <a:t>clara</a:t>
            </a:r>
            <a:r>
              <a:rPr lang="en-US" sz="2200" dirty="0"/>
              <a:t> (</a:t>
            </a:r>
            <a:r>
              <a:rPr lang="en-US" sz="2200" dirty="0" err="1"/>
              <a:t>estructura</a:t>
            </a:r>
            <a:r>
              <a:rPr lang="en-US" sz="2200" dirty="0"/>
              <a:t>!)</a:t>
            </a:r>
          </a:p>
          <a:p>
            <a:pPr marL="990600" lvl="1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err="1"/>
              <a:t>Gestión</a:t>
            </a:r>
            <a:r>
              <a:rPr lang="en-US" sz="2200" dirty="0"/>
              <a:t> del </a:t>
            </a:r>
            <a:r>
              <a:rPr lang="en-US" sz="2200" dirty="0" err="1"/>
              <a:t>tiempo</a:t>
            </a:r>
            <a:endParaRPr lang="en-US" sz="2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D4E800-2EB7-41D9-F851-33D09881F88E}"/>
              </a:ext>
            </a:extLst>
          </p:cNvPr>
          <p:cNvSpPr txBox="1">
            <a:spLocks/>
          </p:cNvSpPr>
          <p:nvPr/>
        </p:nvSpPr>
        <p:spPr>
          <a:xfrm>
            <a:off x="934358" y="4336628"/>
            <a:ext cx="10949538" cy="2171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None/>
            </a:pPr>
            <a:r>
              <a:rPr lang="es-ES" sz="2200" dirty="0">
                <a:solidFill>
                  <a:srgbClr val="024EA2"/>
                </a:solidFill>
              </a:rPr>
              <a:t>4.  </a:t>
            </a:r>
            <a:r>
              <a:rPr lang="es-ES" sz="2200" b="1" dirty="0"/>
              <a:t>Consejos</a:t>
            </a:r>
          </a:p>
          <a:p>
            <a:pPr marL="1079500" lvl="1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200" b="1" dirty="0" err="1"/>
              <a:t>Problemas</a:t>
            </a:r>
            <a:r>
              <a:rPr lang="en-GB" sz="2200" dirty="0"/>
              <a:t>: </a:t>
            </a:r>
            <a:r>
              <a:rPr lang="en-GB" sz="2200" dirty="0" err="1"/>
              <a:t>Dominio</a:t>
            </a:r>
            <a:r>
              <a:rPr lang="en-GB" sz="2200" dirty="0"/>
              <a:t> del </a:t>
            </a:r>
            <a:r>
              <a:rPr lang="en-GB" sz="2200" dirty="0" err="1"/>
              <a:t>idioma</a:t>
            </a:r>
            <a:r>
              <a:rPr lang="en-GB" sz="2200" dirty="0"/>
              <a:t>, </a:t>
            </a:r>
            <a:r>
              <a:rPr lang="en-GB" sz="2200" dirty="0" err="1"/>
              <a:t>el</a:t>
            </a:r>
            <a:r>
              <a:rPr lang="en-GB" sz="2200" dirty="0"/>
              <a:t> </a:t>
            </a:r>
            <a:r>
              <a:rPr lang="en-GB" sz="2200" dirty="0" err="1"/>
              <a:t>tiempo</a:t>
            </a:r>
            <a:r>
              <a:rPr lang="en-GB" sz="2200" dirty="0"/>
              <a:t> y la </a:t>
            </a:r>
            <a:r>
              <a:rPr lang="en-GB" sz="2200" dirty="0" err="1"/>
              <a:t>estructura</a:t>
            </a:r>
            <a:r>
              <a:rPr lang="en-GB" sz="2200" dirty="0"/>
              <a:t> (</a:t>
            </a:r>
            <a:r>
              <a:rPr lang="en-GB" sz="2200" dirty="0" err="1"/>
              <a:t>clara</a:t>
            </a:r>
            <a:r>
              <a:rPr lang="en-GB" sz="2200" dirty="0"/>
              <a:t> y </a:t>
            </a:r>
            <a:r>
              <a:rPr lang="en-GB" sz="2200" dirty="0" err="1"/>
              <a:t>concisa</a:t>
            </a:r>
            <a:r>
              <a:rPr lang="en-GB" sz="2200" dirty="0"/>
              <a:t>)</a:t>
            </a:r>
          </a:p>
          <a:p>
            <a:pPr marL="1079500" lvl="1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200" b="1" dirty="0" err="1"/>
              <a:t>Solución</a:t>
            </a:r>
            <a:r>
              <a:rPr lang="en-GB" sz="2200" dirty="0"/>
              <a:t>: </a:t>
            </a:r>
            <a:r>
              <a:rPr lang="en-GB" sz="2200" dirty="0" err="1"/>
              <a:t>Preparación</a:t>
            </a:r>
            <a:r>
              <a:rPr lang="en-GB" sz="2200" dirty="0"/>
              <a:t>, </a:t>
            </a:r>
            <a:r>
              <a:rPr lang="en-GB" sz="2200" dirty="0" err="1"/>
              <a:t>preparación</a:t>
            </a:r>
            <a:r>
              <a:rPr lang="en-GB" sz="2200" dirty="0"/>
              <a:t> y </a:t>
            </a:r>
            <a:r>
              <a:rPr lang="en-GB" sz="2200" dirty="0" err="1"/>
              <a:t>preparación</a:t>
            </a:r>
            <a:r>
              <a:rPr lang="en-GB" sz="2200" dirty="0"/>
              <a:t> </a:t>
            </a:r>
            <a:endParaRPr lang="en-GB" sz="2200" b="1" dirty="0"/>
          </a:p>
          <a:p>
            <a:pPr marL="1079500" lvl="1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200" b="1" dirty="0"/>
              <a:t>Fuentes</a:t>
            </a:r>
            <a:r>
              <a:rPr lang="en-GB" sz="2200" dirty="0"/>
              <a:t>: </a:t>
            </a:r>
            <a:r>
              <a:rPr lang="en-GB" sz="2200" dirty="0" err="1"/>
              <a:t>Recursos</a:t>
            </a:r>
            <a:r>
              <a:rPr lang="en-GB" sz="2200" dirty="0"/>
              <a:t> de la REPER (</a:t>
            </a:r>
            <a:r>
              <a:rPr lang="en-GB" sz="2200" dirty="0" err="1"/>
              <a:t>cursos</a:t>
            </a:r>
            <a:r>
              <a:rPr lang="en-GB" sz="2200" dirty="0"/>
              <a:t> </a:t>
            </a:r>
            <a:r>
              <a:rPr lang="en-GB" sz="2200" dirty="0" err="1"/>
              <a:t>gratuitos</a:t>
            </a:r>
            <a:r>
              <a:rPr lang="en-GB" sz="2200" dirty="0"/>
              <a:t>); </a:t>
            </a:r>
            <a:r>
              <a:rPr lang="en-GB" sz="2200" dirty="0" err="1"/>
              <a:t>libros</a:t>
            </a:r>
            <a:r>
              <a:rPr lang="en-GB" sz="2200" dirty="0"/>
              <a:t> y </a:t>
            </a:r>
            <a:r>
              <a:rPr lang="en-GB" sz="2200" dirty="0" err="1"/>
              <a:t>recursos</a:t>
            </a:r>
            <a:r>
              <a:rPr lang="en-GB" sz="2200" dirty="0"/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2461784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77362" y="464458"/>
            <a:ext cx="10543138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Pruebas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4C7E4-F30F-88B3-AE74-38282A22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156" y="0"/>
            <a:ext cx="5951343" cy="68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3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192" y="1177780"/>
            <a:ext cx="10156297" cy="2387600"/>
          </a:xfrm>
        </p:spPr>
        <p:txBody>
          <a:bodyPr/>
          <a:lstStyle/>
          <a:p>
            <a:r>
              <a:rPr lang="en-IE" dirty="0"/>
              <a:t>PARTE 3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504218" y="5837382"/>
            <a:ext cx="2549237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23192" y="3873500"/>
            <a:ext cx="10156297" cy="1655762"/>
          </a:xfrm>
        </p:spPr>
        <p:txBody>
          <a:bodyPr/>
          <a:lstStyle/>
          <a:p>
            <a:r>
              <a:rPr lang="en-IE" dirty="0"/>
              <a:t>La </a:t>
            </a:r>
            <a:r>
              <a:rPr lang="en-IE" dirty="0" err="1"/>
              <a:t>lista</a:t>
            </a:r>
            <a:r>
              <a:rPr lang="en-IE" dirty="0"/>
              <a:t> de </a:t>
            </a:r>
            <a:r>
              <a:rPr lang="en-IE" dirty="0" err="1"/>
              <a:t>reserva</a:t>
            </a:r>
            <a:r>
              <a:rPr lang="en-IE" dirty="0"/>
              <a:t> y </a:t>
            </a:r>
            <a:r>
              <a:rPr lang="en-IE" dirty="0" err="1"/>
              <a:t>entrevistas</a:t>
            </a:r>
            <a:r>
              <a:rPr lang="en-IE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087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192" y="1177780"/>
            <a:ext cx="10156297" cy="2387600"/>
          </a:xfrm>
        </p:spPr>
        <p:txBody>
          <a:bodyPr/>
          <a:lstStyle/>
          <a:p>
            <a:r>
              <a:rPr lang="en-IE" dirty="0"/>
              <a:t>He </a:t>
            </a:r>
            <a:r>
              <a:rPr lang="en-IE" dirty="0" err="1"/>
              <a:t>aprobado</a:t>
            </a:r>
            <a:r>
              <a:rPr lang="en-IE" dirty="0"/>
              <a:t>! </a:t>
            </a:r>
            <a:r>
              <a:rPr lang="en-US" dirty="0"/>
              <a:t>¿</a:t>
            </a:r>
            <a:r>
              <a:rPr lang="en-IE" dirty="0" err="1"/>
              <a:t>Ya</a:t>
            </a:r>
            <a:r>
              <a:rPr lang="en-IE" dirty="0"/>
              <a:t> </a:t>
            </a:r>
            <a:r>
              <a:rPr lang="en-IE" dirty="0" err="1"/>
              <a:t>tengo</a:t>
            </a:r>
            <a:r>
              <a:rPr lang="en-IE" dirty="0"/>
              <a:t> un </a:t>
            </a:r>
            <a:r>
              <a:rPr lang="en-IE" dirty="0" err="1"/>
              <a:t>trabajo</a:t>
            </a:r>
            <a:r>
              <a:rPr lang="en-IE" dirty="0"/>
              <a:t>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504218" y="5837382"/>
            <a:ext cx="2549237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23192" y="3873500"/>
            <a:ext cx="10156297" cy="1655762"/>
          </a:xfrm>
        </p:spPr>
        <p:txBody>
          <a:bodyPr/>
          <a:lstStyle/>
          <a:p>
            <a:r>
              <a:rPr lang="en-IE" dirty="0"/>
              <a:t>Bueno… no </a:t>
            </a:r>
            <a:r>
              <a:rPr lang="en-IE" dirty="0" err="1"/>
              <a:t>exactamente</a:t>
            </a:r>
            <a:r>
              <a:rPr lang="en-IE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87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Lista de reserva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513455" y="5624945"/>
            <a:ext cx="2549236" cy="105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01" y="1681163"/>
            <a:ext cx="11059806" cy="4654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65103" y="2054680"/>
            <a:ext cx="874241" cy="245176"/>
          </a:xfrm>
          <a:prstGeom prst="rect">
            <a:avLst/>
          </a:prstGeom>
          <a:solidFill>
            <a:srgbClr val="004494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02201" y="3786909"/>
            <a:ext cx="7601290" cy="415636"/>
          </a:xfrm>
          <a:prstGeom prst="rect">
            <a:avLst/>
          </a:prstGeom>
          <a:noFill/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004494"/>
                </a:solidFill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A1168-7125-BB21-6F07-C87A0BD4B9F3}"/>
              </a:ext>
            </a:extLst>
          </p:cNvPr>
          <p:cNvSpPr/>
          <p:nvPr/>
        </p:nvSpPr>
        <p:spPr>
          <a:xfrm>
            <a:off x="5038725" y="1681163"/>
            <a:ext cx="874241" cy="16829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2A5E82-E915-2A65-74A4-FCED1D798B2C}"/>
              </a:ext>
            </a:extLst>
          </p:cNvPr>
          <p:cNvSpPr/>
          <p:nvPr/>
        </p:nvSpPr>
        <p:spPr>
          <a:xfrm>
            <a:off x="4362450" y="1849461"/>
            <a:ext cx="1733550" cy="16829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3696D-F9D6-2102-5BB5-54413A71F73A}"/>
              </a:ext>
            </a:extLst>
          </p:cNvPr>
          <p:cNvSpPr/>
          <p:nvPr/>
        </p:nvSpPr>
        <p:spPr>
          <a:xfrm>
            <a:off x="5153025" y="2541996"/>
            <a:ext cx="512078" cy="2451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130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77362" y="464458"/>
            <a:ext cx="10543138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Lista de reserva y Entrevista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4A552B-1715-F587-3CD2-D920F8E59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512755"/>
            <a:ext cx="10949538" cy="4880787"/>
          </a:xfrm>
        </p:spPr>
        <p:txBody>
          <a:bodyPr>
            <a:noAutofit/>
          </a:bodyPr>
          <a:lstStyle/>
          <a:p>
            <a:pPr marL="534988" indent="-534988">
              <a:spcAft>
                <a:spcPts val="1200"/>
              </a:spcAft>
              <a:buFont typeface="+mj-lt"/>
              <a:buAutoNum type="arabicPeriod"/>
            </a:pPr>
            <a:r>
              <a:rPr lang="es-ES" b="1" dirty="0">
                <a:latin typeface="+mj-lt"/>
              </a:rPr>
              <a:t>Lista de Reserva </a:t>
            </a:r>
          </a:p>
          <a:p>
            <a:pPr marL="901700" lvl="1" indent="-3683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+mj-lt"/>
              </a:rPr>
              <a:t>Laureado EPSO</a:t>
            </a:r>
          </a:p>
          <a:p>
            <a:pPr marL="901700" lvl="1" indent="-3683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+mj-lt"/>
              </a:rPr>
              <a:t>Fecha límite de validez (1 o 3 años + potencial prórroga)</a:t>
            </a:r>
          </a:p>
          <a:p>
            <a:pPr marL="901700" lvl="1" indent="-3683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+mj-lt"/>
              </a:rPr>
              <a:t>No hay garantías de contratación</a:t>
            </a:r>
          </a:p>
          <a:p>
            <a:pPr marL="901700" lvl="1" indent="-3683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+mj-lt"/>
              </a:rPr>
              <a:t>EPSO facilita una lista de vacantes a través de la cuenta EPSO </a:t>
            </a:r>
            <a:r>
              <a:rPr lang="es-ES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s-ES" sz="2400" b="1" dirty="0">
                <a:latin typeface="+mj-lt"/>
                <a:sym typeface="Wingdings" panose="05000000000000000000" pitchFamily="2" charset="2"/>
              </a:rPr>
              <a:t>¡PROACTIVIDAD!</a:t>
            </a:r>
            <a:endParaRPr lang="es-ES" sz="2400" b="1" dirty="0">
              <a:latin typeface="+mj-lt"/>
            </a:endParaRPr>
          </a:p>
          <a:p>
            <a:pPr marL="534988" indent="-534988">
              <a:spcAft>
                <a:spcPts val="1200"/>
              </a:spcAft>
              <a:buFont typeface="+mj-lt"/>
              <a:buAutoNum type="arabicPeriod"/>
            </a:pPr>
            <a:r>
              <a:rPr lang="es-ES" b="1" dirty="0">
                <a:latin typeface="+mj-lt"/>
              </a:rPr>
              <a:t>Entrevista por la Institución (Unidad) interesada </a:t>
            </a:r>
            <a:endParaRPr lang="es-ES" b="1" dirty="0">
              <a:latin typeface="+mj-lt"/>
              <a:sym typeface="Wingdings" panose="05000000000000000000" pitchFamily="2" charset="2"/>
            </a:endParaRPr>
          </a:p>
          <a:p>
            <a:pPr marL="901700" lvl="2" indent="-3683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latin typeface="+mj-lt"/>
                <a:sym typeface="Wingdings" panose="05000000000000000000" pitchFamily="2" charset="2"/>
              </a:rPr>
              <a:t>Evaluación de las </a:t>
            </a:r>
            <a:r>
              <a:rPr lang="es-ES" sz="2400" b="1" dirty="0">
                <a:latin typeface="+mj-lt"/>
                <a:sym typeface="Wingdings" panose="05000000000000000000" pitchFamily="2" charset="2"/>
              </a:rPr>
              <a:t>Competencias Generales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2097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089439"/>
            <a:ext cx="5157787" cy="3097331"/>
          </a:xfrm>
        </p:spPr>
        <p:txBody>
          <a:bodyPr/>
          <a:lstStyle/>
          <a:p>
            <a:r>
              <a:rPr lang="en-US" b="1" dirty="0"/>
              <a:t>¿Qu</a:t>
            </a:r>
            <a:r>
              <a:rPr lang="es-ES" b="1" dirty="0"/>
              <a:t>é significa estar en la lista?</a:t>
            </a:r>
          </a:p>
          <a:p>
            <a:endParaRPr lang="es-ES" dirty="0"/>
          </a:p>
          <a:p>
            <a:r>
              <a:rPr lang="en-US" b="1" dirty="0"/>
              <a:t>¿Y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nadie</a:t>
            </a:r>
            <a:r>
              <a:rPr lang="en-US" b="1" dirty="0"/>
              <a:t> me </a:t>
            </a:r>
            <a:r>
              <a:rPr lang="en-US" b="1" dirty="0" err="1"/>
              <a:t>contrata</a:t>
            </a:r>
            <a:r>
              <a:rPr lang="en-US" b="1" dirty="0"/>
              <a:t>?</a:t>
            </a: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r>
              <a:rPr lang="en-US" b="1" dirty="0"/>
              <a:t>¿</a:t>
            </a:r>
            <a:r>
              <a:rPr lang="en-US" b="1" dirty="0" err="1"/>
              <a:t>Es</a:t>
            </a:r>
            <a:r>
              <a:rPr lang="en-US" b="1" dirty="0"/>
              <a:t> </a:t>
            </a:r>
            <a:r>
              <a:rPr lang="en-US" b="1" dirty="0" err="1"/>
              <a:t>dificil</a:t>
            </a:r>
            <a:r>
              <a:rPr lang="en-US" b="1" dirty="0"/>
              <a:t> </a:t>
            </a:r>
            <a:r>
              <a:rPr lang="en-US" b="1" dirty="0" err="1"/>
              <a:t>salir</a:t>
            </a:r>
            <a:r>
              <a:rPr lang="en-US" b="1" dirty="0"/>
              <a:t> de la </a:t>
            </a:r>
            <a:r>
              <a:rPr lang="en-US" b="1" dirty="0" err="1"/>
              <a:t>lista</a:t>
            </a:r>
            <a:r>
              <a:rPr lang="en-US" b="1" dirty="0"/>
              <a:t>?</a:t>
            </a:r>
          </a:p>
          <a:p>
            <a:endParaRPr lang="en-IE" dirty="0"/>
          </a:p>
          <a:p>
            <a:endParaRPr lang="en-US" dirty="0"/>
          </a:p>
          <a:p>
            <a:endParaRPr lang="es-E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172200" y="2089439"/>
            <a:ext cx="5183188" cy="3097331"/>
          </a:xfrm>
        </p:spPr>
        <p:txBody>
          <a:bodyPr/>
          <a:lstStyle/>
          <a:p>
            <a:r>
              <a:rPr lang="en-IE" dirty="0"/>
              <a:t>Que </a:t>
            </a:r>
            <a:r>
              <a:rPr lang="en-IE" dirty="0" err="1"/>
              <a:t>puedes</a:t>
            </a:r>
            <a:r>
              <a:rPr lang="en-IE" dirty="0"/>
              <a:t> </a:t>
            </a:r>
            <a:r>
              <a:rPr lang="en-IE" dirty="0" err="1"/>
              <a:t>ser</a:t>
            </a:r>
            <a:r>
              <a:rPr lang="en-IE" dirty="0"/>
              <a:t> </a:t>
            </a:r>
            <a:r>
              <a:rPr lang="en-IE" dirty="0" err="1"/>
              <a:t>reclutado</a:t>
            </a:r>
            <a:r>
              <a:rPr lang="en-IE" dirty="0"/>
              <a:t> </a:t>
            </a:r>
            <a:r>
              <a:rPr lang="en-IE" dirty="0" err="1"/>
              <a:t>por</a:t>
            </a:r>
            <a:r>
              <a:rPr lang="en-IE" dirty="0"/>
              <a:t> </a:t>
            </a:r>
            <a:r>
              <a:rPr lang="en-IE" dirty="0" err="1"/>
              <a:t>cualquiera</a:t>
            </a:r>
            <a:r>
              <a:rPr lang="en-IE" dirty="0"/>
              <a:t> de las </a:t>
            </a:r>
            <a:r>
              <a:rPr lang="en-IE" dirty="0" err="1"/>
              <a:t>Instituciones</a:t>
            </a:r>
            <a:r>
              <a:rPr lang="en-IE" dirty="0"/>
              <a:t>.</a:t>
            </a:r>
          </a:p>
          <a:p>
            <a:endParaRPr lang="en-IE" sz="100" dirty="0"/>
          </a:p>
          <a:p>
            <a:r>
              <a:rPr lang="en-IE" dirty="0"/>
              <a:t>Si </a:t>
            </a:r>
            <a:r>
              <a:rPr lang="en-IE" dirty="0" err="1"/>
              <a:t>tu</a:t>
            </a:r>
            <a:r>
              <a:rPr lang="en-IE" dirty="0"/>
              <a:t> </a:t>
            </a:r>
            <a:r>
              <a:rPr lang="en-IE" dirty="0" err="1"/>
              <a:t>lista</a:t>
            </a:r>
            <a:r>
              <a:rPr lang="en-IE" dirty="0"/>
              <a:t> </a:t>
            </a:r>
            <a:r>
              <a:rPr lang="en-IE" dirty="0" err="1"/>
              <a:t>caduca</a:t>
            </a:r>
            <a:r>
              <a:rPr lang="en-IE" dirty="0"/>
              <a:t>, </a:t>
            </a:r>
            <a:r>
              <a:rPr lang="en-IE" dirty="0" err="1"/>
              <a:t>pierdes</a:t>
            </a:r>
            <a:r>
              <a:rPr lang="en-IE" dirty="0"/>
              <a:t> la plaza.</a:t>
            </a:r>
          </a:p>
          <a:p>
            <a:endParaRPr lang="en-IE" sz="1800" dirty="0"/>
          </a:p>
          <a:p>
            <a:r>
              <a:rPr lang="en-IE" b="1" dirty="0">
                <a:solidFill>
                  <a:srgbClr val="FF0000"/>
                </a:solidFill>
              </a:rPr>
              <a:t>NO</a:t>
            </a:r>
            <a:r>
              <a:rPr lang="en-IE" dirty="0"/>
              <a:t>. Hay </a:t>
            </a:r>
            <a:r>
              <a:rPr lang="en-IE" dirty="0" err="1"/>
              <a:t>muchas</a:t>
            </a:r>
            <a:r>
              <a:rPr lang="en-IE" dirty="0"/>
              <a:t> </a:t>
            </a:r>
            <a:r>
              <a:rPr lang="en-IE" dirty="0" err="1"/>
              <a:t>ofertas</a:t>
            </a:r>
            <a:r>
              <a:rPr lang="en-IE" dirty="0"/>
              <a:t> para </a:t>
            </a:r>
            <a:r>
              <a:rPr lang="en-IE" dirty="0" err="1"/>
              <a:t>todos</a:t>
            </a:r>
            <a:r>
              <a:rPr lang="en-IE" dirty="0"/>
              <a:t> </a:t>
            </a:r>
            <a:r>
              <a:rPr lang="en-IE" dirty="0" err="1"/>
              <a:t>los</a:t>
            </a:r>
            <a:r>
              <a:rPr lang="en-IE" dirty="0"/>
              <a:t> </a:t>
            </a:r>
            <a:r>
              <a:rPr lang="en-IE" dirty="0" err="1"/>
              <a:t>perfiles</a:t>
            </a:r>
            <a:r>
              <a:rPr lang="en-IE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La </a:t>
            </a:r>
            <a:r>
              <a:rPr lang="en-IE" dirty="0" err="1"/>
              <a:t>lista</a:t>
            </a:r>
            <a:r>
              <a:rPr lang="en-IE" dirty="0"/>
              <a:t> de </a:t>
            </a:r>
            <a:r>
              <a:rPr lang="en-IE" dirty="0" err="1"/>
              <a:t>reserva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8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77362" y="464458"/>
            <a:ext cx="9645067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Funcionariado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870858" y="1511785"/>
            <a:ext cx="10927442" cy="4881757"/>
          </a:xfrm>
        </p:spPr>
        <p:txBody>
          <a:bodyPr/>
          <a:lstStyle/>
          <a:p>
            <a:pPr marL="463550" lvl="1" indent="-28575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2E3266"/>
                </a:solidFill>
                <a:latin typeface="+mj-lt"/>
              </a:rPr>
              <a:t>Categorías</a:t>
            </a:r>
            <a:r>
              <a:rPr lang="es-ES" dirty="0">
                <a:solidFill>
                  <a:srgbClr val="2E3266"/>
                </a:solidFill>
                <a:latin typeface="+mj-lt"/>
              </a:rPr>
              <a:t>: Administrador (AD); Asistente (AST); Secretarios / personal administrativo (AST/SC)</a:t>
            </a:r>
          </a:p>
          <a:p>
            <a:pPr marL="463550" lvl="1" indent="-28575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2E3266"/>
                </a:solidFill>
                <a:latin typeface="+mj-lt"/>
              </a:rPr>
              <a:t>Forma de acceso: </a:t>
            </a:r>
            <a:r>
              <a:rPr lang="es-ES" b="1" u="sng" dirty="0">
                <a:solidFill>
                  <a:srgbClr val="2E3266"/>
                </a:solidFill>
                <a:latin typeface="+mj-lt"/>
              </a:rPr>
              <a:t>Oposiciones EPSO</a:t>
            </a:r>
          </a:p>
          <a:p>
            <a:pPr marL="463550" lvl="1" indent="-28575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2E3266"/>
                </a:solidFill>
                <a:latin typeface="+mj-lt"/>
              </a:rPr>
              <a:t>¿Por dónde empiezo?</a:t>
            </a:r>
          </a:p>
          <a:p>
            <a:pPr marL="920750" lvl="2" indent="-28575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2E3266"/>
                </a:solidFill>
                <a:latin typeface="+mj-lt"/>
              </a:rPr>
              <a:t>Familiarizarse con la página de EPSO: </a:t>
            </a:r>
            <a:r>
              <a:rPr lang="es-ES" sz="2000" dirty="0" err="1">
                <a:solidFill>
                  <a:srgbClr val="2E3266"/>
                </a:solidFill>
                <a:latin typeface="+mj-lt"/>
              </a:rPr>
              <a:t>Selection</a:t>
            </a:r>
            <a:r>
              <a:rPr lang="es-ES" sz="2000" dirty="0">
                <a:solidFill>
                  <a:srgbClr val="2E3266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rgbClr val="2E3266"/>
                </a:solidFill>
                <a:latin typeface="+mj-lt"/>
              </a:rPr>
              <a:t>procedures</a:t>
            </a:r>
            <a:r>
              <a:rPr lang="es-ES" sz="2000" dirty="0">
                <a:solidFill>
                  <a:srgbClr val="2E3266"/>
                </a:solidFill>
                <a:latin typeface="+mj-lt"/>
              </a:rPr>
              <a:t> (</a:t>
            </a:r>
            <a:r>
              <a:rPr lang="es-ES" sz="2000" dirty="0" err="1">
                <a:solidFill>
                  <a:srgbClr val="2E3266"/>
                </a:solidFill>
                <a:latin typeface="+mj-lt"/>
                <a:hlinkClick r:id="rId3"/>
              </a:rPr>
              <a:t>upcoming</a:t>
            </a:r>
            <a:r>
              <a:rPr lang="es-ES" sz="2000" dirty="0">
                <a:solidFill>
                  <a:srgbClr val="2E3266"/>
                </a:solidFill>
                <a:latin typeface="+mj-lt"/>
              </a:rPr>
              <a:t> &amp; </a:t>
            </a:r>
            <a:r>
              <a:rPr lang="es-ES" sz="2000" dirty="0">
                <a:solidFill>
                  <a:srgbClr val="2E3266"/>
                </a:solidFill>
                <a:latin typeface="+mj-lt"/>
                <a:hlinkClick r:id="rId4"/>
              </a:rPr>
              <a:t>open</a:t>
            </a:r>
            <a:r>
              <a:rPr lang="es-ES" sz="2000" dirty="0">
                <a:solidFill>
                  <a:srgbClr val="2E3266"/>
                </a:solidFill>
                <a:latin typeface="+mj-lt"/>
              </a:rPr>
              <a:t>)</a:t>
            </a:r>
          </a:p>
          <a:p>
            <a:pPr marL="920750" lvl="2" indent="-28575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2E3266"/>
                </a:solidFill>
                <a:latin typeface="+mj-lt"/>
              </a:rPr>
              <a:t>Conocer y ENTENDER las diferentes </a:t>
            </a:r>
            <a:r>
              <a:rPr lang="es-ES" sz="2000" dirty="0">
                <a:solidFill>
                  <a:srgbClr val="2E3266"/>
                </a:solidFill>
                <a:latin typeface="+mj-lt"/>
                <a:hlinkClick r:id="rId5"/>
              </a:rPr>
              <a:t>FASES y PRUEBAS de la oposición</a:t>
            </a:r>
            <a:endParaRPr lang="es-ES" sz="2000" dirty="0">
              <a:solidFill>
                <a:srgbClr val="2E3266"/>
              </a:solidFill>
              <a:latin typeface="+mj-lt"/>
            </a:endParaRPr>
          </a:p>
          <a:p>
            <a:pPr marL="520700" lvl="1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2E3266"/>
                </a:solidFill>
                <a:latin typeface="+mj-lt"/>
              </a:rPr>
              <a:t>Convocatoria y solicitud</a:t>
            </a: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latin typeface="+mj-lt"/>
              </a:rPr>
              <a:t>Leer y </a:t>
            </a:r>
            <a:r>
              <a:rPr lang="es-ES" sz="2000" u="sng" dirty="0">
                <a:latin typeface="+mj-lt"/>
              </a:rPr>
              <a:t>entender</a:t>
            </a:r>
            <a:r>
              <a:rPr lang="es-ES" sz="2000" dirty="0">
                <a:latin typeface="+mj-lt"/>
              </a:rPr>
              <a:t> la </a:t>
            </a:r>
            <a:r>
              <a:rPr lang="es-ES" sz="2000" b="1" dirty="0">
                <a:latin typeface="+mj-lt"/>
              </a:rPr>
              <a:t>Convocatoria de oposición</a:t>
            </a: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s-ES" sz="2000" dirty="0">
                <a:latin typeface="+mj-lt"/>
              </a:rPr>
              <a:t>Presentación de la candidatura: </a:t>
            </a:r>
            <a:r>
              <a:rPr lang="es-ES" sz="2000" b="1" dirty="0">
                <a:latin typeface="+mj-lt"/>
              </a:rPr>
              <a:t>Rellenar la solicitud</a:t>
            </a:r>
          </a:p>
          <a:p>
            <a:pPr marL="1435100" lvl="3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</a:pPr>
            <a:r>
              <a:rPr lang="es-ES" sz="2000" i="1" dirty="0">
                <a:latin typeface="+mj-lt"/>
              </a:rPr>
              <a:t>Concurso de méritos </a:t>
            </a:r>
            <a:r>
              <a:rPr lang="es-ES" sz="2000" dirty="0">
                <a:latin typeface="+mj-lt"/>
              </a:rPr>
              <a:t>(‘</a:t>
            </a:r>
            <a:r>
              <a:rPr lang="es-ES" sz="2000" dirty="0" err="1">
                <a:latin typeface="+mj-lt"/>
              </a:rPr>
              <a:t>Talent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Screener</a:t>
            </a:r>
            <a:r>
              <a:rPr lang="es-ES" sz="2000" dirty="0">
                <a:latin typeface="+mj-lt"/>
              </a:rPr>
              <a:t>’)</a:t>
            </a:r>
          </a:p>
          <a:p>
            <a:pPr marL="1435100" lvl="3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</a:pPr>
            <a:r>
              <a:rPr lang="es-ES" sz="2000" dirty="0">
                <a:latin typeface="+mj-lt"/>
              </a:rPr>
              <a:t>Educación + Experiencia profesional</a:t>
            </a:r>
            <a:endParaRPr lang="es-ES" alt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8396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77362" y="464458"/>
            <a:ext cx="10543138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Lista de reserva y Entrevista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73965A-5311-2E7A-0650-21C103FE2D87}"/>
              </a:ext>
            </a:extLst>
          </p:cNvPr>
          <p:cNvGraphicFramePr>
            <a:graphicFrameLocks noGrp="1"/>
          </p:cNvGraphicFramePr>
          <p:nvPr/>
        </p:nvGraphicFramePr>
        <p:xfrm>
          <a:off x="1244601" y="1554014"/>
          <a:ext cx="10287000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287000">
                  <a:extLst>
                    <a:ext uri="{9D8B030D-6E8A-4147-A177-3AD203B41FA5}">
                      <a16:colId xmlns:a16="http://schemas.microsoft.com/office/drawing/2014/main" val="2211294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Nuevas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competencias</a:t>
                      </a:r>
                      <a:r>
                        <a:rPr lang="en-GB" sz="2400" dirty="0"/>
                        <a:t> (2023)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952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Comunicación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7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/>
                        <a:t>2. Pensamiento crítico, análisis y resolución creativa de problemas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719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3. </a:t>
                      </a:r>
                      <a:r>
                        <a:rPr lang="en-US" sz="2400" dirty="0" err="1"/>
                        <a:t>Gestión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información</a:t>
                      </a:r>
                      <a:r>
                        <a:rPr lang="en-US" sz="2400" dirty="0"/>
                        <a:t> (digital and data literacy)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41588"/>
                  </a:ext>
                </a:extLst>
              </a:tr>
              <a:tr h="400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4. Toma de decisiones y obtención de resultados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3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 </a:t>
                      </a:r>
                      <a:r>
                        <a:rPr lang="en-US" sz="2400" dirty="0" err="1"/>
                        <a:t>Autogestión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686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 </a:t>
                      </a:r>
                      <a:r>
                        <a:rPr lang="en-US" sz="2400" dirty="0" err="1"/>
                        <a:t>Trabajo</a:t>
                      </a:r>
                      <a:r>
                        <a:rPr lang="en-US" sz="2400" dirty="0"/>
                        <a:t> en </a:t>
                      </a:r>
                      <a:r>
                        <a:rPr lang="en-US" sz="2400" dirty="0" err="1"/>
                        <a:t>equipo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54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7. </a:t>
                      </a:r>
                      <a:r>
                        <a:rPr lang="en-US" sz="2400" dirty="0" err="1"/>
                        <a:t>Aprendizaje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como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capacidad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48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/>
                        <a:t>8. Espíritu emprendedor dentro de la organización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847844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0F6FC6-E84E-BC3E-AF9E-B24ED419707C}"/>
              </a:ext>
            </a:extLst>
          </p:cNvPr>
          <p:cNvSpPr txBox="1">
            <a:spLocks/>
          </p:cNvSpPr>
          <p:nvPr/>
        </p:nvSpPr>
        <p:spPr>
          <a:xfrm>
            <a:off x="2641600" y="5773810"/>
            <a:ext cx="6689658" cy="856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600" b="1" i="1" dirty="0">
                <a:solidFill>
                  <a:srgbClr val="024EA2"/>
                </a:solidFill>
              </a:rPr>
              <a:t>Fuentes</a:t>
            </a:r>
          </a:p>
          <a:p>
            <a:pPr>
              <a:spcAft>
                <a:spcPts val="0"/>
              </a:spcAft>
            </a:pPr>
            <a:r>
              <a:rPr lang="es-ES" sz="1600" dirty="0"/>
              <a:t>Página web de EPSO: </a:t>
            </a:r>
            <a:r>
              <a:rPr lang="es-ES" sz="1600" dirty="0">
                <a:hlinkClick r:id="rId3"/>
              </a:rPr>
              <a:t>Lanzamiento del proceso de transformación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390708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/>
              <a:t>Muchas</a:t>
            </a:r>
            <a:r>
              <a:rPr lang="en-IE" dirty="0"/>
              <a:t> </a:t>
            </a:r>
            <a:r>
              <a:rPr lang="en-IE" dirty="0" err="1"/>
              <a:t>gracias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400" y="3805382"/>
            <a:ext cx="11628582" cy="290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77362" y="464458"/>
            <a:ext cx="9645067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Funcionariado - funciones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870858" y="1511785"/>
            <a:ext cx="10927442" cy="4881757"/>
          </a:xfrm>
        </p:spPr>
        <p:txBody>
          <a:bodyPr/>
          <a:lstStyle/>
          <a:p>
            <a:pPr marL="463550" lvl="1" indent="-28575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Ø"/>
            </a:pPr>
            <a:r>
              <a:rPr lang="es-ES" altLang="en-US" dirty="0">
                <a:latin typeface="+mj-lt"/>
              </a:rPr>
              <a:t>En función de la categoría son unas funciones u otras:</a:t>
            </a: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s-ES" altLang="en-US" dirty="0" err="1">
                <a:latin typeface="+mj-lt"/>
              </a:rPr>
              <a:t>Policy</a:t>
            </a:r>
            <a:r>
              <a:rPr lang="es-ES" altLang="en-US" dirty="0">
                <a:latin typeface="+mj-lt"/>
              </a:rPr>
              <a:t> </a:t>
            </a:r>
            <a:r>
              <a:rPr lang="es-ES" altLang="en-US" dirty="0" err="1">
                <a:latin typeface="+mj-lt"/>
              </a:rPr>
              <a:t>officer</a:t>
            </a:r>
            <a:r>
              <a:rPr lang="en-IE" altLang="en-US" dirty="0">
                <a:latin typeface="+mj-lt"/>
              </a:rPr>
              <a:t>/ assistant, </a:t>
            </a: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n-IE" altLang="en-US" dirty="0">
                <a:latin typeface="+mj-lt"/>
              </a:rPr>
              <a:t>Legal officer/ assistant</a:t>
            </a: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n-IE" altLang="en-US" dirty="0">
                <a:latin typeface="+mj-lt"/>
              </a:rPr>
              <a:t>Project manager</a:t>
            </a: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n-IE" altLang="en-US" dirty="0">
                <a:latin typeface="+mj-lt"/>
              </a:rPr>
              <a:t>IT specialist</a:t>
            </a: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n-IE" altLang="en-US" dirty="0">
                <a:latin typeface="+mj-lt"/>
              </a:rPr>
              <a:t>Secretary</a:t>
            </a: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n-IE" altLang="en-US" dirty="0">
                <a:latin typeface="+mj-lt"/>
              </a:rPr>
              <a:t>Communication</a:t>
            </a: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s-ES" altLang="en-US" dirty="0" err="1">
                <a:latin typeface="+mj-lt"/>
              </a:rPr>
              <a:t>Coordinators</a:t>
            </a:r>
            <a:endParaRPr lang="es-ES" altLang="en-US" dirty="0">
              <a:latin typeface="+mj-lt"/>
            </a:endParaRP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s-ES" altLang="en-US" dirty="0">
                <a:latin typeface="+mj-lt"/>
              </a:rPr>
              <a:t>Auditores, contables, etc.</a:t>
            </a:r>
          </a:p>
          <a:p>
            <a:pPr marL="463550" lvl="1" indent="-28575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Ø"/>
            </a:pPr>
            <a:r>
              <a:rPr lang="es-ES" altLang="en-US" dirty="0">
                <a:latin typeface="+mj-lt"/>
              </a:rPr>
              <a:t>De </a:t>
            </a:r>
            <a:r>
              <a:rPr lang="es-ES" altLang="en-US" dirty="0" err="1">
                <a:latin typeface="+mj-lt"/>
              </a:rPr>
              <a:t>backgrounds</a:t>
            </a:r>
            <a:r>
              <a:rPr lang="es-ES" altLang="en-US" dirty="0">
                <a:latin typeface="+mj-lt"/>
              </a:rPr>
              <a:t> muy diversos: derecho, económicas, física, química, arquitectura, ingeniería de la </a:t>
            </a:r>
            <a:r>
              <a:rPr lang="es-ES" altLang="en-US" dirty="0" err="1">
                <a:latin typeface="+mj-lt"/>
              </a:rPr>
              <a:t>edifación</a:t>
            </a:r>
            <a:r>
              <a:rPr lang="es-ES" altLang="en-US" dirty="0">
                <a:latin typeface="+mj-lt"/>
              </a:rPr>
              <a:t>, </a:t>
            </a:r>
            <a:r>
              <a:rPr lang="es-ES" altLang="en-US" dirty="0" err="1">
                <a:latin typeface="+mj-lt"/>
              </a:rPr>
              <a:t>FPs</a:t>
            </a:r>
            <a:r>
              <a:rPr lang="es-ES" altLang="en-US" dirty="0">
                <a:latin typeface="+mj-lt"/>
              </a:rPr>
              <a:t>…</a:t>
            </a:r>
            <a:r>
              <a:rPr lang="en-IE" altLang="en-US" dirty="0">
                <a:latin typeface="+mj-lt"/>
              </a:rPr>
              <a:t> </a:t>
            </a:r>
          </a:p>
          <a:p>
            <a:pPr marL="635000" lvl="2" indent="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None/>
            </a:pPr>
            <a:endParaRPr lang="es-E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200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77362" y="464458"/>
            <a:ext cx="9645067" cy="857348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024EA2"/>
                </a:solidFill>
              </a:rPr>
              <a:t>Funcionariado - movilidad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870858" y="1511785"/>
            <a:ext cx="10927442" cy="4881757"/>
          </a:xfrm>
        </p:spPr>
        <p:txBody>
          <a:bodyPr/>
          <a:lstStyle/>
          <a:p>
            <a:pPr marL="463550" lvl="1" indent="-28575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Ø"/>
            </a:pPr>
            <a:r>
              <a:rPr lang="es-ES" altLang="en-US" dirty="0">
                <a:latin typeface="+mj-lt"/>
              </a:rPr>
              <a:t>¿Merece la pena la oposición?</a:t>
            </a: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s-ES" altLang="en-US" dirty="0">
                <a:latin typeface="+mj-lt"/>
              </a:rPr>
              <a:t>Movilidad interna</a:t>
            </a:r>
            <a:endParaRPr lang="en-IE" altLang="en-US" dirty="0">
              <a:latin typeface="+mj-lt"/>
            </a:endParaRP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n-IE" altLang="en-US" dirty="0" err="1">
                <a:latin typeface="+mj-lt"/>
              </a:rPr>
              <a:t>Ambiente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dinámico</a:t>
            </a:r>
            <a:r>
              <a:rPr lang="en-IE" altLang="en-US" dirty="0">
                <a:latin typeface="+mj-lt"/>
              </a:rPr>
              <a:t> y multicultural</a:t>
            </a: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n-IE" altLang="en-US" dirty="0" err="1">
                <a:latin typeface="+mj-lt"/>
              </a:rPr>
              <a:t>Enfoque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multidisciplinar</a:t>
            </a:r>
            <a:endParaRPr lang="en-IE" altLang="en-US" dirty="0">
              <a:latin typeface="+mj-lt"/>
            </a:endParaRP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n-IE" altLang="en-US" dirty="0" err="1">
                <a:latin typeface="+mj-lt"/>
              </a:rPr>
              <a:t>Progresión</a:t>
            </a:r>
            <a:endParaRPr lang="en-IE" altLang="en-US" dirty="0">
              <a:latin typeface="+mj-lt"/>
            </a:endParaRPr>
          </a:p>
          <a:p>
            <a:pPr marL="977900" lvl="2" indent="-34290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ü"/>
            </a:pPr>
            <a:r>
              <a:rPr lang="en-IE" altLang="en-US" dirty="0" err="1">
                <a:latin typeface="+mj-lt"/>
              </a:rPr>
              <a:t>Seguridad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laboral</a:t>
            </a:r>
            <a:r>
              <a:rPr lang="en-IE" altLang="en-US" dirty="0">
                <a:latin typeface="+mj-lt"/>
              </a:rPr>
              <a:t>, </a:t>
            </a:r>
            <a:r>
              <a:rPr lang="en-IE" altLang="en-US" dirty="0" err="1">
                <a:latin typeface="+mj-lt"/>
              </a:rPr>
              <a:t>salarial</a:t>
            </a:r>
            <a:endParaRPr lang="en-IE" altLang="en-US" dirty="0">
              <a:latin typeface="+mj-lt"/>
            </a:endParaRPr>
          </a:p>
          <a:p>
            <a:pPr marL="463550" lvl="1" indent="-28575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Font typeface="Wingdings" panose="05000000000000000000" pitchFamily="2" charset="2"/>
              <a:buChar char="Ø"/>
            </a:pPr>
            <a:r>
              <a:rPr lang="es-ES" altLang="en-US" dirty="0">
                <a:latin typeface="+mj-lt"/>
              </a:rPr>
              <a:t>Se fomenta la movilidad interna tanto horizontal como vertical, intra Comisión e </a:t>
            </a:r>
            <a:r>
              <a:rPr lang="es-ES" altLang="en-US" dirty="0" err="1">
                <a:latin typeface="+mj-lt"/>
              </a:rPr>
              <a:t>inter-instituciones</a:t>
            </a:r>
            <a:r>
              <a:rPr lang="es-ES" altLang="en-US" dirty="0">
                <a:latin typeface="+mj-lt"/>
              </a:rPr>
              <a:t>.</a:t>
            </a:r>
            <a:endParaRPr lang="en-IE" altLang="en-US" dirty="0">
              <a:latin typeface="+mj-lt"/>
            </a:endParaRPr>
          </a:p>
          <a:p>
            <a:pPr marL="635000" lvl="2" indent="0" algn="just">
              <a:spcBef>
                <a:spcPts val="0"/>
              </a:spcBef>
              <a:spcAft>
                <a:spcPts val="1200"/>
              </a:spcAft>
              <a:buClr>
                <a:srgbClr val="0356B1"/>
              </a:buClr>
              <a:buNone/>
            </a:pPr>
            <a:endParaRPr lang="es-E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411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GB" dirty="0" err="1"/>
              <a:t>En</a:t>
            </a:r>
            <a:r>
              <a:rPr lang="en-GB" dirty="0"/>
              <a:t> que </a:t>
            </a:r>
            <a:r>
              <a:rPr lang="en-GB" dirty="0" err="1"/>
              <a:t>consiste</a:t>
            </a:r>
            <a:r>
              <a:rPr lang="en-GB" dirty="0"/>
              <a:t> el </a:t>
            </a:r>
            <a:r>
              <a:rPr lang="en-GB" dirty="0" err="1"/>
              <a:t>proceso</a:t>
            </a:r>
            <a:r>
              <a:rPr lang="en-GB" dirty="0"/>
              <a:t> de </a:t>
            </a:r>
            <a:r>
              <a:rPr lang="en-GB" dirty="0" err="1"/>
              <a:t>selecci</a:t>
            </a:r>
            <a:r>
              <a:rPr lang="es-ES" altLang="en-US" dirty="0" err="1"/>
              <a:t>ó</a:t>
            </a:r>
            <a:r>
              <a:rPr lang="en-GB" dirty="0"/>
              <a:t>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Pruebas</a:t>
            </a:r>
            <a:r>
              <a:rPr lang="en-GB" dirty="0"/>
              <a:t>, nuevo Sistema </a:t>
            </a:r>
            <a:r>
              <a:rPr lang="en-GB" dirty="0" err="1"/>
              <a:t>desde</a:t>
            </a:r>
            <a:r>
              <a:rPr lang="en-GB" dirty="0"/>
              <a:t> 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9504218" y="5837382"/>
            <a:ext cx="2549237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1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7348" y="1825625"/>
            <a:ext cx="3775892" cy="3906435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err="1"/>
              <a:t>Primera</a:t>
            </a:r>
            <a:r>
              <a:rPr lang="en-GB" b="1" u="sng" dirty="0"/>
              <a:t> parte</a:t>
            </a:r>
          </a:p>
          <a:p>
            <a:endParaRPr lang="en-GB" dirty="0"/>
          </a:p>
          <a:p>
            <a:r>
              <a:rPr lang="en-GB" dirty="0"/>
              <a:t>EPSO</a:t>
            </a:r>
          </a:p>
          <a:p>
            <a:r>
              <a:rPr lang="en-GB" dirty="0"/>
              <a:t>El </a:t>
            </a:r>
            <a:r>
              <a:rPr lang="en-GB" dirty="0" err="1"/>
              <a:t>formulario</a:t>
            </a:r>
            <a:r>
              <a:rPr lang="en-GB" dirty="0"/>
              <a:t> de </a:t>
            </a:r>
            <a:r>
              <a:rPr lang="en-GB" dirty="0" err="1"/>
              <a:t>solicitud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63239" y="1825625"/>
            <a:ext cx="4352111" cy="3906435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err="1"/>
              <a:t>Segunda</a:t>
            </a:r>
            <a:r>
              <a:rPr lang="en-GB" b="1" u="sng" dirty="0"/>
              <a:t> parte</a:t>
            </a:r>
          </a:p>
          <a:p>
            <a:endParaRPr lang="en-GB" sz="1200" dirty="0"/>
          </a:p>
          <a:p>
            <a:r>
              <a:rPr lang="en-GB" dirty="0"/>
              <a:t>Los CBT o test </a:t>
            </a:r>
            <a:r>
              <a:rPr lang="en-GB" dirty="0" err="1"/>
              <a:t>psicot</a:t>
            </a:r>
            <a:r>
              <a:rPr lang="es-ES" dirty="0"/>
              <a:t>é</a:t>
            </a:r>
            <a:r>
              <a:rPr lang="en-GB" dirty="0" err="1"/>
              <a:t>nicos</a:t>
            </a:r>
            <a:r>
              <a:rPr lang="en-GB" dirty="0"/>
              <a:t> </a:t>
            </a:r>
          </a:p>
          <a:p>
            <a:r>
              <a:rPr lang="en-IE" dirty="0"/>
              <a:t>Case study</a:t>
            </a:r>
            <a:endParaRPr lang="es-ES" altLang="en-US" dirty="0"/>
          </a:p>
          <a:p>
            <a:endParaRPr lang="en-GB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El </a:t>
            </a:r>
            <a:r>
              <a:rPr lang="en-GB" sz="2800" b="1" dirty="0" err="1"/>
              <a:t>proceso</a:t>
            </a:r>
            <a:r>
              <a:rPr lang="en-GB" sz="2800" b="1" dirty="0"/>
              <a:t> de </a:t>
            </a:r>
            <a:r>
              <a:rPr lang="en-GB" sz="2800" b="1" dirty="0" err="1"/>
              <a:t>selecci</a:t>
            </a:r>
            <a:r>
              <a:rPr lang="es-ES" altLang="en-US" sz="2800" b="1" dirty="0" err="1"/>
              <a:t>ó</a:t>
            </a:r>
            <a:r>
              <a:rPr lang="en-GB" sz="2800" b="1" dirty="0"/>
              <a:t>n</a:t>
            </a:r>
          </a:p>
        </p:txBody>
      </p:sp>
      <p:sp>
        <p:nvSpPr>
          <p:cNvPr id="5" name="Rectangle 4"/>
          <p:cNvSpPr/>
          <p:nvPr/>
        </p:nvSpPr>
        <p:spPr>
          <a:xfrm>
            <a:off x="9513455" y="5624945"/>
            <a:ext cx="2549236" cy="105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72DE23-1C66-71E4-D08D-5762B677DB3A}"/>
              </a:ext>
            </a:extLst>
          </p:cNvPr>
          <p:cNvSpPr txBox="1">
            <a:spLocks/>
          </p:cNvSpPr>
          <p:nvPr/>
        </p:nvSpPr>
        <p:spPr>
          <a:xfrm>
            <a:off x="8240575" y="1815030"/>
            <a:ext cx="3775892" cy="3906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err="1"/>
              <a:t>Tercera</a:t>
            </a:r>
            <a:r>
              <a:rPr lang="en-GB" b="1" u="sng" dirty="0"/>
              <a:t> </a:t>
            </a:r>
            <a:r>
              <a:rPr lang="en-GB" b="1" u="sng" dirty="0" err="1"/>
              <a:t>parte</a:t>
            </a:r>
            <a:endParaRPr lang="en-GB" b="1" u="sng" dirty="0"/>
          </a:p>
          <a:p>
            <a:endParaRPr lang="en-GB" sz="1200" dirty="0"/>
          </a:p>
          <a:p>
            <a:r>
              <a:rPr lang="en-IE" dirty="0" err="1"/>
              <a:t>Elegibility</a:t>
            </a:r>
            <a:endParaRPr lang="en-IE" dirty="0"/>
          </a:p>
          <a:p>
            <a:r>
              <a:rPr lang="en-IE" dirty="0"/>
              <a:t>Reserve list</a:t>
            </a:r>
            <a:endParaRPr lang="en-GB" dirty="0"/>
          </a:p>
          <a:p>
            <a:r>
              <a:rPr lang="en-IE" altLang="en-US" dirty="0" err="1"/>
              <a:t>Entrevista</a:t>
            </a:r>
            <a:r>
              <a:rPr lang="en-IE" altLang="en-US" dirty="0"/>
              <a:t>/ AC</a:t>
            </a:r>
            <a:endParaRPr lang="es-ES" altLang="en-US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PARTE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EPSO y la </a:t>
            </a:r>
            <a:r>
              <a:rPr lang="en-GB" dirty="0" err="1"/>
              <a:t>solicitud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504218" y="5837382"/>
            <a:ext cx="2549237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5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7372352" cy="3498849"/>
          </a:xfrm>
        </p:spPr>
        <p:txBody>
          <a:bodyPr/>
          <a:lstStyle/>
          <a:p>
            <a:r>
              <a:rPr lang="en-US" b="1" dirty="0"/>
              <a:t>¿</a:t>
            </a:r>
            <a:r>
              <a:rPr lang="en-GB" b="1" dirty="0"/>
              <a:t>Qu</a:t>
            </a:r>
            <a:r>
              <a:rPr lang="es-ES" b="1" dirty="0"/>
              <a:t>é</a:t>
            </a:r>
            <a:r>
              <a:rPr lang="en-GB" b="1" dirty="0"/>
              <a:t> es EPSO?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2800" b="1" dirty="0"/>
              <a:t>EPSO</a:t>
            </a:r>
            <a:endParaRPr lang="en-GB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2" y="2992851"/>
            <a:ext cx="3877193" cy="2580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55" y="3445110"/>
            <a:ext cx="7219245" cy="16755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13455" y="5624945"/>
            <a:ext cx="2549236" cy="105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1748</TotalTime>
  <Words>1364</Words>
  <Application>Microsoft Office PowerPoint</Application>
  <PresentationFormat>Widescreen</PresentationFormat>
  <Paragraphs>223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Comic Sans MS</vt:lpstr>
      <vt:lpstr>Wingdings</vt:lpstr>
      <vt:lpstr>Office Theme</vt:lpstr>
      <vt:lpstr>COMO AFRONTAR UN PROCESO DE SELECCIÓN EN LA UE</vt:lpstr>
      <vt:lpstr>¿Cómo se llega a funcionario de la UE? ¿Qué hace un funcionario de la UE?  ¿Merece la pena la oposición? </vt:lpstr>
      <vt:lpstr>Funcionariado</vt:lpstr>
      <vt:lpstr>Funcionariado - funciones</vt:lpstr>
      <vt:lpstr>Funcionariado - movilidad</vt:lpstr>
      <vt:lpstr>¿En que consiste el proceso de selección?</vt:lpstr>
      <vt:lpstr>El proceso de selección</vt:lpstr>
      <vt:lpstr>PARTE 1</vt:lpstr>
      <vt:lpstr>EPSO</vt:lpstr>
      <vt:lpstr>La solicitud</vt:lpstr>
      <vt:lpstr>La solicitud</vt:lpstr>
      <vt:lpstr>PARTE 2</vt:lpstr>
      <vt:lpstr>Nuevo sistema (desde 2023)</vt:lpstr>
      <vt:lpstr>Oposición especialista - Ejemplo</vt:lpstr>
      <vt:lpstr>Pruebas de razonamiento</vt:lpstr>
      <vt:lpstr>Razonamiento verbal</vt:lpstr>
      <vt:lpstr>Razonamiento numérico</vt:lpstr>
      <vt:lpstr>Razonamiento abstracto</vt:lpstr>
      <vt:lpstr>¿Cómo preparo el ejercico?</vt:lpstr>
      <vt:lpstr>Pruebas de conocimiento (MCQ)</vt:lpstr>
      <vt:lpstr>Pruebas de conocimiento (MCQ)</vt:lpstr>
      <vt:lpstr>Pruebas de conocimiento (MCQ)</vt:lpstr>
      <vt:lpstr>Prueba escrita</vt:lpstr>
      <vt:lpstr>Pruebas</vt:lpstr>
      <vt:lpstr>PARTE 3</vt:lpstr>
      <vt:lpstr>He aprobado! ¿Ya tengo un trabajo?</vt:lpstr>
      <vt:lpstr>Lista de reserva</vt:lpstr>
      <vt:lpstr>Lista de reserva y Entrevista</vt:lpstr>
      <vt:lpstr>La lista de reserva</vt:lpstr>
      <vt:lpstr>Lista de reserva y Entrevista</vt:lpstr>
      <vt:lpstr>Muchas gracias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AFRONTAR UN PROCESO DE SELECCIÓN EN LA UE</dc:title>
  <dc:creator>ALONSO FRIERA Gabriel (HOME-EXT)</dc:creator>
  <cp:lastModifiedBy>GALAN DONLO Maite (TAXUD)</cp:lastModifiedBy>
  <cp:revision>57</cp:revision>
  <dcterms:created xsi:type="dcterms:W3CDTF">2022-05-01T10:39:59Z</dcterms:created>
  <dcterms:modified xsi:type="dcterms:W3CDTF">2024-10-02T20:22:50Z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2024-10-02T09:29:06Z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136392ae-7c06-4b99-8e93-3cfaf96563cf</vt:lpwstr>
  </property>
  <property fmtid="{D5CDD505-2E9C-101B-9397-08002B2CF9AE}" pid="8" name="MSIP_Label_6bd9ddd1-4d20-43f6-abfa-fc3c07406f94_ContentBits">
    <vt:lpwstr>0</vt:lpwstr>
  </property>
</Properties>
</file>