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Heebo Bold" panose="020B0604020202020204" charset="-79"/>
      <p:regular r:id="rId11"/>
    </p:embeddedFont>
    <p:embeddedFont>
      <p:font typeface="Helios Extended Bold" panose="020B0604020202020204" charset="0"/>
      <p:regular r:id="rId12"/>
    </p:embeddedFont>
    <p:embeddedFont>
      <p:font typeface="Lato" panose="020F0502020204030203" pitchFamily="34" charset="0"/>
      <p:regular r:id="rId13"/>
    </p:embeddedFont>
    <p:embeddedFont>
      <p:font typeface="Lato Bold" panose="020F0502020204030203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eeships.ec.europa.eu/index_en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elena-santos-99a56b224?utm_source=share&amp;utm_campaign=share_via&amp;utm_content=profile&amp;utm_medium=ios_app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4078" y="1326430"/>
            <a:ext cx="21203378" cy="7634140"/>
            <a:chOff x="0" y="0"/>
            <a:chExt cx="112875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52" cy="406400"/>
            </a:xfrm>
            <a:custGeom>
              <a:avLst/>
              <a:gdLst/>
              <a:ahLst/>
              <a:cxnLst/>
              <a:rect l="l" t="t" r="r" b="b"/>
              <a:pathLst>
                <a:path w="1128752" h="406400">
                  <a:moveTo>
                    <a:pt x="925552" y="0"/>
                  </a:moveTo>
                  <a:cubicBezTo>
                    <a:pt x="1037776" y="0"/>
                    <a:pt x="1128752" y="90976"/>
                    <a:pt x="1128752" y="203200"/>
                  </a:cubicBezTo>
                  <a:cubicBezTo>
                    <a:pt x="1128752" y="315424"/>
                    <a:pt x="1037776" y="406400"/>
                    <a:pt x="92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287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600950" y="6932479"/>
            <a:ext cx="3086100" cy="804358"/>
            <a:chOff x="0" y="0"/>
            <a:chExt cx="812800" cy="2118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11847"/>
            </a:xfrm>
            <a:custGeom>
              <a:avLst/>
              <a:gdLst/>
              <a:ahLst/>
              <a:cxnLst/>
              <a:rect l="l" t="t" r="r" b="b"/>
              <a:pathLst>
                <a:path w="812800" h="211847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161675"/>
                  </a:lnTo>
                  <a:cubicBezTo>
                    <a:pt x="812800" y="174981"/>
                    <a:pt x="807514" y="187743"/>
                    <a:pt x="798105" y="197152"/>
                  </a:cubicBezTo>
                  <a:cubicBezTo>
                    <a:pt x="788695" y="206561"/>
                    <a:pt x="775934" y="211847"/>
                    <a:pt x="762627" y="211847"/>
                  </a:cubicBezTo>
                  <a:lnTo>
                    <a:pt x="50173" y="211847"/>
                  </a:lnTo>
                  <a:cubicBezTo>
                    <a:pt x="36866" y="211847"/>
                    <a:pt x="24105" y="206561"/>
                    <a:pt x="14695" y="197152"/>
                  </a:cubicBezTo>
                  <a:cubicBezTo>
                    <a:pt x="5286" y="187743"/>
                    <a:pt x="0" y="174981"/>
                    <a:pt x="0" y="161675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4E6E81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5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spc="21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3 Octubre 2024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958126" y="3412454"/>
            <a:ext cx="12039142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6000" b="1" spc="30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PRÁCTICAS EN INSTITUCIONES UE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58126" y="6006539"/>
            <a:ext cx="1237174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000000"/>
                </a:solidFill>
                <a:latin typeface="Heebo Bold"/>
                <a:ea typeface="Heebo Bold"/>
                <a:cs typeface="Heebo Bold"/>
                <a:sym typeface="Heebo Bold"/>
              </a:rPr>
              <a:t>CONSEJOS Y CRITERIOS DE ACTUACIÓN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2226" y="6178818"/>
            <a:ext cx="3089904" cy="2143621"/>
          </a:xfrm>
          <a:custGeom>
            <a:avLst/>
            <a:gdLst/>
            <a:ahLst/>
            <a:cxnLst/>
            <a:rect l="l" t="t" r="r" b="b"/>
            <a:pathLst>
              <a:path w="3089904" h="2143621">
                <a:moveTo>
                  <a:pt x="0" y="0"/>
                </a:moveTo>
                <a:lnTo>
                  <a:pt x="3089904" y="0"/>
                </a:lnTo>
                <a:lnTo>
                  <a:pt x="3089904" y="2143621"/>
                </a:lnTo>
                <a:lnTo>
                  <a:pt x="0" y="21436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3" name="Freeform 3"/>
          <p:cNvSpPr/>
          <p:nvPr/>
        </p:nvSpPr>
        <p:spPr>
          <a:xfrm>
            <a:off x="7344023" y="6178818"/>
            <a:ext cx="3599953" cy="2024974"/>
          </a:xfrm>
          <a:custGeom>
            <a:avLst/>
            <a:gdLst/>
            <a:ahLst/>
            <a:cxnLst/>
            <a:rect l="l" t="t" r="r" b="b"/>
            <a:pathLst>
              <a:path w="3599953" h="2024974">
                <a:moveTo>
                  <a:pt x="0" y="0"/>
                </a:moveTo>
                <a:lnTo>
                  <a:pt x="3599954" y="0"/>
                </a:lnTo>
                <a:lnTo>
                  <a:pt x="3599954" y="2024974"/>
                </a:lnTo>
                <a:lnTo>
                  <a:pt x="0" y="2024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" name="Freeform 4"/>
          <p:cNvSpPr/>
          <p:nvPr/>
        </p:nvSpPr>
        <p:spPr>
          <a:xfrm>
            <a:off x="12688183" y="6543767"/>
            <a:ext cx="2074252" cy="1778671"/>
          </a:xfrm>
          <a:custGeom>
            <a:avLst/>
            <a:gdLst/>
            <a:ahLst/>
            <a:cxnLst/>
            <a:rect l="l" t="t" r="r" b="b"/>
            <a:pathLst>
              <a:path w="2074252" h="1778671">
                <a:moveTo>
                  <a:pt x="0" y="0"/>
                </a:moveTo>
                <a:lnTo>
                  <a:pt x="2074252" y="0"/>
                </a:lnTo>
                <a:lnTo>
                  <a:pt x="2074252" y="1778672"/>
                </a:lnTo>
                <a:lnTo>
                  <a:pt x="0" y="17786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" name="Freeform 5"/>
          <p:cNvSpPr/>
          <p:nvPr/>
        </p:nvSpPr>
        <p:spPr>
          <a:xfrm>
            <a:off x="15015597" y="7883557"/>
            <a:ext cx="1892934" cy="1374743"/>
          </a:xfrm>
          <a:custGeom>
            <a:avLst/>
            <a:gdLst/>
            <a:ahLst/>
            <a:cxnLst/>
            <a:rect l="l" t="t" r="r" b="b"/>
            <a:pathLst>
              <a:path w="1892934" h="1374743">
                <a:moveTo>
                  <a:pt x="0" y="0"/>
                </a:moveTo>
                <a:lnTo>
                  <a:pt x="1892933" y="0"/>
                </a:lnTo>
                <a:lnTo>
                  <a:pt x="1892933" y="1374743"/>
                </a:lnTo>
                <a:lnTo>
                  <a:pt x="0" y="13747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6" name="Freeform 6"/>
          <p:cNvSpPr/>
          <p:nvPr/>
        </p:nvSpPr>
        <p:spPr>
          <a:xfrm>
            <a:off x="15015597" y="6147931"/>
            <a:ext cx="1892934" cy="1517305"/>
          </a:xfrm>
          <a:custGeom>
            <a:avLst/>
            <a:gdLst/>
            <a:ahLst/>
            <a:cxnLst/>
            <a:rect l="l" t="t" r="r" b="b"/>
            <a:pathLst>
              <a:path w="1892934" h="1517305">
                <a:moveTo>
                  <a:pt x="0" y="0"/>
                </a:moveTo>
                <a:lnTo>
                  <a:pt x="1892933" y="0"/>
                </a:lnTo>
                <a:lnTo>
                  <a:pt x="1892933" y="1517304"/>
                </a:lnTo>
                <a:lnTo>
                  <a:pt x="0" y="1517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7" name="TextBox 7"/>
          <p:cNvSpPr txBox="1"/>
          <p:nvPr/>
        </p:nvSpPr>
        <p:spPr>
          <a:xfrm>
            <a:off x="1379470" y="1411010"/>
            <a:ext cx="15529061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60"/>
              </a:lnSpc>
            </a:pPr>
            <a:r>
              <a:rPr lang="en-US" sz="5400" b="1" spc="27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PRÁCTICAS EN INSTITUCIONES UE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9470" y="4109909"/>
            <a:ext cx="4775418" cy="1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756291" y="4109909"/>
            <a:ext cx="4775418" cy="1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79470" y="5544859"/>
            <a:ext cx="477541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COMISIÓN EUROPEA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56291" y="5544859"/>
            <a:ext cx="477541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PARLAMENTO EUROPEO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33113" y="5544859"/>
            <a:ext cx="477541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OTRAS INSTITUCIONES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33113" y="4109909"/>
            <a:ext cx="4775418" cy="1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03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01007" y="0"/>
            <a:ext cx="10286993" cy="10287000"/>
            <a:chOff x="0" y="0"/>
            <a:chExt cx="2709331" cy="2709333"/>
          </a:xfrm>
        </p:grpSpPr>
        <p:sp>
          <p:nvSpPr>
            <p:cNvPr id="3" name="Freeform 3">
              <a:hlinkClick r:id="rId2" tooltip="https://traineeships.ec.europa.eu/index_en"/>
            </p:cNvPr>
            <p:cNvSpPr/>
            <p:nvPr/>
          </p:nvSpPr>
          <p:spPr>
            <a:xfrm>
              <a:off x="0" y="0"/>
              <a:ext cx="2709331" cy="2709333"/>
            </a:xfrm>
            <a:custGeom>
              <a:avLst/>
              <a:gdLst/>
              <a:ahLst/>
              <a:cxnLst/>
              <a:rect l="l" t="t" r="r" b="b"/>
              <a:pathLst>
                <a:path w="2709331" h="2709333">
                  <a:moveTo>
                    <a:pt x="0" y="0"/>
                  </a:moveTo>
                  <a:lnTo>
                    <a:pt x="2709331" y="0"/>
                  </a:lnTo>
                  <a:lnTo>
                    <a:pt x="270933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70933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04888" y="3210243"/>
            <a:ext cx="6996120" cy="393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0"/>
              </a:lnSpc>
            </a:pPr>
            <a:r>
              <a:rPr lang="en-US" sz="5600" b="1" spc="28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PRÁCTICAS BLUEBOOK EN LA COMISIÓN EUROPEA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57374" y="1827592"/>
            <a:ext cx="8693050" cy="5515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Prácticas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5 meses de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duración</a:t>
            </a: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periodos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algn="l">
              <a:lnSpc>
                <a:spcPts val="3999"/>
              </a:lnSpc>
            </a:pP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39748" lvl="1" indent="-269874" algn="l">
              <a:lnSpc>
                <a:spcPts val="3999"/>
              </a:lnSpc>
              <a:buFont typeface="Arial"/>
              <a:buChar char="•"/>
            </a:pPr>
            <a:r>
              <a:rPr lang="en-US" sz="2499" b="1" spc="249" dirty="0" err="1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Octubre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solicitud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Febrero</a:t>
            </a: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999"/>
              </a:lnSpc>
            </a:pP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39748" lvl="1" indent="-269874" algn="l">
              <a:lnSpc>
                <a:spcPts val="3999"/>
              </a:lnSpc>
              <a:buFont typeface="Arial"/>
              <a:buChar char="•"/>
            </a:pPr>
            <a:r>
              <a:rPr lang="en-US" sz="2499" b="1" spc="249" dirty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Marzo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-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solicitud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Agosto</a:t>
            </a:r>
          </a:p>
          <a:p>
            <a:pPr algn="l">
              <a:lnSpc>
                <a:spcPts val="3679"/>
              </a:lnSpc>
            </a:pP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>
              <a:lnSpc>
                <a:spcPts val="3679"/>
              </a:lnSpc>
            </a:pP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9470" y="1605779"/>
            <a:ext cx="1552906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6000" b="1" spc="30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CRITERIOS DE ELEGIBILIDAD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379470" y="4797280"/>
            <a:ext cx="4775418" cy="1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01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756291" y="4797280"/>
            <a:ext cx="4775418" cy="1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02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9470" y="6232231"/>
            <a:ext cx="477541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EDUCACIÓN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56291" y="6232231"/>
            <a:ext cx="477541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IDIOMAS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133113" y="6232231"/>
            <a:ext cx="4775418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19"/>
              </a:lnSpc>
            </a:pPr>
            <a:r>
              <a:rPr lang="en-US" sz="2299" b="1" spc="229">
                <a:solidFill>
                  <a:srgbClr val="4E6E81"/>
                </a:solidFill>
                <a:latin typeface="Heebo Bold"/>
                <a:ea typeface="Heebo Bold"/>
                <a:cs typeface="Heebo Bold"/>
                <a:sym typeface="Heebo Bold"/>
              </a:rPr>
              <a:t>EXPERIENCIA LABORAL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9470" y="6597161"/>
            <a:ext cx="4775418" cy="85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9"/>
              </a:lnSpc>
            </a:pPr>
            <a:r>
              <a:rPr lang="en-US" sz="2199" spc="2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Título</a:t>
            </a:r>
            <a:r>
              <a:rPr lang="en-US" sz="2199" spc="2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99" spc="2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universitario</a:t>
            </a:r>
            <a:r>
              <a:rPr lang="en-US" sz="2199" spc="2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al </a:t>
            </a:r>
            <a:r>
              <a:rPr lang="en-US" sz="2199" spc="2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menos</a:t>
            </a:r>
            <a:r>
              <a:rPr lang="en-US" sz="2199" spc="2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3 </a:t>
            </a:r>
            <a:r>
              <a:rPr lang="en-US" sz="2199" spc="2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años</a:t>
            </a:r>
            <a:endParaRPr lang="en-US" sz="2199" spc="21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756291" y="6597161"/>
            <a:ext cx="4775418" cy="859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9"/>
              </a:lnSpc>
            </a:pPr>
            <a:r>
              <a:rPr lang="en-US" sz="2199" spc="2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Conocimiento</a:t>
            </a:r>
            <a:r>
              <a:rPr lang="en-US" sz="2199" spc="2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al </a:t>
            </a:r>
            <a:r>
              <a:rPr lang="en-US" sz="2199" spc="2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menos</a:t>
            </a:r>
            <a:r>
              <a:rPr lang="en-US" sz="2199" spc="2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dos lenguas </a:t>
            </a:r>
            <a:r>
              <a:rPr lang="en-US" sz="2199" spc="21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oficiales</a:t>
            </a:r>
            <a:r>
              <a:rPr lang="en-US" sz="2199" spc="21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la UE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33113" y="6597161"/>
            <a:ext cx="4775418" cy="1297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519"/>
              </a:lnSpc>
            </a:pPr>
            <a:r>
              <a:rPr lang="en-US" sz="2199" spc="21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No haber tenido experiencia laboral de más de 6 semanas en ninguna institución de la UE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133113" y="4797280"/>
            <a:ext cx="4775418" cy="1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</a:pPr>
            <a:r>
              <a:rPr lang="en-US" sz="8000" b="1" spc="400">
                <a:solidFill>
                  <a:srgbClr val="A79E9C"/>
                </a:solidFill>
                <a:latin typeface="Helios Extended Bold"/>
                <a:ea typeface="Helios Extended Bold"/>
                <a:cs typeface="Helios Extended Bold"/>
                <a:sym typeface="Helios Extended Bold"/>
              </a:rPr>
              <a:t>03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636066"/>
            <a:ext cx="18288000" cy="0"/>
          </a:xfrm>
          <a:prstGeom prst="line">
            <a:avLst/>
          </a:prstGeom>
          <a:ln w="57150" cap="flat">
            <a:solidFill>
              <a:srgbClr val="4E6E81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BE"/>
          </a:p>
        </p:txBody>
      </p:sp>
      <p:grpSp>
        <p:nvGrpSpPr>
          <p:cNvPr id="3" name="Group 3"/>
          <p:cNvGrpSpPr/>
          <p:nvPr/>
        </p:nvGrpSpPr>
        <p:grpSpPr>
          <a:xfrm>
            <a:off x="1897117" y="3835966"/>
            <a:ext cx="2002674" cy="1543050"/>
            <a:chOff x="0" y="0"/>
            <a:chExt cx="1054906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54906" cy="812800"/>
            </a:xfrm>
            <a:custGeom>
              <a:avLst/>
              <a:gdLst/>
              <a:ahLst/>
              <a:cxnLst/>
              <a:rect l="l" t="t" r="r" b="b"/>
              <a:pathLst>
                <a:path w="1054906" h="812800">
                  <a:moveTo>
                    <a:pt x="0" y="0"/>
                  </a:moveTo>
                  <a:lnTo>
                    <a:pt x="1054906" y="0"/>
                  </a:lnTo>
                  <a:lnTo>
                    <a:pt x="1054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05490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b="1" spc="230">
                  <a:solidFill>
                    <a:srgbClr val="4E6E81"/>
                  </a:solidFill>
                  <a:latin typeface="Heebo Bold"/>
                  <a:ea typeface="Heebo Bold"/>
                  <a:cs typeface="Heebo Bold"/>
                  <a:sym typeface="Heebo Bold"/>
                </a:rPr>
                <a:t>FEBRERO/</a:t>
              </a:r>
            </a:p>
            <a:p>
              <a:pPr algn="ctr">
                <a:lnSpc>
                  <a:spcPts val="3450"/>
                </a:lnSpc>
              </a:pPr>
              <a:r>
                <a:rPr lang="en-US" sz="2300" b="1" spc="230">
                  <a:solidFill>
                    <a:srgbClr val="4E6E81"/>
                  </a:solidFill>
                  <a:latin typeface="Heebo Bold"/>
                  <a:ea typeface="Heebo Bold"/>
                  <a:cs typeface="Heebo Bold"/>
                  <a:sym typeface="Heebo Bold"/>
                </a:rPr>
                <a:t>AGOSTO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19465" y="3835966"/>
            <a:ext cx="2002674" cy="1543050"/>
            <a:chOff x="0" y="0"/>
            <a:chExt cx="1054906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4906" cy="812800"/>
            </a:xfrm>
            <a:custGeom>
              <a:avLst/>
              <a:gdLst/>
              <a:ahLst/>
              <a:cxnLst/>
              <a:rect l="l" t="t" r="r" b="b"/>
              <a:pathLst>
                <a:path w="1054906" h="812800">
                  <a:moveTo>
                    <a:pt x="0" y="0"/>
                  </a:moveTo>
                  <a:lnTo>
                    <a:pt x="1054906" y="0"/>
                  </a:lnTo>
                  <a:lnTo>
                    <a:pt x="1054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105490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b="1" spc="230">
                  <a:solidFill>
                    <a:srgbClr val="4E6E81"/>
                  </a:solidFill>
                  <a:latin typeface="Heebo Bold"/>
                  <a:ea typeface="Heebo Bold"/>
                  <a:cs typeface="Heebo Bold"/>
                  <a:sym typeface="Heebo Bold"/>
                </a:rPr>
                <a:t>OCTUBRE /</a:t>
              </a:r>
            </a:p>
            <a:p>
              <a:pPr algn="ctr">
                <a:lnSpc>
                  <a:spcPts val="3450"/>
                </a:lnSpc>
              </a:pPr>
              <a:r>
                <a:rPr lang="en-US" sz="2300" b="1" spc="230">
                  <a:solidFill>
                    <a:srgbClr val="4E6E81"/>
                  </a:solidFill>
                  <a:latin typeface="Heebo Bold"/>
                  <a:ea typeface="Heebo Bold"/>
                  <a:cs typeface="Heebo Bold"/>
                  <a:sym typeface="Heebo Bold"/>
                </a:rPr>
                <a:t>MAYO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4263965" y="3835966"/>
            <a:ext cx="2002674" cy="1543050"/>
            <a:chOff x="0" y="0"/>
            <a:chExt cx="1054906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4906" cy="812800"/>
            </a:xfrm>
            <a:custGeom>
              <a:avLst/>
              <a:gdLst/>
              <a:ahLst/>
              <a:cxnLst/>
              <a:rect l="l" t="t" r="r" b="b"/>
              <a:pathLst>
                <a:path w="1054906" h="812800">
                  <a:moveTo>
                    <a:pt x="0" y="0"/>
                  </a:moveTo>
                  <a:lnTo>
                    <a:pt x="1054906" y="0"/>
                  </a:lnTo>
                  <a:lnTo>
                    <a:pt x="1054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05490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b="1" spc="230">
                  <a:solidFill>
                    <a:srgbClr val="4E6E81"/>
                  </a:solidFill>
                  <a:latin typeface="Heebo Bold"/>
                  <a:ea typeface="Heebo Bold"/>
                  <a:cs typeface="Heebo Bold"/>
                  <a:sym typeface="Heebo Bold"/>
                </a:rPr>
                <a:t>DICIEMBRE/JULIO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5521891"/>
            <a:ext cx="3863752" cy="299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Solicitud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línea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Información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personal</a:t>
            </a:r>
          </a:p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Títulos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académicos</a:t>
            </a:r>
            <a:endParaRPr lang="en-US" sz="2100" spc="21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Idiomas</a:t>
            </a:r>
            <a:endParaRPr lang="en-US" sz="2100" spc="21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Experiencia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laboral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226695" lvl="1" algn="l">
              <a:lnSpc>
                <a:spcPts val="3360"/>
              </a:lnSpc>
            </a:pPr>
            <a:r>
              <a:rPr lang="en-US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(Todo </a:t>
            </a:r>
            <a:r>
              <a:rPr lang="en-US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debe</a:t>
            </a:r>
            <a:r>
              <a:rPr lang="en-US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ser </a:t>
            </a:r>
            <a:r>
              <a:rPr lang="en-US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justificado</a:t>
            </a:r>
            <a:r>
              <a:rPr lang="en-US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certificados</a:t>
            </a:r>
            <a:r>
              <a:rPr lang="en-US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títulos</a:t>
            </a:r>
            <a:r>
              <a:rPr lang="en-US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119889" y="5521891"/>
            <a:ext cx="3863752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Preselección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candidatos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lista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virtual de BB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69674" y="5521891"/>
            <a:ext cx="3863752" cy="2493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Solicitud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puestos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específicos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máx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. 3):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motivación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general y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motivación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específica</a:t>
            </a:r>
            <a:endParaRPr lang="en-US" sz="2100" spc="21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360"/>
              </a:lnSpc>
            </a:pPr>
            <a:endParaRPr lang="en-US" sz="2100" spc="210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53390" lvl="1" indent="-226695" algn="l">
              <a:lnSpc>
                <a:spcPts val="3360"/>
              </a:lnSpc>
              <a:buFont typeface="Arial"/>
              <a:buChar char="•"/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Entrevista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si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aplica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62026" y="5521891"/>
            <a:ext cx="3863752" cy="817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Selección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candidatos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parte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2100" spc="210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2100" spc="210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DGs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141616" y="3835966"/>
            <a:ext cx="2100987" cy="1543050"/>
            <a:chOff x="0" y="0"/>
            <a:chExt cx="1054906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54906" cy="812800"/>
            </a:xfrm>
            <a:custGeom>
              <a:avLst/>
              <a:gdLst/>
              <a:ahLst/>
              <a:cxnLst/>
              <a:rect l="l" t="t" r="r" b="b"/>
              <a:pathLst>
                <a:path w="1054906" h="812800">
                  <a:moveTo>
                    <a:pt x="0" y="0"/>
                  </a:moveTo>
                  <a:lnTo>
                    <a:pt x="1054906" y="0"/>
                  </a:lnTo>
                  <a:lnTo>
                    <a:pt x="105490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2F1F1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66675"/>
              <a:ext cx="1054906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50"/>
                </a:lnSpc>
              </a:pPr>
              <a:r>
                <a:rPr lang="en-US" sz="2300" b="1" spc="230">
                  <a:solidFill>
                    <a:srgbClr val="4E6E81"/>
                  </a:solidFill>
                  <a:latin typeface="Heebo Bold"/>
                  <a:ea typeface="Heebo Bold"/>
                  <a:cs typeface="Heebo Bold"/>
                  <a:sym typeface="Heebo Bold"/>
                </a:rPr>
                <a:t>NOVIEMBRE/JUNIO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25095" y="1237067"/>
            <a:ext cx="15872082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6000" b="1" spc="30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PROCESO DE SOLICITUD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7141841" cy="10287000"/>
            <a:chOff x="0" y="0"/>
            <a:chExt cx="1106458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06458" cy="1593725"/>
            </a:xfrm>
            <a:custGeom>
              <a:avLst/>
              <a:gdLst/>
              <a:ahLst/>
              <a:cxnLst/>
              <a:rect l="l" t="t" r="r" b="b"/>
              <a:pathLst>
                <a:path w="1106458" h="1593725">
                  <a:moveTo>
                    <a:pt x="0" y="0"/>
                  </a:moveTo>
                  <a:lnTo>
                    <a:pt x="1106458" y="0"/>
                  </a:lnTo>
                  <a:lnTo>
                    <a:pt x="1106458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-86698" r="-69370"/>
              </a:stretch>
            </a:blipFill>
          </p:spPr>
          <p:txBody>
            <a:bodyPr/>
            <a:lstStyle/>
            <a:p>
              <a:endParaRPr lang="en-BE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993943" y="1522574"/>
            <a:ext cx="8693050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6000" b="1" spc="30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CONSEJOS PARA LA SOLICITUD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993943" y="4453698"/>
            <a:ext cx="8693050" cy="3963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8" lvl="1" indent="-269874" algn="l">
              <a:lnSpc>
                <a:spcPts val="4474"/>
              </a:lnSpc>
              <a:buFont typeface="Arial"/>
              <a:buChar char="•"/>
            </a:pPr>
            <a:r>
              <a:rPr lang="en-US" sz="2499" spc="217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Preparar</a:t>
            </a:r>
            <a:r>
              <a:rPr lang="en-US" sz="2499" spc="21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la </a:t>
            </a:r>
            <a:r>
              <a:rPr lang="en-US" sz="2499" spc="217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documentación</a:t>
            </a:r>
            <a:r>
              <a:rPr lang="en-US" sz="2499" spc="21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para </a:t>
            </a:r>
            <a:r>
              <a:rPr lang="en-US" sz="2499" spc="217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el</a:t>
            </a:r>
            <a:r>
              <a:rPr lang="en-US" sz="2499" spc="21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17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formulario</a:t>
            </a:r>
            <a:r>
              <a:rPr lang="en-US" sz="2499" spc="217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online con </a:t>
            </a:r>
            <a:r>
              <a:rPr lang="en-US" sz="2499" spc="217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antelación</a:t>
            </a:r>
            <a:endParaRPr lang="en-US" sz="2499" spc="217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39748" lvl="1" indent="-269874" algn="l">
              <a:lnSpc>
                <a:spcPts val="4474"/>
              </a:lnSpc>
              <a:buFont typeface="Arial"/>
              <a:buChar char="•"/>
            </a:pP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Buscar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un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perfil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específico</a:t>
            </a: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39748" lvl="1" indent="-269874" algn="l">
              <a:lnSpc>
                <a:spcPts val="4474"/>
              </a:lnSpc>
              <a:buFont typeface="Arial"/>
              <a:buChar char="•"/>
            </a:pP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Investigar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las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diferentes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DGs/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Agencias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Servicios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antes de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solicitar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puestos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específicos</a:t>
            </a: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539748" lvl="1" indent="-269874" algn="l">
              <a:lnSpc>
                <a:spcPts val="4474"/>
              </a:lnSpc>
              <a:buFont typeface="Arial"/>
              <a:buChar char="•"/>
            </a:pP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Preparar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carta de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motivación</a:t>
            </a:r>
            <a:r>
              <a:rPr lang="en-US" sz="2499" spc="249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con </a:t>
            </a:r>
            <a:r>
              <a:rPr lang="en-US" sz="2499" spc="249" dirty="0" err="1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antelación</a:t>
            </a:r>
            <a:endParaRPr lang="en-US" sz="2499" spc="249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708186" y="1326430"/>
            <a:ext cx="21996186" cy="7634140"/>
            <a:chOff x="0" y="0"/>
            <a:chExt cx="1170957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70957" cy="406400"/>
            </a:xfrm>
            <a:custGeom>
              <a:avLst/>
              <a:gdLst/>
              <a:ahLst/>
              <a:cxnLst/>
              <a:rect l="l" t="t" r="r" b="b"/>
              <a:pathLst>
                <a:path w="1170957" h="406400">
                  <a:moveTo>
                    <a:pt x="967757" y="0"/>
                  </a:moveTo>
                  <a:cubicBezTo>
                    <a:pt x="1079981" y="0"/>
                    <a:pt x="1170957" y="90976"/>
                    <a:pt x="1170957" y="203200"/>
                  </a:cubicBezTo>
                  <a:cubicBezTo>
                    <a:pt x="1170957" y="315424"/>
                    <a:pt x="1079981" y="406400"/>
                    <a:pt x="96775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7095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09139" y="2222810"/>
            <a:ext cx="15529061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</a:pPr>
            <a:r>
              <a:rPr lang="en-US" sz="6000" b="1" spc="30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SI ERES SELECCIONADO/A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4662170"/>
            <a:ext cx="15529061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25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Mudarse a Bruselas: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Buscar piso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Seguro médico</a:t>
            </a:r>
          </a:p>
          <a:p>
            <a:pPr algn="l">
              <a:lnSpc>
                <a:spcPts val="3639"/>
              </a:lnSpc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869692" y="4662170"/>
            <a:ext cx="15529061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25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La vida en Bruselas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Salario: 1.350 euros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Transporte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Vida social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996138" y="4662170"/>
            <a:ext cx="5912392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spc="259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El  trabajo en la Comisión</a:t>
            </a:r>
          </a:p>
          <a:p>
            <a:pPr marL="561337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Distintas tareas y ritmos de trabajo según el perfil/DG</a:t>
            </a:r>
          </a:p>
          <a:p>
            <a:pPr algn="l">
              <a:lnSpc>
                <a:spcPts val="3639"/>
              </a:lnSpc>
            </a:pPr>
            <a:endParaRPr lang="en-US" sz="2599" spc="25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algn="l">
              <a:lnSpc>
                <a:spcPts val="3639"/>
              </a:lnSpc>
            </a:pPr>
            <a:r>
              <a:rPr lang="en-US" sz="2599" spc="25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009116" y="-331716"/>
            <a:ext cx="13352049" cy="7634140"/>
            <a:chOff x="0" y="0"/>
            <a:chExt cx="71079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0790" cy="406400"/>
            </a:xfrm>
            <a:custGeom>
              <a:avLst/>
              <a:gdLst/>
              <a:ahLst/>
              <a:cxnLst/>
              <a:rect l="l" t="t" r="r" b="b"/>
              <a:pathLst>
                <a:path w="710790" h="406400">
                  <a:moveTo>
                    <a:pt x="507590" y="0"/>
                  </a:moveTo>
                  <a:cubicBezTo>
                    <a:pt x="619815" y="0"/>
                    <a:pt x="710790" y="90976"/>
                    <a:pt x="710790" y="203200"/>
                  </a:cubicBezTo>
                  <a:cubicBezTo>
                    <a:pt x="710790" y="315424"/>
                    <a:pt x="619815" y="406400"/>
                    <a:pt x="50759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1079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80210" y="2573601"/>
            <a:ext cx="7141067" cy="2105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00"/>
              </a:lnSpc>
            </a:pPr>
            <a:r>
              <a:rPr lang="en-US" sz="6000" b="1" spc="300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¿Y DESPUÉS DE LAS PRÁCTICAS?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66388" y="4583376"/>
            <a:ext cx="6410123" cy="324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Permanecer en la Comisión (JPP, Contract Agent, intérimaire)</a:t>
            </a:r>
          </a:p>
          <a:p>
            <a:pPr algn="l">
              <a:lnSpc>
                <a:spcPts val="3679"/>
              </a:lnSpc>
            </a:pPr>
            <a:endParaRPr lang="en-US" sz="2299" spc="22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Permanecer en la burbuja</a:t>
            </a:r>
          </a:p>
          <a:p>
            <a:pPr algn="l">
              <a:lnSpc>
                <a:spcPts val="3679"/>
              </a:lnSpc>
            </a:pPr>
            <a:endParaRPr lang="en-US" sz="2299" spc="229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496569" lvl="1" indent="-248284" algn="l">
              <a:lnSpc>
                <a:spcPts val="3679"/>
              </a:lnSpc>
              <a:buFont typeface="Arial"/>
              <a:buChar char="•"/>
            </a:pPr>
            <a:r>
              <a:rPr lang="en-US" sz="2299" spc="229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Volver con gran experiencia en el CV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4078" y="1326430"/>
            <a:ext cx="21203378" cy="7634140"/>
            <a:chOff x="0" y="0"/>
            <a:chExt cx="1128752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8752" cy="406400"/>
            </a:xfrm>
            <a:custGeom>
              <a:avLst/>
              <a:gdLst/>
              <a:ahLst/>
              <a:cxnLst/>
              <a:rect l="l" t="t" r="r" b="b"/>
              <a:pathLst>
                <a:path w="1128752" h="406400">
                  <a:moveTo>
                    <a:pt x="925552" y="0"/>
                  </a:moveTo>
                  <a:cubicBezTo>
                    <a:pt x="1037776" y="0"/>
                    <a:pt x="1128752" y="90976"/>
                    <a:pt x="1128752" y="203200"/>
                  </a:cubicBezTo>
                  <a:cubicBezTo>
                    <a:pt x="1128752" y="315424"/>
                    <a:pt x="1037776" y="406400"/>
                    <a:pt x="92555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2F1F1">
                <a:alpha val="80000"/>
              </a:srgbClr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128752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2862581"/>
            <a:ext cx="16230600" cy="1833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980"/>
              </a:lnSpc>
            </a:pPr>
            <a:r>
              <a:rPr lang="en-US" sz="10700" b="1" spc="535">
                <a:solidFill>
                  <a:srgbClr val="123984"/>
                </a:solidFill>
                <a:latin typeface="Lato Bold"/>
                <a:ea typeface="Lato Bold"/>
                <a:cs typeface="Lato Bold"/>
                <a:sym typeface="Lato Bold"/>
              </a:rPr>
              <a:t>MUCHAS GRACIAS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21978" y="5143500"/>
            <a:ext cx="3086100" cy="804358"/>
            <a:chOff x="0" y="0"/>
            <a:chExt cx="812800" cy="21184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211847"/>
            </a:xfrm>
            <a:custGeom>
              <a:avLst/>
              <a:gdLst/>
              <a:ahLst/>
              <a:cxnLst/>
              <a:rect l="l" t="t" r="r" b="b"/>
              <a:pathLst>
                <a:path w="812800" h="211847">
                  <a:moveTo>
                    <a:pt x="50173" y="0"/>
                  </a:moveTo>
                  <a:lnTo>
                    <a:pt x="762627" y="0"/>
                  </a:lnTo>
                  <a:cubicBezTo>
                    <a:pt x="775934" y="0"/>
                    <a:pt x="788695" y="5286"/>
                    <a:pt x="798105" y="14695"/>
                  </a:cubicBezTo>
                  <a:cubicBezTo>
                    <a:pt x="807514" y="24105"/>
                    <a:pt x="812800" y="36866"/>
                    <a:pt x="812800" y="50173"/>
                  </a:cubicBezTo>
                  <a:lnTo>
                    <a:pt x="812800" y="161675"/>
                  </a:lnTo>
                  <a:cubicBezTo>
                    <a:pt x="812800" y="174981"/>
                    <a:pt x="807514" y="187743"/>
                    <a:pt x="798105" y="197152"/>
                  </a:cubicBezTo>
                  <a:cubicBezTo>
                    <a:pt x="788695" y="206561"/>
                    <a:pt x="775934" y="211847"/>
                    <a:pt x="762627" y="211847"/>
                  </a:cubicBezTo>
                  <a:lnTo>
                    <a:pt x="50173" y="211847"/>
                  </a:lnTo>
                  <a:cubicBezTo>
                    <a:pt x="36866" y="211847"/>
                    <a:pt x="24105" y="206561"/>
                    <a:pt x="14695" y="197152"/>
                  </a:cubicBezTo>
                  <a:cubicBezTo>
                    <a:pt x="5286" y="187743"/>
                    <a:pt x="0" y="174981"/>
                    <a:pt x="0" y="161675"/>
                  </a:cubicBezTo>
                  <a:lnTo>
                    <a:pt x="0" y="50173"/>
                  </a:lnTo>
                  <a:cubicBezTo>
                    <a:pt x="0" y="36866"/>
                    <a:pt x="5286" y="24105"/>
                    <a:pt x="14695" y="14695"/>
                  </a:cubicBezTo>
                  <a:cubicBezTo>
                    <a:pt x="24105" y="5286"/>
                    <a:pt x="36866" y="0"/>
                    <a:pt x="50173" y="0"/>
                  </a:cubicBezTo>
                  <a:close/>
                </a:path>
              </a:pathLst>
            </a:custGeom>
            <a:solidFill>
              <a:srgbClr val="4E6E81"/>
            </a:solidFill>
          </p:spPr>
          <p:txBody>
            <a:bodyPr/>
            <a:lstStyle/>
            <a:p>
              <a:endParaRPr lang="en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259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spc="219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Contacto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521978" y="6540118"/>
            <a:ext cx="4611886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spc="239">
                <a:solidFill>
                  <a:srgbClr val="123984"/>
                </a:solidFill>
                <a:latin typeface="Lato"/>
                <a:ea typeface="Lato"/>
                <a:cs typeface="Lato"/>
                <a:sym typeface="Lato"/>
              </a:rPr>
              <a:t>elenasantosbona@gmail.com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21978" y="7153723"/>
            <a:ext cx="7644110" cy="405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399" u="sng" spc="239">
                <a:solidFill>
                  <a:srgbClr val="123984"/>
                </a:solidFill>
                <a:latin typeface="Lato"/>
                <a:ea typeface="Lato"/>
                <a:cs typeface="Lato"/>
                <a:sym typeface="Lato"/>
                <a:hlinkClick r:id="rId2" tooltip="https://www.linkedin.com/in/elena-santos-99a56b224?utm_source=share&amp;utm_campaign=share_via&amp;utm_content=profile&amp;utm_medium=ios_app"/>
              </a:rPr>
              <a:t>www.linkedin.com/in/elena-santos-99a56b224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289</Words>
  <Application>Microsoft Office PowerPoint</Application>
  <PresentationFormat>Custom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Heebo Bold</vt:lpstr>
      <vt:lpstr>Arial</vt:lpstr>
      <vt:lpstr>Lato Bold</vt:lpstr>
      <vt:lpstr>Calibri</vt:lpstr>
      <vt:lpstr>Helios Extended 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practicas en instituciones ue</dc:title>
  <cp:lastModifiedBy>Santos, Elena</cp:lastModifiedBy>
  <cp:revision>2</cp:revision>
  <dcterms:created xsi:type="dcterms:W3CDTF">2006-08-16T00:00:00Z</dcterms:created>
  <dcterms:modified xsi:type="dcterms:W3CDTF">2024-10-03T12:02:31Z</dcterms:modified>
  <dc:identifier>DAGScp_xxZo</dc:identifier>
</cp:coreProperties>
</file>