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80" r:id="rId4"/>
    <p:sldId id="281" r:id="rId5"/>
    <p:sldId id="282" r:id="rId6"/>
    <p:sldId id="284" r:id="rId7"/>
    <p:sldId id="283" r:id="rId8"/>
    <p:sldId id="285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307" r:id="rId17"/>
    <p:sldId id="296" r:id="rId18"/>
    <p:sldId id="297" r:id="rId19"/>
    <p:sldId id="299" r:id="rId20"/>
    <p:sldId id="300" r:id="rId21"/>
    <p:sldId id="301" r:id="rId22"/>
    <p:sldId id="303" r:id="rId23"/>
    <p:sldId id="304" r:id="rId24"/>
    <p:sldId id="310" r:id="rId25"/>
    <p:sldId id="311" r:id="rId26"/>
    <p:sldId id="308" r:id="rId27"/>
    <p:sldId id="258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4"/>
    <a:srgbClr val="94D509"/>
    <a:srgbClr val="009EE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2" autoAdjust="0"/>
    <p:restoredTop sz="94660"/>
  </p:normalViewPr>
  <p:slideViewPr>
    <p:cSldViewPr snapToGrid="0">
      <p:cViewPr>
        <p:scale>
          <a:sx n="90" d="100"/>
          <a:sy n="90" d="100"/>
        </p:scale>
        <p:origin x="83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ACB8B-077E-33BF-8CAC-EB68C497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4FFE3E-FB33-71DD-4479-AF2C27A72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640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0024D-B5A9-2702-36C1-A98E66C0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B44670-1EF3-9C92-76A9-2EB50DC0F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1869D0-5FC2-781C-D362-74AD4EDC9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365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7075C-418C-4F56-E1C0-1274EDD4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2672" cy="1325563"/>
          </a:xfrm>
        </p:spPr>
        <p:txBody>
          <a:bodyPr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0C7A42-DC7F-010A-5177-2C0F1929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0B0D6-6074-1F97-60B1-77810573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33E70-FBA7-49B1-8BEC-482C1A136140}" type="datetimeFigureOut">
              <a:rPr lang="es-ES" smtClean="0"/>
              <a:t>23/02/2025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8CD64-D85D-15BA-BFFD-619511BD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373F6-37F3-F253-34E9-BF027EFE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29E1EE-FCCA-4B8C-9766-A27B375888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9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D63FA-0055-F3C8-5372-3D402455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887B78-DEAD-8DBF-7FF3-49917661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775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F3DDF-A3F9-B444-4174-160D518F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716" cy="1325563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AD557-C38B-E366-FA8B-BCE4216CC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F570AC-AC5A-5BE2-54D5-7C1CE241F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6741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374DF-BCBC-E1F4-334D-14DD693F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5901" cy="1325563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638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8CE8B-3FE5-9F67-DF4A-C2ADEC18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14564" cy="132556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1EDB12-771D-7833-B9DC-15EBA098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CDF6CE-9C1B-7D13-CBAA-02442D2F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E04E19-3281-4FE4-8C02-41EA4CD82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5B5419-2CBB-5113-8044-9AF632E04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898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257D1-649A-A64B-A211-2818AD20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32556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5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6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B15CC-1C7F-18F7-20C8-ABA9231E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36CF9-F207-913B-E00E-292C14B4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120E51-5158-517F-A6F1-5CA4598C7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470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B54C2A-17EC-F4B6-FD40-4F7B5F08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F18F7-13E6-81DB-BE90-B6AC04C6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4981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BED82238-D206-9922-08CC-6ABA4CFB8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37" y="2061807"/>
            <a:ext cx="11261480" cy="627925"/>
          </a:xfrm>
        </p:spPr>
        <p:txBody>
          <a:bodyPr>
            <a:noAutofit/>
          </a:bodyPr>
          <a:lstStyle/>
          <a:p>
            <a:r>
              <a:rPr lang="es-ES" sz="2000" cap="all" dirty="0">
                <a:solidFill>
                  <a:srgbClr val="00A0E4"/>
                </a:solidFill>
              </a:rPr>
              <a:t>Retos normativos del sector en el “ciclo integral” del saneamiento de las aguas residuales</a:t>
            </a: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F0123182-9F8A-4C60-35CE-6EB91EE3F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115850"/>
            <a:ext cx="9144000" cy="702570"/>
          </a:xfrm>
        </p:spPr>
        <p:txBody>
          <a:bodyPr>
            <a:normAutofit fontScale="92500"/>
          </a:bodyPr>
          <a:lstStyle/>
          <a:p>
            <a:r>
              <a:rPr lang="es-ES" sz="2100" cap="all" dirty="0">
                <a:solidFill>
                  <a:srgbClr val="94D509"/>
                </a:solidFill>
              </a:rPr>
              <a:t>Gestión de los desbordamientos del sistema de saneamiento en la nueva Directiva y su adecuación al </a:t>
            </a:r>
            <a:r>
              <a:rPr lang="es-ES" sz="2100" cap="all" dirty="0" err="1">
                <a:solidFill>
                  <a:srgbClr val="94D509"/>
                </a:solidFill>
              </a:rPr>
              <a:t>RDPH</a:t>
            </a:r>
            <a:endParaRPr lang="es-ES" sz="2100" cap="all" dirty="0">
              <a:solidFill>
                <a:srgbClr val="94D509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003C80-D731-B0B7-723B-6EABDF71E690}"/>
              </a:ext>
            </a:extLst>
          </p:cNvPr>
          <p:cNvSpPr txBox="1"/>
          <p:nvPr/>
        </p:nvSpPr>
        <p:spPr>
          <a:xfrm>
            <a:off x="10417663" y="5818421"/>
            <a:ext cx="118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A0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4B8387-320A-E8E5-B7B0-6863FE9F45B7}"/>
              </a:ext>
            </a:extLst>
          </p:cNvPr>
          <p:cNvSpPr txBox="1"/>
          <p:nvPr/>
        </p:nvSpPr>
        <p:spPr>
          <a:xfrm>
            <a:off x="338337" y="5818420"/>
            <a:ext cx="2022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A0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ÁNGEL MENA MIRANDA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740F02-E54C-A3CB-540C-0C50E5D02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06" y="2754242"/>
            <a:ext cx="4272187" cy="22670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61A515-6652-7EC4-1CE7-FB981F054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48" y="318731"/>
            <a:ext cx="2619375" cy="1743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2DFF4B-DADA-17BD-C55E-28837E10C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100" y="392671"/>
            <a:ext cx="2246476" cy="16046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112590-B9BA-D1F7-97EE-85A8D9F162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21"/>
          <a:stretch/>
        </p:blipFill>
        <p:spPr>
          <a:xfrm>
            <a:off x="7110401" y="197223"/>
            <a:ext cx="3037645" cy="15240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DE1C97-830A-3CAD-E583-E0A766539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5584" y="589469"/>
            <a:ext cx="1156268" cy="11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298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Incluirán lo indicado en el anexo V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priorizando infraestructuras verdes y azules. </a:t>
            </a:r>
          </a:p>
          <a:p>
            <a:pPr marL="34290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Los Planes se revisarán cada 6 años.</a:t>
            </a:r>
          </a:p>
          <a:p>
            <a:pPr marL="342900" lvl="3" indent="-3429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La Comisión tiene la potestad de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aceptar metodologías alternativas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a lo indicado en el anexo V.</a:t>
            </a:r>
          </a:p>
          <a:p>
            <a:pPr marL="0" lvl="3">
              <a:spcBef>
                <a:spcPts val="1290"/>
              </a:spcBef>
              <a:tabLst>
                <a:tab pos="612140" algn="l"/>
              </a:tabLst>
              <a:defRPr/>
            </a:pPr>
            <a:endParaRPr lang="es-ES" sz="2000" b="1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3" algn="ctr">
              <a:spcBef>
                <a:spcPts val="1290"/>
              </a:spcBef>
              <a:tabLst>
                <a:tab pos="612140" algn="l"/>
              </a:tabLst>
              <a:defRPr/>
            </a:pP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¡OJO CON LA TRANSPOSICIÓN!</a:t>
            </a:r>
            <a:endParaRPr lang="es-ES" sz="2000" b="1" dirty="0">
              <a:solidFill>
                <a:srgbClr val="00B050"/>
              </a:solidFill>
            </a:endParaRPr>
          </a:p>
          <a:p>
            <a:pPr marL="34290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74DCF445-C7D4-1B38-5846-3DB065C5EA51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13CFCF46-899A-6E63-D7D6-A1293AFAF4D0}"/>
              </a:ext>
            </a:extLst>
          </p:cNvPr>
          <p:cNvSpPr/>
          <p:nvPr/>
        </p:nvSpPr>
        <p:spPr>
          <a:xfrm>
            <a:off x="821879" y="1556238"/>
            <a:ext cx="7455345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Artículo 5. Planes de Gestión Integrada de Aguas Residuales Urbanas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73C7C28D-CFA0-B9D3-2FD0-3EEEF895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12D45985-68DF-CC05-0AC8-F655F18FE2F5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8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0" y="1556238"/>
            <a:ext cx="3924291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Artículo 13. Condiciones climáticas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15570" lvl="3" indent="-342900" algn="just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Se evaluarán y se tendrán en cuenta a la hora de diseñar, construir y gestionar las instalaciones de tratamiento de aguas residuales urbanas y los sistemas colectores las variaciones de la carga propias de cada estación y la vulnerabilidad al cambio climático.</a:t>
            </a:r>
          </a:p>
          <a:p>
            <a:pPr marL="457200" lvl="4">
              <a:defRPr/>
            </a:pPr>
            <a:endParaRPr lang="es-ES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4" algn="ctr">
              <a:defRPr/>
            </a:pPr>
            <a:r>
              <a:rPr lang="es-ES" sz="2000" dirty="0">
                <a:solidFill>
                  <a:srgbClr val="00B050"/>
                </a:solidFill>
              </a:rPr>
              <a:t>Ahora no hace referencia a las condiciones climáticas locales.</a:t>
            </a:r>
          </a:p>
          <a:p>
            <a:pPr marL="457200" lvl="4" algn="ctr">
              <a:defRPr/>
            </a:pP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¡OJO CON LA TRANSPOSICIÓN!</a:t>
            </a:r>
            <a:endParaRPr lang="es-ES" sz="2000" b="1" dirty="0">
              <a:solidFill>
                <a:srgbClr val="00B050"/>
              </a:solidFill>
            </a:endParaRPr>
          </a:p>
          <a:p>
            <a:pPr marL="457200" lvl="4" algn="ctr"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0A15B501-886D-198B-04EC-3875D1C711D0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986F6ACB-6E90-5FDC-E669-FAC29BE9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3" name="21 Rectángulo redondeado">
            <a:extLst>
              <a:ext uri="{FF2B5EF4-FFF2-40B4-BE49-F238E27FC236}">
                <a16:creationId xmlns:a16="http://schemas.microsoft.com/office/drawing/2014/main" id="{1AA69581-62A3-82D5-A42F-D1189371CC75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0" y="1556238"/>
            <a:ext cx="2339331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Artículo 21. Control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285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15570" lvl="3" indent="-342900" algn="just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Control representativo,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en puntos pertinentes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, de los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DSU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y DSP para calcular concentraciones y cargas, así como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microplásticos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y contaminantes pertinentes.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Se podrán utilizar los resultados en las modelizaciones.</a:t>
            </a:r>
          </a:p>
          <a:p>
            <a:pPr marL="342900" marR="11557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endParaRPr lang="es-ES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4" algn="ctr">
              <a:defRPr/>
            </a:pPr>
            <a:r>
              <a:rPr lang="es-ES" sz="2000" dirty="0">
                <a:solidFill>
                  <a:srgbClr val="00B050"/>
                </a:solidFill>
              </a:rPr>
              <a:t>¿Quién y en base a que decide los puntos que son, o no, pertinentes de control?</a:t>
            </a:r>
          </a:p>
          <a:p>
            <a:pPr marL="457200" lvl="4" algn="ctr">
              <a:defRPr/>
            </a:pPr>
            <a:r>
              <a:rPr lang="es-ES" sz="2000" dirty="0">
                <a:solidFill>
                  <a:srgbClr val="00B050"/>
                </a:solidFill>
              </a:rPr>
              <a:t>¿</a:t>
            </a:r>
            <a:r>
              <a:rPr lang="es-ES" sz="2000" dirty="0" err="1">
                <a:solidFill>
                  <a:srgbClr val="00B050"/>
                </a:solidFill>
              </a:rPr>
              <a:t>Microplásticos</a:t>
            </a:r>
            <a:r>
              <a:rPr lang="es-ES" sz="2000" dirty="0">
                <a:solidFill>
                  <a:srgbClr val="00B050"/>
                </a:solidFill>
              </a:rPr>
              <a:t> en desbordamientos?</a:t>
            </a:r>
          </a:p>
          <a:p>
            <a:pPr marL="457200" lvl="4" algn="ctr">
              <a:defRPr/>
            </a:pPr>
            <a:endParaRPr lang="es-ES" sz="20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457200" lvl="4" algn="ctr">
              <a:defRPr/>
            </a:pP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¡OJO CON LA TRANSPOSICIÓN!</a:t>
            </a:r>
            <a:endParaRPr lang="es-ES" sz="2000" b="1" dirty="0">
              <a:solidFill>
                <a:srgbClr val="00B050"/>
              </a:solidFill>
            </a:endParaRPr>
          </a:p>
          <a:p>
            <a:pPr marL="457200" lvl="4" algn="ctr"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21 Rectángulo redondeado">
            <a:extLst>
              <a:ext uri="{FF2B5EF4-FFF2-40B4-BE49-F238E27FC236}">
                <a16:creationId xmlns:a16="http://schemas.microsoft.com/office/drawing/2014/main" id="{EDF1B22A-C6F7-09E5-BD25-1B31CF2CB6A5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D6455C5B-3AE4-2D9E-B3D5-05354F6C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230DEE81-FD39-2606-CE42-3981C6A05F93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0" y="1556238"/>
            <a:ext cx="4342303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Artículo 23. Plan nacional de ejecución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15570" lvl="3" indent="-3429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En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3 años desde la aprobación de la Directiva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Plan de ejecución que contendrá:</a:t>
            </a:r>
          </a:p>
          <a:p>
            <a:pPr marL="800100" lvl="4" indent="-342900">
              <a:spcBef>
                <a:spcPts val="1290"/>
              </a:spcBef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Una evaluación del nivel de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ejecución de los colectores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para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AAUU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&gt; 1.000 e-h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Una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planificación de las inversiones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, priorizada, indicando el impacto de las aguas no tratadas y los riesgos que superen para medio ambiente y salud de las personas.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Estimación de las inversiones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necesarias para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renovar, mejorar o sustituir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las infraestructuras de aguas residuales urbanas existentes y los colectores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en base a la depreciación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, condiciones técnicas y operativas utilizando para ello los modelos digitales.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Si no se alcanza con la recaudación de la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factura de los usuarios,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hay que identificar las posibles fuentes de financiación pública cuando sea necesario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rgbClr val="00B050"/>
                </a:solidFill>
                <a:sym typeface="Wingdings" panose="05000000000000000000" pitchFamily="2" charset="2"/>
              </a:rPr>
              <a:t>¿Alguien lo duda?</a:t>
            </a:r>
          </a:p>
          <a:p>
            <a:pPr marL="342900" marR="115570" lvl="3" indent="-3429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Actualización de los planes cada 6 años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dirty="0">
              <a:solidFill>
                <a:srgbClr val="00B050"/>
              </a:solidFill>
            </a:endParaRPr>
          </a:p>
          <a:p>
            <a:pPr marL="457200" lvl="4" algn="ctr">
              <a:lnSpc>
                <a:spcPts val="2400"/>
              </a:lnSpc>
              <a:defRPr/>
            </a:pP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¿Empleamos los </a:t>
            </a:r>
            <a:r>
              <a:rPr lang="es-ES" sz="20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PIGSS</a:t>
            </a: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 del </a:t>
            </a:r>
            <a:r>
              <a:rPr lang="es-ES" sz="20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RDPH</a:t>
            </a: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? </a:t>
            </a:r>
          </a:p>
          <a:p>
            <a:pPr marL="457200" lvl="4" algn="ctr"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21 Rectángulo redondeado">
            <a:extLst>
              <a:ext uri="{FF2B5EF4-FFF2-40B4-BE49-F238E27FC236}">
                <a16:creationId xmlns:a16="http://schemas.microsoft.com/office/drawing/2014/main" id="{536D47D1-3647-8A57-716D-C320D766A365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3EAD1767-9AFA-4ED1-EFE3-ED512074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8AB35FFD-7C36-A4D8-E649-A15D2C1084E6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8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79" y="1556238"/>
            <a:ext cx="10548241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Anexo 5. Contenido de los Planes de Gestión Integrada de las Aguas Residuales Urbanas 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PGIARU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+mj-lt"/>
              <a:buAutoNum type="arabicPeriod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Análisis de la situación actual:</a:t>
            </a:r>
          </a:p>
          <a:p>
            <a:pPr marL="800100" lvl="4" indent="-342900">
              <a:spcBef>
                <a:spcPts val="1290"/>
              </a:spcBef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Descripción del sistema de colectores, capacidad de almacenamiento y de transporte en tiempo seco y tiempo de lluvia, así como la capacidad de tratamiento de las residuales en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tiempo de lluvia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 redes unitarias 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modelos hidrodinámicos con precipitaciones, teniendo en cuenta proyecciones climáticas, estimando cargas contaminantes y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</a:rPr>
              <a:t>microplásticos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desbordados. 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 redes separativas </a:t>
            </a:r>
            <a:r>
              <a:rPr lang="es-ES" sz="1800" dirty="0"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descripción detallada de los puntos de vertido con escorrentía contaminada.</a:t>
            </a: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marR="115570" lvl="3" indent="-457200">
              <a:spcBef>
                <a:spcPts val="1290"/>
              </a:spcBef>
              <a:buFont typeface="+mj-lt"/>
              <a:buAutoNum type="arabicPeriod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Objetivos de reducción de la contaminación por los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Objetivo indicativo no vinculante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DSU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no pueden suponer un porcentaje superior al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2%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de la carga anual de residuales en tiempo seco.</a:t>
            </a:r>
          </a:p>
          <a:p>
            <a:pPr marL="1257300" lvl="5" indent="-342900">
              <a:buFont typeface="Courier New" panose="02070309020205020404" pitchFamily="49" charset="0"/>
              <a:buChar char="o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Medias ejecutadas antes del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31/12/2039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si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AAUU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&gt; 100.000 e-h</a:t>
            </a:r>
          </a:p>
          <a:p>
            <a:pPr marL="1257300" lvl="5" indent="-342900">
              <a:buFont typeface="Courier New" panose="02070309020205020404" pitchFamily="49" charset="0"/>
              <a:buChar char="o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Medias ejecutadas antes del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31/12/2045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si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AAUU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&gt; 10.000 e-h zonas sensibles.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Reducción progresiva de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</a:rPr>
              <a:t>macroplásticos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4" algn="ctr">
              <a:lnSpc>
                <a:spcPts val="2400"/>
              </a:lnSpc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21 Rectángulo redondeado">
            <a:extLst>
              <a:ext uri="{FF2B5EF4-FFF2-40B4-BE49-F238E27FC236}">
                <a16:creationId xmlns:a16="http://schemas.microsoft.com/office/drawing/2014/main" id="{891DEE29-FEF9-53D2-D376-E021FE0AEBCD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1B9C4471-7E0D-8D45-CB14-CB09E576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B794B1B7-2B73-BD9E-DDCF-028BC27EF018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2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79" y="1556238"/>
            <a:ext cx="10548241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Anexo 5. Contenido de los Planes de Gestión Integrada de las Aguas Residuales Urbanas 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PGIARU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+mj-lt"/>
              <a:buAutoNum type="arabicPeriod" startAt="3"/>
              <a:tabLst>
                <a:tab pos="612140" algn="l"/>
              </a:tabLst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Cronograma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para la ejecución de las medias que logren los objetivos. Identificación de los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agestes implicados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y su responsabilidad en la ejecución</a:t>
            </a:r>
          </a:p>
          <a:p>
            <a:pPr marL="457200" marR="115570" lvl="3" indent="-457200">
              <a:spcBef>
                <a:spcPts val="1290"/>
              </a:spcBef>
              <a:buFont typeface="+mj-lt"/>
              <a:buAutoNum type="arabicPeriod" startAt="3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Al evaluar las medidas se tendrán en cuenta los siguientes criterios:</a:t>
            </a:r>
          </a:p>
          <a:p>
            <a:pPr marL="800100" lvl="4" indent="-342900">
              <a:spcBef>
                <a:spcPts val="1290"/>
              </a:spcBef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Medidas para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evitar la entrada de pluviales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no contaminadas a los colectores, aumento de los espacios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verdes y azules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o la limitación de las superficies impermeables urbanas.</a:t>
            </a: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Medidas para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gestionar mejor y optimizar las infraestructuras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existentes para minimizar los vertidos de residuales no tratadas y los vertidos de escorrentías contaminadas.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Medias de mitigación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adicionales como la adaptación de las infraestructuras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, la ejecución de sistemas de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colectores separativos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, la ejecución de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nuevas infraestructuras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, priorizando las verdes y azules.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lvl="4" algn="ctr">
              <a:defRPr/>
            </a:pPr>
            <a:r>
              <a:rPr lang="es-ES" altLang="es-ES" sz="2000" b="1" u="sng" dirty="0">
                <a:solidFill>
                  <a:srgbClr val="00B050"/>
                </a:solidFill>
              </a:rPr>
              <a:t>¡La nueva directiva de residuales tiene mucho que decir respecto a los sistemas de saneamiento y de su gestión!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lvl="4"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21 Rectángulo redondeado">
            <a:extLst>
              <a:ext uri="{FF2B5EF4-FFF2-40B4-BE49-F238E27FC236}">
                <a16:creationId xmlns:a16="http://schemas.microsoft.com/office/drawing/2014/main" id="{EF4430B5-DD99-C1FA-1BBE-E5C1EEB389CC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D8ABA5D6-74EE-C29D-E859-B57B0291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91506442-9DFD-4407-4EB7-C095D6BB614F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0" y="1556238"/>
            <a:ext cx="8757550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 665/23. Modificación del Reglamento del Dominio Público Hidráulico 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335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Entra en vigor el 20/09/2023</a:t>
            </a: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Da cobertura jurídica a los titulares de las autorizaciones de vertido.</a:t>
            </a: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Gran avance legislativo en materia de desbordamientos.</a:t>
            </a: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Redacta unas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Normas Técnicas Básicas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que establece criterios técnicos para las autorizaciones de vertido, la elaboración de los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PIGSS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y la valoración de los objetivos ambientales.</a:t>
            </a: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Se autodefine como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un avance de la trasposición de la nueva Directiva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de residuales.</a:t>
            </a:r>
          </a:p>
          <a:p>
            <a:pPr marL="0" marR="115570" lvl="3" algn="ctr">
              <a:spcBef>
                <a:spcPts val="1290"/>
              </a:spcBef>
              <a:tabLst>
                <a:tab pos="612140" algn="l"/>
              </a:tabLst>
              <a:defRPr/>
            </a:pPr>
            <a:r>
              <a:rPr lang="es-ES" sz="2000" b="1" dirty="0">
                <a:solidFill>
                  <a:srgbClr val="00B050"/>
                </a:solidFill>
              </a:rPr>
              <a:t>Y va a incidir muy mucho en la gestión de las Estaciones Depuradoras de Aguas Residuales</a:t>
            </a:r>
          </a:p>
          <a:p>
            <a:pPr marL="457200" lvl="4"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5505EAF0-B505-2137-2C84-477825D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1" name="21 Rectángulo redondeado">
            <a:extLst>
              <a:ext uri="{FF2B5EF4-FFF2-40B4-BE49-F238E27FC236}">
                <a16:creationId xmlns:a16="http://schemas.microsoft.com/office/drawing/2014/main" id="{5C0F6CE8-9FED-65C8-2D6F-ADC0624245E5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3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0" y="1556238"/>
            <a:ext cx="2426145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Grandes similitudes: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9FFC91D2-57AE-E927-03A1-EE063E917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53250"/>
              </p:ext>
            </p:extLst>
          </p:nvPr>
        </p:nvGraphicFramePr>
        <p:xfrm>
          <a:off x="1824444" y="2769553"/>
          <a:ext cx="8128000" cy="3337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28298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91938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DIRECTIVA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RDPH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5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Mejora calidad aguas medio receptor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Mejora calidad aguas medio receptor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DSU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s-ES" sz="1800" dirty="0" err="1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DSP</a:t>
                      </a:r>
                      <a:r>
                        <a:rPr lang="es-ES" sz="1800" baseline="-25000" dirty="0" err="1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s-ES" sz="1800" baseline="-2500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s-ES" sz="1800" baseline="0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y sistemas de colectores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DSS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2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Infraestructuras Verdes y Azules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SUDS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/TDUS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2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Monitorización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DSU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Monitorización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DSS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PGIARU</a:t>
                      </a:r>
                      <a:endParaRPr lang="es-ES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PIGSS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3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de emisión no inmisión.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de emisión no inmisión.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6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Evitar entrada de pluviales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Evitar entrada de pluviales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88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Priorizar verdes y azules frente a grises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Priorizar TDUS en nuevas infraestructuras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18337"/>
                  </a:ext>
                </a:extLst>
              </a:tr>
            </a:tbl>
          </a:graphicData>
        </a:graphic>
      </p:graphicFrame>
      <p:sp>
        <p:nvSpPr>
          <p:cNvPr id="11" name="Título 3">
            <a:extLst>
              <a:ext uri="{FF2B5EF4-FFF2-40B4-BE49-F238E27FC236}">
                <a16:creationId xmlns:a16="http://schemas.microsoft.com/office/drawing/2014/main" id="{82A763D9-99F0-F7D6-393B-84434A09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409623DB-12B0-CECA-845B-DB06BE41D77B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3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Diferencias,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fechas de las exigencias y tamaños de las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AAUU</a:t>
            </a: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4"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0090F518-91EB-E414-7919-DDFD984F9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68184"/>
              </p:ext>
            </p:extLst>
          </p:nvPr>
        </p:nvGraphicFramePr>
        <p:xfrm>
          <a:off x="1824444" y="2778333"/>
          <a:ext cx="8128000" cy="2748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28298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91938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DIRECTIVA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RDPH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5780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PGIARU</a:t>
                      </a:r>
                      <a:r>
                        <a:rPr lang="es-ES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&gt; 100.000 e-h  </a:t>
                      </a:r>
                      <a:r>
                        <a:rPr lang="es-ES" b="0" dirty="0">
                          <a:solidFill>
                            <a:srgbClr val="002060"/>
                          </a:solidFill>
                          <a:cs typeface="Times New Roman" panose="02020603050405020304" pitchFamily="18" charset="0"/>
                        </a:rPr>
                        <a:t>31/12/2033</a:t>
                      </a: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calidad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31/12/2039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PIGSS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 &gt; 50.000 e-h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20/09/2026</a:t>
                      </a: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de control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20/09/2029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de calidad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20/09/2036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PGIARU</a:t>
                      </a:r>
                      <a:r>
                        <a:rPr lang="es-ES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&gt; 10.000 e-h  </a:t>
                      </a:r>
                      <a:r>
                        <a:rPr lang="es-ES" b="0" dirty="0">
                          <a:solidFill>
                            <a:srgbClr val="002060"/>
                          </a:solidFill>
                          <a:cs typeface="Times New Roman" panose="02020603050405020304" pitchFamily="18" charset="0"/>
                        </a:rPr>
                        <a:t>31/12/2039</a:t>
                      </a: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calidad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31/12/2045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PIGSS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 &gt; 10.000 e-h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07/2027</a:t>
                      </a:r>
                    </a:p>
                    <a:p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de control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07/2030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Medidas de calidad </a:t>
                      </a:r>
                      <a:r>
                        <a:rPr lang="es-ES" dirty="0">
                          <a:solidFill>
                            <a:srgbClr val="002060"/>
                          </a:solidFill>
                          <a:sym typeface="Wingdings" panose="05000000000000000000" pitchFamily="2" charset="2"/>
                        </a:rPr>
                        <a:t> 07/2037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27567"/>
                  </a:ext>
                </a:extLst>
              </a:tr>
            </a:tbl>
          </a:graphicData>
        </a:graphic>
      </p:graphicFrame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BF7323E2-051F-0BC5-69FE-D12D9A488B81}"/>
              </a:ext>
            </a:extLst>
          </p:cNvPr>
          <p:cNvSpPr/>
          <p:nvPr/>
        </p:nvSpPr>
        <p:spPr>
          <a:xfrm>
            <a:off x="821880" y="1556238"/>
            <a:ext cx="2426145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7B0634CA-7640-4A6B-3294-55AE0BC7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7804EED9-F915-DBE9-FEAC-F3C5939D1836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GRAN DIFERENCIA,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metodología para evaluar la eficacia de las medidas.</a:t>
            </a:r>
          </a:p>
          <a:p>
            <a:pPr marL="457200" lvl="4"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8">
                <a:extLst>
                  <a:ext uri="{FF2B5EF4-FFF2-40B4-BE49-F238E27FC236}">
                    <a16:creationId xmlns:a16="http://schemas.microsoft.com/office/drawing/2014/main" id="{0090F518-91EB-E414-7919-DDFD984F9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341030"/>
                  </p:ext>
                </p:extLst>
              </p:nvPr>
            </p:nvGraphicFramePr>
            <p:xfrm>
              <a:off x="1824444" y="2778333"/>
              <a:ext cx="8128000" cy="294227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1282981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91938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DIRECTIVA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>
                              <a:solidFill>
                                <a:srgbClr val="002060"/>
                              </a:solidFill>
                            </a:rPr>
                            <a:t>RDPH</a:t>
                          </a:r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857808"/>
                      </a:ext>
                    </a:extLst>
                  </a:tr>
                  <a:tr h="74168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s-ES" sz="1800" b="0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  <a:sym typeface="Wingdings" pitchFamily="2" charset="2"/>
                            </a:rPr>
                            <a:t>Indicador de Carga:</a:t>
                          </a:r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just"/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Los </a:t>
                          </a:r>
                          <a:r>
                            <a:rPr lang="es-ES" dirty="0" err="1">
                              <a:solidFill>
                                <a:srgbClr val="002060"/>
                              </a:solidFill>
                            </a:rPr>
                            <a:t>DSU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no pueden suponer un porcentaje superior al </a:t>
                          </a:r>
                          <a:r>
                            <a:rPr lang="es-ES" b="1" dirty="0">
                              <a:solidFill>
                                <a:srgbClr val="002060"/>
                              </a:solidFill>
                            </a:rPr>
                            <a:t>2%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de la carga anual de residuales en tiempo seco.</a:t>
                          </a:r>
                        </a:p>
                      </a:txBody>
                      <a:tcP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Rendimiento hidráulico:</a:t>
                          </a:r>
                        </a:p>
                        <a:p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1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1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s-ES" sz="1800" b="1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𝐇𝐈𝐃</m:t>
                                    </m:r>
                                    <m:r>
                                      <a:rPr lang="es-ES" sz="1800" b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1800" b="1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𝑺𝑺</m:t>
                                    </m:r>
                                  </m:sub>
                                </m:sSub>
                                <m:r>
                                  <a:rPr lang="es-ES" sz="1800" b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S" sz="1800" b="1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𝑻𝑶𝑻</m:t>
                                        </m:r>
                                      </m:sub>
                                    </m:sSub>
                                    <m:r>
                                      <a:rPr lang="es-ES" sz="1800" b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𝑽𝑫𝑺𝑺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s-ES" sz="1800" b="1" i="1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𝑻𝑶𝑻</m:t>
                                        </m:r>
                                      </m:sub>
                                    </m:sSub>
                                    <m:r>
                                      <a:rPr lang="es-ES" sz="1800" b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&gt;</a:t>
                          </a:r>
                          <a:r>
                            <a:rPr lang="es-E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50.000 e-h 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800" i="1" kern="120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800" kern="12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s-ES" sz="1800" kern="12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𝐻𝐼𝐷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&gt;</a:t>
                          </a:r>
                          <a:r>
                            <a:rPr lang="es-ES" baseline="0" dirty="0">
                              <a:solidFill>
                                <a:srgbClr val="002060"/>
                              </a:solidFill>
                            </a:rPr>
                            <a:t> 0.6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&gt; 10.000 e-h 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800" i="1" kern="120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800" kern="12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s-ES" sz="1800" kern="12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𝐻𝐼𝐷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&gt;</a:t>
                          </a:r>
                          <a:r>
                            <a:rPr lang="es-ES" baseline="0" dirty="0">
                              <a:solidFill>
                                <a:srgbClr val="002060"/>
                              </a:solidFill>
                            </a:rPr>
                            <a:t> 0.5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&lt;</a:t>
                          </a:r>
                          <a:r>
                            <a:rPr lang="es-ES" baseline="0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10.000 e-h 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  <a:sym typeface="Wingdings" panose="05000000000000000000" pitchFamily="2" charset="2"/>
                            </a:rPr>
                            <a:t>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800" i="1" kern="120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800" kern="12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s-ES" sz="1800" kern="12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𝐻𝐼𝐷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criterio</a:t>
                          </a:r>
                          <a:r>
                            <a:rPr lang="es-ES" baseline="0" dirty="0">
                              <a:solidFill>
                                <a:srgbClr val="002060"/>
                              </a:solidFill>
                            </a:rPr>
                            <a:t> del </a:t>
                          </a:r>
                          <a:r>
                            <a:rPr lang="es-ES" baseline="0" dirty="0" err="1">
                              <a:solidFill>
                                <a:srgbClr val="002060"/>
                              </a:solidFill>
                            </a:rPr>
                            <a:t>OC</a:t>
                          </a:r>
                          <a:endParaRPr lang="es-ES" baseline="0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32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8">
                <a:extLst>
                  <a:ext uri="{FF2B5EF4-FFF2-40B4-BE49-F238E27FC236}">
                    <a16:creationId xmlns:a16="http://schemas.microsoft.com/office/drawing/2014/main" id="{0090F518-91EB-E414-7919-DDFD984F9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341030"/>
                  </p:ext>
                </p:extLst>
              </p:nvPr>
            </p:nvGraphicFramePr>
            <p:xfrm>
              <a:off x="1824444" y="2778333"/>
              <a:ext cx="8128000" cy="294227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1282981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91938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DIRECTIVA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>
                              <a:solidFill>
                                <a:srgbClr val="002060"/>
                              </a:solidFill>
                            </a:rPr>
                            <a:t>RDPH</a:t>
                          </a:r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6857808"/>
                      </a:ext>
                    </a:extLst>
                  </a:tr>
                  <a:tr h="2571433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s-ES" sz="1800" b="0" kern="1200" dirty="0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cs"/>
                              <a:sym typeface="Wingdings" pitchFamily="2" charset="2"/>
                            </a:rPr>
                            <a:t>Indicador de Carga:</a:t>
                          </a:r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endParaRPr lang="es-E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just"/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Los </a:t>
                          </a:r>
                          <a:r>
                            <a:rPr lang="es-ES" dirty="0" err="1">
                              <a:solidFill>
                                <a:srgbClr val="002060"/>
                              </a:solidFill>
                            </a:rPr>
                            <a:t>DSU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no pueden suponer un porcentaje superior al </a:t>
                          </a:r>
                          <a:r>
                            <a:rPr lang="es-ES" b="1" dirty="0">
                              <a:solidFill>
                                <a:srgbClr val="002060"/>
                              </a:solidFill>
                            </a:rPr>
                            <a:t>2%</a:t>
                          </a:r>
                          <a:r>
                            <a:rPr lang="es-ES" dirty="0">
                              <a:solidFill>
                                <a:srgbClr val="002060"/>
                              </a:solidFill>
                            </a:rPr>
                            <a:t> de la carga anual de residuales en tiempo seco.</a:t>
                          </a:r>
                        </a:p>
                      </a:txBody>
                      <a:tcP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15603" r="-450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32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2075262F-F44B-C3BA-7F28-082650C6FDC8}"/>
              </a:ext>
            </a:extLst>
          </p:cNvPr>
          <p:cNvSpPr/>
          <p:nvPr/>
        </p:nvSpPr>
        <p:spPr>
          <a:xfrm>
            <a:off x="821880" y="1556238"/>
            <a:ext cx="2426145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D51E393D-9F2F-E879-8976-E331B5B9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B9ABC265-DB7A-9E34-C121-11C69FDCA719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4917E5-D117-60FF-A750-9635525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5" name="21 Rectángulo redondeado">
            <a:extLst>
              <a:ext uri="{FF2B5EF4-FFF2-40B4-BE49-F238E27FC236}">
                <a16:creationId xmlns:a16="http://schemas.microsoft.com/office/drawing/2014/main" id="{76DDAF15-D284-0EDE-D253-4A713B04FF7B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2" y="1556238"/>
            <a:ext cx="144234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Índice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Resumen de los principales artículos referentes al saneamiento de la nueva Directiva.</a:t>
            </a:r>
          </a:p>
          <a:p>
            <a:pPr marL="457200" lvl="3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RD 665/23. Modificación del Reglamento del Dominio Público Hidráulico (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RDPH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)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3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Diferencias y similitudes entre la Directiva y el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RDPH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en materia de saneamiento.</a:t>
            </a:r>
          </a:p>
          <a:p>
            <a:pPr marL="457200" lvl="3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Ejemplo de aplicación para la reducción de contaminación de 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DSS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según el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RDPH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y la Directiva.</a:t>
            </a:r>
          </a:p>
          <a:p>
            <a:pPr marL="457200" lvl="3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Conclusiones</a:t>
            </a: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8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/>
              <p:nvPr/>
            </p:nvSpPr>
            <p:spPr>
              <a:xfrm>
                <a:off x="838200" y="2101225"/>
                <a:ext cx="10531920" cy="46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ü"/>
                  <a:tabLst>
                    <a:tab pos="612140" algn="l"/>
                  </a:tabLst>
                  <a:defRPr/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GRAN DIFERENCIA con la Directiva,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metodología para evaluar la eficacia de las medidas.</a:t>
                </a:r>
              </a:p>
              <a:p>
                <a:pPr marL="457200" marR="115570" lvl="3" indent="-457200" algn="just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marR="115570" lvl="3" indent="-457200" algn="just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Ambas normas se basan en la correcta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gestión de los volúmenes de escorrentía urbana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en tiempo de lluvia, pero, a priori, con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exigencias mucho más elevadas en la Directiva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  <a:p>
                <a:pPr marL="457200" marR="115570" lvl="3" indent="-457200" algn="just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Primeras estimaciones de operadores españoles y el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CEDEX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es-ES" sz="20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𝐂𝐀𝐑𝐆𝐀</m:t>
                        </m:r>
                        <m:r>
                          <a:rPr lang="es-ES" sz="20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𝑪𝑶𝑵𝑻𝑨𝑴𝑰𝑵𝑨𝑵𝑻𝑬</m:t>
                        </m:r>
                      </m:sub>
                    </m:sSub>
                  </m:oMath>
                </a14:m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= 2 %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es-ES" sz="20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𝑯𝑰𝑫</m:t>
                        </m:r>
                      </m:sub>
                    </m:sSub>
                    <m:r>
                      <a:rPr lang="es-ES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= 97-98%</a:t>
                </a:r>
              </a:p>
              <a:p>
                <a:pPr marL="457200" marR="115570" lvl="3" indent="-457200" algn="just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Los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modelos de urbanismo y los patrones de lluvia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centro europeos nada tienen que ver con los países del sur de Europa.</a:t>
                </a: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000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¡OJO CON LA TRANSPOSICIÓN!</a:t>
                </a:r>
                <a:endParaRPr lang="es-ES" sz="2000" b="1" dirty="0">
                  <a:solidFill>
                    <a:srgbClr val="002060"/>
                  </a:solidFill>
                </a:endParaRP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endParaRPr lang="es-E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lvl="4">
                  <a:defRPr/>
                </a:pPr>
                <a:endParaRPr lang="es-E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1225"/>
                <a:ext cx="10531920" cy="4614084"/>
              </a:xfrm>
              <a:prstGeom prst="rect">
                <a:avLst/>
              </a:prstGeom>
              <a:blipFill>
                <a:blip r:embed="rId2"/>
                <a:stretch>
                  <a:fillRect l="-521" t="-7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A1129363-F3D4-4226-9C0A-DE46FEA7451A}"/>
              </a:ext>
            </a:extLst>
          </p:cNvPr>
          <p:cNvSpPr/>
          <p:nvPr/>
        </p:nvSpPr>
        <p:spPr>
          <a:xfrm>
            <a:off x="821880" y="1556238"/>
            <a:ext cx="2426145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38649644-9A1C-1101-5D46-32587ACE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1" name="21 Rectángulo redondeado">
            <a:extLst>
              <a:ext uri="{FF2B5EF4-FFF2-40B4-BE49-F238E27FC236}">
                <a16:creationId xmlns:a16="http://schemas.microsoft.com/office/drawing/2014/main" id="{52C67CAF-5F44-C3FF-7ECD-90E7FC9450AA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0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Ejemplo en Sevilla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Grupo de trabajo de calibración del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RDPH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. Comisión 4ª de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AEAS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E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A4F712-8874-6D5B-8E28-E2D21AA5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744" y="2621429"/>
            <a:ext cx="3133447" cy="3440571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73147E4E-A7C8-C92A-3270-92B66FD4A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83882"/>
              </p:ext>
            </p:extLst>
          </p:nvPr>
        </p:nvGraphicFramePr>
        <p:xfrm>
          <a:off x="955591" y="2655981"/>
          <a:ext cx="6025610" cy="3291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12805">
                  <a:extLst>
                    <a:ext uri="{9D8B030D-6E8A-4147-A177-3AD203B41FA5}">
                      <a16:colId xmlns:a16="http://schemas.microsoft.com/office/drawing/2014/main" val="1211951396"/>
                    </a:ext>
                  </a:extLst>
                </a:gridCol>
                <a:gridCol w="3012805">
                  <a:extLst>
                    <a:ext uri="{9D8B030D-6E8A-4147-A177-3AD203B41FA5}">
                      <a16:colId xmlns:a16="http://schemas.microsoft.com/office/drawing/2014/main" val="3449728507"/>
                    </a:ext>
                  </a:extLst>
                </a:gridCol>
              </a:tblGrid>
              <a:tr h="32864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Características Generales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Ud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96241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Superficie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3.700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84218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Población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141.000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hab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41099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Longitud redes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560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2894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DSU</a:t>
                      </a:r>
                      <a:endParaRPr lang="es-E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40366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DSP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470778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Medio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Rio Guadaira (pequeño)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8443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Pd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15,6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07129"/>
                  </a:ext>
                </a:extLst>
              </a:tr>
              <a:tr h="35718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EDAR Ranilla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90.000 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m3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s-ES" dirty="0" err="1">
                          <a:solidFill>
                            <a:srgbClr val="002060"/>
                          </a:solidFill>
                        </a:rPr>
                        <a:t>dia</a:t>
                      </a:r>
                      <a:r>
                        <a:rPr lang="es-ES" dirty="0">
                          <a:solidFill>
                            <a:srgbClr val="002060"/>
                          </a:solidFill>
                        </a:rPr>
                        <a:t>. 350.000 e-h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07673"/>
                  </a:ext>
                </a:extLst>
              </a:tr>
            </a:tbl>
          </a:graphicData>
        </a:graphic>
      </p:graphicFrame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25AB2266-1EA8-1681-3AB4-9E709370FDA1}"/>
              </a:ext>
            </a:extLst>
          </p:cNvPr>
          <p:cNvSpPr/>
          <p:nvPr/>
        </p:nvSpPr>
        <p:spPr>
          <a:xfrm>
            <a:off x="821881" y="1556238"/>
            <a:ext cx="4988370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. Avance de su aplicación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2F7455FB-6BB2-DEF5-D81D-A0788BF5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1" name="21 Rectángulo redondeado">
            <a:extLst>
              <a:ext uri="{FF2B5EF4-FFF2-40B4-BE49-F238E27FC236}">
                <a16:creationId xmlns:a16="http://schemas.microsoft.com/office/drawing/2014/main" id="{6D569B8F-D3D6-14DB-D391-61884157711C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Ejemplo en Sevilla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Grupo de trabajo de calibración del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RDPH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. Comisión 4ª de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AEAS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endParaRPr lang="es-ES" sz="20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marR="115570" lvl="3" indent="-457200">
              <a:spcBef>
                <a:spcPts val="1290"/>
              </a:spcBef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r>
              <a:rPr lang="es-ES" sz="2000" u="sng" dirty="0">
                <a:solidFill>
                  <a:schemeClr val="accent5">
                    <a:lumMod val="50000"/>
                  </a:schemeClr>
                </a:solidFill>
              </a:rPr>
              <a:t>Cumplimiento Rendimientos hidráulicos </a:t>
            </a:r>
            <a:r>
              <a:rPr lang="es-ES" sz="2000" u="sng" dirty="0" err="1">
                <a:solidFill>
                  <a:schemeClr val="accent5">
                    <a:lumMod val="50000"/>
                  </a:schemeClr>
                </a:solidFill>
              </a:rPr>
              <a:t>RDPH</a:t>
            </a:r>
            <a:endParaRPr lang="es-ES" sz="12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7D00E7-0C9E-DCEE-6F69-1CD140B7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918" y="2500067"/>
            <a:ext cx="4725997" cy="2915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21 Rectángulo redondeado">
            <a:extLst>
              <a:ext uri="{FF2B5EF4-FFF2-40B4-BE49-F238E27FC236}">
                <a16:creationId xmlns:a16="http://schemas.microsoft.com/office/drawing/2014/main" id="{8A954CE3-79F9-AE85-FEE0-8A56F332FCD1}"/>
              </a:ext>
            </a:extLst>
          </p:cNvPr>
          <p:cNvSpPr/>
          <p:nvPr/>
        </p:nvSpPr>
        <p:spPr>
          <a:xfrm>
            <a:off x="821881" y="1556238"/>
            <a:ext cx="4988370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. Avance de su aplicación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35A8A33B-C16C-B82E-FAC4-5D2C80C7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ç</a:t>
            </a: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99D25BB7-E77D-6B89-1199-79E146244EAC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8FBF35C-8A44-49CF-B3F2-1FBD6D6B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846138"/>
            <a:ext cx="6381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B2BB3F-8D3B-B862-A297-E72E0C4EE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6" y="3995774"/>
            <a:ext cx="9269566" cy="14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/>
              <p:nvPr/>
            </p:nvSpPr>
            <p:spPr>
              <a:xfrm>
                <a:off x="838200" y="2101225"/>
                <a:ext cx="10531920" cy="3659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ü"/>
                  <a:tabLst>
                    <a:tab pos="612140" algn="l"/>
                  </a:tabLst>
                  <a:defRPr/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Ejemplo en Sevilla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Grupo de trabajo de calibración del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RDPH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 Comisión 4ª de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AEAS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Cumplimiento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ES" b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𝐻𝐼𝐷</m:t>
                        </m:r>
                      </m:sub>
                    </m:sSub>
                    <m:r>
                      <a:rPr lang="es-E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 err="1">
                    <a:solidFill>
                      <a:schemeClr val="accent5">
                        <a:lumMod val="50000"/>
                      </a:schemeClr>
                    </a:solidFill>
                  </a:rPr>
                  <a:t>RDPH</a:t>
                </a: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  Sistema Ranilla </a:t>
                </a: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≈ 45 </a:t>
                </a:r>
                <a:r>
                  <a:rPr lang="es-ES" b="1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s-ES" b="1" baseline="30000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/ha neta  90.000.000 €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Extrapolamos a EMASESA metropolitana  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≈ 45 </a:t>
                </a:r>
                <a:r>
                  <a:rPr lang="es-ES" b="1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s-ES" b="1" baseline="30000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/ha neta  400.000.000 €</a:t>
                </a: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endParaRPr lang="es-ES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2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400.000.000 € sin monitorización, tamizado, conservación, explotación,…. </a:t>
                </a: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2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¿Seguimos dudando de que esto no se puede pagar solo con la factura?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1225"/>
                <a:ext cx="10531920" cy="3659976"/>
              </a:xfrm>
              <a:prstGeom prst="rect">
                <a:avLst/>
              </a:prstGeom>
              <a:blipFill>
                <a:blip r:embed="rId2"/>
                <a:stretch>
                  <a:fillRect l="-521" t="-11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5F0CDF90-0907-BA09-BCF6-328A5463CE2E}"/>
              </a:ext>
            </a:extLst>
          </p:cNvPr>
          <p:cNvSpPr/>
          <p:nvPr/>
        </p:nvSpPr>
        <p:spPr>
          <a:xfrm>
            <a:off x="821881" y="1556238"/>
            <a:ext cx="4988370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. Avance de su aplicación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80528DD-2355-7BBC-96EF-8E70DBE2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63C8DCA4-0D62-9600-7A25-5FC836E3D46A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2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/>
              <p:nvPr/>
            </p:nvSpPr>
            <p:spPr>
              <a:xfrm>
                <a:off x="838200" y="2101225"/>
                <a:ext cx="10531920" cy="3813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ü"/>
                  <a:tabLst>
                    <a:tab pos="612140" algn="l"/>
                  </a:tabLst>
                  <a:defRPr/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Ejemplo en Sevilla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Grupo de trabajo de calibración del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RDPH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 Comisión 4ª de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AEAS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Cumpliendo Directiva </a:t>
                </a: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es-ES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𝐂𝐀𝐑𝐆𝐀</m:t>
                        </m:r>
                        <m:r>
                          <a:rPr lang="es-ES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</a:rPr>
                  <a:t>= 2 % 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es-ES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𝑯𝑰𝑫</m:t>
                        </m:r>
                      </m:sub>
                    </m:sSub>
                    <m:r>
                      <a:rPr lang="es-E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</a:rPr>
                  <a:t>= 97-98% 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Cumplimiento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ES" b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𝐻𝐼𝐷</m:t>
                        </m:r>
                      </m:sub>
                    </m:sSub>
                    <m:r>
                      <a:rPr lang="es-E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Directiva  EMASESA 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≈ 200 </a:t>
                </a:r>
                <a:r>
                  <a:rPr lang="es-ES" b="1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s-ES" b="1" baseline="30000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/ha neta 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sz="2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Elementos </a:t>
                </a:r>
                <a:r>
                  <a:rPr lang="es-ES" sz="2400" b="1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anti-inundación</a:t>
                </a: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…. !!!!!!</a:t>
                </a: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¡OJO CON LA TRANSPOSICIÓN!</a:t>
                </a:r>
                <a:endParaRPr lang="es-E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1225"/>
                <a:ext cx="10531920" cy="3813865"/>
              </a:xfrm>
              <a:prstGeom prst="rect">
                <a:avLst/>
              </a:prstGeom>
              <a:blipFill>
                <a:blip r:embed="rId2"/>
                <a:stretch>
                  <a:fillRect l="-521" t="-11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5F0CDF90-0907-BA09-BCF6-328A5463CE2E}"/>
              </a:ext>
            </a:extLst>
          </p:cNvPr>
          <p:cNvSpPr/>
          <p:nvPr/>
        </p:nvSpPr>
        <p:spPr>
          <a:xfrm>
            <a:off x="821881" y="1556238"/>
            <a:ext cx="4988370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. Avance de su aplicación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ABEDB820-FD26-227C-67C7-3541105E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8A5E1A84-4F7F-31EC-0F22-63416E98A9E4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7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r>
              <a:rPr lang="es-ES" dirty="0"/>
              <a:t>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/>
              <p:nvPr/>
            </p:nvSpPr>
            <p:spPr>
              <a:xfrm>
                <a:off x="838200" y="2101225"/>
                <a:ext cx="10531920" cy="3629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ü"/>
                  <a:tabLst>
                    <a:tab pos="612140" algn="l"/>
                  </a:tabLst>
                  <a:defRPr/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Ejemplo en Sevilla 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Grupo de trabajo de calibración del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RDPH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 Comisión 4ª de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AEAS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Cumpliendo Directiva </a:t>
                </a: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es-ES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𝐂𝐀𝐑𝐆𝐀</m:t>
                        </m:r>
                        <m:r>
                          <a:rPr lang="es-ES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</a:rPr>
                  <a:t>= 2 % 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es-ES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𝑯𝑰𝑫</m:t>
                        </m:r>
                      </m:sub>
                    </m:sSub>
                    <m:r>
                      <a:rPr lang="es-E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</a:rPr>
                  <a:t>= 97-98% 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Cumplimiento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s-ES" b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𝐻𝐼𝐷</m:t>
                        </m:r>
                      </m:sub>
                    </m:sSub>
                    <m:r>
                      <a:rPr lang="es-E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Directiva  EMASESA 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 ≈ 200 </a:t>
                </a:r>
                <a:r>
                  <a:rPr lang="es-ES" b="1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</a:t>
                </a:r>
                <a:r>
                  <a:rPr lang="es-ES" b="1" baseline="30000" dirty="0" err="1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3</a:t>
                </a:r>
                <a:r>
                  <a:rPr lang="es-ES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/ha neta  1.800.000.000 €</a:t>
                </a: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sz="12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1.800.000.000 € sin monitorización, tamizado, conservación, explotación,…. !!!!!!</a:t>
                </a:r>
              </a:p>
              <a:p>
                <a:pPr marL="0" marR="115570" lvl="3" algn="ctr">
                  <a:spcBef>
                    <a:spcPts val="1290"/>
                  </a:spcBef>
                  <a:tabLst>
                    <a:tab pos="612140" algn="l"/>
                  </a:tabLst>
                  <a:defRPr/>
                </a:pPr>
                <a:r>
                  <a:rPr lang="es-ES" sz="2400" b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¡OJO CON LA TRANSPOSICIÓN!</a:t>
                </a:r>
                <a:endParaRPr lang="es-ES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457200" marR="115570" lvl="3" indent="-457200">
                  <a:spcBef>
                    <a:spcPts val="1290"/>
                  </a:spcBef>
                  <a:buFont typeface="Wingdings" panose="05000000000000000000" pitchFamily="2" charset="2"/>
                  <a:buChar char="§"/>
                  <a:tabLst>
                    <a:tab pos="612140" algn="l"/>
                  </a:tabLst>
                  <a:defRPr/>
                </a:pPr>
                <a:endParaRPr lang="es-E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8 CuadroTexto">
                <a:extLst>
                  <a:ext uri="{FF2B5EF4-FFF2-40B4-BE49-F238E27FC236}">
                    <a16:creationId xmlns:a16="http://schemas.microsoft.com/office/drawing/2014/main" id="{3FCEF0FF-445B-D817-A8E8-E5C0D7B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1225"/>
                <a:ext cx="10531920" cy="3629199"/>
              </a:xfrm>
              <a:prstGeom prst="rect">
                <a:avLst/>
              </a:prstGeom>
              <a:blipFill>
                <a:blip r:embed="rId2"/>
                <a:stretch>
                  <a:fillRect l="-637" t="-1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5F0CDF90-0907-BA09-BCF6-328A5463CE2E}"/>
              </a:ext>
            </a:extLst>
          </p:cNvPr>
          <p:cNvSpPr/>
          <p:nvPr/>
        </p:nvSpPr>
        <p:spPr>
          <a:xfrm>
            <a:off x="821881" y="1556238"/>
            <a:ext cx="4988370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DIRECTIVA VS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RDPH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. Avance de su aplicación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38D58C03-648C-3D1B-B381-2A3387C5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61771E73-FE44-C9B3-F92B-AFCD510268D0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4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La nueva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Directiva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de aguas residuales </a:t>
            </a:r>
            <a:r>
              <a:rPr lang="es-ES" altLang="es-ES" dirty="0">
                <a:solidFill>
                  <a:schemeClr val="accent5">
                    <a:lumMod val="50000"/>
                  </a:schemeClr>
                </a:solidFill>
              </a:rPr>
              <a:t>incide plenamente al respecto de los sistemas de </a:t>
            </a:r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saneamiento y de su gestión,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el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RDPH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en </a:t>
            </a:r>
            <a:r>
              <a:rPr lang="es-ES" altLang="es-ES" dirty="0">
                <a:solidFill>
                  <a:schemeClr val="accent5">
                    <a:lumMod val="50000"/>
                  </a:schemeClr>
                </a:solidFill>
              </a:rPr>
              <a:t>la gestión de las</a:t>
            </a:r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altLang="es-ES" b="1" dirty="0" err="1">
                <a:solidFill>
                  <a:schemeClr val="accent5">
                    <a:lumMod val="50000"/>
                  </a:schemeClr>
                </a:solidFill>
              </a:rPr>
              <a:t>EDARs</a:t>
            </a:r>
            <a:r>
              <a:rPr lang="es-ES" altLang="es-E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Ambas normas tienen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muchas similitudes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 cuanto a sus principios básicos, ponen el foco en los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en tiempo de lluvia, su objetivo es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reducir la contaminación vertida al medio receptor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Gran diferencia 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 la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metodología para evaluar la eficacia de las medidas anticontaminación: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rendimientos de carga contaminante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 Vs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rendimientos hidráulicos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 Directiva es más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laxa en cuanto a fechas, pero más exigente en los objetivos de reducción de contaminación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 </a:t>
            </a:r>
          </a:p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Posibilidad de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proponer metodologías alternativas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a la indicada en la Directiva. En este sentido es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de vital importancia la transposición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de la Directiva, permitiendo su adaptación al modelo urbanístico y a los patrones de lluvia españoles.</a:t>
            </a:r>
          </a:p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El sector es consciente</a:t>
            </a:r>
            <a:r>
              <a:rPr lang="es-ES" altLang="es-ES" dirty="0">
                <a:solidFill>
                  <a:schemeClr val="accent5">
                    <a:lumMod val="50000"/>
                  </a:schemeClr>
                </a:solidFill>
              </a:rPr>
              <a:t> de la problemática de la calidad de las aguas en los medios receptores, lo comparte y asume, pero </a:t>
            </a:r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¿a cualquier precio? </a:t>
            </a:r>
            <a:r>
              <a:rPr lang="es-ES" altLang="es-ES" dirty="0">
                <a:solidFill>
                  <a:schemeClr val="accent5">
                    <a:lumMod val="50000"/>
                  </a:schemeClr>
                </a:solidFill>
              </a:rPr>
              <a:t>¿con las mismas exigencias sin tener en cuenta los puntos de partida?</a:t>
            </a:r>
          </a:p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altLang="es-ES" dirty="0">
                <a:solidFill>
                  <a:schemeClr val="accent5">
                    <a:lumMod val="50000"/>
                  </a:schemeClr>
                </a:solidFill>
              </a:rPr>
              <a:t>Inversiones importantes </a:t>
            </a:r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¿Cómo y quién las financia?</a:t>
            </a:r>
          </a:p>
        </p:txBody>
      </p:sp>
      <p:sp>
        <p:nvSpPr>
          <p:cNvPr id="10" name="21 Rectángulo redondeado">
            <a:extLst>
              <a:ext uri="{FF2B5EF4-FFF2-40B4-BE49-F238E27FC236}">
                <a16:creationId xmlns:a16="http://schemas.microsoft.com/office/drawing/2014/main" id="{CE480775-1979-2AB3-9E05-9BD65282490E}"/>
              </a:ext>
            </a:extLst>
          </p:cNvPr>
          <p:cNvSpPr/>
          <p:nvPr/>
        </p:nvSpPr>
        <p:spPr>
          <a:xfrm>
            <a:off x="821882" y="1556238"/>
            <a:ext cx="178796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Conclusiones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88928ED7-3A8F-837E-1492-8D0CCDB6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D379440C-F3CA-9228-7E4C-A3C69C296268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6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EF0C0C-C1BD-C9DD-B37B-8EEAFE88AF32}"/>
              </a:ext>
            </a:extLst>
          </p:cNvPr>
          <p:cNvSpPr txBox="1"/>
          <p:nvPr/>
        </p:nvSpPr>
        <p:spPr>
          <a:xfrm>
            <a:off x="2933700" y="847725"/>
            <a:ext cx="632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5">
                    <a:lumMod val="50000"/>
                  </a:schemeClr>
                </a:solidFill>
              </a:rPr>
              <a:t>¡¡¡MUCHAS GRACIAS!!!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9D3027-1389-FF9E-0843-B36FA2D102D8}"/>
              </a:ext>
            </a:extLst>
          </p:cNvPr>
          <p:cNvSpPr txBox="1"/>
          <p:nvPr/>
        </p:nvSpPr>
        <p:spPr>
          <a:xfrm>
            <a:off x="3705100" y="3561254"/>
            <a:ext cx="478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5">
                    <a:lumMod val="50000"/>
                  </a:schemeClr>
                </a:solidFill>
              </a:rPr>
              <a:t>ammiranda@emasesa.com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C2DE45-9A85-43A2-719A-9D24378A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39" y="1664641"/>
            <a:ext cx="2619375" cy="17430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E1523B-7429-4B82-D8EA-DB1CF2CF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166" y="1733865"/>
            <a:ext cx="2246476" cy="16046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BBD7B06-9739-E013-C8EC-155F4C9047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21"/>
          <a:stretch/>
        </p:blipFill>
        <p:spPr>
          <a:xfrm>
            <a:off x="1111503" y="4941173"/>
            <a:ext cx="3037645" cy="15240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E358EDC-486E-D616-6DA1-2081F97DC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209" y="5105538"/>
            <a:ext cx="1156268" cy="11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4917E5-D117-60FF-A750-9635525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2" y="1556238"/>
            <a:ext cx="144234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Preámbulo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¿Quedan dudas sobre si la Directiva trata solo de depuración?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alt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El </a:t>
            </a:r>
            <a:r>
              <a:rPr lang="es-ES" alt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20%</a:t>
            </a:r>
            <a:r>
              <a:rPr lang="es-ES" alt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de los apartados del preámbulo hacen referencia a los </a:t>
            </a:r>
            <a:r>
              <a:rPr lang="es-ES" alt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sistemas de saneamiento y sus desbordamientos.</a:t>
            </a:r>
          </a:p>
          <a:p>
            <a:pPr marL="0" lvl="3">
              <a:defRPr/>
            </a:pPr>
            <a:endParaRPr lang="es-ES" altLang="es-ES" sz="20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3">
              <a:defRPr/>
            </a:pPr>
            <a:r>
              <a:rPr lang="es-ES" alt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- Según el apartado 4 la evaluación de  la Directiva 91/271 del 2019  pone el foco en las </a:t>
            </a:r>
            <a:r>
              <a:rPr lang="es-ES" alt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tres fuentes de contaminación no contempladas:</a:t>
            </a:r>
          </a:p>
          <a:p>
            <a:pPr marL="0" lvl="3">
              <a:defRPr/>
            </a:pPr>
            <a:endParaRPr lang="es-ES" altLang="es-ES" sz="2000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Desbordamientos de las aguas de tormenta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s-ES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DSU</a:t>
            </a:r>
            <a:endParaRPr lang="es-ES" sz="2000" dirty="0">
              <a:solidFill>
                <a:srgbClr val="00B050"/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Los vertidos de escorrentías urbanas contaminadas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2000" dirty="0">
                <a:solidFill>
                  <a:srgbClr val="00B050"/>
                </a:solidFill>
                <a:sym typeface="Wingdings" panose="05000000000000000000" pitchFamily="2" charset="2"/>
              </a:rPr>
              <a:t>DSP contaminadas (</a:t>
            </a:r>
            <a:r>
              <a:rPr lang="es-ES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DSP</a:t>
            </a:r>
            <a:r>
              <a:rPr lang="es-ES" sz="2000" baseline="-25000" dirty="0" err="1">
                <a:solidFill>
                  <a:srgbClr val="00B050"/>
                </a:solidFill>
                <a:sym typeface="Wingdings" panose="05000000000000000000" pitchFamily="2" charset="2"/>
              </a:rPr>
              <a:t>c</a:t>
            </a:r>
            <a:r>
              <a:rPr lang="es-ES" sz="2000" dirty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  <a:endParaRPr lang="es-ES" sz="2000" baseline="-25000" dirty="0">
              <a:solidFill>
                <a:srgbClr val="00B050"/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Los sistemas individuales potencialmente deficientes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2000" dirty="0">
                <a:solidFill>
                  <a:srgbClr val="00B050"/>
                </a:solidFill>
                <a:sym typeface="Wingdings" panose="05000000000000000000" pitchFamily="2" charset="2"/>
              </a:rPr>
              <a:t>fosas sépticas, compactos domiciliarios..</a:t>
            </a:r>
            <a:endParaRPr lang="es-ES" sz="2000" dirty="0">
              <a:solidFill>
                <a:srgbClr val="00B050"/>
              </a:solidFill>
            </a:endParaRPr>
          </a:p>
          <a:p>
            <a:pPr marL="285750" lvl="3" indent="-285750">
              <a:buFontTx/>
              <a:buChar char="-"/>
              <a:defRPr/>
            </a:pPr>
            <a:endParaRPr lang="es-ES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ctr">
              <a:defRPr/>
            </a:pPr>
            <a:r>
              <a:rPr lang="es-ES" altLang="es-ES" sz="2400" b="1" u="sng" dirty="0">
                <a:solidFill>
                  <a:srgbClr val="00B050"/>
                </a:solidFill>
              </a:rPr>
              <a:t>¡La nueva directiva de residuales tiene mucho que decir respecto a los sistemas de saneamiento y de su gestión!</a:t>
            </a: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21 Rectángulo redondeado">
            <a:extLst>
              <a:ext uri="{FF2B5EF4-FFF2-40B4-BE49-F238E27FC236}">
                <a16:creationId xmlns:a16="http://schemas.microsoft.com/office/drawing/2014/main" id="{DA527FD2-5D09-98AC-2BDF-3BE28567954B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21 Rectángulo redondeado">
            <a:extLst>
              <a:ext uri="{FF2B5EF4-FFF2-40B4-BE49-F238E27FC236}">
                <a16:creationId xmlns:a16="http://schemas.microsoft.com/office/drawing/2014/main" id="{8093679D-C9CD-FAE0-FDC0-A4A5D428F022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Aglomeraciones urbanas &gt; de 1000 e-h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obligación sistema de saneamiento/alcantarillado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Sistemas individuales solo por imposibilidad técnica/económica o no mejora al medio.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De aplicación solo a los nuevos desarrollos urbanísticos.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Los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y </a:t>
            </a:r>
            <a:r>
              <a:rPr lang="es-ES" sz="2000" dirty="0" err="1">
                <a:solidFill>
                  <a:srgbClr val="002060"/>
                </a:solidFill>
                <a:sym typeface="Wingdings" panose="05000000000000000000" pitchFamily="2" charset="2"/>
              </a:rPr>
              <a:t>DSP</a:t>
            </a:r>
            <a:r>
              <a:rPr lang="es-ES" sz="2000" baseline="-25000" dirty="0" err="1">
                <a:solidFill>
                  <a:srgbClr val="002060"/>
                </a:solidFill>
                <a:sym typeface="Wingdings" panose="05000000000000000000" pitchFamily="2" charset="2"/>
              </a:rPr>
              <a:t>c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son una fuente persistente de contaminación  aumentarán con el cambio climático.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Las soluciones para reducir contaminación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deben definirse a nivel local, con las condiciones locales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Soluciones planteando una gestión integrada del sistema. </a:t>
            </a:r>
            <a:r>
              <a:rPr lang="es-ES" b="1" dirty="0">
                <a:solidFill>
                  <a:srgbClr val="00B050"/>
                </a:solidFill>
                <a:sym typeface="Wingdings" panose="05000000000000000000" pitchFamily="2" charset="2"/>
              </a:rPr>
              <a:t>Idea holística del problema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Planes de gestión integrada de las aguas residuales: 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Obligatorios para aglomeraciones &gt; 100.000 e-h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Obligatorios si suponen riesgo a medio ambiente o salud publica si 10.000 &lt; e-h &gt;100.000</a:t>
            </a:r>
          </a:p>
          <a:p>
            <a:pPr marL="1257300" lvl="5" indent="-3429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PGIARU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establecen medidas para limitar contaminación de los </a:t>
            </a:r>
            <a:r>
              <a:rPr lang="es-ES" b="1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&lt; 2%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de la carga anual en tiempo seco.</a:t>
            </a:r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3" algn="ctr">
              <a:defRPr/>
            </a:pPr>
            <a:r>
              <a:rPr lang="es-ES" u="sng" dirty="0">
                <a:solidFill>
                  <a:srgbClr val="00B050"/>
                </a:solidFill>
              </a:rPr>
              <a:t>CONTRADICCIÓN </a:t>
            </a:r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rgbClr val="00B050"/>
                </a:solidFill>
                <a:sym typeface="Wingdings" panose="05000000000000000000" pitchFamily="2" charset="2"/>
              </a:rPr>
              <a:t>¡OJO CON LA TRANSPOSICIÓN!</a:t>
            </a:r>
            <a:endParaRPr lang="es-ES" b="1" dirty="0">
              <a:solidFill>
                <a:srgbClr val="00B050"/>
              </a:solidFill>
            </a:endParaRP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21 Rectángulo redondeado">
            <a:extLst>
              <a:ext uri="{FF2B5EF4-FFF2-40B4-BE49-F238E27FC236}">
                <a16:creationId xmlns:a16="http://schemas.microsoft.com/office/drawing/2014/main" id="{CE480775-1979-2AB3-9E05-9BD65282490E}"/>
              </a:ext>
            </a:extLst>
          </p:cNvPr>
          <p:cNvSpPr/>
          <p:nvPr/>
        </p:nvSpPr>
        <p:spPr>
          <a:xfrm>
            <a:off x="821882" y="1556238"/>
            <a:ext cx="144234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Preámbulo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24FB874B-64FC-73BF-7F11-9BC96864601E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DC0DF18E-E34D-DEF0-4A90-E688D214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20" name="21 Rectángulo redondeado">
            <a:extLst>
              <a:ext uri="{FF2B5EF4-FFF2-40B4-BE49-F238E27FC236}">
                <a16:creationId xmlns:a16="http://schemas.microsoft.com/office/drawing/2014/main" id="{75780650-DD27-7331-F2E1-56F8A72809F5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4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Medidas para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reducir la contaminación a los medios receptores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 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y DSP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Soluciones basadas en la naturaleza </a:t>
            </a:r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(</a:t>
            </a:r>
            <a:r>
              <a:rPr lang="es-ES" dirty="0" err="1">
                <a:solidFill>
                  <a:srgbClr val="00B050"/>
                </a:solidFill>
                <a:sym typeface="Wingdings" panose="05000000000000000000" pitchFamily="2" charset="2"/>
              </a:rPr>
              <a:t>SUDS</a:t>
            </a:r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/TDUS )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frente a soluciones grises </a:t>
            </a:r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(</a:t>
            </a:r>
            <a:r>
              <a:rPr lang="es-ES" dirty="0" err="1">
                <a:solidFill>
                  <a:srgbClr val="00B050"/>
                </a:solidFill>
                <a:sym typeface="Wingdings" panose="05000000000000000000" pitchFamily="2" charset="2"/>
              </a:rPr>
              <a:t>TT</a:t>
            </a:r>
            <a:r>
              <a:rPr lang="es-ES" dirty="0">
                <a:solidFill>
                  <a:srgbClr val="00B050"/>
                </a:solidFill>
                <a:sym typeface="Wingdings" panose="05000000000000000000" pitchFamily="2" charset="2"/>
              </a:rPr>
              <a:t>. Solo los indispensables).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Evitar entrada de escorrentías limpias a los colectores.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Optimizar el uso de las infraestructuras existentes.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Tratamiento de las primeras aguas (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First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Flow)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Aumentar zonas verdes en ciudades.  mejores prácticas urbanísticas.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El diseño, construcción y mantenimiento con garantías para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condiciones climáticas locales normales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, pero…. evaluando su vulnerabilidad 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fenómenos extremos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de cambio climático. </a:t>
            </a: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8F569382-3AD5-0DE2-93F9-F430275431E8}"/>
              </a:ext>
            </a:extLst>
          </p:cNvPr>
          <p:cNvSpPr/>
          <p:nvPr/>
        </p:nvSpPr>
        <p:spPr>
          <a:xfrm>
            <a:off x="821882" y="1556238"/>
            <a:ext cx="144234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Preámbulo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21 Rectángulo redondeado">
            <a:extLst>
              <a:ext uri="{FF2B5EF4-FFF2-40B4-BE49-F238E27FC236}">
                <a16:creationId xmlns:a16="http://schemas.microsoft.com/office/drawing/2014/main" id="{EE0E50F3-C4C1-44D5-0B85-ACC232A7AB98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560E05FD-DE97-5B67-4944-5A36B5D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0F13BD91-A452-0F5C-AD1B-56AC56B49F7C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9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Controlar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microplásticos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y los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microncontaminantes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en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DSU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DSP</a:t>
            </a:r>
            <a:r>
              <a:rPr lang="es-ES" sz="2000" baseline="-25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para verificar cumplimento mediante muestro.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4"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Facilitar información completa sobre las medidas adoptadas en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y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DSP</a:t>
            </a:r>
            <a:r>
              <a:rPr lang="es-ES" sz="2000" baseline="-25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21B69F-5AA8-5E24-399A-8C6ECF334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t="6980" r="7329" b="10916"/>
          <a:stretch/>
        </p:blipFill>
        <p:spPr>
          <a:xfrm>
            <a:off x="5388934" y="2769172"/>
            <a:ext cx="1414132" cy="1497776"/>
          </a:xfrm>
          <a:prstGeom prst="rect">
            <a:avLst/>
          </a:prstGeom>
        </p:spPr>
      </p:pic>
      <p:sp>
        <p:nvSpPr>
          <p:cNvPr id="9" name="21 Rectángulo redondeado">
            <a:extLst>
              <a:ext uri="{FF2B5EF4-FFF2-40B4-BE49-F238E27FC236}">
                <a16:creationId xmlns:a16="http://schemas.microsoft.com/office/drawing/2014/main" id="{2EFEB954-840F-39FE-E543-AD570A1D2E4C}"/>
              </a:ext>
            </a:extLst>
          </p:cNvPr>
          <p:cNvSpPr/>
          <p:nvPr/>
        </p:nvSpPr>
        <p:spPr>
          <a:xfrm>
            <a:off x="821882" y="1556238"/>
            <a:ext cx="144234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Preámbulo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21 Rectángulo redondeado">
            <a:extLst>
              <a:ext uri="{FF2B5EF4-FFF2-40B4-BE49-F238E27FC236}">
                <a16:creationId xmlns:a16="http://schemas.microsoft.com/office/drawing/2014/main" id="{55BF77B5-92F8-F704-13DE-8A2FF7C82320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A5B27D45-96DD-C791-F389-93D8BA0A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3" name="21 Rectángulo redondeado">
            <a:extLst>
              <a:ext uri="{FF2B5EF4-FFF2-40B4-BE49-F238E27FC236}">
                <a16:creationId xmlns:a16="http://schemas.microsoft.com/office/drawing/2014/main" id="{FD2C852D-83A4-5A91-C0AD-37EFF107EDCD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9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La Comisión deberá tener competencias para poder elaborar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indicadores alternativos al indicador basado en la carga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basados, por ejemplo, en el número de desbordamientos de las alcantarillas,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en su volumen, en el volumen de escorrentía urbana vertida o en otros indicadores alternativos pertinentes.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3" algn="ctr">
              <a:defRPr/>
            </a:pPr>
            <a:r>
              <a:rPr lang="es-E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¡OJO CON LA TRANSPOSICIÓN!</a:t>
            </a:r>
            <a:endParaRPr lang="es-ES" sz="2400" b="1" dirty="0">
              <a:solidFill>
                <a:srgbClr val="00B050"/>
              </a:solidFill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A60D3623-7333-B40A-4C67-15E2C6EA1004}"/>
              </a:ext>
            </a:extLst>
          </p:cNvPr>
          <p:cNvSpPr/>
          <p:nvPr/>
        </p:nvSpPr>
        <p:spPr>
          <a:xfrm>
            <a:off x="821882" y="1556238"/>
            <a:ext cx="1442348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Preámbulo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21 Rectángulo redondeado">
            <a:extLst>
              <a:ext uri="{FF2B5EF4-FFF2-40B4-BE49-F238E27FC236}">
                <a16:creationId xmlns:a16="http://schemas.microsoft.com/office/drawing/2014/main" id="{DCF9624E-B7D5-AC33-A47A-63179BCFCA3D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8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80" y="1556238"/>
            <a:ext cx="2670257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Artículo 2. Definiciones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06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«aguas residuales urbanas»: cualquiera de las siguientes: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Las aguas residuales domésticas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 mezcla de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residuales domésticas y no domésticas</a:t>
            </a: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 mezcla de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aguas residuales domésticas y la escorrentía urbana 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 mezcla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de aguas residuales domésticas, no domésticas y escorrentía urbana</a:t>
            </a:r>
          </a:p>
          <a:p>
            <a:pPr marL="342900" lvl="3" indent="-342900">
              <a:spcBef>
                <a:spcPts val="1290"/>
              </a:spcBef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«escorrentía urbana»: precipitaciones de las aglomeraciones urbanas recogidas mediante alcantarillas combinadas o separadas</a:t>
            </a:r>
          </a:p>
          <a:p>
            <a:pPr marL="0" lvl="3" algn="ctr">
              <a:spcBef>
                <a:spcPts val="1290"/>
              </a:spcBef>
              <a:tabLst>
                <a:tab pos="612140" algn="l"/>
              </a:tabLst>
              <a:defRPr/>
            </a:pPr>
            <a:endParaRPr lang="es-E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3" algn="ctr">
              <a:spcBef>
                <a:spcPts val="1290"/>
              </a:spcBef>
              <a:tabLst>
                <a:tab pos="612140" algn="l"/>
              </a:tabLst>
              <a:defRPr/>
            </a:pPr>
            <a:r>
              <a:rPr lang="es-ES" sz="2000" dirty="0">
                <a:solidFill>
                  <a:srgbClr val="00B050"/>
                </a:solidFill>
              </a:rPr>
              <a:t>No hay definición para las aguas pluviales no contaminadas ni para las contaminadas. ¿No existen?</a:t>
            </a:r>
          </a:p>
          <a:p>
            <a:pPr marL="0" lvl="3" algn="ctr">
              <a:spcBef>
                <a:spcPts val="1290"/>
              </a:spcBef>
              <a:tabLst>
                <a:tab pos="612140" algn="l"/>
              </a:tabLst>
              <a:defRPr/>
            </a:pPr>
            <a:r>
              <a:rPr lang="es-ES" sz="2000" dirty="0">
                <a:solidFill>
                  <a:srgbClr val="00B050"/>
                </a:solidFill>
              </a:rPr>
              <a:t>¿Las escorrentías urbanas contemplan las pluviales contaminadas y las no contaminadas?</a:t>
            </a:r>
          </a:p>
          <a:p>
            <a:pPr marL="0" lvl="3" algn="ctr">
              <a:spcBef>
                <a:spcPts val="1290"/>
              </a:spcBef>
              <a:tabLst>
                <a:tab pos="612140" algn="l"/>
              </a:tabLst>
              <a:defRPr/>
            </a:pPr>
            <a:r>
              <a:rPr lang="es-E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¡OJO CON LA TRANSPOSICIÓN!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F5265575-FAFD-4D2E-9C22-5BF6F5607B4F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68E0E1B-346E-51A7-7370-4712268D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40F3149C-0C20-4988-B133-0FCDEB7FD539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6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E565-8646-A293-ECAF-5A96085B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38"/>
            <a:ext cx="10515600" cy="46207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21 Rectángulo redondeado">
            <a:extLst>
              <a:ext uri="{FF2B5EF4-FFF2-40B4-BE49-F238E27FC236}">
                <a16:creationId xmlns:a16="http://schemas.microsoft.com/office/drawing/2014/main" id="{D6E471F5-5CC3-5A4D-40F8-C7190A8C2614}"/>
              </a:ext>
            </a:extLst>
          </p:cNvPr>
          <p:cNvSpPr/>
          <p:nvPr/>
        </p:nvSpPr>
        <p:spPr>
          <a:xfrm>
            <a:off x="821879" y="1556238"/>
            <a:ext cx="7455345" cy="398842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Artículo 5. Planes de Gestión Integrada de Aguas Residuales Urbanas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3FCEF0FF-445B-D817-A8E8-E5C0D7BB9AC4}"/>
              </a:ext>
            </a:extLst>
          </p:cNvPr>
          <p:cNvSpPr txBox="1"/>
          <p:nvPr/>
        </p:nvSpPr>
        <p:spPr>
          <a:xfrm>
            <a:off x="838200" y="2101225"/>
            <a:ext cx="1053192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Toda aglomeración &gt; 100.000 e-h antes de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31/12/2033</a:t>
            </a:r>
          </a:p>
          <a:p>
            <a:pPr marL="342900" lvl="3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12140" algn="l"/>
              </a:tabLst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Toda aglomeración entre 10.000 y 100.000 e-h antes de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31/12/2039,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siempre que:</a:t>
            </a:r>
          </a:p>
          <a:p>
            <a:pPr marL="800100" lvl="4" indent="-342900">
              <a:spcBef>
                <a:spcPts val="129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12140" algn="l"/>
              </a:tabLst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suponga riesgo para medio ambiente o salud de las personas.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Si 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represente más de 2% de carga anual en tiempo seco.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Si los 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DSU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impiden cumplir directivas 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</a:rPr>
              <a:t>de calidad del agua para consumo humano, la de calidad de aguas de baño, normas de calidad ambiental o los objetivos medioambientales establecidos en la Directiva Marco del Agua.</a:t>
            </a:r>
          </a:p>
          <a:p>
            <a:pPr marL="800100" lvl="4" indent="-342900">
              <a:buFont typeface="Wingdings" panose="05000000000000000000" pitchFamily="2" charset="2"/>
              <a:buChar char="§"/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Si las DSP pueden estar contaminadas y su vertido ponga en riesgo el medio ambiente o la salud de las personas.</a:t>
            </a:r>
          </a:p>
          <a:p>
            <a:pPr marL="457200" lvl="4">
              <a:defRPr/>
            </a:pPr>
            <a:endParaRPr lang="es-E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Los Estados miembros elaborarán un inventario antes del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28/06/2028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 de las poblaciones de entre 10.000 y 100.000 e-h que tienen que hacer un </a:t>
            </a:r>
            <a:r>
              <a:rPr lang="es-ES" sz="2000" dirty="0" err="1">
                <a:solidFill>
                  <a:schemeClr val="accent5">
                    <a:lumMod val="50000"/>
                  </a:schemeClr>
                </a:solidFill>
              </a:rPr>
              <a:t>PGIARU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1">
              <a:defRPr/>
            </a:pPr>
            <a:endParaRPr lang="es-ES" alt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21 Rectángulo redondeado">
            <a:extLst>
              <a:ext uri="{FF2B5EF4-FFF2-40B4-BE49-F238E27FC236}">
                <a16:creationId xmlns:a16="http://schemas.microsoft.com/office/drawing/2014/main" id="{FF1A6500-B1E9-9345-6D2B-9403844E48AD}"/>
              </a:ext>
            </a:extLst>
          </p:cNvPr>
          <p:cNvSpPr/>
          <p:nvPr/>
        </p:nvSpPr>
        <p:spPr>
          <a:xfrm>
            <a:off x="4160192" y="1353325"/>
            <a:ext cx="3871615" cy="1441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/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itchFamily="2" charset="2"/>
              </a:rPr>
              <a:t>Sistemas de saneamiento. Resumen de la nueva Directiva. 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827A91E5-BF90-4166-0391-B4F4C0BF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2838" cy="96779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33000">
                <a:schemeClr val="accent1">
                  <a:lumMod val="40000"/>
                  <a:lumOff val="60000"/>
                </a:schemeClr>
              </a:gs>
              <a:gs pos="88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2" name="21 Rectángulo redondeado">
            <a:extLst>
              <a:ext uri="{FF2B5EF4-FFF2-40B4-BE49-F238E27FC236}">
                <a16:creationId xmlns:a16="http://schemas.microsoft.com/office/drawing/2014/main" id="{FF53EB19-D47B-BC71-2FC9-FE6043DB8453}"/>
              </a:ext>
            </a:extLst>
          </p:cNvPr>
          <p:cNvSpPr/>
          <p:nvPr/>
        </p:nvSpPr>
        <p:spPr>
          <a:xfrm>
            <a:off x="955591" y="473235"/>
            <a:ext cx="9865706" cy="733945"/>
          </a:xfrm>
          <a:prstGeom prst="roundRect">
            <a:avLst/>
          </a:prstGeom>
          <a:solidFill>
            <a:schemeClr val="accent6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Retos normativos del sector en el “ciclo integral” del saneamiento de las aguas residuales</a:t>
            </a:r>
          </a:p>
          <a:p>
            <a:pPr algn="ctr"/>
            <a:r>
              <a:rPr lang="es-ES" sz="1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los desbordamientos del sistema de saneamiento en la nueva Directiva y su adecuación al </a:t>
            </a:r>
            <a:r>
              <a:rPr lang="es-ES" sz="16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RDPH</a:t>
            </a:r>
            <a:endParaRPr lang="es-ES" sz="16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6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16475</TotalTime>
  <Words>3288</Words>
  <Application>Microsoft Office PowerPoint</Application>
  <PresentationFormat>Panorámica</PresentationFormat>
  <Paragraphs>324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Tema de Office</vt:lpstr>
      <vt:lpstr>Retos normativos del sector en el “ciclo integral” del saneamiento de las aguas residuales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ç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EMASESA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 Mena Miranda</dc:creator>
  <cp:lastModifiedBy>Ángel Mena Miranda</cp:lastModifiedBy>
  <cp:revision>23</cp:revision>
  <dcterms:created xsi:type="dcterms:W3CDTF">2024-04-03T06:26:29Z</dcterms:created>
  <dcterms:modified xsi:type="dcterms:W3CDTF">2025-02-26T18:13:22Z</dcterms:modified>
</cp:coreProperties>
</file>