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99" r:id="rId2"/>
    <p:sldId id="377" r:id="rId3"/>
    <p:sldId id="464" r:id="rId4"/>
    <p:sldId id="447" r:id="rId5"/>
    <p:sldId id="323" r:id="rId6"/>
    <p:sldId id="330" r:id="rId7"/>
    <p:sldId id="360" r:id="rId8"/>
    <p:sldId id="453" r:id="rId9"/>
    <p:sldId id="426" r:id="rId10"/>
    <p:sldId id="457" r:id="rId11"/>
    <p:sldId id="456" r:id="rId12"/>
    <p:sldId id="458" r:id="rId13"/>
    <p:sldId id="459" r:id="rId14"/>
    <p:sldId id="415" r:id="rId15"/>
    <p:sldId id="463" r:id="rId16"/>
    <p:sldId id="462" r:id="rId17"/>
    <p:sldId id="417" r:id="rId18"/>
    <p:sldId id="422" r:id="rId19"/>
    <p:sldId id="421" r:id="rId20"/>
    <p:sldId id="420" r:id="rId21"/>
    <p:sldId id="465" r:id="rId22"/>
    <p:sldId id="461" r:id="rId23"/>
    <p:sldId id="467" r:id="rId24"/>
    <p:sldId id="305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BBDAEF"/>
    <a:srgbClr val="DFCBD1"/>
    <a:srgbClr val="BEECC3"/>
    <a:srgbClr val="EBF4B6"/>
    <a:srgbClr val="B5F5B8"/>
    <a:srgbClr val="F4E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713" autoAdjust="0"/>
  </p:normalViewPr>
  <p:slideViewPr>
    <p:cSldViewPr>
      <p:cViewPr varScale="1">
        <p:scale>
          <a:sx n="111" d="100"/>
          <a:sy n="111" d="100"/>
        </p:scale>
        <p:origin x="159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186DB2F-A144-4AD1-9BDA-0FE899188B56}" type="datetimeFigureOut">
              <a:rPr lang="es-ES"/>
              <a:pPr>
                <a:defRPr/>
              </a:pPr>
              <a:t>19/02/2025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8C3B8FB-A1D7-493B-8ACD-96CC5A83B13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1D787-751D-4623-8F63-A973F51AC7E5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4340B5BD-16E1-405F-8C86-7EC8A4FFAB10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66071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655C7-64BB-4DF0-9D4E-C9493FA7D509}" type="datetimeFigureOut">
              <a:rPr lang="en-US"/>
              <a:pPr>
                <a:defRPr/>
              </a:pPr>
              <a:t>2/19/2025</a:t>
            </a:fld>
            <a:endParaRPr lang="en-US" dirty="0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E718D-3B3B-4812-A1BB-6E0F2A52912F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095724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Imagen con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Forma libre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15 Forma libre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16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18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19 Cheurón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20 Cheurón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1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B0938DD-A1EC-422B-B16A-DFC1823404CA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12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A9349-3412-443A-9A6C-85BD18DDFC59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619147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A118C-5F56-4E5C-9B66-FF555121D7FD}" type="datetimeFigureOut">
              <a:rPr lang="en-US"/>
              <a:pPr>
                <a:defRPr/>
              </a:pPr>
              <a:t>2/19/2025</a:t>
            </a:fld>
            <a:endParaRPr lang="en-US" dirty="0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51396-3E8B-4009-8799-A9EEB3020117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06663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C6954-2247-46FD-A6DA-5CCA18361492}" type="datetimeFigureOut">
              <a:rPr lang="en-US"/>
              <a:pPr>
                <a:defRPr/>
              </a:pPr>
              <a:t>2/19/2025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DED622E0-618C-4307-8220-BB430316D1E9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549142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80340-BF62-4D9D-8E1D-C28D9DCD1121}" type="datetimeFigureOut">
              <a:rPr lang="en-US"/>
              <a:pPr>
                <a:defRPr/>
              </a:pPr>
              <a:t>2/19/2025</a:t>
            </a:fld>
            <a:endParaRPr lang="en-US" dirty="0"/>
          </a:p>
        </p:txBody>
      </p:sp>
      <p:sp>
        <p:nvSpPr>
          <p:cNvPr id="6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C03B3-EE3F-4DFB-AD4A-E2AE4655800F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211017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AC71E-FB3D-484F-9B8B-595FDEA9E3D5}" type="datetimeFigureOut">
              <a:rPr lang="en-US"/>
              <a:pPr>
                <a:defRPr/>
              </a:pPr>
              <a:t>2/19/2025</a:t>
            </a:fld>
            <a:endParaRPr lang="en-US" dirty="0"/>
          </a:p>
        </p:txBody>
      </p:sp>
      <p:sp>
        <p:nvSpPr>
          <p:cNvPr id="8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DA09D-0637-478B-93AA-944524F9B943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051878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F7493-FA95-4745-ADBF-481EEC18FEF5}" type="datetimeFigureOut">
              <a:rPr lang="en-US"/>
              <a:pPr>
                <a:defRPr/>
              </a:pPr>
              <a:t>2/19/2025</a:t>
            </a:fld>
            <a:endParaRPr lang="en-US" dirty="0"/>
          </a:p>
        </p:txBody>
      </p:sp>
      <p:sp>
        <p:nvSpPr>
          <p:cNvPr id="4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CBA59-9E00-410E-8B24-EBFA5DB50A32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47259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2EA21-CDF5-4790-A6FC-1EDDC806AA19}" type="datetimeFigureOut">
              <a:rPr lang="en-US"/>
              <a:pPr>
                <a:defRPr/>
              </a:pPr>
              <a:t>2/19/2025</a:t>
            </a:fld>
            <a:endParaRPr lang="en-US" dirty="0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E4D70-7C98-480E-9D38-879773D204F5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11572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DB997-3F97-450B-8D7F-8ACFAF35E4C1}" type="datetimeFigureOut">
              <a:rPr lang="en-US"/>
              <a:pPr>
                <a:defRPr/>
              </a:pPr>
              <a:t>2/19/2025</a:t>
            </a:fld>
            <a:endParaRPr lang="en-US" dirty="0"/>
          </a:p>
        </p:txBody>
      </p:sp>
      <p:sp>
        <p:nvSpPr>
          <p:cNvPr id="6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8A7A7-56D9-4DFE-B18C-6AC96EAB4DD8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32268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B42A2-CCEB-4B4F-B5EB-033A7269FFB0}" type="datetimeFigureOut">
              <a:rPr lang="en-US"/>
              <a:pPr>
                <a:defRPr/>
              </a:pPr>
              <a:t>2/19/2025</a:t>
            </a:fld>
            <a:endParaRPr lang="en-US" dirty="0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B7CEB-3055-4B91-88E1-1CFF84AC8596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79417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8 Marcador de título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  <a:endParaRPr lang="en-US" altLang="es-ES" smtClean="0"/>
          </a:p>
        </p:txBody>
      </p:sp>
      <p:sp>
        <p:nvSpPr>
          <p:cNvPr id="1029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n-US" altLang="es-ES" smtClean="0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E21DF1-153D-4B69-81DD-6D5F0A9AA4FA}" type="datetimeFigureOut">
              <a:rPr lang="en-US"/>
              <a:pPr>
                <a:defRPr/>
              </a:pPr>
              <a:t>2/19/2025</a:t>
            </a:fld>
            <a:endParaRPr lang="en-US" dirty="0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65FBE9E9-6AD2-47F8-8959-012CAFB82892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  <p:grpSp>
        <p:nvGrpSpPr>
          <p:cNvPr id="1033" name="1 Grupo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88" r:id="rId2"/>
    <p:sldLayoutId id="2147483897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/>
          </p:cNvSpPr>
          <p:nvPr>
            <p:ph type="ctrTitle" idx="4294967295"/>
          </p:nvPr>
        </p:nvSpPr>
        <p:spPr>
          <a:xfrm>
            <a:off x="611560" y="2996952"/>
            <a:ext cx="7772400" cy="503237"/>
          </a:xfrm>
        </p:spPr>
        <p:txBody>
          <a:bodyPr/>
          <a:lstStyle/>
          <a:p>
            <a:pPr algn="just"/>
            <a:r>
              <a:rPr lang="es-ES" altLang="es-ES" sz="3200" dirty="0" smtClean="0"/>
              <a:t>TRATAMIENTO EN PEQUEÑAS POBLACIONES</a:t>
            </a:r>
          </a:p>
        </p:txBody>
      </p:sp>
      <p:sp>
        <p:nvSpPr>
          <p:cNvPr id="5123" name="Rectangle 5"/>
          <p:cNvSpPr>
            <a:spLocks noGrp="1"/>
          </p:cNvSpPr>
          <p:nvPr>
            <p:ph type="subTitle" idx="4294967295"/>
          </p:nvPr>
        </p:nvSpPr>
        <p:spPr>
          <a:xfrm>
            <a:off x="395288" y="5733256"/>
            <a:ext cx="3888680" cy="432594"/>
          </a:xfrm>
        </p:spPr>
        <p:txBody>
          <a:bodyPr/>
          <a:lstStyle/>
          <a:p>
            <a:pPr marL="0" indent="0" algn="r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s-ES" altLang="es-ES" sz="2100" dirty="0" smtClean="0"/>
              <a:t>Zaragoza, 4 de marzo de 2025</a:t>
            </a:r>
          </a:p>
        </p:txBody>
      </p:sp>
      <p:pic>
        <p:nvPicPr>
          <p:cNvPr id="5124" name="Picture 5" descr="Gobierno-Institu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280" y="6237312"/>
            <a:ext cx="1844720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08688"/>
          </a:xfrm>
        </p:spPr>
        <p:txBody>
          <a:bodyPr>
            <a:normAutofit/>
          </a:bodyPr>
          <a:lstStyle/>
          <a:p>
            <a:pPr eaLnBrk="1" hangingPunct="1"/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Tratamiento secundario: fangos activados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165304"/>
            <a:ext cx="1786283" cy="6035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47" y="1628800"/>
            <a:ext cx="4022132" cy="27363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602" y="3068960"/>
            <a:ext cx="428577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4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08688"/>
          </a:xfrm>
        </p:spPr>
        <p:txBody>
          <a:bodyPr>
            <a:normAutofit/>
          </a:bodyPr>
          <a:lstStyle/>
          <a:p>
            <a:pPr eaLnBrk="1" hangingPunct="1"/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Tratamiento secundario: fangos activados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165304"/>
            <a:ext cx="1786283" cy="60355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60032" y="1588437"/>
            <a:ext cx="36724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VENTAJAS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Sistema muy robusto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Altos rendimientos de depuración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Posibilita toma de decisiones por el operador</a:t>
            </a:r>
          </a:p>
          <a:p>
            <a:endParaRPr lang="es-ES" sz="2000" b="1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s-ES" sz="2000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INCONVENIENTES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Caudales muy pequeños dificultan instalación de equipos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Hidráulica del sistema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Alto consumo eléctrico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Ruidos</a:t>
            </a:r>
            <a:endParaRPr lang="es-ES"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149080"/>
            <a:ext cx="4020564" cy="19442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57" y="1468186"/>
            <a:ext cx="3368690" cy="226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8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08688"/>
          </a:xfrm>
        </p:spPr>
        <p:txBody>
          <a:bodyPr>
            <a:normAutofit/>
          </a:bodyPr>
          <a:lstStyle/>
          <a:p>
            <a:pPr eaLnBrk="1" hangingPunct="1"/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Tratamiento secundario: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biodiscos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165304"/>
            <a:ext cx="1786283" cy="60355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932040" y="1896214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VENTAJAS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Altos rendimientos de depuración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Adaptabilidad a variaciones de carga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Buena decantación del </a:t>
            </a:r>
            <a:r>
              <a:rPr lang="es-ES" sz="20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biofilm</a:t>
            </a:r>
            <a:endParaRPr lang="es-ES" sz="20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Poco consumo eléctrico</a:t>
            </a:r>
          </a:p>
          <a:p>
            <a:endParaRPr lang="es-ES" sz="2000" b="1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s-ES" sz="2000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INCONVENIENTES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Mayor complejidad de obra</a:t>
            </a:r>
            <a:endParaRPr lang="es-ES"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0" y="1897167"/>
            <a:ext cx="4571775" cy="26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3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08688"/>
          </a:xfrm>
        </p:spPr>
        <p:txBody>
          <a:bodyPr>
            <a:normAutofit/>
          </a:bodyPr>
          <a:lstStyle/>
          <a:p>
            <a:pPr eaLnBrk="1" hangingPunct="1"/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Tratamiento secundario: humedales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165304"/>
            <a:ext cx="1786283" cy="60355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932040" y="1896214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VENTAJAS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Integración con el medio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Tecnología “sin energía eléctrica”</a:t>
            </a:r>
          </a:p>
          <a:p>
            <a:endParaRPr lang="es-ES" sz="2000" b="1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s-ES" sz="2000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INCONVENIENTES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Necesidad de terreno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Nula capacidad de operación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Colmatación de lechos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96214"/>
            <a:ext cx="4038600" cy="30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0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199" y="704088"/>
            <a:ext cx="8565379" cy="708688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Problemas operación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EDAR´s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165304"/>
            <a:ext cx="1786283" cy="6035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059807"/>
            <a:ext cx="7878633" cy="360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199" y="704088"/>
            <a:ext cx="8565379" cy="708688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Problemas operación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EDAR´s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165304"/>
            <a:ext cx="1786283" cy="6035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494799"/>
            <a:ext cx="2664296" cy="46832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479590"/>
            <a:ext cx="2438095" cy="4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199" y="704088"/>
            <a:ext cx="8565379" cy="708688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Problemas operación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EDAR´s</a:t>
            </a:r>
            <a:endParaRPr lang="es-ES" sz="3200" b="1" dirty="0">
              <a:solidFill>
                <a:schemeClr val="accent1">
                  <a:lumMod val="7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165304"/>
            <a:ext cx="1786283" cy="6035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47" y="1556792"/>
            <a:ext cx="4474841" cy="202569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883256"/>
            <a:ext cx="2592288" cy="42187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3704122"/>
            <a:ext cx="2386609" cy="29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0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199" y="704088"/>
            <a:ext cx="8565379" cy="708688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Problemas operación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EDAR´s</a:t>
            </a:r>
            <a:endParaRPr lang="es-ES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165304"/>
            <a:ext cx="1786283" cy="6035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857" y="1340768"/>
            <a:ext cx="4121902" cy="35221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10" y="3284984"/>
            <a:ext cx="436900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78621" y="764704"/>
            <a:ext cx="8565379" cy="539432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Problemas operación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EDAR´s</a:t>
            </a:r>
            <a:endParaRPr lang="es-ES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165304"/>
            <a:ext cx="1786283" cy="6035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590345"/>
            <a:ext cx="5396044" cy="44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6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199" y="704088"/>
            <a:ext cx="8565379" cy="636680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Problemas operación </a:t>
            </a:r>
            <a:r>
              <a:rPr lang="es-ES" sz="3200" b="1" dirty="0" err="1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EDAR´s</a:t>
            </a:r>
            <a:endParaRPr lang="es-ES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165304"/>
            <a:ext cx="1786283" cy="6035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582532"/>
            <a:ext cx="5760640" cy="45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altLang="es-ES" dirty="0" smtClean="0"/>
          </a:p>
          <a:p>
            <a:endParaRPr lang="es-ES" altLang="es-ES" dirty="0" smtClean="0"/>
          </a:p>
        </p:txBody>
      </p:sp>
      <p:sp>
        <p:nvSpPr>
          <p:cNvPr id="6146" name="1 Título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42169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/>
              <a:t/>
            </a:r>
            <a:br>
              <a:rPr lang="es-ES" dirty="0" smtClean="0"/>
            </a:br>
            <a:r>
              <a:rPr lang="es-ES" sz="36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Situación demográfica de Aragón</a:t>
            </a:r>
          </a:p>
        </p:txBody>
      </p:sp>
      <p:pic>
        <p:nvPicPr>
          <p:cNvPr id="12292" name="Picture 5" descr="Gobierno-Institu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111082"/>
            <a:ext cx="17859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5 Rectángulo"/>
          <p:cNvSpPr>
            <a:spLocks noChangeArrowheads="1"/>
          </p:cNvSpPr>
          <p:nvPr/>
        </p:nvSpPr>
        <p:spPr bwMode="auto">
          <a:xfrm>
            <a:off x="500063" y="1928813"/>
            <a:ext cx="807243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 2" panose="05020102010507070707" pitchFamily="18" charset="2"/>
              <a:buNone/>
            </a:pPr>
            <a:r>
              <a:rPr lang="es-ES" altLang="es-ES" sz="2400" dirty="0"/>
              <a:t>Municipios: 731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s-ES" altLang="es-ES" sz="2400" dirty="0"/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es-ES" altLang="es-ES" sz="2400" dirty="0" smtClean="0"/>
              <a:t>&gt;100.000 </a:t>
            </a:r>
            <a:r>
              <a:rPr lang="es-ES" altLang="es-ES" sz="2400" dirty="0" err="1" smtClean="0"/>
              <a:t>hab</a:t>
            </a:r>
            <a:r>
              <a:rPr lang="es-ES" altLang="es-ES" sz="2400" dirty="0" smtClean="0"/>
              <a:t>: 1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es-ES" altLang="es-ES" sz="2400" dirty="0" smtClean="0"/>
              <a:t>&gt;</a:t>
            </a:r>
            <a:r>
              <a:rPr lang="es-ES" altLang="es-ES" sz="2400" dirty="0"/>
              <a:t>50.000 </a:t>
            </a:r>
            <a:r>
              <a:rPr lang="es-ES" altLang="es-ES" sz="2400" dirty="0" err="1"/>
              <a:t>hab</a:t>
            </a:r>
            <a:r>
              <a:rPr lang="es-ES" altLang="es-ES" sz="2400" dirty="0"/>
              <a:t>: 1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es-ES" altLang="es-ES" sz="2400" dirty="0" smtClean="0"/>
              <a:t>10.000 </a:t>
            </a:r>
            <a:r>
              <a:rPr lang="es-ES" altLang="es-ES" sz="2400" dirty="0"/>
              <a:t>– 50.000: </a:t>
            </a:r>
            <a:r>
              <a:rPr lang="es-ES" altLang="es-ES" sz="2400" dirty="0" smtClean="0"/>
              <a:t>13</a:t>
            </a:r>
            <a:endParaRPr lang="es-ES" altLang="es-ES" sz="2400" dirty="0"/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es-ES" altLang="es-ES" sz="2400" dirty="0"/>
              <a:t>1.000 – 10.000: </a:t>
            </a:r>
            <a:r>
              <a:rPr lang="es-ES" altLang="es-ES" sz="2400" dirty="0" smtClean="0"/>
              <a:t>88</a:t>
            </a:r>
            <a:endParaRPr lang="es-ES" altLang="es-ES" sz="2400" dirty="0"/>
          </a:p>
          <a:p>
            <a:pPr lvl="1" eaLnBrk="1" hangingPunct="1"/>
            <a:r>
              <a:rPr lang="es-ES" altLang="es-ES" sz="2400" dirty="0" smtClean="0"/>
              <a:t>500 </a:t>
            </a:r>
            <a:r>
              <a:rPr lang="es-ES" altLang="es-ES" sz="2400" dirty="0"/>
              <a:t>– </a:t>
            </a:r>
            <a:r>
              <a:rPr lang="es-ES" altLang="es-ES" sz="2400" dirty="0" smtClean="0"/>
              <a:t>1.000: 86</a:t>
            </a:r>
            <a:endParaRPr lang="es-ES" altLang="es-ES" sz="2400" dirty="0"/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es-ES" altLang="es-ES" sz="2400" dirty="0" smtClean="0"/>
              <a:t>&lt;500</a:t>
            </a:r>
            <a:r>
              <a:rPr lang="es-ES" altLang="es-ES" sz="2400" dirty="0"/>
              <a:t>: </a:t>
            </a:r>
            <a:r>
              <a:rPr lang="es-ES" altLang="es-ES" sz="2400" dirty="0" smtClean="0"/>
              <a:t>542</a:t>
            </a:r>
            <a:endParaRPr lang="es-ES" altLang="es-ES" sz="2400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es-ES" altLang="es-ES" sz="2400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ES" altLang="es-ES" sz="2400" i="1" dirty="0" smtClean="0">
                <a:sym typeface="Symbol" panose="05050102010706020507" pitchFamily="18" charset="2"/>
              </a:rPr>
              <a:t>Entidades de población: 1.469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ES" altLang="es-ES" sz="2400" i="1" dirty="0" smtClean="0">
                <a:sym typeface="Symbol" panose="05050102010706020507" pitchFamily="18" charset="2"/>
              </a:rPr>
              <a:t> </a:t>
            </a:r>
            <a:r>
              <a:rPr lang="es-ES" altLang="es-ES" sz="2400" i="1" dirty="0" smtClean="0"/>
              <a:t>850 </a:t>
            </a:r>
            <a:r>
              <a:rPr lang="es-ES" altLang="es-ES" sz="2400" i="1" dirty="0"/>
              <a:t>menores de 100 habitantes</a:t>
            </a:r>
          </a:p>
        </p:txBody>
      </p:sp>
    </p:spTree>
    <p:extLst>
      <p:ext uri="{BB962C8B-B14F-4D97-AF65-F5344CB8AC3E}">
        <p14:creationId xmlns:p14="http://schemas.microsoft.com/office/powerpoint/2010/main" val="39250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199" y="704088"/>
            <a:ext cx="8565379" cy="852704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Problemas operación </a:t>
            </a:r>
            <a:r>
              <a:rPr lang="es-ES" sz="3200" b="1" dirty="0" err="1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EDAR´s</a:t>
            </a:r>
            <a:endParaRPr lang="es-ES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165304"/>
            <a:ext cx="1786283" cy="6035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2060847"/>
            <a:ext cx="7560841" cy="347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539750" y="620713"/>
            <a:ext cx="8229600" cy="1143000"/>
          </a:xfrm>
        </p:spPr>
        <p:txBody>
          <a:bodyPr/>
          <a:lstStyle/>
          <a:p>
            <a:pPr eaLnBrk="1" hangingPunct="1"/>
            <a:r>
              <a:rPr lang="es-ES" altLang="es-ES" sz="32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Pequeñas EDAR</a:t>
            </a:r>
          </a:p>
        </p:txBody>
      </p:sp>
      <p:sp>
        <p:nvSpPr>
          <p:cNvPr id="7171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>
              <a:buNone/>
            </a:pPr>
            <a:endParaRPr lang="es-ES" altLang="es-ES" sz="2400" b="1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0" indent="0">
              <a:buNone/>
            </a:pPr>
            <a:r>
              <a:rPr lang="es-ES" altLang="es-ES" sz="2400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Problemática general:</a:t>
            </a:r>
          </a:p>
          <a:p>
            <a:r>
              <a:rPr lang="es-ES" alt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Instalaciones pequeñas, poco versátiles</a:t>
            </a:r>
          </a:p>
          <a:p>
            <a:r>
              <a:rPr lang="es-ES" alt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Mucha variación de carga estacional</a:t>
            </a:r>
          </a:p>
          <a:p>
            <a:r>
              <a:rPr lang="es-ES" alt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Muy escasa dedicación de personal</a:t>
            </a:r>
          </a:p>
          <a:p>
            <a:r>
              <a:rPr lang="es-ES" alt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Mucho nivel de exigencia</a:t>
            </a:r>
          </a:p>
          <a:p>
            <a:r>
              <a:rPr lang="es-ES" alt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Toma de muestras</a:t>
            </a:r>
          </a:p>
          <a:p>
            <a:r>
              <a:rPr lang="es-ES" alt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Registro de caudales</a:t>
            </a:r>
          </a:p>
          <a:p>
            <a:endParaRPr lang="es-ES" altLang="es-ES" sz="20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1" indent="-187325">
              <a:buFont typeface="Wingdings 2" panose="05020102010507070707" pitchFamily="18" charset="2"/>
              <a:buNone/>
            </a:pPr>
            <a:endParaRPr lang="es-ES" altLang="es-ES" sz="1800" i="1" dirty="0" smtClean="0"/>
          </a:p>
          <a:p>
            <a:pPr lvl="1" indent="-187325"/>
            <a:endParaRPr lang="es-ES" altLang="es-ES" dirty="0" smtClean="0"/>
          </a:p>
        </p:txBody>
      </p:sp>
      <p:pic>
        <p:nvPicPr>
          <p:cNvPr id="7172" name="Picture 5" descr="Gobierno-Institu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61166"/>
            <a:ext cx="1475656" cy="49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1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539750" y="620713"/>
            <a:ext cx="8229600" cy="1143000"/>
          </a:xfrm>
        </p:spPr>
        <p:txBody>
          <a:bodyPr/>
          <a:lstStyle/>
          <a:p>
            <a:pPr eaLnBrk="1" hangingPunct="1"/>
            <a:r>
              <a:rPr lang="es-ES" altLang="es-ES" sz="32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Reflexiones</a:t>
            </a:r>
          </a:p>
        </p:txBody>
      </p:sp>
      <p:sp>
        <p:nvSpPr>
          <p:cNvPr id="7171" name="2 Marcador de contenido"/>
          <p:cNvSpPr>
            <a:spLocks noGrp="1"/>
          </p:cNvSpPr>
          <p:nvPr>
            <p:ph idx="4294967295"/>
          </p:nvPr>
        </p:nvSpPr>
        <p:spPr>
          <a:xfrm>
            <a:off x="457200" y="1935163"/>
            <a:ext cx="8229600" cy="4014117"/>
          </a:xfrm>
        </p:spPr>
        <p:txBody>
          <a:bodyPr/>
          <a:lstStyle/>
          <a:p>
            <a:pPr marL="428625" indent="-342900"/>
            <a:r>
              <a:rPr lang="es-ES" altLang="es-E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Planificación adecuada:</a:t>
            </a:r>
          </a:p>
          <a:p>
            <a:pPr marL="795338" lvl="1" indent="-342900"/>
            <a:r>
              <a:rPr lang="es-ES" alt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definición de ”mínimos obligatorios”</a:t>
            </a:r>
          </a:p>
          <a:p>
            <a:pPr marL="795338" lvl="1" indent="-342900"/>
            <a:r>
              <a:rPr lang="es-ES" alt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análisis de las necesidades y del entorno</a:t>
            </a:r>
          </a:p>
          <a:p>
            <a:pPr marL="428625" indent="-342900"/>
            <a:r>
              <a:rPr lang="es-ES" altLang="es-E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Elección de la tecnología</a:t>
            </a:r>
          </a:p>
          <a:p>
            <a:pPr marL="428625" indent="-342900"/>
            <a:r>
              <a:rPr lang="es-ES" altLang="es-E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Imprescindible sistemas de desbaste automáticos</a:t>
            </a:r>
          </a:p>
          <a:p>
            <a:pPr marL="428625" indent="-342900"/>
            <a:r>
              <a:rPr lang="es-ES" altLang="es-E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Acceso a las instalaciones</a:t>
            </a:r>
          </a:p>
          <a:p>
            <a:pPr marL="428625" indent="-342900"/>
            <a:r>
              <a:rPr lang="es-ES" altLang="es-E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En las instalaciones trabajan personas</a:t>
            </a:r>
          </a:p>
          <a:p>
            <a:pPr marL="428625" indent="-342900"/>
            <a:r>
              <a:rPr lang="es-ES" altLang="es-E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¿Planificación zonal? Concentrar actuaciones permite optimizar costes de obra y posterior explotación</a:t>
            </a:r>
          </a:p>
          <a:p>
            <a:pPr marL="428625" indent="-342900"/>
            <a:r>
              <a:rPr lang="es-ES" altLang="es-E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“Racionalizar” las exigencias administrativas</a:t>
            </a:r>
          </a:p>
          <a:p>
            <a:pPr indent="-187325">
              <a:buFont typeface="Wingdings 2" panose="05020102010507070707" pitchFamily="18" charset="2"/>
              <a:buNone/>
            </a:pPr>
            <a:endParaRPr lang="es-ES" altLang="es-ES" sz="22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1" indent="-187325"/>
            <a:endParaRPr lang="es-ES" altLang="es-ES" sz="20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7172" name="Picture 5" descr="Gobierno-Institu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072" y="6237312"/>
            <a:ext cx="1734912" cy="58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25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539750" y="620713"/>
            <a:ext cx="8229600" cy="1143000"/>
          </a:xfrm>
        </p:spPr>
        <p:txBody>
          <a:bodyPr/>
          <a:lstStyle/>
          <a:p>
            <a:pPr eaLnBrk="1" hangingPunct="1"/>
            <a:r>
              <a:rPr lang="es-ES" altLang="es-ES" sz="32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Reflexiones</a:t>
            </a:r>
          </a:p>
        </p:txBody>
      </p:sp>
      <p:pic>
        <p:nvPicPr>
          <p:cNvPr id="7172" name="Picture 5" descr="Gobierno-Institu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072" y="6237312"/>
            <a:ext cx="1734912" cy="58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389358"/>
            <a:ext cx="4265399" cy="25133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31" y="1210055"/>
            <a:ext cx="3307035" cy="22046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32" y="3731295"/>
            <a:ext cx="3307035" cy="248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57347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endParaRPr lang="es-ES" altLang="es-ES" sz="4000" smtClean="0"/>
          </a:p>
          <a:p>
            <a:pPr marL="0" indent="0">
              <a:buFont typeface="Wingdings 2" panose="05020102010507070707" pitchFamily="18" charset="2"/>
              <a:buNone/>
            </a:pPr>
            <a:endParaRPr lang="es-ES" altLang="es-ES" sz="4000" smtClean="0"/>
          </a:p>
          <a:p>
            <a:pPr marL="0" indent="0" algn="ctr">
              <a:buFont typeface="Wingdings 2" panose="05020102010507070707" pitchFamily="18" charset="2"/>
              <a:buNone/>
            </a:pPr>
            <a:r>
              <a:rPr lang="es-ES" altLang="es-ES" sz="4000" smtClean="0"/>
              <a:t>Gracias por su atención</a:t>
            </a:r>
          </a:p>
        </p:txBody>
      </p:sp>
      <p:pic>
        <p:nvPicPr>
          <p:cNvPr id="57348" name="Picture 5" descr="Gobierno-Institu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054725"/>
            <a:ext cx="21240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altLang="es-ES" dirty="0" smtClean="0"/>
          </a:p>
          <a:p>
            <a:endParaRPr lang="es-ES" altLang="es-ES" dirty="0" smtClean="0"/>
          </a:p>
        </p:txBody>
      </p:sp>
      <p:sp>
        <p:nvSpPr>
          <p:cNvPr id="6146" name="1 Título"/>
          <p:cNvSpPr>
            <a:spLocks noGrp="1"/>
          </p:cNvSpPr>
          <p:nvPr>
            <p:ph type="title"/>
          </p:nvPr>
        </p:nvSpPr>
        <p:spPr>
          <a:xfrm>
            <a:off x="457200" y="704851"/>
            <a:ext cx="8229600" cy="63591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dirty="0" smtClean="0"/>
              <a:t/>
            </a:r>
            <a:br>
              <a:rPr lang="es-ES" dirty="0" smtClean="0"/>
            </a:br>
            <a:r>
              <a:rPr lang="es-ES" sz="36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Situación demográfica de Aragón</a:t>
            </a:r>
          </a:p>
        </p:txBody>
      </p:sp>
      <p:pic>
        <p:nvPicPr>
          <p:cNvPr id="12292" name="Picture 5" descr="Gobierno-Institu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111082"/>
            <a:ext cx="1785937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340769"/>
            <a:ext cx="3918382" cy="52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6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39798"/>
          </a:xfrm>
        </p:spPr>
        <p:txBody>
          <a:bodyPr/>
          <a:lstStyle/>
          <a:p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Depuradoras </a:t>
            </a:r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Aragón </a:t>
            </a:r>
            <a:r>
              <a:rPr lang="es-ES" sz="3200" b="1" i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(situación actual) </a:t>
            </a:r>
            <a:endParaRPr lang="es-ES" sz="3200" b="1" i="1" dirty="0">
              <a:solidFill>
                <a:schemeClr val="accent1">
                  <a:lumMod val="7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Picture 5" descr="Gobierno-Institut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34823"/>
            <a:ext cx="1783166" cy="6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647" y="1188478"/>
            <a:ext cx="4039442" cy="564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7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 Marcador de contenido"/>
          <p:cNvSpPr>
            <a:spLocks noGrp="1"/>
          </p:cNvSpPr>
          <p:nvPr>
            <p:ph idx="4294967295"/>
          </p:nvPr>
        </p:nvSpPr>
        <p:spPr>
          <a:xfrm>
            <a:off x="500063" y="1428750"/>
            <a:ext cx="8229600" cy="4525963"/>
          </a:xfrm>
        </p:spPr>
        <p:txBody>
          <a:bodyPr/>
          <a:lstStyle/>
          <a:p>
            <a:pPr marL="365125" indent="-255588"/>
            <a:endParaRPr lang="es-ES" altLang="es-ES" dirty="0" smtClean="0"/>
          </a:p>
          <a:p>
            <a:pPr marL="365125" indent="-255588"/>
            <a:endParaRPr lang="es-ES" altLang="es-ES" dirty="0" smtClean="0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11188" y="981075"/>
            <a:ext cx="54280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sz="3200" b="1" dirty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Gestión de EDAR en el IAA</a:t>
            </a:r>
          </a:p>
        </p:txBody>
      </p:sp>
      <p:pic>
        <p:nvPicPr>
          <p:cNvPr id="6" name="Picture 5" descr="Gobierno-Institu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61166"/>
            <a:ext cx="1475656" cy="49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728069"/>
            <a:ext cx="7416824" cy="4437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Marcador de contenido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58911407"/>
              </p:ext>
            </p:extLst>
          </p:nvPr>
        </p:nvGraphicFramePr>
        <p:xfrm>
          <a:off x="392113" y="1773238"/>
          <a:ext cx="8305800" cy="443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11" name="Gráfico" r:id="rId3" imgW="8391641" imgH="4476643" progId="Excel.Chart.8">
                  <p:embed/>
                </p:oleObj>
              </mc:Choice>
              <mc:Fallback>
                <p:oleObj name="Gráfico" r:id="rId3" imgW="8391641" imgH="4476643" progId="Excel.Chart.8">
                  <p:embed/>
                  <p:pic>
                    <p:nvPicPr>
                      <p:cNvPr id="0" name="Marcador de contenido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113" y="1773238"/>
                        <a:ext cx="8305800" cy="443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Rectangle 5"/>
          <p:cNvSpPr>
            <a:spLocks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ES" sz="3200" b="1" dirty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Gestión de EDAR en el IAA: distribución </a:t>
            </a:r>
          </a:p>
        </p:txBody>
      </p:sp>
      <p:pic>
        <p:nvPicPr>
          <p:cNvPr id="5" name="Picture 5" descr="Gobierno-Institu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61166"/>
            <a:ext cx="1475656" cy="49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793473"/>
              </p:ext>
            </p:extLst>
          </p:nvPr>
        </p:nvGraphicFramePr>
        <p:xfrm>
          <a:off x="755576" y="2564906"/>
          <a:ext cx="7920881" cy="2243688"/>
        </p:xfrm>
        <a:graphic>
          <a:graphicData uri="http://schemas.openxmlformats.org/drawingml/2006/table">
            <a:tbl>
              <a:tblPr/>
              <a:tblGrid>
                <a:gridCol w="4127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6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Tamaño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Nº EDAR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h.eq.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EDAR &gt; 2.000 h </a:t>
                      </a:r>
                      <a:r>
                        <a:rPr kumimoji="0" lang="es-ES" alt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eq</a:t>
                      </a:r>
                      <a:endParaRPr kumimoji="0" lang="es-ES" alt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1.404.066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2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EDAR 1.000 – 2.000 h </a:t>
                      </a:r>
                      <a:r>
                        <a:rPr kumimoji="0" lang="es-ES" alt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eq</a:t>
                      </a:r>
                      <a:endParaRPr kumimoji="0" lang="es-ES" alt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113.883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EDAR &lt; 1.000 h </a:t>
                      </a:r>
                      <a:r>
                        <a:rPr kumimoji="0" lang="es-ES" alt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eq</a:t>
                      </a:r>
                      <a:endParaRPr kumimoji="0" lang="es-ES" alt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23.134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184940"/>
                  </a:ext>
                </a:extLst>
              </a:tr>
              <a:tr h="504056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ucida Sans Unicode" panose="020B0602030504020204" pitchFamily="34" charset="0"/>
                        </a:rPr>
                        <a:t>TOTALES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ucida Sans Unicode" panose="020B0602030504020204" pitchFamily="34" charset="0"/>
                        </a:rPr>
                        <a:t>256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4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fontAlgn="base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ucida Sans Unicode" panose="020B0602030504020204" pitchFamily="34" charset="0"/>
                        </a:rPr>
                        <a:t>1.541.083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539552" y="980728"/>
            <a:ext cx="4602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sz="32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EDAR gestionadas IAA</a:t>
            </a:r>
            <a:endParaRPr lang="es-ES" altLang="es-ES" sz="3200" b="1" dirty="0">
              <a:solidFill>
                <a:schemeClr val="accent1">
                  <a:lumMod val="7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Picture 5" descr="Gobierno-Institu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61166"/>
            <a:ext cx="1475656" cy="49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00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539552" y="792163"/>
            <a:ext cx="8229600" cy="1143000"/>
          </a:xfrm>
        </p:spPr>
        <p:txBody>
          <a:bodyPr/>
          <a:lstStyle/>
          <a:p>
            <a:pPr eaLnBrk="1" hangingPunct="1"/>
            <a:r>
              <a:rPr lang="es-ES" altLang="es-ES" sz="32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Pequeñas EDAR: tecnologías de depuración</a:t>
            </a:r>
          </a:p>
        </p:txBody>
      </p:sp>
      <p:sp>
        <p:nvSpPr>
          <p:cNvPr id="7171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es-ES" altLang="es-ES" sz="2000" b="1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ES" altLang="es-ES" sz="2400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74 pequeñas EDAR &lt; 1.000 h </a:t>
            </a:r>
            <a:r>
              <a:rPr lang="es-ES" altLang="es-ES" sz="2400" b="1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eq</a:t>
            </a:r>
            <a:endParaRPr lang="es-ES" altLang="es-ES" sz="2400" b="1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es-ES" altLang="es-ES" sz="2000" b="1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s-ES" alt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Tratamiento primario: 11</a:t>
            </a:r>
          </a:p>
          <a:p>
            <a:r>
              <a:rPr lang="es-ES" alt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Tratamiento secundario: 63</a:t>
            </a:r>
          </a:p>
          <a:p>
            <a:pPr lvl="1"/>
            <a:r>
              <a:rPr lang="es-ES" altLang="es-ES" sz="18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Aireación prolongada: 41</a:t>
            </a:r>
          </a:p>
          <a:p>
            <a:pPr lvl="1"/>
            <a:r>
              <a:rPr lang="es-ES" altLang="es-ES" sz="18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Lechos bacterianos: 12</a:t>
            </a:r>
          </a:p>
          <a:p>
            <a:pPr lvl="1"/>
            <a:r>
              <a:rPr lang="es-ES" altLang="es-ES" sz="18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Biodiscos</a:t>
            </a:r>
            <a:r>
              <a:rPr lang="es-ES" altLang="es-ES" sz="18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: 7</a:t>
            </a:r>
          </a:p>
          <a:p>
            <a:pPr lvl="1"/>
            <a:r>
              <a:rPr lang="es-ES" altLang="es-ES" sz="18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Humedales: 3</a:t>
            </a:r>
          </a:p>
          <a:p>
            <a:endParaRPr lang="es-ES" altLang="es-ES" sz="2000" dirty="0" smtClean="0">
              <a:solidFill>
                <a:srgbClr val="FF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1" indent="-187325">
              <a:buFont typeface="Wingdings 2" panose="05020102010507070707" pitchFamily="18" charset="2"/>
              <a:buNone/>
            </a:pPr>
            <a:endParaRPr lang="es-ES" altLang="es-ES" sz="1800" i="1" dirty="0" smtClean="0"/>
          </a:p>
          <a:p>
            <a:pPr lvl="1" indent="-187325"/>
            <a:endParaRPr lang="es-ES" altLang="es-ES" dirty="0" smtClean="0"/>
          </a:p>
        </p:txBody>
      </p:sp>
      <p:pic>
        <p:nvPicPr>
          <p:cNvPr id="7172" name="Picture 5" descr="Gobierno-Institu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61166"/>
            <a:ext cx="1475656" cy="49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83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08688"/>
          </a:xfrm>
        </p:spPr>
        <p:txBody>
          <a:bodyPr>
            <a:normAutofit/>
          </a:bodyPr>
          <a:lstStyle/>
          <a:p>
            <a:pPr eaLnBrk="1" hangingPunct="1"/>
            <a:r>
              <a:rPr lang="es-ES" sz="3200" b="1" dirty="0" smtClean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Tratamiento primario: Fosa </a:t>
            </a:r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séptica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6165304"/>
            <a:ext cx="1786283" cy="60355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932040" y="2204864"/>
            <a:ext cx="36724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VENTAJAS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Sistema muy apropiado para pequeñas poblaciones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No requiere energía eléctrica</a:t>
            </a:r>
          </a:p>
          <a:p>
            <a:endParaRPr lang="es-ES"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endParaRPr lang="es-ES" sz="2000" b="1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es-ES" sz="2000" b="1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INCONVENIENTES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Rendimientos de depuración limitados</a:t>
            </a:r>
            <a:endParaRPr lang="es-ES" sz="20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448049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Módulo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2838</TotalTime>
  <Words>366</Words>
  <Application>Microsoft Office PowerPoint</Application>
  <PresentationFormat>Presentación en pantalla (4:3)</PresentationFormat>
  <Paragraphs>114</Paragraphs>
  <Slides>24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Arial</vt:lpstr>
      <vt:lpstr>Calibri</vt:lpstr>
      <vt:lpstr>Constantia</vt:lpstr>
      <vt:lpstr>Lucida Sans Unicode</vt:lpstr>
      <vt:lpstr>Symbol</vt:lpstr>
      <vt:lpstr>Wingdings 2</vt:lpstr>
      <vt:lpstr>Flow</vt:lpstr>
      <vt:lpstr>Gráfico</vt:lpstr>
      <vt:lpstr>TRATAMIENTO EN PEQUEÑAS POBLACIONES</vt:lpstr>
      <vt:lpstr> Situación demográfica de Aragón</vt:lpstr>
      <vt:lpstr> Situación demográfica de Aragón</vt:lpstr>
      <vt:lpstr>Depuradoras Aragón (situación actual) </vt:lpstr>
      <vt:lpstr>Presentación de PowerPoint</vt:lpstr>
      <vt:lpstr>Presentación de PowerPoint</vt:lpstr>
      <vt:lpstr>Presentación de PowerPoint</vt:lpstr>
      <vt:lpstr>Pequeñas EDAR: tecnologías de depuración</vt:lpstr>
      <vt:lpstr>Tratamiento primario: Fosa séptica</vt:lpstr>
      <vt:lpstr>Tratamiento secundario: fangos activados</vt:lpstr>
      <vt:lpstr>Tratamiento secundario: fangos activados</vt:lpstr>
      <vt:lpstr>Tratamiento secundario: biodiscos</vt:lpstr>
      <vt:lpstr>Tratamiento secundario: humedales</vt:lpstr>
      <vt:lpstr>Problemas operación EDAR´s</vt:lpstr>
      <vt:lpstr>Problemas operación EDAR´s</vt:lpstr>
      <vt:lpstr>Problemas operación EDAR´s</vt:lpstr>
      <vt:lpstr>Problemas operación EDAR´s</vt:lpstr>
      <vt:lpstr>Problemas operación EDAR´s</vt:lpstr>
      <vt:lpstr>Problemas operación EDAR´s</vt:lpstr>
      <vt:lpstr>Problemas operación EDAR´s</vt:lpstr>
      <vt:lpstr>Pequeñas EDAR</vt:lpstr>
      <vt:lpstr>Reflexiones</vt:lpstr>
      <vt:lpstr>Reflexiones</vt:lpstr>
      <vt:lpstr>Presentación de PowerPoint</vt:lpstr>
    </vt:vector>
  </TitlesOfParts>
  <Company>RevolucionUnattended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control de vertidos de aguas residuales en Aragón</dc:title>
  <dc:creator>FERNANDO LOPEZ RIBOT</dc:creator>
  <cp:lastModifiedBy>Administrador</cp:lastModifiedBy>
  <cp:revision>382</cp:revision>
  <dcterms:created xsi:type="dcterms:W3CDTF">2010-02-17T09:40:54Z</dcterms:created>
  <dcterms:modified xsi:type="dcterms:W3CDTF">2025-02-19T08:33:15Z</dcterms:modified>
</cp:coreProperties>
</file>