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sldIdLst>
    <p:sldId id="321" r:id="rId2"/>
    <p:sldId id="509" r:id="rId3"/>
    <p:sldId id="513" r:id="rId4"/>
    <p:sldId id="510" r:id="rId5"/>
    <p:sldId id="559" r:id="rId6"/>
    <p:sldId id="511" r:id="rId7"/>
    <p:sldId id="512" r:id="rId8"/>
    <p:sldId id="514" r:id="rId9"/>
    <p:sldId id="515" r:id="rId10"/>
    <p:sldId id="549" r:id="rId11"/>
    <p:sldId id="551" r:id="rId12"/>
    <p:sldId id="550" r:id="rId13"/>
    <p:sldId id="552" r:id="rId14"/>
    <p:sldId id="555" r:id="rId15"/>
    <p:sldId id="553" r:id="rId16"/>
    <p:sldId id="554" r:id="rId17"/>
    <p:sldId id="530" r:id="rId18"/>
    <p:sldId id="505" r:id="rId19"/>
    <p:sldId id="531" r:id="rId20"/>
    <p:sldId id="483" r:id="rId21"/>
    <p:sldId id="536" r:id="rId22"/>
    <p:sldId id="506" r:id="rId23"/>
    <p:sldId id="537" r:id="rId24"/>
    <p:sldId id="507" r:id="rId25"/>
    <p:sldId id="502" r:id="rId26"/>
    <p:sldId id="494" r:id="rId27"/>
    <p:sldId id="495" r:id="rId28"/>
    <p:sldId id="529" r:id="rId29"/>
    <p:sldId id="542" r:id="rId30"/>
    <p:sldId id="368" r:id="rId31"/>
  </p:sldIdLst>
  <p:sldSz cx="12192000" cy="6858000"/>
  <p:notesSz cx="6797675" cy="9926638"/>
  <p:embeddedFontLst>
    <p:embeddedFont>
      <p:font typeface="Franklin Gothic Heavy" panose="020B0903020102020204" pitchFamily="34" charset="0"/>
      <p:regular r:id="rId33"/>
      <p: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CC"/>
    <a:srgbClr val="5D9CD5"/>
    <a:srgbClr val="5F95C9"/>
    <a:srgbClr val="3986B7"/>
    <a:srgbClr val="275C7D"/>
    <a:srgbClr val="333399"/>
    <a:srgbClr val="2E6C92"/>
    <a:srgbClr val="5EB0AE"/>
    <a:srgbClr val="67AFB9"/>
    <a:srgbClr val="5BA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279" autoAdjust="0"/>
  </p:normalViewPr>
  <p:slideViewPr>
    <p:cSldViewPr snapToGrid="0">
      <p:cViewPr varScale="1">
        <p:scale>
          <a:sx n="65" d="100"/>
          <a:sy n="65" d="100"/>
        </p:scale>
        <p:origin x="5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300"/>
            </a:lvl1pPr>
          </a:lstStyle>
          <a:p>
            <a:fld id="{2B61C00E-A929-4F0A-863A-34AD6F598CCA}" type="datetimeFigureOut">
              <a:rPr lang="es-ES" smtClean="0"/>
              <a:t>03/03/2025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28582"/>
            <a:ext cx="2945659" cy="496333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300"/>
            </a:lvl1pPr>
          </a:lstStyle>
          <a:p>
            <a:fld id="{CFBB98AB-CBD7-45FF-9B9C-692991A4F9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17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172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08E1C-4AF1-2CB1-8B48-8F7FED1A0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B1E6DD40-8639-353C-BD40-CD66A68F3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5974BE2D-C65E-76A1-7A2B-4BD827BD2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48B05AB-11F6-98F2-1277-4A81CF8427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73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5B651-5E2F-1D2C-6019-45DD79697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E75E979D-7545-95B4-B307-979F691C4E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0B2096FC-69BB-FD1A-5370-F61D5E310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8B5748B-A919-7311-EE4D-7BF384FE9A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39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D7AAA-F9C2-2A98-DDEB-0AB631BA7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690A7C66-C3D6-2890-EF58-3F4E0F8D7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9F05080-D23F-C7E4-2E31-A00C94BA8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9DFADF1-3C31-B258-18BF-8410CAB0D4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955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EDDE1-2AE2-0584-8BA7-CD882204B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63A5720F-6C92-0ED9-39E9-97BDB101C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F8B92369-2B00-8DA5-D7FF-1938EE4F1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62D72C8-8565-7824-D741-0B4E730BA1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3995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154FE-9B3E-B999-C864-540331B89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FB3F600-4551-47F6-CFB7-3D637F19C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45ACACC-6AA5-5995-89A1-4A4A8A727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032BD39-EEA1-8D0F-0FA1-D1BA5A6FB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475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88B77-4828-694A-D53B-82FC992E1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9DE8B32-2825-92E4-7702-74D6E800B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F24B0BFD-3CDC-7AC2-75FD-3F2C495C1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FA25013-200F-343D-6638-486EDE3A27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047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56C89-8C36-7792-A1A9-A18B4383A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1E2D0413-0367-8B77-0E98-5EB66CA51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C0F90FD-7EF8-4CCA-D3A8-28D0A7F50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7D10601-6673-7633-7C06-61F8018A80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509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894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356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58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33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55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894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187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355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922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599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935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129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883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81415-FC1E-9B1E-4C11-1FBBE413F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207C321F-67B1-169C-4F37-E5C053A46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F6DD1AF-5538-4F72-7AB6-E49684F25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741F14-E622-BF75-181F-DF788C4298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70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252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33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337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89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919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897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951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8AB-CBD7-45FF-9B9C-692991A4F9F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33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C046-A213-4A0D-973D-968F7A6E5BD7}" type="datetimeFigureOut">
              <a:rPr lang="id-ID" smtClean="0"/>
              <a:t>03/03/2025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12B-800D-4DAE-A46A-E636E32657FE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10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C046-A213-4A0D-973D-968F7A6E5BD7}" type="datetimeFigureOut">
              <a:rPr lang="id-ID" smtClean="0"/>
              <a:t>03/03/2025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12B-800D-4DAE-A46A-E636E32657FE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154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C046-A213-4A0D-973D-968F7A6E5BD7}" type="datetimeFigureOut">
              <a:rPr lang="id-ID" smtClean="0"/>
              <a:t>03/03/2025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12B-800D-4DAE-A46A-E636E32657FE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600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C046-A213-4A0D-973D-968F7A6E5BD7}" type="datetimeFigureOut">
              <a:rPr lang="id-ID" smtClean="0"/>
              <a:t>03/03/2025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12B-800D-4DAE-A46A-E636E32657FE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835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C046-A213-4A0D-973D-968F7A6E5BD7}" type="datetimeFigureOut">
              <a:rPr lang="id-ID" smtClean="0"/>
              <a:t>03/03/2025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12B-800D-4DAE-A46A-E636E32657FE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1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C046-A213-4A0D-973D-968F7A6E5BD7}" type="datetimeFigureOut">
              <a:rPr lang="id-ID" smtClean="0"/>
              <a:t>03/03/2025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12B-800D-4DAE-A46A-E636E32657FE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883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C046-A213-4A0D-973D-968F7A6E5BD7}" type="datetimeFigureOut">
              <a:rPr lang="id-ID" smtClean="0"/>
              <a:t>03/03/2025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12B-800D-4DAE-A46A-E636E32657FE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814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C046-A213-4A0D-973D-968F7A6E5BD7}" type="datetimeFigureOut">
              <a:rPr lang="id-ID" smtClean="0"/>
              <a:t>03/03/2025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12B-800D-4DAE-A46A-E636E32657FE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803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C046-A213-4A0D-973D-968F7A6E5BD7}" type="datetimeFigureOut">
              <a:rPr lang="id-ID" smtClean="0"/>
              <a:t>03/03/2025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12B-800D-4DAE-A46A-E636E32657FE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328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C046-A213-4A0D-973D-968F7A6E5BD7}" type="datetimeFigureOut">
              <a:rPr lang="id-ID" smtClean="0"/>
              <a:t>03/03/2025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12B-800D-4DAE-A46A-E636E32657FE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251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C046-A213-4A0D-973D-968F7A6E5BD7}" type="datetimeFigureOut">
              <a:rPr lang="id-ID" smtClean="0"/>
              <a:t>03/03/2025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12B-800D-4DAE-A46A-E636E32657FE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752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C046-A213-4A0D-973D-968F7A6E5BD7}" type="datetimeFigureOut">
              <a:rPr lang="id-ID" smtClean="0"/>
              <a:t>03/03/2025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412B-800D-4DAE-A46A-E636E32657FE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647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67223" y="0"/>
            <a:ext cx="7024777" cy="6858000"/>
          </a:xfrm>
          <a:prstGeom prst="rect">
            <a:avLst/>
          </a:prstGeom>
          <a:solidFill>
            <a:srgbClr val="3986B7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</a:t>
            </a:r>
            <a:endParaRPr lang="id-ID" dirty="0"/>
          </a:p>
        </p:txBody>
      </p:sp>
      <p:sp>
        <p:nvSpPr>
          <p:cNvPr id="5" name="Rectángulo 4"/>
          <p:cNvSpPr/>
          <p:nvPr/>
        </p:nvSpPr>
        <p:spPr>
          <a:xfrm>
            <a:off x="-7265" y="0"/>
            <a:ext cx="576943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i="1" dirty="0"/>
              <a:t>Fotos: Daniel Mateos, Ignacio del Río, María Leal, Teodoro </a:t>
            </a:r>
            <a:r>
              <a:rPr lang="es-ES" i="1" dirty="0" err="1"/>
              <a:t>Estrelavv</a:t>
            </a:r>
            <a:endParaRPr lang="es-ES" i="1" dirty="0"/>
          </a:p>
        </p:txBody>
      </p:sp>
      <p:sp>
        <p:nvSpPr>
          <p:cNvPr id="8" name="Rectangle 7"/>
          <p:cNvSpPr/>
          <p:nvPr/>
        </p:nvSpPr>
        <p:spPr>
          <a:xfrm>
            <a:off x="1875080" y="0"/>
            <a:ext cx="4876800" cy="6858000"/>
          </a:xfrm>
          <a:prstGeom prst="rect">
            <a:avLst/>
          </a:prstGeom>
          <a:solidFill>
            <a:srgbClr val="3986B7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endParaRPr lang="id-ID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6" y="-987015"/>
            <a:ext cx="6093589" cy="8283481"/>
          </a:xfrm>
          <a:prstGeom prst="rect">
            <a:avLst/>
          </a:prstGeom>
        </p:spPr>
      </p:pic>
      <p:sp>
        <p:nvSpPr>
          <p:cNvPr id="13" name="TextBox 3"/>
          <p:cNvSpPr txBox="1"/>
          <p:nvPr/>
        </p:nvSpPr>
        <p:spPr>
          <a:xfrm>
            <a:off x="7145833" y="6198112"/>
            <a:ext cx="461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</a:defRPr>
            </a:lvl1pPr>
          </a:lstStyle>
          <a:p>
            <a:pPr algn="r"/>
            <a:r>
              <a:rPr lang="es-ES" sz="1200" dirty="0">
                <a:solidFill>
                  <a:schemeClr val="bg1"/>
                </a:solidFill>
              </a:rPr>
              <a:t>SECRETARÍA DE ESTADO DE MEDIO AMBIENTE</a:t>
            </a:r>
          </a:p>
          <a:p>
            <a:pPr algn="r"/>
            <a:r>
              <a:rPr lang="es-ES" sz="1200" dirty="0">
                <a:solidFill>
                  <a:schemeClr val="bg1"/>
                </a:solidFill>
              </a:rPr>
              <a:t>Dirección General del Agua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13898" y="5175123"/>
            <a:ext cx="600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75C7D"/>
                </a:solidFill>
              </a:rPr>
              <a:t>Irene Morante Sánchez</a:t>
            </a:r>
          </a:p>
          <a:p>
            <a:r>
              <a:rPr lang="es-ES" b="1" i="1" dirty="0">
                <a:solidFill>
                  <a:srgbClr val="275C7D"/>
                </a:solidFill>
              </a:rPr>
              <a:t>Jefa de Área SG de Planificación Hidrológica</a:t>
            </a:r>
          </a:p>
          <a:p>
            <a:r>
              <a:rPr lang="es-ES" b="1" i="1" dirty="0">
                <a:solidFill>
                  <a:srgbClr val="275C7D"/>
                </a:solidFill>
              </a:rPr>
              <a:t>DGA - MITERD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7D93D3-D344-835A-6CE3-DA793558E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253" y="5220553"/>
            <a:ext cx="3889585" cy="8779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56331C-8867-302D-FBAC-5661B90E7335}"/>
              </a:ext>
            </a:extLst>
          </p:cNvPr>
          <p:cNvSpPr txBox="1"/>
          <p:nvPr/>
        </p:nvSpPr>
        <p:spPr>
          <a:xfrm>
            <a:off x="5058697" y="1486892"/>
            <a:ext cx="7168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Nueva Directiva (UE) 2024/3019 de Tratamiento de las Aguas Residuales Urbanas. </a:t>
            </a:r>
          </a:p>
          <a:p>
            <a:pPr algn="ctr"/>
            <a:r>
              <a:rPr lang="es-ES" sz="28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Retos en la transposición e implementación en España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161BF84-A67B-181C-2E3C-B8F494AAC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90" y="1892863"/>
            <a:ext cx="4502833" cy="1707686"/>
          </a:xfrm>
          <a:prstGeom prst="rect">
            <a:avLst/>
          </a:prstGeom>
        </p:spPr>
      </p:pic>
      <p:pic>
        <p:nvPicPr>
          <p:cNvPr id="15" name="Imagen 14" descr="Logotipo&#10;&#10;El contenido generado por IA puede ser incorrecto.">
            <a:extLst>
              <a:ext uri="{FF2B5EF4-FFF2-40B4-BE49-F238E27FC236}">
                <a16:creationId xmlns:a16="http://schemas.microsoft.com/office/drawing/2014/main" id="{D622D3E8-33D5-D476-72C6-38DF8390D5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59" y="932353"/>
            <a:ext cx="2456825" cy="78525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3DFE60-8F2A-7FE3-D49D-CB27012D2C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563" y="3980085"/>
            <a:ext cx="4301086" cy="57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8308"/>
      </p:ext>
    </p:extLst>
  </p:cSld>
  <p:clrMapOvr>
    <a:masterClrMapping/>
  </p:clrMapOvr>
  <p:transition spd="slow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90852-87B5-C97A-66A1-5D09257AD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5700416E-DCD9-7C37-8493-B8A4B5B8BC75}"/>
              </a:ext>
            </a:extLst>
          </p:cNvPr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B537CE7C-031A-8ECC-72C3-F9288BBD835F}"/>
              </a:ext>
            </a:extLst>
          </p:cNvPr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9EBFF301-591A-95F1-01EE-E72A872EF125}"/>
              </a:ext>
            </a:extLst>
          </p:cNvPr>
          <p:cNvSpPr/>
          <p:nvPr/>
        </p:nvSpPr>
        <p:spPr>
          <a:xfrm>
            <a:off x="3648823" y="0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>
            <a:extLst>
              <a:ext uri="{FF2B5EF4-FFF2-40B4-BE49-F238E27FC236}">
                <a16:creationId xmlns:a16="http://schemas.microsoft.com/office/drawing/2014/main" id="{CED9DB4F-2B0B-4617-F7CE-DB9E8EA6C4B9}"/>
              </a:ext>
            </a:extLst>
          </p:cNvPr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>
            <a:extLst>
              <a:ext uri="{FF2B5EF4-FFF2-40B4-BE49-F238E27FC236}">
                <a16:creationId xmlns:a16="http://schemas.microsoft.com/office/drawing/2014/main" id="{5E185F21-8C23-570D-D064-E3C449CD1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ACFC47-C677-5A31-DDA8-094D9CF15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0A5CA6D-9292-C7BD-A028-1E65DA309734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NOVEDADES DE LA DIRECTIVA 2024/3019 DE TRATAMIENTO DE AGUAS RESIDUALES URBANAS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0A2E41-8812-2A0F-BFBA-CF1D9B1F9CAB}"/>
              </a:ext>
            </a:extLst>
          </p:cNvPr>
          <p:cNvSpPr txBox="1"/>
          <p:nvPr/>
        </p:nvSpPr>
        <p:spPr>
          <a:xfrm>
            <a:off x="174518" y="1220334"/>
            <a:ext cx="2686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/>
              <a:t>Economía circular</a:t>
            </a:r>
            <a:r>
              <a:rPr lang="es-ES" b="1" dirty="0"/>
              <a:t>:</a:t>
            </a:r>
          </a:p>
          <a:p>
            <a:pPr algn="ctr"/>
            <a:endParaRPr lang="es-ES" b="1" dirty="0"/>
          </a:p>
          <a:p>
            <a:pPr marL="285750" indent="-285750" algn="ctr">
              <a:buFontTx/>
              <a:buChar char="-"/>
            </a:pPr>
            <a:r>
              <a:rPr lang="es-ES" b="1" dirty="0"/>
              <a:t>Prevención mediante el seguimiento sustancias dañinas en la fuente y permisos</a:t>
            </a:r>
          </a:p>
          <a:p>
            <a:pPr marL="285750" indent="-285750" algn="ctr">
              <a:buFontTx/>
              <a:buChar char="-"/>
            </a:pPr>
            <a:r>
              <a:rPr lang="es-ES" b="1" dirty="0"/>
              <a:t>Valorización de residuos </a:t>
            </a:r>
          </a:p>
          <a:p>
            <a:pPr marL="285750" indent="-285750" algn="ctr">
              <a:buFontTx/>
              <a:buChar char="-"/>
            </a:pPr>
            <a:r>
              <a:rPr lang="es-ES" b="1" dirty="0"/>
              <a:t>Fomento del reuso (artículo 15) con flexibilización eliminación N/P cuando reuso riego agrícola </a:t>
            </a:r>
          </a:p>
        </p:txBody>
      </p:sp>
      <p:pic>
        <p:nvPicPr>
          <p:cNvPr id="6" name="Imagen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9168595-16C6-FBF8-4971-59B1AFB709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37" t="22089" r="18394" b="14243"/>
          <a:stretch/>
        </p:blipFill>
        <p:spPr bwMode="auto">
          <a:xfrm>
            <a:off x="2962277" y="1039320"/>
            <a:ext cx="8732880" cy="4940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916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75E5D-4225-2E19-8E14-A663ADB16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7F85F563-DBD8-C723-3C75-99C9EA82297B}"/>
              </a:ext>
            </a:extLst>
          </p:cNvPr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9B763978-81BE-EA10-A773-2FAC861BF363}"/>
              </a:ext>
            </a:extLst>
          </p:cNvPr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B44E29D-4810-7ECB-A5BB-5508122A47BF}"/>
              </a:ext>
            </a:extLst>
          </p:cNvPr>
          <p:cNvSpPr/>
          <p:nvPr/>
        </p:nvSpPr>
        <p:spPr>
          <a:xfrm>
            <a:off x="3648823" y="0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>
            <a:extLst>
              <a:ext uri="{FF2B5EF4-FFF2-40B4-BE49-F238E27FC236}">
                <a16:creationId xmlns:a16="http://schemas.microsoft.com/office/drawing/2014/main" id="{C1D3EAA5-08B5-8DC9-F1F2-A3BC6E09E555}"/>
              </a:ext>
            </a:extLst>
          </p:cNvPr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>
            <a:extLst>
              <a:ext uri="{FF2B5EF4-FFF2-40B4-BE49-F238E27FC236}">
                <a16:creationId xmlns:a16="http://schemas.microsoft.com/office/drawing/2014/main" id="{94E83DF1-55FC-2A73-26C9-36D603679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44DEED-94F5-CEFE-FED3-9A889A604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FE4272-271D-D128-FDD1-9AE43F629855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NOVEDADES DE LA DIRECTIVA 2024/3019 DE TRATAMIENTO DE AGUAS RESIDUALES URBANAS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528672-0E16-A021-6EC5-CC72CE284746}"/>
              </a:ext>
            </a:extLst>
          </p:cNvPr>
          <p:cNvSpPr txBox="1"/>
          <p:nvPr/>
        </p:nvSpPr>
        <p:spPr>
          <a:xfrm>
            <a:off x="30456" y="1832613"/>
            <a:ext cx="26860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/>
              <a:t>Gobernanza</a:t>
            </a:r>
          </a:p>
          <a:p>
            <a:pPr algn="ctr"/>
            <a:endParaRPr lang="es-ES" sz="2400" b="1" u="sng" dirty="0"/>
          </a:p>
          <a:p>
            <a:pPr marL="342900" indent="-342900" algn="ctr">
              <a:buFontTx/>
              <a:buChar char="-"/>
            </a:pPr>
            <a:r>
              <a:rPr lang="es-ES" sz="2000" b="1" dirty="0"/>
              <a:t>Mayor transparencia</a:t>
            </a:r>
          </a:p>
          <a:p>
            <a:pPr marL="342900" indent="-342900" algn="ctr">
              <a:buFontTx/>
              <a:buChar char="-"/>
            </a:pPr>
            <a:r>
              <a:rPr lang="es-ES" sz="2000" b="1" dirty="0"/>
              <a:t>Coordinación entre autoridades sanitarias/agua</a:t>
            </a:r>
          </a:p>
          <a:p>
            <a:pPr marL="342900" indent="-342900" algn="ctr">
              <a:buFontTx/>
              <a:buChar char="-"/>
            </a:pPr>
            <a:r>
              <a:rPr lang="es-ES" sz="2000" b="1" dirty="0"/>
              <a:t>Acceso a servicios sanitarios para todos </a:t>
            </a: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47FFB7A-5E65-C4C3-496D-DD6D925A45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43" t="21396" r="18395" b="14237"/>
          <a:stretch/>
        </p:blipFill>
        <p:spPr bwMode="auto">
          <a:xfrm>
            <a:off x="2767360" y="1069981"/>
            <a:ext cx="8881715" cy="5064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5522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CC2A8-8B70-7FD8-9551-66093FC9F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96E59361-6E03-304C-7196-02B04A366DB3}"/>
              </a:ext>
            </a:extLst>
          </p:cNvPr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AB0A4D87-8E34-ECEE-09BE-9C4AA9889553}"/>
              </a:ext>
            </a:extLst>
          </p:cNvPr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6FF55F75-50AF-8418-86BB-B65365BD2C5C}"/>
              </a:ext>
            </a:extLst>
          </p:cNvPr>
          <p:cNvSpPr/>
          <p:nvPr/>
        </p:nvSpPr>
        <p:spPr>
          <a:xfrm>
            <a:off x="3648823" y="0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>
            <a:extLst>
              <a:ext uri="{FF2B5EF4-FFF2-40B4-BE49-F238E27FC236}">
                <a16:creationId xmlns:a16="http://schemas.microsoft.com/office/drawing/2014/main" id="{22FEEBCB-27BB-20D4-8853-A4724896439B}"/>
              </a:ext>
            </a:extLst>
          </p:cNvPr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>
            <a:extLst>
              <a:ext uri="{FF2B5EF4-FFF2-40B4-BE49-F238E27FC236}">
                <a16:creationId xmlns:a16="http://schemas.microsoft.com/office/drawing/2014/main" id="{FCF18A51-D3B2-8964-6949-D6E966B8E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F34227F-EA75-F1AF-CD41-12F874D6D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C71EAF6-4242-7085-132F-2B64BBB054BA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NOVEDADES DE LA DIRECTIVA 2024/3019 DE TRATAMIENTO DE AGUAS RESIDUALES URBANAS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84F60F-0AB2-4834-5BB2-3A1327328A1C}"/>
              </a:ext>
            </a:extLst>
          </p:cNvPr>
          <p:cNvSpPr txBox="1"/>
          <p:nvPr/>
        </p:nvSpPr>
        <p:spPr>
          <a:xfrm>
            <a:off x="328649" y="1571003"/>
            <a:ext cx="268605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Aplicación del principio de </a:t>
            </a:r>
            <a:r>
              <a:rPr lang="es-ES" sz="2000" b="1" u="sng" dirty="0"/>
              <a:t>Quien contamina, paga</a:t>
            </a:r>
          </a:p>
          <a:p>
            <a:pPr algn="ctr"/>
            <a:endParaRPr lang="es-ES" sz="2000" b="1" dirty="0"/>
          </a:p>
          <a:p>
            <a:pPr algn="ctr"/>
            <a:r>
              <a:rPr lang="es-ES" b="1" dirty="0"/>
              <a:t>- RAP para financiar la eliminación de microcontaminantes </a:t>
            </a:r>
          </a:p>
        </p:txBody>
      </p:sp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6A2E84D1-59D4-61FD-8C78-277D062818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43" t="21741" r="18208" b="14067"/>
          <a:stretch/>
        </p:blipFill>
        <p:spPr bwMode="auto">
          <a:xfrm>
            <a:off x="3266757" y="1221284"/>
            <a:ext cx="7867968" cy="5064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136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F0B51-E051-CBB6-780D-5131F7DDF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AF21E5C0-B811-59BD-37CB-B2888072DA7B}"/>
              </a:ext>
            </a:extLst>
          </p:cNvPr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0DAC1A0E-989E-16DB-9947-D87EEAF10121}"/>
              </a:ext>
            </a:extLst>
          </p:cNvPr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62FE9CA5-031B-0BFE-3E36-14F3C0F3D220}"/>
              </a:ext>
            </a:extLst>
          </p:cNvPr>
          <p:cNvSpPr/>
          <p:nvPr/>
        </p:nvSpPr>
        <p:spPr>
          <a:xfrm>
            <a:off x="3648823" y="0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>
            <a:extLst>
              <a:ext uri="{FF2B5EF4-FFF2-40B4-BE49-F238E27FC236}">
                <a16:creationId xmlns:a16="http://schemas.microsoft.com/office/drawing/2014/main" id="{A290FE13-71B1-34DA-FFBE-845DDEA795D7}"/>
              </a:ext>
            </a:extLst>
          </p:cNvPr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>
            <a:extLst>
              <a:ext uri="{FF2B5EF4-FFF2-40B4-BE49-F238E27FC236}">
                <a16:creationId xmlns:a16="http://schemas.microsoft.com/office/drawing/2014/main" id="{A80DE6B5-612B-9357-FED0-93276B1A5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E75CAD6-F428-C39D-7A74-63F72A396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F2CB5D5-4831-F4B1-E20E-B776B54FC9CD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NOVEDADES DE LA DIRECTIVA 2024/3019 DE TRATAMIENTO DE AGUAS RESIDUALES URBANAS</a:t>
            </a:r>
          </a:p>
        </p:txBody>
      </p:sp>
      <p:pic>
        <p:nvPicPr>
          <p:cNvPr id="6" name="Imagen 5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9BB83134-F929-B1B1-DFE1-1D37010239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03" t="18981" r="16355" b="12510"/>
          <a:stretch/>
        </p:blipFill>
        <p:spPr bwMode="auto">
          <a:xfrm>
            <a:off x="2643453" y="1028704"/>
            <a:ext cx="9253272" cy="5067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80769B-AA42-4E73-53EA-1A546FC1F166}"/>
              </a:ext>
            </a:extLst>
          </p:cNvPr>
          <p:cNvSpPr txBox="1"/>
          <p:nvPr/>
        </p:nvSpPr>
        <p:spPr>
          <a:xfrm>
            <a:off x="84155" y="1506173"/>
            <a:ext cx="26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CRONOGRAMA CUMPLIMIENTO PRINCIPALES ARTÍCULOS</a:t>
            </a:r>
          </a:p>
        </p:txBody>
      </p:sp>
    </p:spTree>
    <p:extLst>
      <p:ext uri="{BB962C8B-B14F-4D97-AF65-F5344CB8AC3E}">
        <p14:creationId xmlns:p14="http://schemas.microsoft.com/office/powerpoint/2010/main" val="304122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375C9-C4C7-A2CA-F856-3464C8E35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157618B1-AE43-6FD2-F616-BCBB30CC8F93}"/>
              </a:ext>
            </a:extLst>
          </p:cNvPr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A37E421F-730E-1938-2B20-5011A5C6A131}"/>
              </a:ext>
            </a:extLst>
          </p:cNvPr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4041BE86-EE64-D129-AC02-01855424BDE1}"/>
              </a:ext>
            </a:extLst>
          </p:cNvPr>
          <p:cNvSpPr/>
          <p:nvPr/>
        </p:nvSpPr>
        <p:spPr>
          <a:xfrm>
            <a:off x="3648823" y="0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>
            <a:extLst>
              <a:ext uri="{FF2B5EF4-FFF2-40B4-BE49-F238E27FC236}">
                <a16:creationId xmlns:a16="http://schemas.microsoft.com/office/drawing/2014/main" id="{FFA7E930-5017-D145-B447-AC3D5C5C0DA7}"/>
              </a:ext>
            </a:extLst>
          </p:cNvPr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>
            <a:extLst>
              <a:ext uri="{FF2B5EF4-FFF2-40B4-BE49-F238E27FC236}">
                <a16:creationId xmlns:a16="http://schemas.microsoft.com/office/drawing/2014/main" id="{9D12411A-A09F-65E3-8B3B-5E6C06774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07D3123-BCBB-81E7-0060-7D261BC52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1DEA5E2-238A-7E1D-DCE9-8AF22CAEC220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IMPLEMENTACIÓN DE LA DIRECTIVA 2024/3019 DE TRATAMIENTO DE AGUAS RESIDUALES URBANAS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833C395-FDAC-ED58-D6E6-F2F2613D8680}"/>
              </a:ext>
            </a:extLst>
          </p:cNvPr>
          <p:cNvGrpSpPr/>
          <p:nvPr/>
        </p:nvGrpSpPr>
        <p:grpSpPr>
          <a:xfrm>
            <a:off x="1188720" y="1487275"/>
            <a:ext cx="9509760" cy="4700165"/>
            <a:chOff x="389198" y="2127288"/>
            <a:chExt cx="10102081" cy="2943107"/>
          </a:xfrm>
        </p:grpSpPr>
        <p:pic>
          <p:nvPicPr>
            <p:cNvPr id="6" name="Imagen 5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E75101D2-7EC4-4EE0-59A7-B6D5B33F6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733" t="30715" r="22367" b="12676"/>
            <a:stretch/>
          </p:blipFill>
          <p:spPr bwMode="auto">
            <a:xfrm>
              <a:off x="389198" y="2127290"/>
              <a:ext cx="5168766" cy="29431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Interfaz de usuario gráfica, Sitio web&#10;&#10;Descripción generada automáticamente">
              <a:extLst>
                <a:ext uri="{FF2B5EF4-FFF2-40B4-BE49-F238E27FC236}">
                  <a16:creationId xmlns:a16="http://schemas.microsoft.com/office/drawing/2014/main" id="{B7676ED7-A936-F571-1604-EF09629C8F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508" t="31059" r="21993" b="12499"/>
            <a:stretch/>
          </p:blipFill>
          <p:spPr bwMode="auto">
            <a:xfrm>
              <a:off x="5557964" y="2127288"/>
              <a:ext cx="4933315" cy="29431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C6B1B038-D3D3-D3FC-1B5E-29EAF35EA22C}"/>
              </a:ext>
            </a:extLst>
          </p:cNvPr>
          <p:cNvSpPr txBox="1"/>
          <p:nvPr/>
        </p:nvSpPr>
        <p:spPr>
          <a:xfrm>
            <a:off x="640080" y="814621"/>
            <a:ext cx="1107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ESTRATEGIA IMPLEMENTACIÓN DE LA COMISIÓN EUROPEA Grupos de trabajo (3) + JRC + AEMA </a:t>
            </a:r>
          </a:p>
        </p:txBody>
      </p:sp>
    </p:spTree>
    <p:extLst>
      <p:ext uri="{BB962C8B-B14F-4D97-AF65-F5344CB8AC3E}">
        <p14:creationId xmlns:p14="http://schemas.microsoft.com/office/powerpoint/2010/main" val="1676904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C9F62-4806-E57D-6ADE-E9B8EEE9C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FE894E5F-56E2-C358-B670-CCADE0DC9B34}"/>
              </a:ext>
            </a:extLst>
          </p:cNvPr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F28C43B5-3235-9096-A619-543D463BE1F0}"/>
              </a:ext>
            </a:extLst>
          </p:cNvPr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A21679A-BC50-36CC-0931-B5E6FC08117E}"/>
              </a:ext>
            </a:extLst>
          </p:cNvPr>
          <p:cNvSpPr/>
          <p:nvPr/>
        </p:nvSpPr>
        <p:spPr>
          <a:xfrm>
            <a:off x="2543120" y="29801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>
            <a:extLst>
              <a:ext uri="{FF2B5EF4-FFF2-40B4-BE49-F238E27FC236}">
                <a16:creationId xmlns:a16="http://schemas.microsoft.com/office/drawing/2014/main" id="{6D766D54-2A03-AEC9-3781-871BF7CE4DDD}"/>
              </a:ext>
            </a:extLst>
          </p:cNvPr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>
            <a:extLst>
              <a:ext uri="{FF2B5EF4-FFF2-40B4-BE49-F238E27FC236}">
                <a16:creationId xmlns:a16="http://schemas.microsoft.com/office/drawing/2014/main" id="{1AC3C333-C415-CE00-66AD-6C7905A89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7BC3CAF-EE90-4BCC-02C3-7B16A9C77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C6A2086-5145-137B-41AF-D3DDACA23486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IMPLEMENTACIÓN DE LA DIRECTIVA 2024/3019 DE TRATAMIENTO DE AGUAS RESIDUALES URBANAS</a:t>
            </a:r>
          </a:p>
        </p:txBody>
      </p:sp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FA44290-859C-5B2C-114C-55F7364F06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32" t="24675" r="18499" b="14932"/>
          <a:stretch/>
        </p:blipFill>
        <p:spPr bwMode="auto">
          <a:xfrm>
            <a:off x="1014353" y="821174"/>
            <a:ext cx="9069736" cy="5701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4911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4DD74-9918-4407-E5D9-3ECD60791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D5AE5C73-3DEF-4E5D-91C1-91F9DCEF3DF0}"/>
              </a:ext>
            </a:extLst>
          </p:cNvPr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9841C199-955B-CBBE-4FE9-86A36EAABE0A}"/>
              </a:ext>
            </a:extLst>
          </p:cNvPr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4C17585-7ED1-967B-5231-ECBDCF8DA1F0}"/>
              </a:ext>
            </a:extLst>
          </p:cNvPr>
          <p:cNvSpPr/>
          <p:nvPr/>
        </p:nvSpPr>
        <p:spPr>
          <a:xfrm>
            <a:off x="3648823" y="0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>
            <a:extLst>
              <a:ext uri="{FF2B5EF4-FFF2-40B4-BE49-F238E27FC236}">
                <a16:creationId xmlns:a16="http://schemas.microsoft.com/office/drawing/2014/main" id="{0E5B7FB1-8109-85FF-52A2-BE3AF1764C5D}"/>
              </a:ext>
            </a:extLst>
          </p:cNvPr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>
            <a:extLst>
              <a:ext uri="{FF2B5EF4-FFF2-40B4-BE49-F238E27FC236}">
                <a16:creationId xmlns:a16="http://schemas.microsoft.com/office/drawing/2014/main" id="{6CFBCA18-988D-05D5-786B-7B93D196F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CF6A92A-F16C-DCD4-A681-F8E4AFF05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5102252-EBFB-DBD9-9B72-5D8480ADA2B9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IMPLEMENTACIÓN DE LA DIRECTIVA 2024/3019 DE TRATAMIENTO DE AGUAS RESIDUALES URBANAS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C3BB50-1135-E4D7-2E33-498391A66832}"/>
              </a:ext>
            </a:extLst>
          </p:cNvPr>
          <p:cNvSpPr txBox="1"/>
          <p:nvPr/>
        </p:nvSpPr>
        <p:spPr>
          <a:xfrm>
            <a:off x="528506" y="643622"/>
            <a:ext cx="1055859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CLAVE EEMM</a:t>
            </a:r>
          </a:p>
          <a:p>
            <a:pPr algn="ctr"/>
            <a:endParaRPr lang="es-ES" b="1" dirty="0"/>
          </a:p>
          <a:p>
            <a:pPr marL="285750" indent="-285750">
              <a:buFontTx/>
              <a:buChar char="-"/>
            </a:pPr>
            <a:r>
              <a:rPr lang="es-ES" sz="2000" b="1" dirty="0"/>
              <a:t>31/07/2027: Transposición</a:t>
            </a:r>
          </a:p>
          <a:p>
            <a:pPr marL="285750" indent="-285750">
              <a:buFontTx/>
              <a:buChar char="-"/>
            </a:pPr>
            <a:r>
              <a:rPr lang="es-ES" sz="2000" b="1" dirty="0"/>
              <a:t>31/12/2027: Actualización lista zonas sensibles</a:t>
            </a:r>
          </a:p>
          <a:p>
            <a:pPr marL="285750" indent="-285750">
              <a:buFontTx/>
              <a:buChar char="-"/>
            </a:pPr>
            <a:r>
              <a:rPr lang="es-ES" sz="2000" b="1" dirty="0"/>
              <a:t>31/12/2027: Evaluación de riesgos adicionales (Art. 18)</a:t>
            </a:r>
          </a:p>
          <a:p>
            <a:pPr marL="285750" indent="-285750">
              <a:buFontTx/>
              <a:buChar char="-"/>
            </a:pPr>
            <a:r>
              <a:rPr lang="es-ES" sz="2000" b="1" dirty="0"/>
              <a:t>01/01/2028: Elaboración Programa Nacional Implementación</a:t>
            </a:r>
          </a:p>
          <a:p>
            <a:pPr marL="285750" indent="-285750">
              <a:buFontTx/>
              <a:buChar char="-"/>
            </a:pPr>
            <a:r>
              <a:rPr lang="es-ES" sz="2000" b="1" dirty="0"/>
              <a:t>22/06/2028: Lista zonas riesgo por desbordamiento</a:t>
            </a:r>
          </a:p>
          <a:p>
            <a:pPr marL="285750" indent="-285750">
              <a:buFontTx/>
              <a:buChar char="-"/>
            </a:pPr>
            <a:r>
              <a:rPr lang="es-ES" sz="2000" b="1" dirty="0"/>
              <a:t>31/12/2028: RAP en marcha</a:t>
            </a:r>
          </a:p>
          <a:p>
            <a:pPr marL="285750" indent="-285750">
              <a:buFontTx/>
              <a:buChar char="-"/>
            </a:pPr>
            <a:r>
              <a:rPr lang="es-ES" sz="2000" b="1" dirty="0"/>
              <a:t>31/12/2030: Lista zonas riesgo microcontaminación</a:t>
            </a:r>
          </a:p>
          <a:p>
            <a:pPr marL="285750" indent="-285750">
              <a:buFontTx/>
              <a:buChar char="-"/>
            </a:pPr>
            <a:r>
              <a:rPr lang="es-ES" sz="2000" b="1" dirty="0"/>
              <a:t>31/12/2033: </a:t>
            </a:r>
            <a:r>
              <a:rPr lang="es-ES" sz="2000" b="1" dirty="0" err="1"/>
              <a:t>PIGs</a:t>
            </a:r>
            <a:r>
              <a:rPr lang="es-ES" sz="2000" b="1" dirty="0"/>
              <a:t> para AAUU&gt;100.000 he</a:t>
            </a:r>
          </a:p>
          <a:p>
            <a:pPr marL="285750" indent="-285750">
              <a:buFontTx/>
              <a:buChar char="-"/>
            </a:pPr>
            <a:r>
              <a:rPr lang="es-ES" sz="2000" b="1" dirty="0"/>
              <a:t>31/12/2035: Colectores + tratamiento secundario todas AAUU &gt;1.000 he (con derogaciones)  </a:t>
            </a:r>
          </a:p>
          <a:p>
            <a:pPr marL="285750" indent="-285750">
              <a:buFontTx/>
              <a:buChar char="-"/>
            </a:pPr>
            <a:r>
              <a:rPr lang="es-ES" sz="2000" b="1" dirty="0"/>
              <a:t>31/12/2039: </a:t>
            </a:r>
            <a:r>
              <a:rPr lang="es-ES" sz="2000" b="1" dirty="0" err="1"/>
              <a:t>PIGs</a:t>
            </a:r>
            <a:r>
              <a:rPr lang="es-ES" sz="2000" b="1" dirty="0"/>
              <a:t> para 10.000&lt;AAUU&lt;100.000 he </a:t>
            </a:r>
          </a:p>
          <a:p>
            <a:pPr marL="1657350" lvl="3" indent="-285750">
              <a:buFontTx/>
              <a:buChar char="-"/>
            </a:pPr>
            <a:r>
              <a:rPr lang="es-ES" sz="2000" b="1" dirty="0"/>
              <a:t>100% EDARS &gt; 150.000 he con tratamiento terciario N/P</a:t>
            </a:r>
          </a:p>
          <a:p>
            <a:pPr marL="285750" indent="-285750">
              <a:buFontTx/>
              <a:buChar char="-"/>
            </a:pPr>
            <a:r>
              <a:rPr lang="es-ES" sz="2000" b="1" dirty="0"/>
              <a:t>31/12/2045: Neutralidad energética sector</a:t>
            </a:r>
          </a:p>
          <a:p>
            <a:pPr marL="1657350" lvl="3" indent="-285750">
              <a:buFontTx/>
              <a:buChar char="-"/>
            </a:pPr>
            <a:r>
              <a:rPr lang="es-ES" sz="2000" b="1" dirty="0"/>
              <a:t>100% EDARs &gt; 150.000 he con tratamiento cuaternario </a:t>
            </a:r>
          </a:p>
          <a:p>
            <a:pPr marL="1657350" lvl="3" indent="-285750">
              <a:buFontTx/>
              <a:buChar char="-"/>
            </a:pP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93343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EE276C-318A-042B-0C6F-C3446F5300E4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RETOS DE LA IMPLEMENTACIÓN DE LA NUEVA DIRECTIVA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52C1BA6-9F20-E300-ED19-7E1F17AE9701}"/>
              </a:ext>
            </a:extLst>
          </p:cNvPr>
          <p:cNvSpPr txBox="1">
            <a:spLocks/>
          </p:cNvSpPr>
          <p:nvPr/>
        </p:nvSpPr>
        <p:spPr>
          <a:xfrm>
            <a:off x="337268" y="406317"/>
            <a:ext cx="11549932" cy="5046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5C72AC-93E9-792D-9B62-A42F24701759}"/>
              </a:ext>
            </a:extLst>
          </p:cNvPr>
          <p:cNvSpPr txBox="1"/>
          <p:nvPr/>
        </p:nvSpPr>
        <p:spPr>
          <a:xfrm>
            <a:off x="528506" y="762713"/>
            <a:ext cx="10080114" cy="56720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b="1" dirty="0"/>
              <a:t>Horizontes temporales muy exigentes.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b="1" dirty="0"/>
              <a:t>Definición de AGLOMERACIÓN URBANA. Densidad población indicativa </a:t>
            </a:r>
            <a:r>
              <a:rPr lang="pt-BR" sz="2000" b="1" dirty="0"/>
              <a:t>de 10 a 25 </a:t>
            </a:r>
            <a:r>
              <a:rPr lang="pt-BR" sz="2000" b="1" dirty="0" err="1"/>
              <a:t>h-e</a:t>
            </a:r>
            <a:r>
              <a:rPr lang="pt-BR" sz="2000" b="1" dirty="0"/>
              <a:t> por </a:t>
            </a:r>
            <a:r>
              <a:rPr lang="pt-BR" sz="2000" b="1" dirty="0" err="1"/>
              <a:t>hectárea</a:t>
            </a:r>
            <a:endParaRPr lang="es-ES" sz="2000" b="1" dirty="0"/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b="1" dirty="0"/>
              <a:t>Pasaríamos de 2.000 AAUU a unas 3.400 AAUU &gt; 1.000 h-e (estimación del CEDEX).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b="1" dirty="0"/>
              <a:t>AAUU &gt; 1.000 h-e, deberán implantar sistemas colectores + tratamiento secundario en 2035 – </a:t>
            </a:r>
            <a:r>
              <a:rPr lang="es-ES" sz="2000" b="1" dirty="0">
                <a:solidFill>
                  <a:srgbClr val="FF0000"/>
                </a:solidFill>
              </a:rPr>
              <a:t>Pendientes secundario 481 AAUU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b="1" dirty="0"/>
              <a:t>AAUU costeras entre 2.000 he y 10.000 he deben tener secundario en 2037 – </a:t>
            </a:r>
            <a:r>
              <a:rPr lang="es-ES" sz="2000" b="1" dirty="0">
                <a:solidFill>
                  <a:srgbClr val="FF0000"/>
                </a:solidFill>
              </a:rPr>
              <a:t>84 AAUU costeras. Pendientes secundario: 23 AAUU 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b="1" dirty="0" err="1"/>
              <a:t>PIGs</a:t>
            </a:r>
            <a:r>
              <a:rPr lang="es-ES" sz="2000" b="1" dirty="0"/>
              <a:t> obligatorios en AA.UU. &gt; 100.000 h-e en 2033 – </a:t>
            </a:r>
            <a:r>
              <a:rPr lang="es-ES" sz="2000" b="1" dirty="0">
                <a:solidFill>
                  <a:srgbClr val="FF0000"/>
                </a:solidFill>
              </a:rPr>
              <a:t>127 AAUU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b="1" dirty="0" err="1"/>
              <a:t>PIGs</a:t>
            </a:r>
            <a:r>
              <a:rPr lang="es-ES" sz="2000" b="1" dirty="0"/>
              <a:t> riesgo entre 10.000 h-e y 100.000 h-e - </a:t>
            </a:r>
            <a:r>
              <a:rPr lang="es-ES" sz="2000" b="1" dirty="0">
                <a:solidFill>
                  <a:srgbClr val="FF0000"/>
                </a:solidFill>
              </a:rPr>
              <a:t>660 AAUU peor escenario 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b="1" dirty="0"/>
              <a:t>EDARs &gt; 150.000 h-e – </a:t>
            </a:r>
            <a:r>
              <a:rPr lang="es-ES" sz="2000" b="1" dirty="0">
                <a:solidFill>
                  <a:srgbClr val="FF0000"/>
                </a:solidFill>
              </a:rPr>
              <a:t>95 casos </a:t>
            </a:r>
            <a:r>
              <a:rPr lang="es-ES" sz="2000" b="1" dirty="0"/>
              <a:t>(requisitos más estrictos de eliminación de nutrientes y tratamiento cuaternario empezando en 2033 hasta 2045).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b="1" dirty="0"/>
              <a:t>Tratamiento cuaternario riesgo entre 10.000 h-e y 150.000 h-e - </a:t>
            </a:r>
            <a:r>
              <a:rPr lang="es-ES" sz="2000" b="1" dirty="0">
                <a:solidFill>
                  <a:srgbClr val="FF0000"/>
                </a:solidFill>
              </a:rPr>
              <a:t>690 AAUU </a:t>
            </a:r>
          </a:p>
        </p:txBody>
      </p:sp>
    </p:spTree>
    <p:extLst>
      <p:ext uri="{BB962C8B-B14F-4D97-AF65-F5344CB8AC3E}">
        <p14:creationId xmlns:p14="http://schemas.microsoft.com/office/powerpoint/2010/main" val="1923611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EE276C-318A-042B-0C6F-C3446F5300E4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RETOS DE LA IMPLEMENTACIÓN DE LA NUEVA DIRECTIVA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52C1BA6-9F20-E300-ED19-7E1F17AE9701}"/>
              </a:ext>
            </a:extLst>
          </p:cNvPr>
          <p:cNvSpPr txBox="1">
            <a:spLocks/>
          </p:cNvSpPr>
          <p:nvPr/>
        </p:nvSpPr>
        <p:spPr>
          <a:xfrm>
            <a:off x="337268" y="406317"/>
            <a:ext cx="11549932" cy="5046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5C72AC-93E9-792D-9B62-A42F24701759}"/>
              </a:ext>
            </a:extLst>
          </p:cNvPr>
          <p:cNvSpPr txBox="1"/>
          <p:nvPr/>
        </p:nvSpPr>
        <p:spPr>
          <a:xfrm>
            <a:off x="528506" y="957041"/>
            <a:ext cx="10080114" cy="40264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b="1" dirty="0"/>
              <a:t>Exigencia de neutralidad energética del sector (</a:t>
            </a:r>
            <a:r>
              <a:rPr lang="es-ES" sz="2000" b="1" dirty="0">
                <a:solidFill>
                  <a:srgbClr val="FF0000"/>
                </a:solidFill>
              </a:rPr>
              <a:t>804 EDAR &gt;=10.000 he carga entrante</a:t>
            </a:r>
            <a:r>
              <a:rPr lang="es-ES" sz="2000" b="1" dirty="0"/>
              <a:t>)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b="1" dirty="0"/>
              <a:t>Aumento del monitoreo en las plantas, incluidos microplásticos, </a:t>
            </a:r>
            <a:r>
              <a:rPr lang="es-ES" sz="2000" b="1" dirty="0" err="1"/>
              <a:t>PFAs</a:t>
            </a:r>
            <a:r>
              <a:rPr lang="es-ES" sz="2000" b="1" dirty="0"/>
              <a:t> y GEI. 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b="1" dirty="0"/>
              <a:t>Programa vigilancia epidemiológica de las aguas residuales urbanas.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b="1" dirty="0"/>
              <a:t>Fomentar el reúso sistemático del agua. Flexibilización límites eliminación nutrientes para uso destinado a riego agrícola.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b="1" dirty="0"/>
              <a:t>Recuperación de nutrientes. Objetivo mínimo combinado de reutilización y reciclado en aguas residuales y lodos para la recuperación de P.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b="1" dirty="0"/>
              <a:t>Implantar el esquema de la RAP para financiar coste tratamiento cuaternario. 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endParaRPr lang="es-ES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09734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/>
          <p:cNvSpPr/>
          <p:nvPr/>
        </p:nvSpPr>
        <p:spPr>
          <a:xfrm>
            <a:off x="3503840" y="-55774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EE276C-318A-042B-0C6F-C3446F5300E4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TRABAJOS DE IMPLEMENTACIÓN DE LA NUEVA DIRECTIVA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52C1BA6-9F20-E300-ED19-7E1F17AE9701}"/>
              </a:ext>
            </a:extLst>
          </p:cNvPr>
          <p:cNvSpPr txBox="1">
            <a:spLocks/>
          </p:cNvSpPr>
          <p:nvPr/>
        </p:nvSpPr>
        <p:spPr>
          <a:xfrm>
            <a:off x="337268" y="406317"/>
            <a:ext cx="11549932" cy="5046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75D340-1881-A205-65B9-49A4DE936221}"/>
              </a:ext>
            </a:extLst>
          </p:cNvPr>
          <p:cNvSpPr txBox="1"/>
          <p:nvPr/>
        </p:nvSpPr>
        <p:spPr>
          <a:xfrm>
            <a:off x="552188" y="866164"/>
            <a:ext cx="1018711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s-ES" sz="2400" b="1" u="sng" dirty="0"/>
              <a:t>Elaboración del Programa Nacional de Ejecución </a:t>
            </a:r>
          </a:p>
          <a:p>
            <a:pPr marL="457200" indent="-457200">
              <a:buAutoNum type="arabicParenR"/>
            </a:pPr>
            <a:endParaRPr lang="es-ES" sz="2400" b="1" u="sng" dirty="0"/>
          </a:p>
          <a:p>
            <a:pPr marL="457200" indent="-457200">
              <a:buAutoNum type="arabicParenR"/>
            </a:pPr>
            <a:r>
              <a:rPr lang="es-ES" sz="2400" b="1" u="sng" dirty="0"/>
              <a:t>Tareas relacionadas con el Tratamiento Cuaternario y el esquema de la RAP </a:t>
            </a:r>
          </a:p>
          <a:p>
            <a:pPr marL="457200" indent="-457200">
              <a:buAutoNum type="arabicParenR"/>
            </a:pPr>
            <a:endParaRPr lang="es-ES" sz="2400" b="1" u="sng" dirty="0"/>
          </a:p>
          <a:p>
            <a:pPr marL="457200" indent="-457200">
              <a:buAutoNum type="arabicParenR"/>
            </a:pPr>
            <a:endParaRPr lang="es-ES" sz="2400" b="1" u="sng" dirty="0"/>
          </a:p>
          <a:p>
            <a:pPr marL="342900" indent="-342900">
              <a:buAutoNum type="alphaUcParenR"/>
            </a:pPr>
            <a:endParaRPr lang="es-ES" sz="2400" b="1" dirty="0">
              <a:solidFill>
                <a:srgbClr val="000000"/>
              </a:solidFill>
              <a:latin typeface="WordVisi_MSFontService"/>
            </a:endParaRPr>
          </a:p>
          <a:p>
            <a:pPr marL="342900" indent="-342900">
              <a:buAutoNum type="alphaUcParenR"/>
            </a:pPr>
            <a:endParaRPr lang="es-ES" sz="2400" b="1" dirty="0">
              <a:solidFill>
                <a:srgbClr val="000000"/>
              </a:solidFill>
              <a:latin typeface="WordVisi_MSFontService"/>
            </a:endParaRPr>
          </a:p>
          <a:p>
            <a:pPr marL="457200" indent="-457200">
              <a:buAutoNum type="arabicParenR"/>
            </a:pPr>
            <a:endParaRPr lang="es-ES" sz="2400" b="1" u="sng" dirty="0"/>
          </a:p>
          <a:p>
            <a:pPr marL="457200" indent="-457200">
              <a:buAutoNum type="arabicParenR"/>
            </a:pPr>
            <a:endParaRPr lang="es-ES" sz="2400" b="1" u="sng" dirty="0"/>
          </a:p>
          <a:p>
            <a:r>
              <a:rPr lang="es-ES" sz="2400" b="1" u="sng" dirty="0"/>
              <a:t>3) Trabajos relacionados con </a:t>
            </a:r>
          </a:p>
          <a:p>
            <a:r>
              <a:rPr lang="es-ES" sz="2400" b="1" u="sng" dirty="0"/>
              <a:t>la neutralidad energética</a:t>
            </a:r>
          </a:p>
          <a:p>
            <a:endParaRPr lang="es-ES" sz="2400" b="1" u="sng" dirty="0"/>
          </a:p>
          <a:p>
            <a:r>
              <a:rPr lang="es-ES" sz="2400" b="1" u="sng" dirty="0"/>
              <a:t>4) Nuevos requisitos </a:t>
            </a:r>
            <a:r>
              <a:rPr lang="es-ES" sz="2400" b="1" u="sng" dirty="0" err="1"/>
              <a:t>reporting</a:t>
            </a:r>
            <a:r>
              <a:rPr lang="es-ES" sz="2400" b="1" u="sng" dirty="0"/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DFB35A-EBB0-EA4D-A75B-550916AC8104}"/>
              </a:ext>
            </a:extLst>
          </p:cNvPr>
          <p:cNvSpPr txBox="1"/>
          <p:nvPr/>
        </p:nvSpPr>
        <p:spPr>
          <a:xfrm>
            <a:off x="947844" y="2388921"/>
            <a:ext cx="347651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Art. 8. Tratamiento cuaternario </a:t>
            </a:r>
            <a:endParaRPr lang="es-ES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8CA035-4562-8934-2409-BBC17021607A}"/>
              </a:ext>
            </a:extLst>
          </p:cNvPr>
          <p:cNvSpPr txBox="1"/>
          <p:nvPr/>
        </p:nvSpPr>
        <p:spPr>
          <a:xfrm>
            <a:off x="686141" y="3429000"/>
            <a:ext cx="521738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Art. 9. Responsabilidad ampliada del productor</a:t>
            </a:r>
            <a:endParaRPr lang="es-ES" sz="2000" dirty="0"/>
          </a:p>
        </p:txBody>
      </p:sp>
      <p:sp>
        <p:nvSpPr>
          <p:cNvPr id="10" name="Bocadillo: rectángulo 9">
            <a:extLst>
              <a:ext uri="{FF2B5EF4-FFF2-40B4-BE49-F238E27FC236}">
                <a16:creationId xmlns:a16="http://schemas.microsoft.com/office/drawing/2014/main" id="{B30B80C0-2E63-CD65-BD25-0B198C4BA8F9}"/>
              </a:ext>
            </a:extLst>
          </p:cNvPr>
          <p:cNvSpPr/>
          <p:nvPr/>
        </p:nvSpPr>
        <p:spPr>
          <a:xfrm>
            <a:off x="5996297" y="2236744"/>
            <a:ext cx="4663558" cy="894468"/>
          </a:xfrm>
          <a:prstGeom prst="wedgeRectCallout">
            <a:avLst>
              <a:gd name="adj1" fmla="val -66975"/>
              <a:gd name="adj2" fmla="val -13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UcParenR"/>
            </a:pPr>
            <a:r>
              <a:rPr lang="es-ES" sz="1400" b="1" dirty="0">
                <a:solidFill>
                  <a:srgbClr val="000000"/>
                </a:solidFill>
                <a:latin typeface="WordVisi_MSFontService"/>
              </a:rPr>
              <a:t>ELABORACIÓN DE UN PROTOCOLO PARA LA DEFINICIÓN ZONAS RIESGO POR MICROCONTAMINACIÓN</a:t>
            </a:r>
          </a:p>
          <a:p>
            <a:pPr marL="342900" indent="-342900">
              <a:buFontTx/>
              <a:buAutoNum type="alphaUcParenR"/>
            </a:pPr>
            <a:r>
              <a:rPr lang="es-ES" sz="1400" b="1" dirty="0">
                <a:solidFill>
                  <a:srgbClr val="000000"/>
                </a:solidFill>
                <a:latin typeface="WordVisi_MSFontService"/>
              </a:rPr>
              <a:t>DESIGNACIÓN DE ZONAS DE RIESGO INTERCOMUNITARIAS</a:t>
            </a:r>
          </a:p>
        </p:txBody>
      </p:sp>
      <p:pic>
        <p:nvPicPr>
          <p:cNvPr id="11" name="Imagen 10" descr="Diagrama, Texto, Chat o mensaje de texto&#10;&#10;Descripción generada automáticamente">
            <a:extLst>
              <a:ext uri="{FF2B5EF4-FFF2-40B4-BE49-F238E27FC236}">
                <a16:creationId xmlns:a16="http://schemas.microsoft.com/office/drawing/2014/main" id="{198DD305-74E7-8D28-45B7-2BE0376106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86986"/>
            <a:ext cx="4229072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11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711346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/>
          <p:cNvSpPr/>
          <p:nvPr/>
        </p:nvSpPr>
        <p:spPr>
          <a:xfrm>
            <a:off x="3648823" y="0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TextBox 3"/>
          <p:cNvSpPr txBox="1"/>
          <p:nvPr/>
        </p:nvSpPr>
        <p:spPr>
          <a:xfrm>
            <a:off x="7273067" y="6187440"/>
            <a:ext cx="4617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</a:defRPr>
            </a:lvl1pPr>
          </a:lstStyle>
          <a:p>
            <a:pPr algn="r"/>
            <a:r>
              <a:rPr lang="es-ES" sz="1100" dirty="0"/>
              <a:t>Secretaría de Estado de Medio Ambiente</a:t>
            </a:r>
          </a:p>
          <a:p>
            <a:pPr algn="r"/>
            <a:r>
              <a:rPr lang="es-ES" sz="1100" dirty="0"/>
              <a:t>Dirección General del Agua</a:t>
            </a:r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094627-E985-FBDB-7B60-D71BBAE7E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807" y="870533"/>
            <a:ext cx="3877392" cy="579170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D82BBD-7755-6454-51A2-6FC944DA99D0}"/>
              </a:ext>
            </a:extLst>
          </p:cNvPr>
          <p:cNvSpPr txBox="1"/>
          <p:nvPr/>
        </p:nvSpPr>
        <p:spPr>
          <a:xfrm>
            <a:off x="614538" y="709407"/>
            <a:ext cx="69641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INDICE</a:t>
            </a:r>
          </a:p>
          <a:p>
            <a:pPr marL="742950" indent="-742950">
              <a:buFont typeface="+mj-lt"/>
              <a:buAutoNum type="arabicPeriod"/>
            </a:pPr>
            <a:endParaRPr lang="es-ES" sz="4000" b="1" dirty="0"/>
          </a:p>
          <a:p>
            <a:pPr marL="742950" indent="-742950">
              <a:buFont typeface="+mj-lt"/>
              <a:buAutoNum type="arabicPeriod"/>
            </a:pPr>
            <a:r>
              <a:rPr lang="es-ES" sz="3200" b="1" dirty="0"/>
              <a:t>REVISIÓN DIRECTIVA 91/271/CEE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200" b="1" dirty="0"/>
              <a:t>NOVEDADES DE LA DIRECTIVA 2024/3019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200" b="1" dirty="0"/>
              <a:t>RETOS DE LA IMPLEMENTACIÓN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200" b="1" dirty="0"/>
              <a:t>PLAN DE TRANSPOSICIÓN</a:t>
            </a:r>
            <a:r>
              <a:rPr lang="es-ES" sz="2400" b="1" dirty="0"/>
              <a:t>  </a:t>
            </a:r>
          </a:p>
          <a:p>
            <a:pPr marL="742950" indent="-742950">
              <a:buFont typeface="+mj-lt"/>
              <a:buAutoNum type="arabicPeriod"/>
            </a:pPr>
            <a:endParaRPr lang="es-ES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C37663-B402-BB53-4174-39F90071538E}"/>
              </a:ext>
            </a:extLst>
          </p:cNvPr>
          <p:cNvSpPr txBox="1"/>
          <p:nvPr/>
        </p:nvSpPr>
        <p:spPr>
          <a:xfrm>
            <a:off x="528506" y="150614"/>
            <a:ext cx="11663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NUEVA DIRECTIVA (UE) 2024/3019 DE TRATAMIENTO DE LAS AGUAS RESIDUALES URBANAS</a:t>
            </a:r>
          </a:p>
        </p:txBody>
      </p:sp>
    </p:spTree>
    <p:extLst>
      <p:ext uri="{BB962C8B-B14F-4D97-AF65-F5344CB8AC3E}">
        <p14:creationId xmlns:p14="http://schemas.microsoft.com/office/powerpoint/2010/main" val="608615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/>
          <p:cNvSpPr/>
          <p:nvPr/>
        </p:nvSpPr>
        <p:spPr>
          <a:xfrm>
            <a:off x="3503840" y="-55774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52C1BA6-9F20-E300-ED19-7E1F17AE9701}"/>
              </a:ext>
            </a:extLst>
          </p:cNvPr>
          <p:cNvSpPr txBox="1">
            <a:spLocks/>
          </p:cNvSpPr>
          <p:nvPr/>
        </p:nvSpPr>
        <p:spPr>
          <a:xfrm>
            <a:off x="337268" y="406316"/>
            <a:ext cx="11549932" cy="63403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9E8AD3B-CC11-AF61-1FA1-0C49D5F84C6B}"/>
              </a:ext>
            </a:extLst>
          </p:cNvPr>
          <p:cNvSpPr txBox="1">
            <a:spLocks/>
          </p:cNvSpPr>
          <p:nvPr/>
        </p:nvSpPr>
        <p:spPr>
          <a:xfrm>
            <a:off x="395594" y="868177"/>
            <a:ext cx="11692668" cy="51119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b="1" dirty="0"/>
              <a:t>Art. 23. </a:t>
            </a:r>
            <a:r>
              <a:rPr lang="es-ES" sz="2400" b="1" u="sng" dirty="0"/>
              <a:t>Programa Nacional de Ejecución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000" dirty="0"/>
              <a:t>1 – A los </a:t>
            </a:r>
            <a:r>
              <a:rPr lang="es-ES" sz="2000" b="1" dirty="0"/>
              <a:t>3</a:t>
            </a:r>
            <a:r>
              <a:rPr lang="es-ES" sz="2000" dirty="0"/>
              <a:t> años de la entrada en vigor los MS deberán establecer un programa nacional de implementación, que incluya: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2000" dirty="0"/>
              <a:t>Valoración del grado de cumplimiento de los artículos 3 a 8 (colectores, sistemas individuales, planes integrados, tratamiento secundario, terciario, cuaternario).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2000" dirty="0"/>
              <a:t>Programa de medidas con las inversiones requeridas en cada AAUU y sus vías de financiación.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2000" dirty="0"/>
              <a:t>Necesidades de inversión para la renovación, mejora o sustitución de las infraestructuras existentes.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2000" dirty="0"/>
              <a:t>Identificación de las potenciales fuentes de financiación.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2000" dirty="0"/>
              <a:t>cualquier información exigida en virtud del artículo 6, apartado 4, y el artículo 7, apartado 7, cuando corresponda</a:t>
            </a:r>
          </a:p>
          <a:p>
            <a:r>
              <a:rPr lang="es-ES" sz="2000" dirty="0"/>
              <a:t>2 – A los </a:t>
            </a:r>
            <a:r>
              <a:rPr lang="es-ES" sz="2000" b="1" dirty="0"/>
              <a:t>3</a:t>
            </a:r>
            <a:r>
              <a:rPr lang="es-ES" sz="2000" dirty="0"/>
              <a:t> años de la entrada en vigor los MS deberán remitir a la CE el programa nacional de implementación.</a:t>
            </a:r>
          </a:p>
          <a:p>
            <a:r>
              <a:rPr lang="es-ES" sz="2000" dirty="0"/>
              <a:t>3 – Los MS deberán actualizar el programa cada </a:t>
            </a:r>
            <a:r>
              <a:rPr lang="es-ES" sz="2000" b="1" dirty="0"/>
              <a:t>6</a:t>
            </a:r>
            <a:r>
              <a:rPr lang="es-ES" sz="2000" dirty="0"/>
              <a:t> años, y remitirlo a la CE.</a:t>
            </a:r>
          </a:p>
          <a:p>
            <a:r>
              <a:rPr lang="es-ES" sz="2000" dirty="0"/>
              <a:t>4 – Se empodera a la CE para establecer los formatos del informe a notificar. </a:t>
            </a:r>
            <a:endParaRPr lang="es-ES" sz="2200" dirty="0"/>
          </a:p>
          <a:p>
            <a:pPr marL="914400" lvl="1" indent="-457200">
              <a:buFont typeface="+mj-lt"/>
              <a:buAutoNum type="alphaLcParenR"/>
            </a:pPr>
            <a:endParaRPr lang="es-ES" sz="2200" dirty="0"/>
          </a:p>
          <a:p>
            <a:pPr marL="914400" lvl="1" indent="-457200">
              <a:buFont typeface="+mj-lt"/>
              <a:buAutoNum type="alphaLcParenR"/>
            </a:pPr>
            <a:endParaRPr lang="es-ES" sz="2000" dirty="0"/>
          </a:p>
          <a:p>
            <a:endParaRPr lang="es-ES" sz="2400" dirty="0"/>
          </a:p>
          <a:p>
            <a:endParaRPr lang="es-E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D8DB8E-F90F-FFBD-8645-1291D6872998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RETOS DE LA IMPLEMENTACIÓN DE LA NUEVA DIRECTIVA</a:t>
            </a:r>
          </a:p>
        </p:txBody>
      </p:sp>
    </p:spTree>
    <p:extLst>
      <p:ext uri="{BB962C8B-B14F-4D97-AF65-F5344CB8AC3E}">
        <p14:creationId xmlns:p14="http://schemas.microsoft.com/office/powerpoint/2010/main" val="4062432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/>
          <p:cNvSpPr/>
          <p:nvPr/>
        </p:nvSpPr>
        <p:spPr>
          <a:xfrm>
            <a:off x="436124" y="1453906"/>
            <a:ext cx="10611102" cy="3642675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buFont typeface="Symbol" panose="05050102010706020507" pitchFamily="18" charset="2"/>
              <a:buChar char=""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Fase 1. Diagnóstico estado Saneamiento y Depuración en España </a:t>
            </a:r>
            <a:endParaRPr lang="es-ES" sz="2000" b="1" dirty="0">
              <a:solidFill>
                <a:schemeClr val="accent5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es-ES" sz="2000" b="1" dirty="0">
                <a:solidFill>
                  <a:schemeClr val="accent5"/>
                </a:solidFill>
                <a:latin typeface="Calibri" panose="020F0502020204030204" pitchFamily="34" charset="0"/>
              </a:rPr>
              <a:t>	- Fuente de información: Último reporte bienal a la COM Q2023</a:t>
            </a:r>
          </a:p>
          <a:p>
            <a:pPr fontAlgn="base"/>
            <a:r>
              <a:rPr lang="es-ES" sz="2000" b="1" dirty="0">
                <a:solidFill>
                  <a:schemeClr val="accent5"/>
                </a:solidFill>
                <a:latin typeface="Calibri" panose="020F0502020204030204" pitchFamily="34" charset="0"/>
              </a:rPr>
              <a:t>	(Fecha de referencia: diciembre 2022)</a:t>
            </a:r>
          </a:p>
          <a:p>
            <a:pPr lvl="0" fontAlgn="base"/>
            <a:r>
              <a:rPr lang="es-ES" sz="2000" b="1" dirty="0">
                <a:solidFill>
                  <a:schemeClr val="accent5"/>
                </a:solidFill>
                <a:latin typeface="Calibri" panose="020F0502020204030204" pitchFamily="34" charset="0"/>
              </a:rPr>
              <a:t>	-  Pliego de la SG Dominio Público Hidráulico e Infraestructuras para evaluar estado obras 	AGE y coste actualización </a:t>
            </a:r>
          </a:p>
          <a:p>
            <a:pPr lvl="0" fontAlgn="base"/>
            <a:endParaRPr lang="es-ES" sz="2000" b="1" dirty="0">
              <a:solidFill>
                <a:schemeClr val="accent5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buFont typeface="Symbol" panose="05050102010706020507" pitchFamily="18" charset="2"/>
              <a:buChar char=""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Fase 2. Cálculo de costes asociados a los nuevos requerimientos</a:t>
            </a:r>
          </a:p>
          <a:p>
            <a:pPr lvl="0" fontAlgn="base"/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E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fontAlgn="base">
              <a:buFont typeface="Symbol" panose="05050102010706020507" pitchFamily="18" charset="2"/>
              <a:buChar char=""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Fase 3. Planificación medidas e inversiones para cumplir con los requisitos</a:t>
            </a:r>
          </a:p>
          <a:p>
            <a:pPr fontAlgn="base"/>
            <a:r>
              <a:rPr lang="es-ES" sz="2000" b="1" dirty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- Identificación de las Administraciones competentes </a:t>
            </a:r>
          </a:p>
          <a:p>
            <a:pPr fontAlgn="base"/>
            <a:r>
              <a:rPr lang="es-ES" sz="2000" b="1" dirty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- P</a:t>
            </a:r>
            <a:r>
              <a:rPr lang="es-ES" sz="2000" b="1" dirty="0">
                <a:solidFill>
                  <a:schemeClr val="accent5"/>
                </a:solidFill>
                <a:latin typeface="Calibri" panose="020F0502020204030204" pitchFamily="34" charset="0"/>
              </a:rPr>
              <a:t>lanes hidrológicos cuenca 4º ciclo: 2028-2033</a:t>
            </a:r>
          </a:p>
          <a:p>
            <a:pPr marL="342900" indent="-342900" fontAlgn="base">
              <a:buFont typeface="Symbol" panose="05050102010706020507" pitchFamily="18" charset="2"/>
              <a:buChar char=""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EE276C-318A-042B-0C6F-C3446F5300E4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RETOS DE LA IMPLEMENTACIÓN DE LA NUEVA DIRECTIVA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52C1BA6-9F20-E300-ED19-7E1F17AE9701}"/>
              </a:ext>
            </a:extLst>
          </p:cNvPr>
          <p:cNvSpPr txBox="1">
            <a:spLocks/>
          </p:cNvSpPr>
          <p:nvPr/>
        </p:nvSpPr>
        <p:spPr>
          <a:xfrm>
            <a:off x="337268" y="406317"/>
            <a:ext cx="11549932" cy="5046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75D340-1881-A205-65B9-49A4DE936221}"/>
              </a:ext>
            </a:extLst>
          </p:cNvPr>
          <p:cNvSpPr txBox="1"/>
          <p:nvPr/>
        </p:nvSpPr>
        <p:spPr>
          <a:xfrm>
            <a:off x="436124" y="852444"/>
            <a:ext cx="104762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1.- ELABORACIÓN DEL PROGRAMA NACIONAL DE EJECUCIÓN</a:t>
            </a:r>
          </a:p>
          <a:p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926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EE276C-318A-042B-0C6F-C3446F5300E4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RETOS DE LA IMPLEMENTACIÓN DE LA NUEVA DIRECTIVA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52C1BA6-9F20-E300-ED19-7E1F17AE9701}"/>
              </a:ext>
            </a:extLst>
          </p:cNvPr>
          <p:cNvSpPr txBox="1">
            <a:spLocks/>
          </p:cNvSpPr>
          <p:nvPr/>
        </p:nvSpPr>
        <p:spPr>
          <a:xfrm>
            <a:off x="337268" y="406317"/>
            <a:ext cx="11549932" cy="5046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3C18EC-16C5-15BF-1C71-FA5D08FD0AEE}"/>
              </a:ext>
            </a:extLst>
          </p:cNvPr>
          <p:cNvSpPr txBox="1"/>
          <p:nvPr/>
        </p:nvSpPr>
        <p:spPr>
          <a:xfrm>
            <a:off x="528506" y="1083173"/>
            <a:ext cx="10452296" cy="505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ARTÍCULO 6. TRATAMIENTO SECUNDARIO </a:t>
            </a:r>
          </a:p>
          <a:p>
            <a:pPr algn="just"/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AAUU entre 1000 y 2000 he que no tienen aún tratamiento secundario: 481 (</a:t>
            </a:r>
            <a:r>
              <a:rPr lang="es-ES" dirty="0" err="1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nº</a:t>
            </a: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estimado por el CEDEX)</a:t>
            </a:r>
          </a:p>
          <a:p>
            <a:pPr algn="just"/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AAUU que vierten al mar (entre 2.000 y 10.000 h-e) y que apliquen un tratamiento apropiado : 23 casos en 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Curvas grupo 1: tratamiento secundario para aglomeraciones entre 1 000 y 2 000 h-e</a:t>
            </a:r>
            <a:endParaRPr lang="es-ES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r>
              <a:rPr lang="es-E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	Costes de inversión total (€/h-e) = 3689·(h-e)</a:t>
            </a:r>
            <a:r>
              <a:rPr lang="es-ES" sz="1800" baseline="300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-0,126</a:t>
            </a:r>
            <a:br>
              <a:rPr lang="es-E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	Costes de operación (€/h-e /año) = 1520·(h-e)</a:t>
            </a:r>
            <a:r>
              <a:rPr lang="es-ES" sz="1800" baseline="300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-0,539</a:t>
            </a:r>
          </a:p>
          <a:p>
            <a:endParaRPr lang="es-ES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Curvas grupo 2: tratamiento secundario para aglomeraciones costeras entre 2 000 y 10 000 h-e</a:t>
            </a:r>
            <a:endParaRPr lang="es-ES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r>
              <a:rPr lang="es-E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	Costes de inversión total (€/h-e) = 105423·(h-e)</a:t>
            </a:r>
            <a:r>
              <a:rPr lang="es-ES" sz="1800" baseline="300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-0,643</a:t>
            </a:r>
            <a:br>
              <a:rPr lang="es-E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	Costes de operación (€/h-e /año) = 890·(h-e)</a:t>
            </a:r>
            <a:r>
              <a:rPr lang="es-ES" sz="1800" baseline="300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-0,437</a:t>
            </a:r>
            <a:endParaRPr lang="es-ES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Coste estimado grupo 1 (pequeñas AAUU): 667 M€ de inversión y 310 M€ de operación.                                           Total: </a:t>
            </a:r>
            <a:r>
              <a:rPr lang="es-ES" sz="18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977 M€</a:t>
            </a:r>
            <a:r>
              <a:rPr lang="es-E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Coste grupo 2 (23 aglomeraciones costera identificadas de entre 2 000–10 000 h-e que no disponen de tratamiento secundario): 51 M€ de inversión y 50 M€ de operación. Total: </a:t>
            </a:r>
            <a:r>
              <a:rPr lang="es-ES" sz="18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101 M€.</a:t>
            </a:r>
            <a:endParaRPr lang="es-ES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		                            </a:t>
            </a:r>
            <a:r>
              <a:rPr lang="es-ES" sz="1800" b="1" u="sng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Total actualización tratamiento secundario: 1078 M€</a:t>
            </a:r>
            <a:endParaRPr lang="es-ES" sz="2000" b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0B5B91E-1A0A-A61C-8BA8-B653B816A207}"/>
              </a:ext>
            </a:extLst>
          </p:cNvPr>
          <p:cNvSpPr/>
          <p:nvPr/>
        </p:nvSpPr>
        <p:spPr>
          <a:xfrm>
            <a:off x="528506" y="681975"/>
            <a:ext cx="10708512" cy="382542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Fase 2. Cálculo de costes asociados a los nuevos requerimientos</a:t>
            </a:r>
          </a:p>
        </p:txBody>
      </p:sp>
    </p:spTree>
    <p:extLst>
      <p:ext uri="{BB962C8B-B14F-4D97-AF65-F5344CB8AC3E}">
        <p14:creationId xmlns:p14="http://schemas.microsoft.com/office/powerpoint/2010/main" val="775650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EE276C-318A-042B-0C6F-C3446F5300E4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RETOS DE LA IMPLEMENTACIÓN DE LA NUEVA DIRECTIVA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52C1BA6-9F20-E300-ED19-7E1F17AE9701}"/>
              </a:ext>
            </a:extLst>
          </p:cNvPr>
          <p:cNvSpPr txBox="1">
            <a:spLocks/>
          </p:cNvSpPr>
          <p:nvPr/>
        </p:nvSpPr>
        <p:spPr>
          <a:xfrm>
            <a:off x="321034" y="1049379"/>
            <a:ext cx="11549932" cy="5046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3C18EC-16C5-15BF-1C71-FA5D08FD0AEE}"/>
              </a:ext>
            </a:extLst>
          </p:cNvPr>
          <p:cNvSpPr txBox="1"/>
          <p:nvPr/>
        </p:nvSpPr>
        <p:spPr>
          <a:xfrm>
            <a:off x="529271" y="1192111"/>
            <a:ext cx="10452296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ARTÍCULO 7. TRATAMIENTO TERCIARIO (+NEUTRALIDAD ENERGÉTICA)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Curvas grupo 1: eliminación de N y P en EDARs traten &gt;= </a:t>
            </a:r>
            <a:r>
              <a:rPr lang="en-GB" b="1" dirty="0"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150 000 h-e</a:t>
            </a:r>
            <a:r>
              <a:rPr lang="es-ES" sz="18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(95 plantas)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400" i="1" dirty="0" err="1">
                <a:solidFill>
                  <a:schemeClr val="tx1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Diferentes</a:t>
            </a:r>
            <a:r>
              <a:rPr lang="en-GB" sz="1400" i="1" dirty="0">
                <a:solidFill>
                  <a:schemeClr val="tx1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GB" sz="1400" i="1" dirty="0" err="1">
                <a:solidFill>
                  <a:schemeClr val="tx1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escenarios</a:t>
            </a:r>
            <a:r>
              <a:rPr lang="en-GB" sz="1400" i="1" dirty="0">
                <a:solidFill>
                  <a:schemeClr val="tx1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: </a:t>
            </a:r>
            <a:r>
              <a:rPr lang="en-GB" sz="1400" i="1" dirty="0" err="1">
                <a:solidFill>
                  <a:schemeClr val="tx1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actualización</a:t>
            </a:r>
            <a:r>
              <a:rPr lang="en-GB" sz="1400" i="1" dirty="0">
                <a:solidFill>
                  <a:schemeClr val="tx1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 para </a:t>
            </a:r>
            <a:r>
              <a:rPr lang="en-GB" sz="1400" i="1" dirty="0" err="1">
                <a:solidFill>
                  <a:schemeClr val="tx1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eliminación</a:t>
            </a:r>
            <a:r>
              <a:rPr lang="en-GB" sz="1400" i="1" dirty="0">
                <a:solidFill>
                  <a:schemeClr val="tx1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 de N y P, para uno de los 2 </a:t>
            </a:r>
            <a:r>
              <a:rPr lang="en-GB" sz="1400" i="1" dirty="0" err="1">
                <a:solidFill>
                  <a:schemeClr val="tx1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parámetros</a:t>
            </a:r>
            <a:r>
              <a:rPr lang="en-GB" sz="1400" i="1" dirty="0">
                <a:solidFill>
                  <a:schemeClr val="tx1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, o </a:t>
            </a:r>
            <a:r>
              <a:rPr lang="en-GB" sz="1400" i="1" dirty="0" err="1">
                <a:solidFill>
                  <a:schemeClr val="tx1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implementación</a:t>
            </a:r>
            <a:r>
              <a:rPr lang="en-GB" sz="1400" i="1" dirty="0">
                <a:solidFill>
                  <a:schemeClr val="tx1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 de un nuevo </a:t>
            </a:r>
            <a:r>
              <a:rPr lang="en-GB" sz="1400" i="1" dirty="0" err="1">
                <a:solidFill>
                  <a:schemeClr val="tx1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tratamiento</a:t>
            </a:r>
            <a:r>
              <a:rPr lang="en-GB" sz="1400" i="1" dirty="0">
                <a:solidFill>
                  <a:schemeClr val="tx1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GB" sz="1400" i="1" dirty="0" err="1">
                <a:solidFill>
                  <a:schemeClr val="tx1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terciario</a:t>
            </a:r>
            <a:endParaRPr lang="en-GB" sz="1400" i="1" dirty="0">
              <a:solidFill>
                <a:schemeClr val="tx1"/>
              </a:solidFill>
              <a:effectLst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EDARs sin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eliminación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N y P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actualmente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€/h-e = 2 586,5 · p-e</a:t>
            </a:r>
            <a:r>
              <a:rPr lang="en-GB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-0,227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1100"/>
              </a:spcAft>
              <a:buFont typeface="Wingdings" panose="05000000000000000000" pitchFamily="2" charset="2"/>
              <a:buChar char="§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EDARs con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tratamiento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terciario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€/h-e = 1 293,2 · p-e</a:t>
            </a:r>
            <a:r>
              <a:rPr lang="en-GB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-0,227</a:t>
            </a:r>
          </a:p>
          <a:p>
            <a:pPr lvl="0" algn="just">
              <a:spcAft>
                <a:spcPts val="11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 </a:t>
            </a:r>
            <a:r>
              <a:rPr lang="en-GB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Coste </a:t>
            </a:r>
            <a:r>
              <a:rPr lang="en-GB" b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estimado</a:t>
            </a:r>
            <a:r>
              <a:rPr lang="en-GB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inversion (solo CAPEX): 4 422 M€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* Curvas grupo 2: eliminación de N, P o ambos en AAUU entre 10.000 y 150.000 h-e que vierten a ZZSS</a:t>
            </a:r>
            <a:endParaRPr lang="es-ES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Aún en estudio por parte del CEDEX, se aplican la metodología del JRC (Anexo 7 del </a:t>
            </a:r>
            <a:r>
              <a:rPr lang="es-ES" sz="1800" dirty="0" err="1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Impact</a:t>
            </a:r>
            <a:r>
              <a:rPr lang="es-E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Assessment</a:t>
            </a:r>
            <a:r>
              <a:rPr lang="es-E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b="1" u="sng" dirty="0"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b="1" u="sng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Total actualización Tratamiento terciario: </a:t>
            </a:r>
            <a:r>
              <a:rPr lang="es-ES" sz="1800" b="1" u="sng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15.382 M€ (CAPEX y OPEX, según COM).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(*) Calculados con los requerimientos de la propuesta original de la COM de 2022: 30 años de inversión, rangos 1.000-10.000 h-e, 10.000-100.000 y &gt;100.000h-e y VLE N y P + exigentes</a:t>
            </a:r>
            <a:endParaRPr lang="es-ES" sz="1400" dirty="0"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25B4AE6-0E54-4578-20D9-C3345E41E9AA}"/>
              </a:ext>
            </a:extLst>
          </p:cNvPr>
          <p:cNvSpPr/>
          <p:nvPr/>
        </p:nvSpPr>
        <p:spPr>
          <a:xfrm>
            <a:off x="504114" y="639783"/>
            <a:ext cx="10708512" cy="382542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Fase 2. Cálculo de costes asociados a los nuevos requerimientos</a:t>
            </a:r>
          </a:p>
        </p:txBody>
      </p:sp>
    </p:spTree>
    <p:extLst>
      <p:ext uri="{BB962C8B-B14F-4D97-AF65-F5344CB8AC3E}">
        <p14:creationId xmlns:p14="http://schemas.microsoft.com/office/powerpoint/2010/main" val="1281579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EE276C-318A-042B-0C6F-C3446F5300E4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RETOS DE LA IMPLEMENTACIÓN DE LA NUEVA DIRECTIVA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52C1BA6-9F20-E300-ED19-7E1F17AE9701}"/>
              </a:ext>
            </a:extLst>
          </p:cNvPr>
          <p:cNvSpPr txBox="1">
            <a:spLocks/>
          </p:cNvSpPr>
          <p:nvPr/>
        </p:nvSpPr>
        <p:spPr>
          <a:xfrm>
            <a:off x="337268" y="406317"/>
            <a:ext cx="11549932" cy="5046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3C18EC-16C5-15BF-1C71-FA5D08FD0AEE}"/>
              </a:ext>
            </a:extLst>
          </p:cNvPr>
          <p:cNvSpPr txBox="1"/>
          <p:nvPr/>
        </p:nvSpPr>
        <p:spPr>
          <a:xfrm>
            <a:off x="528506" y="1152395"/>
            <a:ext cx="10452296" cy="552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ARTÍCULO 8. TRATAMIENTO CUATERNARIO</a:t>
            </a:r>
          </a:p>
          <a:p>
            <a:pPr marL="73533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EDAR ≥ 150 000 h-e = 95</a:t>
            </a:r>
          </a:p>
          <a:p>
            <a:pPr marL="73533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AAUU entre 10000-149 999 h-e: 690  (peor escenario, suponiendo que todas ellas estén en zona de riesgo por microcontaminación)</a:t>
            </a:r>
          </a:p>
          <a:p>
            <a:pPr marL="73533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Usando criterio COM (ratio dilución&lt;10 aprox. 70%) = 483 AAUU  </a:t>
            </a:r>
          </a:p>
          <a:p>
            <a:pPr marL="449580" lvl="0"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Costes de inversión =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s-ES" sz="1800" baseline="-25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3180 x PE</a:t>
            </a:r>
            <a:r>
              <a:rPr lang="es-E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-0,40 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expresado en 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€/h-e</a:t>
            </a:r>
            <a:endParaRPr lang="es-ES" dirty="0"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449580" lvl="0"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Costes de operación =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s-ES" sz="1800" baseline="-25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</a:t>
            </a:r>
            <a:r>
              <a:rPr lang="es-ES" sz="18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960 x PE</a:t>
            </a:r>
            <a:r>
              <a:rPr lang="es-E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-0,414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expresado en 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€/h-e/año</a:t>
            </a:r>
          </a:p>
          <a:p>
            <a:pPr marL="449580" lvl="0">
              <a:spcBef>
                <a:spcPts val="600"/>
              </a:spcBef>
              <a:spcAft>
                <a:spcPts val="600"/>
              </a:spcAft>
            </a:pPr>
            <a:endParaRPr lang="es-ES" dirty="0">
              <a:latin typeface="Arial" panose="020B060402020202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 EDARs iguales o mayores de 150 000 h-e implicarían una inversión total (CAPEX+OPEX) total de 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2.940 M€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De esta inversión 619 M€ corresponderían al CAPEX y 2.321 M€ al OPEX.</a:t>
            </a:r>
            <a:endParaRPr lang="es-ES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 aglomeraciones de entre 10 000-149 999 h-e implicarían una inversión total (CAPEX+OPEX) de 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5.290 M€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De esta inversión 1.085 M€ corresponderían al CAPEX y 4.205 M€ al OPEX </a:t>
            </a:r>
            <a:r>
              <a:rPr lang="en-GB" sz="18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(3.703 M€, 70% AAUU)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s-ES" sz="18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Total implantación tratamiento cuaternario: 8.230 M€ (</a:t>
            </a:r>
            <a:r>
              <a:rPr lang="en-GB" sz="1800" b="1" u="sng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6.643 M€; 70% AAUU)</a:t>
            </a:r>
            <a:r>
              <a:rPr lang="es-E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s-ES" sz="1800" b="1" u="sng" dirty="0"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BB37022-6C65-DBDD-55A9-0B60AE189351}"/>
              </a:ext>
            </a:extLst>
          </p:cNvPr>
          <p:cNvSpPr/>
          <p:nvPr/>
        </p:nvSpPr>
        <p:spPr>
          <a:xfrm>
            <a:off x="504114" y="639783"/>
            <a:ext cx="10708512" cy="382542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Fase 2. Cálculo de costes asociados a los nuevos requerimientos</a:t>
            </a:r>
          </a:p>
        </p:txBody>
      </p:sp>
    </p:spTree>
    <p:extLst>
      <p:ext uri="{BB962C8B-B14F-4D97-AF65-F5344CB8AC3E}">
        <p14:creationId xmlns:p14="http://schemas.microsoft.com/office/powerpoint/2010/main" val="2760301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EE276C-318A-042B-0C6F-C3446F5300E4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RESUMEN COSTES IMPLEMENTACIÓN DE LA NUEVA DIRECTIVA_ESTIMACIÓN SGPH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52C1BA6-9F20-E300-ED19-7E1F17AE9701}"/>
              </a:ext>
            </a:extLst>
          </p:cNvPr>
          <p:cNvSpPr txBox="1">
            <a:spLocks/>
          </p:cNvSpPr>
          <p:nvPr/>
        </p:nvSpPr>
        <p:spPr>
          <a:xfrm>
            <a:off x="337268" y="406317"/>
            <a:ext cx="11549932" cy="5046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9D6780-8D76-CD15-78BB-867E7F0385C8}"/>
              </a:ext>
            </a:extLst>
          </p:cNvPr>
          <p:cNvSpPr txBox="1"/>
          <p:nvPr/>
        </p:nvSpPr>
        <p:spPr>
          <a:xfrm>
            <a:off x="3863412" y="6326478"/>
            <a:ext cx="694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(*) Costes estimados por la COM, a falta de curvas actualizadas del CEDEX </a:t>
            </a:r>
          </a:p>
          <a:p>
            <a:r>
              <a:rPr lang="es-ES" sz="1000" dirty="0"/>
              <a:t>(**)</a:t>
            </a: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Costes calculados en el peor escenario, todas las AAUU entre 10.000 y 100.000 he deberían tener cuaternario</a:t>
            </a:r>
            <a:endParaRPr lang="es-ES" sz="1000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A1D22C6-1B2A-4DD0-3E1D-75CD87C0F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76210"/>
              </p:ext>
            </p:extLst>
          </p:nvPr>
        </p:nvGraphicFramePr>
        <p:xfrm>
          <a:off x="878618" y="806427"/>
          <a:ext cx="9577986" cy="5283292"/>
        </p:xfrm>
        <a:graphic>
          <a:graphicData uri="http://schemas.openxmlformats.org/drawingml/2006/table">
            <a:tbl>
              <a:tblPr/>
              <a:tblGrid>
                <a:gridCol w="1267614">
                  <a:extLst>
                    <a:ext uri="{9D8B030D-6E8A-4147-A177-3AD203B41FA5}">
                      <a16:colId xmlns:a16="http://schemas.microsoft.com/office/drawing/2014/main" val="155822015"/>
                    </a:ext>
                  </a:extLst>
                </a:gridCol>
                <a:gridCol w="1184217">
                  <a:extLst>
                    <a:ext uri="{9D8B030D-6E8A-4147-A177-3AD203B41FA5}">
                      <a16:colId xmlns:a16="http://schemas.microsoft.com/office/drawing/2014/main" val="557870291"/>
                    </a:ext>
                  </a:extLst>
                </a:gridCol>
                <a:gridCol w="1084143">
                  <a:extLst>
                    <a:ext uri="{9D8B030D-6E8A-4147-A177-3AD203B41FA5}">
                      <a16:colId xmlns:a16="http://schemas.microsoft.com/office/drawing/2014/main" val="4210028161"/>
                    </a:ext>
                  </a:extLst>
                </a:gridCol>
                <a:gridCol w="1184217">
                  <a:extLst>
                    <a:ext uri="{9D8B030D-6E8A-4147-A177-3AD203B41FA5}">
                      <a16:colId xmlns:a16="http://schemas.microsoft.com/office/drawing/2014/main" val="1893365387"/>
                    </a:ext>
                  </a:extLst>
                </a:gridCol>
                <a:gridCol w="1184217">
                  <a:extLst>
                    <a:ext uri="{9D8B030D-6E8A-4147-A177-3AD203B41FA5}">
                      <a16:colId xmlns:a16="http://schemas.microsoft.com/office/drawing/2014/main" val="785071576"/>
                    </a:ext>
                  </a:extLst>
                </a:gridCol>
                <a:gridCol w="1367688">
                  <a:extLst>
                    <a:ext uri="{9D8B030D-6E8A-4147-A177-3AD203B41FA5}">
                      <a16:colId xmlns:a16="http://schemas.microsoft.com/office/drawing/2014/main" val="2907036435"/>
                    </a:ext>
                  </a:extLst>
                </a:gridCol>
                <a:gridCol w="1367688">
                  <a:extLst>
                    <a:ext uri="{9D8B030D-6E8A-4147-A177-3AD203B41FA5}">
                      <a16:colId xmlns:a16="http://schemas.microsoft.com/office/drawing/2014/main" val="4269956665"/>
                    </a:ext>
                  </a:extLst>
                </a:gridCol>
                <a:gridCol w="938202">
                  <a:extLst>
                    <a:ext uri="{9D8B030D-6E8A-4147-A177-3AD203B41FA5}">
                      <a16:colId xmlns:a16="http://schemas.microsoft.com/office/drawing/2014/main" val="4181136858"/>
                    </a:ext>
                  </a:extLst>
                </a:gridCol>
              </a:tblGrid>
              <a:tr h="6394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</a:t>
                      </a: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EDAR</a:t>
                      </a: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Cumplimiento</a:t>
                      </a: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cumplimiento</a:t>
                      </a: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Aglo/EDAR DIAGNÓSTICO DGA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 DGA (M€) capex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 DGA (M€) capex+opex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 (M€)(*) capex+opex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265937"/>
                  </a:ext>
                </a:extLst>
              </a:tr>
              <a:tr h="3459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 6. Tratamiento secundario 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1k-2k h-e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2035 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564331"/>
                  </a:ext>
                </a:extLst>
              </a:tr>
              <a:tr h="3669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2k-10k h-e costeras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2036 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059035"/>
                  </a:ext>
                </a:extLst>
              </a:tr>
              <a:tr h="2201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57357"/>
                  </a:ext>
                </a:extLst>
              </a:tr>
              <a:tr h="20967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 7. Tratamiento terciario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 150k h-e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estudio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519086"/>
                  </a:ext>
                </a:extLst>
              </a:tr>
              <a:tr h="199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2036 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estudio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043489"/>
                  </a:ext>
                </a:extLst>
              </a:tr>
              <a:tr h="199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2039 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estudio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225147"/>
                  </a:ext>
                </a:extLst>
              </a:tr>
              <a:tr h="199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10k-150k h-e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</a:t>
                      </a:r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estudio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332422"/>
                  </a:ext>
                </a:extLst>
              </a:tr>
              <a:tr h="199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2036 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estudio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estudio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35232"/>
                  </a:ext>
                </a:extLst>
              </a:tr>
              <a:tr h="199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2039 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estudio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estudio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499782"/>
                  </a:ext>
                </a:extLst>
              </a:tr>
              <a:tr h="199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2045 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estudio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estudio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56341"/>
                  </a:ext>
                </a:extLst>
              </a:tr>
              <a:tr h="2201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741701"/>
                  </a:ext>
                </a:extLst>
              </a:tr>
              <a:tr h="20967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 8. Tratamiento cuaternario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 150k h-e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722703"/>
                  </a:ext>
                </a:extLst>
              </a:tr>
              <a:tr h="199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2039 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215638"/>
                  </a:ext>
                </a:extLst>
              </a:tr>
              <a:tr h="199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2045 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126269"/>
                  </a:ext>
                </a:extLst>
              </a:tr>
              <a:tr h="2201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10k-150k h-e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(483, 70%)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893529"/>
                  </a:ext>
                </a:extLst>
              </a:tr>
              <a:tr h="199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2036 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295984"/>
                  </a:ext>
                </a:extLst>
              </a:tr>
              <a:tr h="199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2039 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355867"/>
                  </a:ext>
                </a:extLst>
              </a:tr>
              <a:tr h="199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2045 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003320"/>
                  </a:ext>
                </a:extLst>
              </a:tr>
              <a:tr h="2201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8230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6 643, COM criteria)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0276"/>
                  </a:ext>
                </a:extLst>
              </a:tr>
              <a:tr h="209670">
                <a:tc>
                  <a:txBody>
                    <a:bodyPr/>
                    <a:lstStyle/>
                    <a:p>
                      <a:pPr algn="ctr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48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815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/>
          <p:cNvSpPr/>
          <p:nvPr/>
        </p:nvSpPr>
        <p:spPr>
          <a:xfrm>
            <a:off x="3503840" y="-55774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EE276C-318A-042B-0C6F-C3446F5300E4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RETOS DE LA IMPLEMENTACIÓN DE LA NUEVA DIRECTIVA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52C1BA6-9F20-E300-ED19-7E1F17AE9701}"/>
              </a:ext>
            </a:extLst>
          </p:cNvPr>
          <p:cNvSpPr txBox="1">
            <a:spLocks/>
          </p:cNvSpPr>
          <p:nvPr/>
        </p:nvSpPr>
        <p:spPr>
          <a:xfrm>
            <a:off x="337268" y="406317"/>
            <a:ext cx="11549932" cy="5046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6E274D-1224-B598-96CE-2BB144AF0DDA}"/>
              </a:ext>
            </a:extLst>
          </p:cNvPr>
          <p:cNvSpPr txBox="1"/>
          <p:nvPr/>
        </p:nvSpPr>
        <p:spPr>
          <a:xfrm>
            <a:off x="337266" y="647674"/>
            <a:ext cx="115597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TAREAS RELACIONADAS CON EL TRATAMIENTO CUATERNARIO Y EL ESQUEMA DE LA RAP</a:t>
            </a:r>
          </a:p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lphaUcParenR"/>
            </a:pPr>
            <a:r>
              <a:rPr lang="es-ES" sz="2000" b="1" dirty="0">
                <a:solidFill>
                  <a:srgbClr val="000000"/>
                </a:solidFill>
                <a:latin typeface="WordVisi_MSFontService"/>
              </a:rPr>
              <a:t>ELABORACIÓN DE UN PROTOCOLO PARA LA DEFINICIÓN ZONAS RIESGO POR MICROCONTAMINACIÓN</a:t>
            </a:r>
          </a:p>
          <a:p>
            <a:endParaRPr lang="es-ES" sz="2000" b="1" dirty="0">
              <a:solidFill>
                <a:srgbClr val="000000"/>
              </a:solidFill>
              <a:latin typeface="WordVisi_MSFontService"/>
            </a:endParaRPr>
          </a:p>
          <a:p>
            <a:pPr algn="l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Para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31/12/2030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s-ES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Demostrar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ausencia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 de riesgo: </a:t>
            </a:r>
            <a:endParaRPr lang="es-ES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- Masas con captaciones de agua para consumo humano (</a:t>
            </a:r>
            <a:r>
              <a:rPr lang="es-ES" sz="2000" dirty="0">
                <a:solidFill>
                  <a:srgbClr val="000000"/>
                </a:solidFill>
                <a:latin typeface="WordVisi_MSFontService"/>
              </a:rPr>
              <a:t>Directiva (UE) 2020/2184)</a:t>
            </a:r>
            <a:endParaRPr lang="es-ES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- Aguas de baño (Directiva (UE) 2006/7/CEE)</a:t>
            </a:r>
            <a:endParaRPr lang="es-ES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- Acuicultura (</a:t>
            </a:r>
            <a:r>
              <a:rPr lang="es-ES" sz="2000" dirty="0">
                <a:solidFill>
                  <a:srgbClr val="000000"/>
                </a:solidFill>
                <a:latin typeface="WordVisi_MSFontService"/>
              </a:rPr>
              <a:t>artículo 4(25) del Reglamento (UE) n.º 1380/2013)</a:t>
            </a:r>
            <a:endParaRPr lang="es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endParaRPr lang="es-ES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Demostrar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existencia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 de riesgo:</a:t>
            </a:r>
          </a:p>
          <a:p>
            <a:pPr algn="l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- Resto masas de agua: lagos, </a:t>
            </a:r>
            <a:r>
              <a:rPr lang="es-ES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ríos con ratio dilución&lt;10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, aguas transición, marinas y costeras, otras </a:t>
            </a:r>
            <a:endParaRPr lang="es-ES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342900" indent="-342900">
              <a:buAutoNum type="alphaUcParenR"/>
            </a:pPr>
            <a:endParaRPr lang="es-ES" sz="2000" b="1" dirty="0">
              <a:solidFill>
                <a:srgbClr val="000000"/>
              </a:solidFill>
              <a:latin typeface="WordVisi_MSFontService"/>
            </a:endParaRPr>
          </a:p>
          <a:p>
            <a:r>
              <a:rPr lang="es-ES" sz="2000" b="1" dirty="0">
                <a:solidFill>
                  <a:srgbClr val="000000"/>
                </a:solidFill>
                <a:latin typeface="WordVisi_MSFontService"/>
              </a:rPr>
              <a:t>B) DESIGNACIÓN DE ZONAS DE RIESGO INTERCOMUNITARIAS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4FFB53-AD74-353C-5DE8-D19F24159861}"/>
              </a:ext>
            </a:extLst>
          </p:cNvPr>
          <p:cNvSpPr txBox="1"/>
          <p:nvPr/>
        </p:nvSpPr>
        <p:spPr>
          <a:xfrm>
            <a:off x="1076631" y="1404851"/>
            <a:ext cx="84618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Art. 8. Tratamiento cuaternario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756633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/>
          <p:cNvSpPr/>
          <p:nvPr/>
        </p:nvSpPr>
        <p:spPr>
          <a:xfrm>
            <a:off x="3503840" y="-55774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EE276C-318A-042B-0C6F-C3446F5300E4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RETOS DE LA IMPLEMENTACIÓN DE LA NUEVA DIRECTIVA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52C1BA6-9F20-E300-ED19-7E1F17AE9701}"/>
              </a:ext>
            </a:extLst>
          </p:cNvPr>
          <p:cNvSpPr txBox="1">
            <a:spLocks/>
          </p:cNvSpPr>
          <p:nvPr/>
        </p:nvSpPr>
        <p:spPr>
          <a:xfrm>
            <a:off x="337268" y="406317"/>
            <a:ext cx="11549932" cy="5046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6E274D-1224-B598-96CE-2BB144AF0DDA}"/>
              </a:ext>
            </a:extLst>
          </p:cNvPr>
          <p:cNvSpPr txBox="1"/>
          <p:nvPr/>
        </p:nvSpPr>
        <p:spPr>
          <a:xfrm>
            <a:off x="528506" y="647674"/>
            <a:ext cx="11549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TAREAS RELACIONADAS CON EL TRATAMIENTO CUATERNARIO Y EL ESQUEMA DE LA RAP</a:t>
            </a:r>
          </a:p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A6FBD56-F200-5BC4-2333-B3BCF91AAEBB}"/>
              </a:ext>
            </a:extLst>
          </p:cNvPr>
          <p:cNvSpPr txBox="1"/>
          <p:nvPr/>
        </p:nvSpPr>
        <p:spPr>
          <a:xfrm>
            <a:off x="1860812" y="1154252"/>
            <a:ext cx="816285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Art. 9. Responsabilidad ampliada del productor</a:t>
            </a:r>
            <a:endParaRPr lang="es-ES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255DFB-9788-B3A4-B023-228C9546A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129" y="1581262"/>
            <a:ext cx="9763432" cy="46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05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/>
          <p:cNvSpPr/>
          <p:nvPr/>
        </p:nvSpPr>
        <p:spPr>
          <a:xfrm>
            <a:off x="3425617" y="-7091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EE276C-318A-042B-0C6F-C3446F5300E4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TRANSPOSICIÓN AL MARCO NORMATIVO ESPAÑOL DE LA NUEVA DIRECTIVA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52C1BA6-9F20-E300-ED19-7E1F17AE9701}"/>
              </a:ext>
            </a:extLst>
          </p:cNvPr>
          <p:cNvSpPr txBox="1">
            <a:spLocks/>
          </p:cNvSpPr>
          <p:nvPr/>
        </p:nvSpPr>
        <p:spPr>
          <a:xfrm>
            <a:off x="337268" y="406317"/>
            <a:ext cx="11549932" cy="5046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75D340-1881-A205-65B9-49A4DE936221}"/>
              </a:ext>
            </a:extLst>
          </p:cNvPr>
          <p:cNvSpPr txBox="1"/>
          <p:nvPr/>
        </p:nvSpPr>
        <p:spPr>
          <a:xfrm>
            <a:off x="538037" y="806427"/>
            <a:ext cx="1043476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- </a:t>
            </a:r>
            <a:r>
              <a:rPr lang="es-ES" sz="2400" b="1" u="sng" dirty="0"/>
              <a:t>Modificación/derogación normas vigentes</a:t>
            </a:r>
            <a:r>
              <a:rPr lang="es-ES" sz="2200" b="1" dirty="0"/>
              <a:t>: </a:t>
            </a:r>
          </a:p>
          <a:p>
            <a:pPr indent="-285750">
              <a:buFont typeface="Courier New" panose="02070309020205020404" pitchFamily="49" charset="0"/>
              <a:buChar char="o"/>
            </a:pPr>
            <a:r>
              <a:rPr lang="es-ES" sz="2200" dirty="0"/>
              <a:t>Real Decreto-Ley 11/1995 de 28 de diciembre, por el que se establecen las normas aplicables al tratamiento de las aguas residuales urbanas.</a:t>
            </a:r>
          </a:p>
          <a:p>
            <a:pPr indent="-285750">
              <a:buFont typeface="Courier New" panose="02070309020205020404" pitchFamily="49" charset="0"/>
              <a:buChar char="o"/>
            </a:pPr>
            <a:r>
              <a:rPr lang="es-ES" sz="2200" dirty="0"/>
              <a:t>Real Decreto 509/1996 De 15 de marzo, de desarrollo del RD-Ley 11/1995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2200" dirty="0"/>
          </a:p>
          <a:p>
            <a:pPr marL="342900" indent="-342900">
              <a:buFontTx/>
              <a:buChar char="-"/>
            </a:pPr>
            <a:r>
              <a:rPr lang="es-ES" sz="2400" b="1" u="sng" dirty="0"/>
              <a:t>Necesidad de coordinación con otras normas</a:t>
            </a:r>
            <a:r>
              <a:rPr lang="es-ES" sz="2200" b="1" u="sng" dirty="0"/>
              <a:t>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/>
              <a:t>Real Decreto 665/2023, de 18 de julio, por el que se modifica el Reglamento del Dominio Público Hidráulico (desbordamientos agua lluvia y escorrentía urbana)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/>
              <a:t>Ley 7/2022, de 8 de abril, de residuos y suelos contaminados para una economía circular (establecimiento de la RAP y valorización lodos)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/>
              <a:t>Real Decreto 1085/2024 por el que se aprueba el Reglamento de reutilización de las aguas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/>
              <a:t>Hoja de ruta del biogás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ES" sz="2200" dirty="0"/>
              <a:t>Plan Nacional Integrado de Energía y Clima (PNIEC) 2023-2030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/>
              <a:t>Ley 7/2021, de 20 de mayo, de cambio climático y transición energética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200026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21C4E-C8FC-A5D3-ADDB-7C54E61FA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664FC9D0-0567-CA44-1571-CC65FB06BA67}"/>
              </a:ext>
            </a:extLst>
          </p:cNvPr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435C8982-7B44-7C1C-D9CE-A1F02038AAEA}"/>
              </a:ext>
            </a:extLst>
          </p:cNvPr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69EB5D81-71FC-48EE-20B8-3E5F66A5ACAE}"/>
              </a:ext>
            </a:extLst>
          </p:cNvPr>
          <p:cNvSpPr/>
          <p:nvPr/>
        </p:nvSpPr>
        <p:spPr>
          <a:xfrm>
            <a:off x="3425617" y="-7091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>
            <a:extLst>
              <a:ext uri="{FF2B5EF4-FFF2-40B4-BE49-F238E27FC236}">
                <a16:creationId xmlns:a16="http://schemas.microsoft.com/office/drawing/2014/main" id="{92B9FB00-1840-9291-65A2-A8AE28726C3A}"/>
              </a:ext>
            </a:extLst>
          </p:cNvPr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>
            <a:extLst>
              <a:ext uri="{FF2B5EF4-FFF2-40B4-BE49-F238E27FC236}">
                <a16:creationId xmlns:a16="http://schemas.microsoft.com/office/drawing/2014/main" id="{D55715C7-B079-56C0-CE68-720FF12C3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62DFD9B-F7FD-D9DD-C305-D7DCE175B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4ADF004-3FD2-8563-5B73-AC9249EF187F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PLAN DE TRANSPOSICIÓN AL MARCO NORMATIVO ESPAÑOL DE LA NUEVA DIRECTIVA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989B683-87CF-B2FE-BDFB-AA5C723A0585}"/>
              </a:ext>
            </a:extLst>
          </p:cNvPr>
          <p:cNvSpPr txBox="1">
            <a:spLocks/>
          </p:cNvSpPr>
          <p:nvPr/>
        </p:nvSpPr>
        <p:spPr>
          <a:xfrm>
            <a:off x="337268" y="406317"/>
            <a:ext cx="11549932" cy="5046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B6C8D7A-3736-F125-B03F-C94DECF6A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912340"/>
              </p:ext>
            </p:extLst>
          </p:nvPr>
        </p:nvGraphicFramePr>
        <p:xfrm>
          <a:off x="901431" y="2208944"/>
          <a:ext cx="9291473" cy="4044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8028">
                  <a:extLst>
                    <a:ext uri="{9D8B030D-6E8A-4147-A177-3AD203B41FA5}">
                      <a16:colId xmlns:a16="http://schemas.microsoft.com/office/drawing/2014/main" val="2697803738"/>
                    </a:ext>
                  </a:extLst>
                </a:gridCol>
                <a:gridCol w="2613445">
                  <a:extLst>
                    <a:ext uri="{9D8B030D-6E8A-4147-A177-3AD203B41FA5}">
                      <a16:colId xmlns:a16="http://schemas.microsoft.com/office/drawing/2014/main" val="1092776508"/>
                    </a:ext>
                  </a:extLst>
                </a:gridCol>
              </a:tblGrid>
              <a:tr h="62227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effectLst/>
                        </a:rPr>
                        <a:t>FASES TRAMITACIÓN LEY 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effectLst/>
                        </a:rPr>
                        <a:t>FECHA ESTIMADA INICIO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909398"/>
                  </a:ext>
                </a:extLst>
              </a:tr>
              <a:tr h="3111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8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CONSULTA PÚBLICA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8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085813"/>
                  </a:ext>
                </a:extLst>
              </a:tr>
              <a:tr h="3111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AUDIENCIA PÚBLICA/INFORMACIÓN PÚBLICA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01/09/2025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6280921"/>
                  </a:ext>
                </a:extLst>
              </a:tr>
              <a:tr h="3111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BORRADOR 2 + MAIN incorporando observaciones de los 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01/10/2025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1918295"/>
                  </a:ext>
                </a:extLst>
              </a:tr>
              <a:tr h="622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CONSEJO DE MINISTROS (1ª vuelta)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martes 07/10/2025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0547109"/>
                  </a:ext>
                </a:extLst>
              </a:tr>
              <a:tr h="3111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8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INFORMES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10/2025-10/2026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305080"/>
                  </a:ext>
                </a:extLst>
              </a:tr>
              <a:tr h="3111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CONSEJO DE MINISTROS (2ª vuelta)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10/11/2026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2966422"/>
                  </a:ext>
                </a:extLst>
              </a:tr>
              <a:tr h="3111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CORTES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11/11/2026 - 11/06/2027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7723510"/>
                  </a:ext>
                </a:extLst>
              </a:tr>
              <a:tr h="3111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SANCIÓN Y PROMULGACIÓN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28/06/2027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7881079"/>
                  </a:ext>
                </a:extLst>
              </a:tr>
              <a:tr h="3111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PUBLICACIÓN BOE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05/07/2027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357211"/>
                  </a:ext>
                </a:extLst>
              </a:tr>
              <a:tr h="3111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ENTRADA EN VIGOR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25/07/2027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8238533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AAC813EA-218F-D97D-17F1-00F8BDACE847}"/>
              </a:ext>
            </a:extLst>
          </p:cNvPr>
          <p:cNvSpPr txBox="1"/>
          <p:nvPr/>
        </p:nvSpPr>
        <p:spPr>
          <a:xfrm>
            <a:off x="703943" y="745652"/>
            <a:ext cx="9764485" cy="1388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NORMAS NECESARIAS PARA COMPLETAR LA TRANSPOSICIÓN  Y CALENDARIO TENTATIVO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 con rango de ley para transponer la Directiva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Reglamento desarrollo RAP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38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5954768" y="-7505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/>
          <p:cNvSpPr/>
          <p:nvPr/>
        </p:nvSpPr>
        <p:spPr>
          <a:xfrm>
            <a:off x="3930840" y="21708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D74D7-6DA8-8305-0F1A-16914C5CC52B}"/>
              </a:ext>
            </a:extLst>
          </p:cNvPr>
          <p:cNvSpPr txBox="1"/>
          <p:nvPr/>
        </p:nvSpPr>
        <p:spPr>
          <a:xfrm>
            <a:off x="265934" y="141997"/>
            <a:ext cx="11663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REVISIÓN DE LA DIRECTIVA 91/271/CEE: EVALUACIÓN INICIAL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8857768-FA43-80D5-511D-51637026A386}"/>
              </a:ext>
            </a:extLst>
          </p:cNvPr>
          <p:cNvCxnSpPr>
            <a:cxnSpLocks/>
          </p:cNvCxnSpPr>
          <p:nvPr/>
        </p:nvCxnSpPr>
        <p:spPr>
          <a:xfrm flipH="1" flipV="1">
            <a:off x="7273067" y="3421495"/>
            <a:ext cx="1238263" cy="23677"/>
          </a:xfrm>
          <a:prstGeom prst="line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7FA211A0-E427-FB57-7D43-7E0C7304EFF1}"/>
              </a:ext>
            </a:extLst>
          </p:cNvPr>
          <p:cNvCxnSpPr>
            <a:cxnSpLocks/>
          </p:cNvCxnSpPr>
          <p:nvPr/>
        </p:nvCxnSpPr>
        <p:spPr>
          <a:xfrm>
            <a:off x="6747309" y="2396691"/>
            <a:ext cx="504257" cy="1017299"/>
          </a:xfrm>
          <a:prstGeom prst="line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D877B07B-0CA9-912C-807A-6090BE89112B}"/>
              </a:ext>
            </a:extLst>
          </p:cNvPr>
          <p:cNvCxnSpPr>
            <a:cxnSpLocks/>
          </p:cNvCxnSpPr>
          <p:nvPr/>
        </p:nvCxnSpPr>
        <p:spPr>
          <a:xfrm flipH="1">
            <a:off x="6747309" y="3423927"/>
            <a:ext cx="518453" cy="1032570"/>
          </a:xfrm>
          <a:prstGeom prst="line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Marcador de contenido 7">
            <a:extLst>
              <a:ext uri="{FF2B5EF4-FFF2-40B4-BE49-F238E27FC236}">
                <a16:creationId xmlns:a16="http://schemas.microsoft.com/office/drawing/2014/main" id="{961F30AD-2812-0342-AB61-A9EA8D902540}"/>
              </a:ext>
            </a:extLst>
          </p:cNvPr>
          <p:cNvSpPr txBox="1">
            <a:spLocks/>
          </p:cNvSpPr>
          <p:nvPr/>
        </p:nvSpPr>
        <p:spPr>
          <a:xfrm>
            <a:off x="339955" y="1069522"/>
            <a:ext cx="2230453" cy="101248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b="1" dirty="0"/>
              <a:t>Evaluación REFIT (2019)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1A9745-D19C-719C-D3F5-521EE7E5B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735" y="812557"/>
            <a:ext cx="9108451" cy="55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56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/>
          <p:nvPr/>
        </p:nvSpPr>
        <p:spPr>
          <a:xfrm>
            <a:off x="3778366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7"/>
          <p:cNvSpPr/>
          <p:nvPr/>
        </p:nvSpPr>
        <p:spPr>
          <a:xfrm>
            <a:off x="715843" y="0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40" y="-4000511"/>
            <a:ext cx="8426960" cy="11455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8517" y="4193901"/>
            <a:ext cx="45082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algn="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</a:defRPr>
            </a:lvl1pPr>
          </a:lstStyle>
          <a:p>
            <a:pPr algn="ctr"/>
            <a:r>
              <a:rPr lang="es-ES" sz="2000" u="sng" dirty="0"/>
              <a:t>CONTACTO</a:t>
            </a:r>
          </a:p>
          <a:p>
            <a:pPr algn="ctr"/>
            <a:endParaRPr lang="es-ES" sz="2000" dirty="0"/>
          </a:p>
          <a:p>
            <a:pPr algn="ctr"/>
            <a:r>
              <a:rPr lang="es-ES" sz="2000" dirty="0"/>
              <a:t>Irene Morante Sánchez</a:t>
            </a:r>
          </a:p>
          <a:p>
            <a:pPr algn="ctr"/>
            <a:r>
              <a:rPr lang="es-ES" sz="2000" dirty="0"/>
              <a:t>SG Planificación Hidrológica </a:t>
            </a:r>
          </a:p>
          <a:p>
            <a:pPr algn="ctr"/>
            <a:r>
              <a:rPr lang="es-ES" sz="2000" dirty="0"/>
              <a:t>imorante@miteco.es</a:t>
            </a:r>
            <a:endParaRPr lang="id-ID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0FBC17-2C38-FEAB-A5B5-47CF4583E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1AA95691-4F22-09AC-BDE6-9F8281FF203E}"/>
              </a:ext>
            </a:extLst>
          </p:cNvPr>
          <p:cNvSpPr txBox="1"/>
          <p:nvPr/>
        </p:nvSpPr>
        <p:spPr>
          <a:xfrm>
            <a:off x="2778471" y="2191521"/>
            <a:ext cx="5628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algn="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</a:defRPr>
            </a:lvl1pPr>
          </a:lstStyle>
          <a:p>
            <a:pPr algn="ctr"/>
            <a:r>
              <a:rPr lang="es-ES" sz="4000" i="1" dirty="0"/>
              <a:t>MUCHAS GRACIAS POR SU ATENCIÓN </a:t>
            </a:r>
            <a:endParaRPr lang="id-ID" sz="4000" i="1" dirty="0"/>
          </a:p>
        </p:txBody>
      </p:sp>
    </p:spTree>
    <p:extLst>
      <p:ext uri="{BB962C8B-B14F-4D97-AF65-F5344CB8AC3E}">
        <p14:creationId xmlns:p14="http://schemas.microsoft.com/office/powerpoint/2010/main" val="152535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5954768" y="-7505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/>
          <p:cNvSpPr/>
          <p:nvPr/>
        </p:nvSpPr>
        <p:spPr>
          <a:xfrm>
            <a:off x="3930840" y="21708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D74D7-6DA8-8305-0F1A-16914C5CC52B}"/>
              </a:ext>
            </a:extLst>
          </p:cNvPr>
          <p:cNvSpPr txBox="1"/>
          <p:nvPr/>
        </p:nvSpPr>
        <p:spPr>
          <a:xfrm>
            <a:off x="265934" y="141997"/>
            <a:ext cx="11663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REVISIÓN DE LA DIRECTIVA 91/271/CEE: EVALUACIÓN INICIAL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8857768-FA43-80D5-511D-51637026A386}"/>
              </a:ext>
            </a:extLst>
          </p:cNvPr>
          <p:cNvCxnSpPr>
            <a:cxnSpLocks/>
          </p:cNvCxnSpPr>
          <p:nvPr/>
        </p:nvCxnSpPr>
        <p:spPr>
          <a:xfrm flipH="1" flipV="1">
            <a:off x="7273067" y="3421495"/>
            <a:ext cx="1238263" cy="23677"/>
          </a:xfrm>
          <a:prstGeom prst="line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7FA211A0-E427-FB57-7D43-7E0C7304EFF1}"/>
              </a:ext>
            </a:extLst>
          </p:cNvPr>
          <p:cNvCxnSpPr>
            <a:cxnSpLocks/>
          </p:cNvCxnSpPr>
          <p:nvPr/>
        </p:nvCxnSpPr>
        <p:spPr>
          <a:xfrm>
            <a:off x="6747309" y="2396691"/>
            <a:ext cx="504257" cy="1017299"/>
          </a:xfrm>
          <a:prstGeom prst="line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D877B07B-0CA9-912C-807A-6090BE89112B}"/>
              </a:ext>
            </a:extLst>
          </p:cNvPr>
          <p:cNvCxnSpPr>
            <a:cxnSpLocks/>
          </p:cNvCxnSpPr>
          <p:nvPr/>
        </p:nvCxnSpPr>
        <p:spPr>
          <a:xfrm flipH="1">
            <a:off x="6747309" y="3423927"/>
            <a:ext cx="518453" cy="1032570"/>
          </a:xfrm>
          <a:prstGeom prst="line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Marcador de contenido 7">
            <a:extLst>
              <a:ext uri="{FF2B5EF4-FFF2-40B4-BE49-F238E27FC236}">
                <a16:creationId xmlns:a16="http://schemas.microsoft.com/office/drawing/2014/main" id="{961F30AD-2812-0342-AB61-A9EA8D902540}"/>
              </a:ext>
            </a:extLst>
          </p:cNvPr>
          <p:cNvSpPr txBox="1">
            <a:spLocks/>
          </p:cNvSpPr>
          <p:nvPr/>
        </p:nvSpPr>
        <p:spPr>
          <a:xfrm>
            <a:off x="339955" y="1069521"/>
            <a:ext cx="2230453" cy="148194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b="1" dirty="0"/>
              <a:t>3 ángulos clave para la revisión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AEB8BC-72EC-FD44-823E-C445EA454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928" y="979253"/>
            <a:ext cx="8841214" cy="52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99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/>
          <p:cNvSpPr/>
          <p:nvPr/>
        </p:nvSpPr>
        <p:spPr>
          <a:xfrm>
            <a:off x="3648823" y="0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EE276C-318A-042B-0C6F-C3446F5300E4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NOVEDADES DE LA DIRECTIVA 2024/3019 DE TRATAMIENTO DE AGUAS RESIDUALES URBANAS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9FDD538-F641-6FC0-E936-DF8E7F15EB98}"/>
              </a:ext>
            </a:extLst>
          </p:cNvPr>
          <p:cNvSpPr txBox="1">
            <a:spLocks/>
          </p:cNvSpPr>
          <p:nvPr/>
        </p:nvSpPr>
        <p:spPr>
          <a:xfrm>
            <a:off x="507865" y="1013696"/>
            <a:ext cx="11176270" cy="5158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u="sng" dirty="0"/>
              <a:t>Art. 1. Objeto de la Directiva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b="1" u="sng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 err="1"/>
              <a:t>Establecer</a:t>
            </a:r>
            <a:r>
              <a:rPr lang="en-US" sz="2400" dirty="0"/>
              <a:t> las </a:t>
            </a:r>
            <a:r>
              <a:rPr lang="en-US" sz="2400" b="1" dirty="0" err="1"/>
              <a:t>reglas</a:t>
            </a:r>
            <a:r>
              <a:rPr lang="en-US" sz="2400" b="1" dirty="0"/>
              <a:t> para la </a:t>
            </a:r>
            <a:r>
              <a:rPr lang="en-US" sz="2400" b="1" dirty="0" err="1"/>
              <a:t>colecta</a:t>
            </a:r>
            <a:r>
              <a:rPr lang="en-US" sz="2400" b="1" dirty="0"/>
              <a:t>, </a:t>
            </a:r>
            <a:r>
              <a:rPr lang="en-US" sz="2400" b="1" dirty="0" err="1"/>
              <a:t>tratamiento</a:t>
            </a:r>
            <a:r>
              <a:rPr lang="en-US" sz="2400" b="1" dirty="0"/>
              <a:t> y </a:t>
            </a:r>
            <a:r>
              <a:rPr lang="en-US" sz="2400" b="1" dirty="0" err="1"/>
              <a:t>vertido</a:t>
            </a:r>
            <a:r>
              <a:rPr lang="en-US" sz="2400" b="1" dirty="0"/>
              <a:t> de las </a:t>
            </a:r>
            <a:r>
              <a:rPr lang="en-US" sz="2400" b="1" dirty="0" err="1"/>
              <a:t>aguas</a:t>
            </a:r>
            <a:r>
              <a:rPr lang="en-US" sz="2400" b="1" dirty="0"/>
              <a:t> </a:t>
            </a:r>
            <a:r>
              <a:rPr lang="en-US" sz="2400" b="1" dirty="0" err="1"/>
              <a:t>residuales</a:t>
            </a:r>
            <a:r>
              <a:rPr lang="en-US" sz="2400" b="1" dirty="0"/>
              <a:t> </a:t>
            </a:r>
            <a:r>
              <a:rPr lang="en-US" sz="2400" b="1" dirty="0" err="1"/>
              <a:t>urbanas</a:t>
            </a:r>
            <a:r>
              <a:rPr lang="en-US" sz="2400" dirty="0"/>
              <a:t>, para </a:t>
            </a:r>
            <a:r>
              <a:rPr lang="en-US" sz="2400" dirty="0" err="1"/>
              <a:t>proteger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medio </a:t>
            </a:r>
            <a:r>
              <a:rPr lang="en-US" sz="2400" dirty="0" err="1"/>
              <a:t>ambiente</a:t>
            </a:r>
            <a:r>
              <a:rPr lang="en-US" sz="2400" dirty="0"/>
              <a:t> y la </a:t>
            </a:r>
            <a:r>
              <a:rPr lang="en-US" sz="2400" dirty="0" err="1"/>
              <a:t>salud</a:t>
            </a:r>
            <a:r>
              <a:rPr lang="en-US" sz="2400" dirty="0"/>
              <a:t> </a:t>
            </a:r>
            <a:r>
              <a:rPr lang="en-US" sz="2400" dirty="0" err="1"/>
              <a:t>humana</a:t>
            </a:r>
            <a:r>
              <a:rPr lang="en-US" sz="2400" dirty="0"/>
              <a:t>, de </a:t>
            </a:r>
            <a:r>
              <a:rPr lang="en-US" sz="2400" dirty="0" err="1"/>
              <a:t>acuerdo</a:t>
            </a:r>
            <a:r>
              <a:rPr lang="en-US" sz="2400" dirty="0"/>
              <a:t> con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b="1" dirty="0" err="1"/>
              <a:t>enfoque</a:t>
            </a:r>
            <a:r>
              <a:rPr lang="en-US" sz="2400" b="1" dirty="0"/>
              <a:t> de One Health</a:t>
            </a:r>
            <a:r>
              <a:rPr lang="en-US" sz="2400" dirty="0"/>
              <a:t>, </a:t>
            </a:r>
            <a:r>
              <a:rPr lang="en-US" sz="2400" dirty="0" err="1"/>
              <a:t>mientras</a:t>
            </a:r>
            <a:r>
              <a:rPr lang="en-US" sz="2400" dirty="0"/>
              <a:t> que </a:t>
            </a:r>
            <a:r>
              <a:rPr lang="en-US" sz="2400" b="1" dirty="0"/>
              <a:t>se </a:t>
            </a:r>
            <a:r>
              <a:rPr lang="en-US" sz="2400" b="1" dirty="0" err="1"/>
              <a:t>reducen</a:t>
            </a:r>
            <a:r>
              <a:rPr lang="en-US" sz="2400" b="1" dirty="0"/>
              <a:t> de </a:t>
            </a:r>
            <a:r>
              <a:rPr lang="en-US" sz="2400" b="1" dirty="0" err="1"/>
              <a:t>manera</a:t>
            </a:r>
            <a:r>
              <a:rPr lang="en-US" sz="2400" b="1" dirty="0"/>
              <a:t> </a:t>
            </a:r>
            <a:r>
              <a:rPr lang="en-US" sz="2400" b="1" dirty="0" err="1"/>
              <a:t>progresiva</a:t>
            </a:r>
            <a:r>
              <a:rPr lang="en-US" sz="2400" b="1" dirty="0"/>
              <a:t> las </a:t>
            </a:r>
            <a:r>
              <a:rPr lang="en-US" sz="2400" b="1" dirty="0" err="1"/>
              <a:t>emisiones</a:t>
            </a:r>
            <a:r>
              <a:rPr lang="en-US" sz="2400" b="1" dirty="0"/>
              <a:t> de GEI </a:t>
            </a:r>
            <a:r>
              <a:rPr lang="en-US" sz="2400" dirty="0"/>
              <a:t>a </a:t>
            </a:r>
            <a:r>
              <a:rPr lang="en-US" sz="2400" dirty="0" err="1"/>
              <a:t>niveles</a:t>
            </a:r>
            <a:r>
              <a:rPr lang="en-US" sz="2400" dirty="0"/>
              <a:t> </a:t>
            </a:r>
            <a:r>
              <a:rPr lang="en-US" sz="2400" dirty="0" err="1"/>
              <a:t>sostenibles</a:t>
            </a:r>
            <a:r>
              <a:rPr lang="en-US" sz="2400" dirty="0"/>
              <a:t>, </a:t>
            </a:r>
            <a:r>
              <a:rPr lang="en-US" sz="2400" dirty="0" err="1"/>
              <a:t>mejorando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balance de </a:t>
            </a:r>
            <a:r>
              <a:rPr lang="en-US" sz="2400" dirty="0" err="1"/>
              <a:t>energía</a:t>
            </a:r>
            <a:r>
              <a:rPr lang="en-US" sz="2400" dirty="0"/>
              <a:t> y </a:t>
            </a:r>
            <a:r>
              <a:rPr lang="en-US" sz="2400" dirty="0" err="1"/>
              <a:t>contribuyendo</a:t>
            </a:r>
            <a:r>
              <a:rPr lang="en-US" sz="2400" dirty="0"/>
              <a:t> a la </a:t>
            </a:r>
            <a:r>
              <a:rPr lang="en-US" sz="2400" b="1" dirty="0" err="1"/>
              <a:t>transición</a:t>
            </a:r>
            <a:r>
              <a:rPr lang="en-US" sz="2400" b="1" dirty="0"/>
              <a:t> a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economía</a:t>
            </a:r>
            <a:r>
              <a:rPr lang="en-US" sz="2400" b="1" dirty="0"/>
              <a:t> circular</a:t>
            </a:r>
            <a:r>
              <a:rPr lang="en-US" sz="2400" dirty="0"/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 err="1"/>
              <a:t>También</a:t>
            </a:r>
            <a:r>
              <a:rPr lang="en-US" sz="2400" dirty="0"/>
              <a:t> </a:t>
            </a:r>
            <a:r>
              <a:rPr lang="en-US" sz="2400" dirty="0" err="1"/>
              <a:t>establece</a:t>
            </a:r>
            <a:r>
              <a:rPr lang="en-US" sz="2400" dirty="0"/>
              <a:t> </a:t>
            </a:r>
            <a:r>
              <a:rPr lang="en-US" sz="2400" dirty="0" err="1"/>
              <a:t>normas</a:t>
            </a:r>
            <a:r>
              <a:rPr lang="en-US" sz="2400" dirty="0"/>
              <a:t> para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b="1" dirty="0" err="1"/>
              <a:t>acceso</a:t>
            </a:r>
            <a:r>
              <a:rPr lang="en-US" sz="2400" b="1" dirty="0"/>
              <a:t> universal a </a:t>
            </a:r>
            <a:r>
              <a:rPr lang="en-US" sz="2400" b="1" dirty="0" err="1"/>
              <a:t>sanitarios</a:t>
            </a:r>
            <a:r>
              <a:rPr lang="en-US" sz="2400" dirty="0"/>
              <a:t>, para </a:t>
            </a:r>
            <a:r>
              <a:rPr lang="en-US" sz="2400" b="1" dirty="0" err="1"/>
              <a:t>mejorar</a:t>
            </a:r>
            <a:r>
              <a:rPr lang="en-US" sz="2400" b="1" dirty="0"/>
              <a:t> la </a:t>
            </a:r>
            <a:r>
              <a:rPr lang="en-US" sz="2400" b="1" dirty="0" err="1"/>
              <a:t>transparencia</a:t>
            </a:r>
            <a:r>
              <a:rPr lang="en-US" sz="2400" b="1" dirty="0"/>
              <a:t> del sector</a:t>
            </a:r>
            <a:r>
              <a:rPr lang="en-US" sz="2400" dirty="0"/>
              <a:t>, para la </a:t>
            </a:r>
            <a:r>
              <a:rPr lang="en-US" sz="2400" b="1" dirty="0" err="1"/>
              <a:t>vigilancia</a:t>
            </a:r>
            <a:r>
              <a:rPr lang="en-US" sz="2400" b="1" dirty="0"/>
              <a:t> </a:t>
            </a:r>
            <a:r>
              <a:rPr lang="en-US" sz="2400" b="1" dirty="0" err="1"/>
              <a:t>epidemiológica</a:t>
            </a:r>
            <a:r>
              <a:rPr lang="en-US" sz="2400" dirty="0"/>
              <a:t> de las </a:t>
            </a:r>
            <a:r>
              <a:rPr lang="en-US" sz="2400" dirty="0" err="1"/>
              <a:t>aguas</a:t>
            </a:r>
            <a:r>
              <a:rPr lang="en-US" sz="2400" dirty="0"/>
              <a:t> </a:t>
            </a:r>
            <a:r>
              <a:rPr lang="en-US" sz="2400" dirty="0" err="1"/>
              <a:t>residuales</a:t>
            </a:r>
            <a:r>
              <a:rPr lang="en-US" sz="2400" dirty="0"/>
              <a:t> </a:t>
            </a:r>
            <a:r>
              <a:rPr lang="en-US" sz="2400" dirty="0" err="1"/>
              <a:t>urbanas</a:t>
            </a:r>
            <a:r>
              <a:rPr lang="en-US" sz="2400" dirty="0"/>
              <a:t> y para la </a:t>
            </a:r>
            <a:r>
              <a:rPr lang="en-US" sz="2400" dirty="0" err="1"/>
              <a:t>implementación</a:t>
            </a:r>
            <a:r>
              <a:rPr lang="en-US" sz="2400" dirty="0"/>
              <a:t> del </a:t>
            </a:r>
            <a:r>
              <a:rPr lang="en-US" sz="2400" b="1" dirty="0"/>
              <a:t>principio “</a:t>
            </a:r>
            <a:r>
              <a:rPr lang="en-US" sz="2400" b="1" dirty="0" err="1"/>
              <a:t>Quien</a:t>
            </a:r>
            <a:r>
              <a:rPr lang="en-US" sz="2400" b="1" dirty="0"/>
              <a:t> </a:t>
            </a:r>
            <a:r>
              <a:rPr lang="en-US" sz="2400" b="1" dirty="0" err="1"/>
              <a:t>contamina</a:t>
            </a:r>
            <a:r>
              <a:rPr lang="en-US" sz="2400" b="1" dirty="0"/>
              <a:t>, </a:t>
            </a:r>
            <a:r>
              <a:rPr lang="en-US" sz="2400" b="1" dirty="0" err="1"/>
              <a:t>paga</a:t>
            </a:r>
            <a:r>
              <a:rPr lang="en-US" sz="2400" dirty="0"/>
              <a:t>”. </a:t>
            </a:r>
          </a:p>
          <a:p>
            <a:endParaRPr lang="es-E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3271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/>
          <p:cNvSpPr/>
          <p:nvPr/>
        </p:nvSpPr>
        <p:spPr>
          <a:xfrm>
            <a:off x="3648823" y="0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EE276C-318A-042B-0C6F-C3446F5300E4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NOVEDADES DE LA DIRECTIVA 2024/3019 DE TRATAMIENTO DE AGUAS RESIDUALES URBANAS</a:t>
            </a:r>
          </a:p>
        </p:txBody>
      </p:sp>
      <p:pic>
        <p:nvPicPr>
          <p:cNvPr id="6" name="Imagen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30C6BB4-B248-DBF2-2FA1-A05B198DCE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43" t="33475" r="24702" b="14409"/>
          <a:stretch/>
        </p:blipFill>
        <p:spPr bwMode="auto">
          <a:xfrm>
            <a:off x="1457325" y="740967"/>
            <a:ext cx="9398837" cy="5446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2543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/>
          <p:cNvSpPr/>
          <p:nvPr/>
        </p:nvSpPr>
        <p:spPr>
          <a:xfrm>
            <a:off x="3648823" y="0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EE276C-318A-042B-0C6F-C3446F5300E4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NOVEDADES DE LA DIRECTIVA 2024/3019 DE TRATAMIENTO DE AGUAS RESIDUALES URBANAS</a:t>
            </a:r>
          </a:p>
        </p:txBody>
      </p:sp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F3A0DD2-8096-1D5E-4257-2BA5FD9A1D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35" t="21396" r="18201" b="14065"/>
          <a:stretch/>
        </p:blipFill>
        <p:spPr bwMode="auto">
          <a:xfrm>
            <a:off x="3279774" y="827415"/>
            <a:ext cx="8247411" cy="5152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4439B0-B9B8-C015-ED73-11251549A67F}"/>
              </a:ext>
            </a:extLst>
          </p:cNvPr>
          <p:cNvSpPr txBox="1"/>
          <p:nvPr/>
        </p:nvSpPr>
        <p:spPr>
          <a:xfrm>
            <a:off x="351262" y="1072270"/>
            <a:ext cx="2686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¿Cómo abordamos la CONTAMINACIÓN REMANENTE?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- AAUU todavía incumplen D. 91/271/CEE</a:t>
            </a:r>
          </a:p>
          <a:p>
            <a:pPr marL="285750" indent="-285750" algn="ctr">
              <a:buFontTx/>
              <a:buChar char="-"/>
            </a:pPr>
            <a:r>
              <a:rPr lang="es-ES" b="1" dirty="0"/>
              <a:t>Contaminación procedente de pequeñas aglomeraciones</a:t>
            </a:r>
          </a:p>
          <a:p>
            <a:pPr marL="285750" indent="-285750" algn="ctr">
              <a:buFontTx/>
              <a:buChar char="-"/>
            </a:pPr>
            <a:r>
              <a:rPr lang="es-ES" b="1" dirty="0"/>
              <a:t>Sistemas individuales</a:t>
            </a:r>
          </a:p>
          <a:p>
            <a:pPr marL="285750" indent="-285750" algn="ctr">
              <a:buFontTx/>
              <a:buChar char="-"/>
            </a:pPr>
            <a:r>
              <a:rPr lang="es-ES" b="1" dirty="0"/>
              <a:t>Desbordamientos de aguas de tormenta y escorrentía urbana</a:t>
            </a:r>
          </a:p>
        </p:txBody>
      </p:sp>
    </p:spTree>
    <p:extLst>
      <p:ext uri="{BB962C8B-B14F-4D97-AF65-F5344CB8AC3E}">
        <p14:creationId xmlns:p14="http://schemas.microsoft.com/office/powerpoint/2010/main" val="3970549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/>
          <p:cNvSpPr/>
          <p:nvPr/>
        </p:nvSpPr>
        <p:spPr>
          <a:xfrm>
            <a:off x="3648823" y="0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A662267-87B6-13A7-5FB7-ADD27EE32145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NOVEDADES DE LA DIRECTIVA 2024/3019 DE TRATAMIENTO DE AGUAS RESIDUALES URBANAS</a:t>
            </a:r>
          </a:p>
        </p:txBody>
      </p:sp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E2E6415-440C-F2D6-7B32-A8E2417D7F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24" t="21396" r="18410" b="14745"/>
          <a:stretch/>
        </p:blipFill>
        <p:spPr bwMode="auto">
          <a:xfrm>
            <a:off x="3507884" y="943833"/>
            <a:ext cx="8077200" cy="5401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A4715EF-9673-F105-7E0D-5551E585B05D}"/>
              </a:ext>
            </a:extLst>
          </p:cNvPr>
          <p:cNvSpPr txBox="1"/>
          <p:nvPr/>
        </p:nvSpPr>
        <p:spPr>
          <a:xfrm>
            <a:off x="528506" y="1801941"/>
            <a:ext cx="2686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¿Y qué hacemos para </a:t>
            </a:r>
            <a:r>
              <a:rPr lang="es-ES" b="1" u="sng" dirty="0"/>
              <a:t>reducir la eutrofización </a:t>
            </a:r>
            <a:r>
              <a:rPr lang="es-ES" b="1" dirty="0"/>
              <a:t>y la contaminación debida a </a:t>
            </a:r>
            <a:r>
              <a:rPr lang="es-ES" b="1" u="sng" dirty="0"/>
              <a:t>nuevas sustancias</a:t>
            </a:r>
            <a:r>
              <a:rPr lang="es-ES" b="1" dirty="0"/>
              <a:t>?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Mayor exigencia para el tratamiento de las aguas residuales urbanas</a:t>
            </a:r>
          </a:p>
        </p:txBody>
      </p:sp>
    </p:spTree>
    <p:extLst>
      <p:ext uri="{BB962C8B-B14F-4D97-AF65-F5344CB8AC3E}">
        <p14:creationId xmlns:p14="http://schemas.microsoft.com/office/powerpoint/2010/main" val="1863346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0"/>
            <a:ext cx="12191999" cy="670560"/>
          </a:xfrm>
          <a:prstGeom prst="rect">
            <a:avLst/>
          </a:prstGeom>
          <a:solidFill>
            <a:srgbClr val="72A7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8"/>
          <p:cNvSpPr/>
          <p:nvPr/>
        </p:nvSpPr>
        <p:spPr>
          <a:xfrm>
            <a:off x="6436582" y="0"/>
            <a:ext cx="4876800" cy="6858000"/>
          </a:xfrm>
          <a:prstGeom prst="rect">
            <a:avLst/>
          </a:prstGeom>
          <a:solidFill>
            <a:srgbClr val="72A7C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7"/>
          <p:cNvSpPr/>
          <p:nvPr/>
        </p:nvSpPr>
        <p:spPr>
          <a:xfrm>
            <a:off x="3648823" y="0"/>
            <a:ext cx="4876800" cy="6858000"/>
          </a:xfrm>
          <a:prstGeom prst="rect">
            <a:avLst/>
          </a:prstGeom>
          <a:solidFill>
            <a:srgbClr val="72A7C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670560"/>
            <a:ext cx="12192000" cy="0"/>
          </a:xfrm>
          <a:prstGeom prst="line">
            <a:avLst/>
          </a:prstGeom>
          <a:ln w="28575">
            <a:solidFill>
              <a:srgbClr val="398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6" y="-92153"/>
            <a:ext cx="561076" cy="762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2CE22-6620-3CA7-507A-4E4B367E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00"/>
            <a:ext cx="3889585" cy="877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2E6D019-9BD5-C3C6-8218-CE7352BE205B}"/>
              </a:ext>
            </a:extLst>
          </p:cNvPr>
          <p:cNvSpPr txBox="1"/>
          <p:nvPr/>
        </p:nvSpPr>
        <p:spPr>
          <a:xfrm>
            <a:off x="528506" y="150614"/>
            <a:ext cx="115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NOVEDADES DE LA DIRECTIVA 2024/3019 DE TRATAMIENTO DE AGUAS RESIDUALES URBANAS</a:t>
            </a:r>
          </a:p>
        </p:txBody>
      </p:sp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A66BBE2-D9EE-7754-196E-3F019933A1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35" t="21915" r="18591" b="14496"/>
          <a:stretch/>
        </p:blipFill>
        <p:spPr bwMode="auto">
          <a:xfrm>
            <a:off x="3292474" y="838027"/>
            <a:ext cx="7804151" cy="5022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626CB67-0666-5721-7421-D15DCDA1CCEC}"/>
              </a:ext>
            </a:extLst>
          </p:cNvPr>
          <p:cNvSpPr txBox="1"/>
          <p:nvPr/>
        </p:nvSpPr>
        <p:spPr>
          <a:xfrm>
            <a:off x="276226" y="2125000"/>
            <a:ext cx="2686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/>
              <a:t>Alineamiento con el Pacto Verde Europeo: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- Neutralidad energética</a:t>
            </a:r>
          </a:p>
          <a:p>
            <a:pPr algn="ctr"/>
            <a:r>
              <a:rPr lang="es-ES" b="1" dirty="0"/>
              <a:t>- Hacia la neutralidad climática</a:t>
            </a:r>
          </a:p>
        </p:txBody>
      </p:sp>
    </p:spTree>
    <p:extLst>
      <p:ext uri="{BB962C8B-B14F-4D97-AF65-F5344CB8AC3E}">
        <p14:creationId xmlns:p14="http://schemas.microsoft.com/office/powerpoint/2010/main" val="3002190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9043</TotalTime>
  <Words>2657</Words>
  <Application>Microsoft Office PowerPoint</Application>
  <PresentationFormat>Panorámica</PresentationFormat>
  <Paragraphs>454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3" baseType="lpstr">
      <vt:lpstr>Franklin Gothic Heavy</vt:lpstr>
      <vt:lpstr>Calibri Light</vt:lpstr>
      <vt:lpstr>Times New Roman</vt:lpstr>
      <vt:lpstr>PMingLiU</vt:lpstr>
      <vt:lpstr>Aptos</vt:lpstr>
      <vt:lpstr>Courier New</vt:lpstr>
      <vt:lpstr>Arial</vt:lpstr>
      <vt:lpstr>Wingdings</vt:lpstr>
      <vt:lpstr>Symbol</vt:lpstr>
      <vt:lpstr>Calibri</vt:lpstr>
      <vt:lpstr>Segoe UI</vt:lpstr>
      <vt:lpstr>WordVisi_MSFontService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SG Planificación y Uso Sostenible del Agua</dc:title>
  <dc:creator>jfma</dc:creator>
  <cp:lastModifiedBy>Irene Morante Sanchez</cp:lastModifiedBy>
  <cp:revision>429</cp:revision>
  <cp:lastPrinted>2023-05-17T11:49:40Z</cp:lastPrinted>
  <dcterms:created xsi:type="dcterms:W3CDTF">2017-07-07T09:17:56Z</dcterms:created>
  <dcterms:modified xsi:type="dcterms:W3CDTF">2025-03-03T16:48:02Z</dcterms:modified>
</cp:coreProperties>
</file>