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62" r:id="rId2"/>
    <p:sldId id="364" r:id="rId3"/>
    <p:sldId id="287" r:id="rId4"/>
    <p:sldId id="384" r:id="rId5"/>
    <p:sldId id="286" r:id="rId6"/>
    <p:sldId id="333" r:id="rId7"/>
    <p:sldId id="386" r:id="rId8"/>
    <p:sldId id="385" r:id="rId9"/>
    <p:sldId id="294" r:id="rId10"/>
    <p:sldId id="299" r:id="rId11"/>
    <p:sldId id="334" r:id="rId12"/>
    <p:sldId id="355" r:id="rId13"/>
    <p:sldId id="371" r:id="rId14"/>
    <p:sldId id="353" r:id="rId15"/>
    <p:sldId id="349" r:id="rId16"/>
    <p:sldId id="361" r:id="rId17"/>
    <p:sldId id="356" r:id="rId18"/>
    <p:sldId id="350" r:id="rId19"/>
    <p:sldId id="345" r:id="rId20"/>
    <p:sldId id="360" r:id="rId21"/>
    <p:sldId id="382" r:id="rId22"/>
    <p:sldId id="365" r:id="rId23"/>
    <p:sldId id="366" r:id="rId24"/>
    <p:sldId id="367" r:id="rId25"/>
    <p:sldId id="368" r:id="rId26"/>
    <p:sldId id="369" r:id="rId27"/>
    <p:sldId id="383" r:id="rId28"/>
    <p:sldId id="381" r:id="rId29"/>
    <p:sldId id="387" r:id="rId30"/>
    <p:sldId id="357" r:id="rId31"/>
  </p:sldIdLst>
  <p:sldSz cx="12192000" cy="6858000"/>
  <p:notesSz cx="7099300"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221C19"/>
    <a:srgbClr val="2C251E"/>
    <a:srgbClr val="015095"/>
    <a:srgbClr val="F2F2F2"/>
    <a:srgbClr val="FAC090"/>
    <a:srgbClr val="235894"/>
    <a:srgbClr val="E98A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22" autoAdjust="0"/>
    <p:restoredTop sz="96395" autoAdjust="0"/>
  </p:normalViewPr>
  <p:slideViewPr>
    <p:cSldViewPr snapToGrid="0">
      <p:cViewPr>
        <p:scale>
          <a:sx n="100" d="100"/>
          <a:sy n="100" d="100"/>
        </p:scale>
        <p:origin x="-1326" y="-462"/>
      </p:cViewPr>
      <p:guideLst>
        <p:guide orient="horz" pos="2160"/>
        <p:guide pos="3840"/>
      </p:guideLst>
    </p:cSldViewPr>
  </p:slideViewPr>
  <p:notesTextViewPr>
    <p:cViewPr>
      <p:scale>
        <a:sx n="300" d="100"/>
        <a:sy n="3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s-ES"/>
          </a:p>
        </p:txBody>
      </p:sp>
      <p:sp>
        <p:nvSpPr>
          <p:cNvPr id="3" name="Marcador de fecha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EE18DA0C-C0DF-48C3-B817-AC7B66777B27}" type="datetimeFigureOut">
              <a:rPr lang="es-ES" smtClean="0"/>
              <a:t>14/10/2022</a:t>
            </a:fld>
            <a:endParaRPr lang="es-ES"/>
          </a:p>
        </p:txBody>
      </p:sp>
      <p:sp>
        <p:nvSpPr>
          <p:cNvPr id="4" name="Marcador de imagen de diapositiva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s-ES"/>
          </a:p>
        </p:txBody>
      </p:sp>
      <p:sp>
        <p:nvSpPr>
          <p:cNvPr id="5" name="Marcador de notas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s-ES"/>
          </a:p>
        </p:txBody>
      </p:sp>
      <p:sp>
        <p:nvSpPr>
          <p:cNvPr id="7" name="Marcador de número de diapositiva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DBAD8B5A-E64B-4CEE-A31A-75B477C67203}" type="slidenum">
              <a:rPr lang="es-ES" smtClean="0"/>
              <a:t>‹Nº›</a:t>
            </a:fld>
            <a:endParaRPr lang="es-ES"/>
          </a:p>
        </p:txBody>
      </p:sp>
    </p:spTree>
    <p:extLst>
      <p:ext uri="{BB962C8B-B14F-4D97-AF65-F5344CB8AC3E}">
        <p14:creationId xmlns:p14="http://schemas.microsoft.com/office/powerpoint/2010/main" val="3561266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3</a:t>
            </a:fld>
            <a:endParaRPr lang="es-ES"/>
          </a:p>
        </p:txBody>
      </p:sp>
    </p:spTree>
    <p:extLst>
      <p:ext uri="{BB962C8B-B14F-4D97-AF65-F5344CB8AC3E}">
        <p14:creationId xmlns:p14="http://schemas.microsoft.com/office/powerpoint/2010/main" val="3159324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16</a:t>
            </a:fld>
            <a:endParaRPr lang="es-ES"/>
          </a:p>
        </p:txBody>
      </p:sp>
    </p:spTree>
    <p:extLst>
      <p:ext uri="{BB962C8B-B14F-4D97-AF65-F5344CB8AC3E}">
        <p14:creationId xmlns:p14="http://schemas.microsoft.com/office/powerpoint/2010/main" val="989251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17</a:t>
            </a:fld>
            <a:endParaRPr lang="es-ES"/>
          </a:p>
        </p:txBody>
      </p:sp>
    </p:spTree>
    <p:extLst>
      <p:ext uri="{BB962C8B-B14F-4D97-AF65-F5344CB8AC3E}">
        <p14:creationId xmlns:p14="http://schemas.microsoft.com/office/powerpoint/2010/main" val="2805978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18</a:t>
            </a:fld>
            <a:endParaRPr lang="es-ES"/>
          </a:p>
        </p:txBody>
      </p:sp>
    </p:spTree>
    <p:extLst>
      <p:ext uri="{BB962C8B-B14F-4D97-AF65-F5344CB8AC3E}">
        <p14:creationId xmlns:p14="http://schemas.microsoft.com/office/powerpoint/2010/main" val="2650863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19</a:t>
            </a:fld>
            <a:endParaRPr lang="es-ES"/>
          </a:p>
        </p:txBody>
      </p:sp>
    </p:spTree>
    <p:extLst>
      <p:ext uri="{BB962C8B-B14F-4D97-AF65-F5344CB8AC3E}">
        <p14:creationId xmlns:p14="http://schemas.microsoft.com/office/powerpoint/2010/main" val="1215000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20</a:t>
            </a:fld>
            <a:endParaRPr lang="es-ES"/>
          </a:p>
        </p:txBody>
      </p:sp>
    </p:spTree>
    <p:extLst>
      <p:ext uri="{BB962C8B-B14F-4D97-AF65-F5344CB8AC3E}">
        <p14:creationId xmlns:p14="http://schemas.microsoft.com/office/powerpoint/2010/main" val="45152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21</a:t>
            </a:fld>
            <a:endParaRPr lang="es-ES"/>
          </a:p>
        </p:txBody>
      </p:sp>
    </p:spTree>
    <p:extLst>
      <p:ext uri="{BB962C8B-B14F-4D97-AF65-F5344CB8AC3E}">
        <p14:creationId xmlns:p14="http://schemas.microsoft.com/office/powerpoint/2010/main" val="2457827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22</a:t>
            </a:fld>
            <a:endParaRPr lang="es-ES"/>
          </a:p>
        </p:txBody>
      </p:sp>
    </p:spTree>
    <p:extLst>
      <p:ext uri="{BB962C8B-B14F-4D97-AF65-F5344CB8AC3E}">
        <p14:creationId xmlns:p14="http://schemas.microsoft.com/office/powerpoint/2010/main" val="2705049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23</a:t>
            </a:fld>
            <a:endParaRPr lang="es-ES"/>
          </a:p>
        </p:txBody>
      </p:sp>
    </p:spTree>
    <p:extLst>
      <p:ext uri="{BB962C8B-B14F-4D97-AF65-F5344CB8AC3E}">
        <p14:creationId xmlns:p14="http://schemas.microsoft.com/office/powerpoint/2010/main" val="1582439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24</a:t>
            </a:fld>
            <a:endParaRPr lang="es-ES"/>
          </a:p>
        </p:txBody>
      </p:sp>
    </p:spTree>
    <p:extLst>
      <p:ext uri="{BB962C8B-B14F-4D97-AF65-F5344CB8AC3E}">
        <p14:creationId xmlns:p14="http://schemas.microsoft.com/office/powerpoint/2010/main" val="64012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25</a:t>
            </a:fld>
            <a:endParaRPr lang="es-ES"/>
          </a:p>
        </p:txBody>
      </p:sp>
    </p:spTree>
    <p:extLst>
      <p:ext uri="{BB962C8B-B14F-4D97-AF65-F5344CB8AC3E}">
        <p14:creationId xmlns:p14="http://schemas.microsoft.com/office/powerpoint/2010/main" val="3742966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4</a:t>
            </a:fld>
            <a:endParaRPr lang="es-ES"/>
          </a:p>
        </p:txBody>
      </p:sp>
    </p:spTree>
    <p:extLst>
      <p:ext uri="{BB962C8B-B14F-4D97-AF65-F5344CB8AC3E}">
        <p14:creationId xmlns:p14="http://schemas.microsoft.com/office/powerpoint/2010/main" val="2958023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26</a:t>
            </a:fld>
            <a:endParaRPr lang="es-ES"/>
          </a:p>
        </p:txBody>
      </p:sp>
    </p:spTree>
    <p:extLst>
      <p:ext uri="{BB962C8B-B14F-4D97-AF65-F5344CB8AC3E}">
        <p14:creationId xmlns:p14="http://schemas.microsoft.com/office/powerpoint/2010/main" val="3653423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27</a:t>
            </a:fld>
            <a:endParaRPr lang="es-ES"/>
          </a:p>
        </p:txBody>
      </p:sp>
    </p:spTree>
    <p:extLst>
      <p:ext uri="{BB962C8B-B14F-4D97-AF65-F5344CB8AC3E}">
        <p14:creationId xmlns:p14="http://schemas.microsoft.com/office/powerpoint/2010/main" val="4246105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30</a:t>
            </a:fld>
            <a:endParaRPr lang="es-ES"/>
          </a:p>
        </p:txBody>
      </p:sp>
    </p:spTree>
    <p:extLst>
      <p:ext uri="{BB962C8B-B14F-4D97-AF65-F5344CB8AC3E}">
        <p14:creationId xmlns:p14="http://schemas.microsoft.com/office/powerpoint/2010/main" val="1359566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5</a:t>
            </a:fld>
            <a:endParaRPr lang="es-ES"/>
          </a:p>
        </p:txBody>
      </p:sp>
    </p:spTree>
    <p:extLst>
      <p:ext uri="{BB962C8B-B14F-4D97-AF65-F5344CB8AC3E}">
        <p14:creationId xmlns:p14="http://schemas.microsoft.com/office/powerpoint/2010/main" val="3355569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9</a:t>
            </a:fld>
            <a:endParaRPr lang="es-ES"/>
          </a:p>
        </p:txBody>
      </p:sp>
    </p:spTree>
    <p:extLst>
      <p:ext uri="{BB962C8B-B14F-4D97-AF65-F5344CB8AC3E}">
        <p14:creationId xmlns:p14="http://schemas.microsoft.com/office/powerpoint/2010/main" val="4248925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10</a:t>
            </a:fld>
            <a:endParaRPr lang="es-ES"/>
          </a:p>
        </p:txBody>
      </p:sp>
    </p:spTree>
    <p:extLst>
      <p:ext uri="{BB962C8B-B14F-4D97-AF65-F5344CB8AC3E}">
        <p14:creationId xmlns:p14="http://schemas.microsoft.com/office/powerpoint/2010/main" val="4199229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12</a:t>
            </a:fld>
            <a:endParaRPr lang="es-ES"/>
          </a:p>
        </p:txBody>
      </p:sp>
    </p:spTree>
    <p:extLst>
      <p:ext uri="{BB962C8B-B14F-4D97-AF65-F5344CB8AC3E}">
        <p14:creationId xmlns:p14="http://schemas.microsoft.com/office/powerpoint/2010/main" val="1864564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13</a:t>
            </a:fld>
            <a:endParaRPr lang="es-ES"/>
          </a:p>
        </p:txBody>
      </p:sp>
    </p:spTree>
    <p:extLst>
      <p:ext uri="{BB962C8B-B14F-4D97-AF65-F5344CB8AC3E}">
        <p14:creationId xmlns:p14="http://schemas.microsoft.com/office/powerpoint/2010/main" val="1221373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14</a:t>
            </a:fld>
            <a:endParaRPr lang="es-ES"/>
          </a:p>
        </p:txBody>
      </p:sp>
    </p:spTree>
    <p:extLst>
      <p:ext uri="{BB962C8B-B14F-4D97-AF65-F5344CB8AC3E}">
        <p14:creationId xmlns:p14="http://schemas.microsoft.com/office/powerpoint/2010/main" val="3976102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15</a:t>
            </a:fld>
            <a:endParaRPr lang="es-ES"/>
          </a:p>
        </p:txBody>
      </p:sp>
    </p:spTree>
    <p:extLst>
      <p:ext uri="{BB962C8B-B14F-4D97-AF65-F5344CB8AC3E}">
        <p14:creationId xmlns:p14="http://schemas.microsoft.com/office/powerpoint/2010/main" val="2351097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281132A0-FDA8-471E-A930-370144D1F4F8}" type="datetimeFigureOut">
              <a:rPr lang="es-ES" smtClean="0"/>
              <a:t>14/10/2022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3DA0CA9-093C-4960-B285-B07840D6EF53}" type="slidenum">
              <a:rPr lang="es-ES" smtClean="0"/>
              <a:t>‹Nº›</a:t>
            </a:fld>
            <a:endParaRPr lang="es-ES"/>
          </a:p>
        </p:txBody>
      </p:sp>
    </p:spTree>
    <p:extLst>
      <p:ext uri="{BB962C8B-B14F-4D97-AF65-F5344CB8AC3E}">
        <p14:creationId xmlns:p14="http://schemas.microsoft.com/office/powerpoint/2010/main" val="3947048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281132A0-FDA8-471E-A930-370144D1F4F8}" type="datetimeFigureOut">
              <a:rPr lang="es-ES" smtClean="0"/>
              <a:t>14/10/2022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3DA0CA9-093C-4960-B285-B07840D6EF53}" type="slidenum">
              <a:rPr lang="es-ES" smtClean="0"/>
              <a:t>‹Nº›</a:t>
            </a:fld>
            <a:endParaRPr lang="es-ES"/>
          </a:p>
        </p:txBody>
      </p:sp>
    </p:spTree>
    <p:extLst>
      <p:ext uri="{BB962C8B-B14F-4D97-AF65-F5344CB8AC3E}">
        <p14:creationId xmlns:p14="http://schemas.microsoft.com/office/powerpoint/2010/main" val="1162061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281132A0-FDA8-471E-A930-370144D1F4F8}" type="datetimeFigureOut">
              <a:rPr lang="es-ES" smtClean="0"/>
              <a:t>14/10/2022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3DA0CA9-093C-4960-B285-B07840D6EF53}" type="slidenum">
              <a:rPr lang="es-ES" smtClean="0"/>
              <a:t>‹Nº›</a:t>
            </a:fld>
            <a:endParaRPr lang="es-ES"/>
          </a:p>
        </p:txBody>
      </p:sp>
    </p:spTree>
    <p:extLst>
      <p:ext uri="{BB962C8B-B14F-4D97-AF65-F5344CB8AC3E}">
        <p14:creationId xmlns:p14="http://schemas.microsoft.com/office/powerpoint/2010/main" val="4981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281132A0-FDA8-471E-A930-370144D1F4F8}" type="datetimeFigureOut">
              <a:rPr lang="es-ES" smtClean="0"/>
              <a:t>14/10/2022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3DA0CA9-093C-4960-B285-B07840D6EF53}" type="slidenum">
              <a:rPr lang="es-ES" smtClean="0"/>
              <a:t>‹Nº›</a:t>
            </a:fld>
            <a:endParaRPr lang="es-ES"/>
          </a:p>
        </p:txBody>
      </p:sp>
    </p:spTree>
    <p:extLst>
      <p:ext uri="{BB962C8B-B14F-4D97-AF65-F5344CB8AC3E}">
        <p14:creationId xmlns:p14="http://schemas.microsoft.com/office/powerpoint/2010/main" val="3284816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281132A0-FDA8-471E-A930-370144D1F4F8}" type="datetimeFigureOut">
              <a:rPr lang="es-ES" smtClean="0"/>
              <a:t>14/10/2022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3DA0CA9-093C-4960-B285-B07840D6EF53}" type="slidenum">
              <a:rPr lang="es-ES" smtClean="0"/>
              <a:t>‹Nº›</a:t>
            </a:fld>
            <a:endParaRPr lang="es-ES"/>
          </a:p>
        </p:txBody>
      </p:sp>
    </p:spTree>
    <p:extLst>
      <p:ext uri="{BB962C8B-B14F-4D97-AF65-F5344CB8AC3E}">
        <p14:creationId xmlns:p14="http://schemas.microsoft.com/office/powerpoint/2010/main" val="4152303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281132A0-FDA8-471E-A930-370144D1F4F8}" type="datetimeFigureOut">
              <a:rPr lang="es-ES" smtClean="0"/>
              <a:t>14/10/2022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3DA0CA9-093C-4960-B285-B07840D6EF53}" type="slidenum">
              <a:rPr lang="es-ES" smtClean="0"/>
              <a:t>‹Nº›</a:t>
            </a:fld>
            <a:endParaRPr lang="es-ES"/>
          </a:p>
        </p:txBody>
      </p:sp>
    </p:spTree>
    <p:extLst>
      <p:ext uri="{BB962C8B-B14F-4D97-AF65-F5344CB8AC3E}">
        <p14:creationId xmlns:p14="http://schemas.microsoft.com/office/powerpoint/2010/main" val="564431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281132A0-FDA8-471E-A930-370144D1F4F8}" type="datetimeFigureOut">
              <a:rPr lang="es-ES" smtClean="0"/>
              <a:t>14/10/2022</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C3DA0CA9-093C-4960-B285-B07840D6EF53}" type="slidenum">
              <a:rPr lang="es-ES" smtClean="0"/>
              <a:t>‹Nº›</a:t>
            </a:fld>
            <a:endParaRPr lang="es-ES"/>
          </a:p>
        </p:txBody>
      </p:sp>
    </p:spTree>
    <p:extLst>
      <p:ext uri="{BB962C8B-B14F-4D97-AF65-F5344CB8AC3E}">
        <p14:creationId xmlns:p14="http://schemas.microsoft.com/office/powerpoint/2010/main" val="3445771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281132A0-FDA8-471E-A930-370144D1F4F8}" type="datetimeFigureOut">
              <a:rPr lang="es-ES" smtClean="0"/>
              <a:t>14/10/2022</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C3DA0CA9-093C-4960-B285-B07840D6EF53}" type="slidenum">
              <a:rPr lang="es-ES" smtClean="0"/>
              <a:t>‹Nº›</a:t>
            </a:fld>
            <a:endParaRPr lang="es-ES"/>
          </a:p>
        </p:txBody>
      </p:sp>
    </p:spTree>
    <p:extLst>
      <p:ext uri="{BB962C8B-B14F-4D97-AF65-F5344CB8AC3E}">
        <p14:creationId xmlns:p14="http://schemas.microsoft.com/office/powerpoint/2010/main" val="3761481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81132A0-FDA8-471E-A930-370144D1F4F8}" type="datetimeFigureOut">
              <a:rPr lang="es-ES" smtClean="0"/>
              <a:t>14/10/2022</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C3DA0CA9-093C-4960-B285-B07840D6EF53}" type="slidenum">
              <a:rPr lang="es-ES" smtClean="0"/>
              <a:t>‹Nº›</a:t>
            </a:fld>
            <a:endParaRPr lang="es-ES"/>
          </a:p>
        </p:txBody>
      </p:sp>
    </p:spTree>
    <p:extLst>
      <p:ext uri="{BB962C8B-B14F-4D97-AF65-F5344CB8AC3E}">
        <p14:creationId xmlns:p14="http://schemas.microsoft.com/office/powerpoint/2010/main" val="3867405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281132A0-FDA8-471E-A930-370144D1F4F8}" type="datetimeFigureOut">
              <a:rPr lang="es-ES" smtClean="0"/>
              <a:t>14/10/2022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3DA0CA9-093C-4960-B285-B07840D6EF53}" type="slidenum">
              <a:rPr lang="es-ES" smtClean="0"/>
              <a:t>‹Nº›</a:t>
            </a:fld>
            <a:endParaRPr lang="es-ES"/>
          </a:p>
        </p:txBody>
      </p:sp>
    </p:spTree>
    <p:extLst>
      <p:ext uri="{BB962C8B-B14F-4D97-AF65-F5344CB8AC3E}">
        <p14:creationId xmlns:p14="http://schemas.microsoft.com/office/powerpoint/2010/main" val="36490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281132A0-FDA8-471E-A930-370144D1F4F8}" type="datetimeFigureOut">
              <a:rPr lang="es-ES" smtClean="0"/>
              <a:t>14/10/2022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3DA0CA9-093C-4960-B285-B07840D6EF53}" type="slidenum">
              <a:rPr lang="es-ES" smtClean="0"/>
              <a:t>‹Nº›</a:t>
            </a:fld>
            <a:endParaRPr lang="es-ES"/>
          </a:p>
        </p:txBody>
      </p:sp>
    </p:spTree>
    <p:extLst>
      <p:ext uri="{BB962C8B-B14F-4D97-AF65-F5344CB8AC3E}">
        <p14:creationId xmlns:p14="http://schemas.microsoft.com/office/powerpoint/2010/main" val="4238635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1132A0-FDA8-471E-A930-370144D1F4F8}" type="datetimeFigureOut">
              <a:rPr lang="es-ES" smtClean="0"/>
              <a:t>14/10/2022</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DA0CA9-093C-4960-B285-B07840D6EF53}" type="slidenum">
              <a:rPr lang="es-ES" smtClean="0"/>
              <a:t>‹Nº›</a:t>
            </a:fld>
            <a:endParaRPr lang="es-ES"/>
          </a:p>
        </p:txBody>
      </p:sp>
    </p:spTree>
    <p:extLst>
      <p:ext uri="{BB962C8B-B14F-4D97-AF65-F5344CB8AC3E}">
        <p14:creationId xmlns:p14="http://schemas.microsoft.com/office/powerpoint/2010/main" val="562375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1691" y="2574216"/>
            <a:ext cx="10968612" cy="1536318"/>
          </a:xfrm>
          <a:prstGeom prst="rect">
            <a:avLst/>
          </a:prstGeom>
        </p:spPr>
        <p:txBody>
          <a:bodyPr wrap="square">
            <a:spAutoFit/>
          </a:bodyPr>
          <a:lstStyle/>
          <a:p>
            <a:pPr algn="ctr">
              <a:lnSpc>
                <a:spcPct val="115000"/>
              </a:lnSpc>
              <a:spcAft>
                <a:spcPts val="1000"/>
              </a:spcAft>
            </a:pPr>
            <a:r>
              <a:rPr lang="es-ES" sz="2800" b="1" dirty="0">
                <a:latin typeface="Myriad Pro" panose="020B0503030403020204" pitchFamily="34" charset="0"/>
                <a:ea typeface="Calibri" panose="020F0502020204030204" pitchFamily="34" charset="0"/>
                <a:cs typeface="Times New Roman" panose="02020603050405020304" pitchFamily="18" charset="0"/>
              </a:rPr>
              <a:t>Monitorización de la evolución del crecimiento de los corderos en una explotación ganadera de raza Rasa Aragonesa para detección de enfermedades y adecuación de la alimentación</a:t>
            </a:r>
          </a:p>
        </p:txBody>
      </p:sp>
      <p:sp>
        <p:nvSpPr>
          <p:cNvPr id="7" name="Rectángulo 6"/>
          <p:cNvSpPr/>
          <p:nvPr/>
        </p:nvSpPr>
        <p:spPr>
          <a:xfrm>
            <a:off x="1326566" y="672231"/>
            <a:ext cx="9538862" cy="738664"/>
          </a:xfrm>
          <a:prstGeom prst="rect">
            <a:avLst/>
          </a:prstGeom>
        </p:spPr>
        <p:txBody>
          <a:bodyPr wrap="square">
            <a:spAutoFit/>
          </a:bodyPr>
          <a:lstStyle/>
          <a:p>
            <a:pPr algn="ctr"/>
            <a:r>
              <a:rPr lang="es-ES" sz="1400" i="1" dirty="0">
                <a:latin typeface="Myriad Pro" panose="020B0503030403020204" pitchFamily="34" charset="0"/>
              </a:rPr>
              <a:t>ORDEN DRS/35/2019, de 22 de enero, por la que se convocan subvenciones de apoyo a acciones de cooperación de agentes del sector agrario, en el marco del Programa de Desarrollo Rural para Aragón 2014-2020, para 2019</a:t>
            </a:r>
          </a:p>
          <a:p>
            <a:pPr algn="ctr"/>
            <a:endParaRPr lang="es-ES" sz="1400" i="1" dirty="0">
              <a:latin typeface="Myriad Pro" panose="020B0503030403020204" pitchFamily="34" charset="0"/>
            </a:endParaRPr>
          </a:p>
        </p:txBody>
      </p:sp>
      <p:pic>
        <p:nvPicPr>
          <p:cNvPr id="5" name="Imagen 4">
            <a:extLst>
              <a:ext uri="{FF2B5EF4-FFF2-40B4-BE49-F238E27FC236}">
                <a16:creationId xmlns="" xmlns:a16="http://schemas.microsoft.com/office/drawing/2014/main" id="{EC169C2D-CE93-E79F-B3C7-37FBB3EFB900}"/>
              </a:ext>
            </a:extLst>
          </p:cNvPr>
          <p:cNvPicPr>
            <a:picLocks noChangeAspect="1"/>
          </p:cNvPicPr>
          <p:nvPr/>
        </p:nvPicPr>
        <p:blipFill>
          <a:blip r:embed="rId2"/>
          <a:stretch>
            <a:fillRect/>
          </a:stretch>
        </p:blipFill>
        <p:spPr>
          <a:xfrm>
            <a:off x="9626647" y="6027638"/>
            <a:ext cx="1835055" cy="402371"/>
          </a:xfrm>
          <a:prstGeom prst="rect">
            <a:avLst/>
          </a:prstGeom>
        </p:spPr>
      </p:pic>
      <p:pic>
        <p:nvPicPr>
          <p:cNvPr id="1026" name="Picture 2" descr="C:\Users\Dir Tecnica\Documents\Adolfo 2\FOTOS\logos\logo departamento agricultura 20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297" y="5891292"/>
            <a:ext cx="1771653" cy="675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911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6263451" y="2282216"/>
            <a:ext cx="5058737" cy="3046988"/>
          </a:xfrm>
          <a:prstGeom prst="rect">
            <a:avLst/>
          </a:prstGeom>
        </p:spPr>
        <p:txBody>
          <a:bodyPr wrap="square">
            <a:spAutoFit/>
          </a:bodyPr>
          <a:lstStyle/>
          <a:p>
            <a:pPr marL="342900" indent="-342900" algn="just">
              <a:buFont typeface="Wingdings" panose="05000000000000000000" pitchFamily="2" charset="2"/>
              <a:buChar char="§"/>
            </a:pPr>
            <a:r>
              <a:rPr lang="es-ES" sz="1600" dirty="0">
                <a:solidFill>
                  <a:schemeClr val="tx1">
                    <a:lumMod val="75000"/>
                    <a:lumOff val="25000"/>
                  </a:schemeClr>
                </a:solidFill>
                <a:latin typeface="Myriad Pro" panose="020B0503030403020204"/>
              </a:rPr>
              <a:t>El algoritmo desarrollado es </a:t>
            </a:r>
            <a:r>
              <a:rPr lang="es-ES" sz="1600" b="1" dirty="0">
                <a:solidFill>
                  <a:schemeClr val="tx1">
                    <a:lumMod val="75000"/>
                    <a:lumOff val="25000"/>
                  </a:schemeClr>
                </a:solidFill>
                <a:latin typeface="Myriad Pro" panose="020B0503030403020204"/>
              </a:rPr>
              <a:t>capaz de identificar el cordero y estimar su peso a partir de sus medidas y sexo. </a:t>
            </a:r>
          </a:p>
          <a:p>
            <a:pPr marL="342900" indent="-342900" algn="just">
              <a:buFont typeface="Wingdings" panose="05000000000000000000" pitchFamily="2" charset="2"/>
              <a:buChar char="§"/>
            </a:pPr>
            <a:endParaRPr lang="es-ES" sz="1600" dirty="0">
              <a:solidFill>
                <a:schemeClr val="tx1">
                  <a:lumMod val="75000"/>
                  <a:lumOff val="25000"/>
                </a:schemeClr>
              </a:solidFill>
              <a:latin typeface="Myriad Pro" panose="020B0503030403020204"/>
            </a:endParaRPr>
          </a:p>
          <a:p>
            <a:pPr marL="342900" indent="-342900" algn="just">
              <a:buFont typeface="Wingdings" panose="05000000000000000000" pitchFamily="2" charset="2"/>
              <a:buChar char="§"/>
            </a:pPr>
            <a:r>
              <a:rPr lang="es-ES" sz="1600" dirty="0">
                <a:solidFill>
                  <a:schemeClr val="tx1">
                    <a:lumMod val="75000"/>
                    <a:lumOff val="25000"/>
                  </a:schemeClr>
                </a:solidFill>
                <a:latin typeface="Myriad Pro" panose="020B0503030403020204"/>
              </a:rPr>
              <a:t>Se trata de un </a:t>
            </a:r>
            <a:r>
              <a:rPr lang="es-ES" sz="1600" b="1" dirty="0">
                <a:solidFill>
                  <a:schemeClr val="tx1">
                    <a:lumMod val="75000"/>
                    <a:lumOff val="25000"/>
                  </a:schemeClr>
                </a:solidFill>
                <a:latin typeface="Myriad Pro" panose="020B0503030403020204"/>
              </a:rPr>
              <a:t>prototipo totalmente funcional </a:t>
            </a:r>
            <a:r>
              <a:rPr lang="es-ES" sz="1600" dirty="0">
                <a:solidFill>
                  <a:schemeClr val="tx1">
                    <a:lumMod val="75000"/>
                    <a:lumOff val="25000"/>
                  </a:schemeClr>
                </a:solidFill>
                <a:latin typeface="Myriad Pro" panose="020B0503030403020204"/>
              </a:rPr>
              <a:t>con un software en desarrollo para poder incorporar nuevas funcionalidades.</a:t>
            </a:r>
          </a:p>
          <a:p>
            <a:pPr marL="342900" indent="-342900" algn="just">
              <a:buFont typeface="Wingdings" panose="05000000000000000000" pitchFamily="2" charset="2"/>
              <a:buChar char="§"/>
            </a:pPr>
            <a:endParaRPr lang="es-ES" sz="1600" dirty="0">
              <a:solidFill>
                <a:schemeClr val="tx1">
                  <a:lumMod val="75000"/>
                  <a:lumOff val="25000"/>
                </a:schemeClr>
              </a:solidFill>
              <a:latin typeface="Myriad Pro" panose="020B0503030403020204"/>
            </a:endParaRPr>
          </a:p>
          <a:p>
            <a:pPr marL="342900" indent="-342900" algn="just">
              <a:buFont typeface="Wingdings" panose="05000000000000000000" pitchFamily="2" charset="2"/>
              <a:buChar char="§"/>
            </a:pPr>
            <a:r>
              <a:rPr lang="es-ES" sz="1600" b="1" dirty="0">
                <a:solidFill>
                  <a:schemeClr val="tx1">
                    <a:lumMod val="75000"/>
                    <a:lumOff val="25000"/>
                  </a:schemeClr>
                </a:solidFill>
                <a:latin typeface="Myriad Pro" panose="020B0503030403020204"/>
              </a:rPr>
              <a:t>Tecnología de bajo coste </a:t>
            </a:r>
            <a:r>
              <a:rPr lang="es-ES" sz="1600" dirty="0">
                <a:solidFill>
                  <a:schemeClr val="tx1">
                    <a:lumMod val="75000"/>
                    <a:lumOff val="25000"/>
                  </a:schemeClr>
                </a:solidFill>
                <a:latin typeface="Myriad Pro" panose="020B0503030403020204"/>
              </a:rPr>
              <a:t>que se adapta a las necesidades del sector. El hardware del sistema tiene un coste inferior a 1.300 €.</a:t>
            </a:r>
          </a:p>
          <a:p>
            <a:pPr marL="342900" indent="-342900" algn="just">
              <a:buFont typeface="Wingdings" panose="05000000000000000000" pitchFamily="2" charset="2"/>
              <a:buChar char="§"/>
            </a:pPr>
            <a:endParaRPr lang="es-ES" sz="1600" dirty="0">
              <a:solidFill>
                <a:schemeClr val="tx1">
                  <a:lumMod val="75000"/>
                  <a:lumOff val="25000"/>
                </a:schemeClr>
              </a:solidFill>
              <a:latin typeface="Myriad Pro Light" panose="020B0403030403020204" pitchFamily="34" charset="0"/>
            </a:endParaRPr>
          </a:p>
        </p:txBody>
      </p:sp>
      <p:pic>
        <p:nvPicPr>
          <p:cNvPr id="3" name="Imagen 2"/>
          <p:cNvPicPr>
            <a:picLocks noChangeAspect="1"/>
          </p:cNvPicPr>
          <p:nvPr/>
        </p:nvPicPr>
        <p:blipFill>
          <a:blip r:embed="rId3"/>
          <a:stretch>
            <a:fillRect/>
          </a:stretch>
        </p:blipFill>
        <p:spPr>
          <a:xfrm>
            <a:off x="667764" y="2282216"/>
            <a:ext cx="5276850" cy="2886075"/>
          </a:xfrm>
          <a:prstGeom prst="rect">
            <a:avLst/>
          </a:prstGeom>
        </p:spPr>
      </p:pic>
      <p:sp>
        <p:nvSpPr>
          <p:cNvPr id="8" name="Rectángulo 7">
            <a:extLst>
              <a:ext uri="{FF2B5EF4-FFF2-40B4-BE49-F238E27FC236}">
                <a16:creationId xmlns="" xmlns:a16="http://schemas.microsoft.com/office/drawing/2014/main" id="{D066302B-BE46-4F74-ABB7-BD7CF49DDF78}"/>
              </a:ext>
            </a:extLst>
          </p:cNvPr>
          <p:cNvSpPr/>
          <p:nvPr/>
        </p:nvSpPr>
        <p:spPr>
          <a:xfrm>
            <a:off x="6263451" y="1411287"/>
            <a:ext cx="4458064" cy="400110"/>
          </a:xfrm>
          <a:prstGeom prst="rect">
            <a:avLst/>
          </a:prstGeom>
        </p:spPr>
        <p:txBody>
          <a:bodyPr wrap="square">
            <a:spAutoFit/>
          </a:bodyPr>
          <a:lstStyle/>
          <a:p>
            <a:r>
              <a:rPr lang="es-ES" sz="2000" b="1" spc="-5" dirty="0">
                <a:latin typeface="Myriad Pro" panose="020B0503030403020204" pitchFamily="34" charset="0"/>
                <a:cs typeface="Times New Roman" panose="02020603050405020304" pitchFamily="18" charset="0"/>
              </a:rPr>
              <a:t>FUNCIONAMIENTO LAMBSCAN</a:t>
            </a:r>
            <a:endParaRPr lang="es-ES" sz="2000" b="1" dirty="0">
              <a:latin typeface="Myriad Pro" panose="020B0503030403020204" pitchFamily="34" charset="0"/>
            </a:endParaRPr>
          </a:p>
        </p:txBody>
      </p:sp>
      <p:sp>
        <p:nvSpPr>
          <p:cNvPr id="9" name="Rectángulo 8">
            <a:extLst>
              <a:ext uri="{FF2B5EF4-FFF2-40B4-BE49-F238E27FC236}">
                <a16:creationId xmlns="" xmlns:a16="http://schemas.microsoft.com/office/drawing/2014/main" id="{6530E282-83FF-46B5-8C38-314D7262AECA}"/>
              </a:ext>
            </a:extLst>
          </p:cNvPr>
          <p:cNvSpPr/>
          <p:nvPr/>
        </p:nvSpPr>
        <p:spPr>
          <a:xfrm rot="5400000" flipH="1">
            <a:off x="8068296" y="129371"/>
            <a:ext cx="83565" cy="35113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 xmlns:a16="http://schemas.microsoft.com/office/drawing/2014/main" id="{A5817ED6-0811-487D-98B8-AFA58490E686}"/>
              </a:ext>
            </a:extLst>
          </p:cNvPr>
          <p:cNvSpPr/>
          <p:nvPr/>
        </p:nvSpPr>
        <p:spPr>
          <a:xfrm>
            <a:off x="6354392" y="3353906"/>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 xmlns:a16="http://schemas.microsoft.com/office/drawing/2014/main" id="{59370ADB-1201-4B64-8A56-72E84EE55A2B}"/>
              </a:ext>
            </a:extLst>
          </p:cNvPr>
          <p:cNvSpPr/>
          <p:nvPr/>
        </p:nvSpPr>
        <p:spPr>
          <a:xfrm>
            <a:off x="6354392" y="4341555"/>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 xmlns:a16="http://schemas.microsoft.com/office/drawing/2014/main" id="{EB07E8C7-DFA0-4EC7-BD8C-5C4251F2175C}"/>
              </a:ext>
            </a:extLst>
          </p:cNvPr>
          <p:cNvSpPr/>
          <p:nvPr/>
        </p:nvSpPr>
        <p:spPr>
          <a:xfrm>
            <a:off x="6354392" y="2397660"/>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48639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373378" y="2063919"/>
            <a:ext cx="3909071" cy="2931804"/>
          </a:xfrm>
          <a:prstGeom prst="rect">
            <a:avLst/>
          </a:prstGeom>
        </p:spPr>
      </p:pic>
      <p:pic>
        <p:nvPicPr>
          <p:cNvPr id="14" name="Imagen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7508686" y="2063674"/>
            <a:ext cx="3907118" cy="2930339"/>
          </a:xfrm>
          <a:prstGeom prst="rect">
            <a:avLst/>
          </a:prstGeom>
        </p:spPr>
      </p:pic>
      <p:sp>
        <p:nvSpPr>
          <p:cNvPr id="15" name="Rectángulo 14"/>
          <p:cNvSpPr/>
          <p:nvPr/>
        </p:nvSpPr>
        <p:spPr>
          <a:xfrm>
            <a:off x="4987242" y="4319881"/>
            <a:ext cx="2930340" cy="1477328"/>
          </a:xfrm>
          <a:prstGeom prst="rect">
            <a:avLst/>
          </a:prstGeom>
        </p:spPr>
        <p:txBody>
          <a:bodyPr wrap="square">
            <a:spAutoFit/>
          </a:bodyPr>
          <a:lstStyle/>
          <a:p>
            <a:pPr algn="r"/>
            <a:r>
              <a:rPr lang="es-ES" dirty="0">
                <a:solidFill>
                  <a:schemeClr val="tx1">
                    <a:lumMod val="75000"/>
                    <a:lumOff val="25000"/>
                  </a:schemeClr>
                </a:solidFill>
                <a:latin typeface="Myriad Pro" panose="020B0503030403020204"/>
              </a:rPr>
              <a:t>Si el cordero está pegado a una valla o está junto a otros corderos no es posible realizar la estimación </a:t>
            </a:r>
          </a:p>
        </p:txBody>
      </p:sp>
      <p:sp>
        <p:nvSpPr>
          <p:cNvPr id="9" name="Rectángulo 8">
            <a:extLst>
              <a:ext uri="{FF2B5EF4-FFF2-40B4-BE49-F238E27FC236}">
                <a16:creationId xmlns="" xmlns:a16="http://schemas.microsoft.com/office/drawing/2014/main" id="{DAA2CD37-85A5-480F-87D4-6602CD29E9E9}"/>
              </a:ext>
            </a:extLst>
          </p:cNvPr>
          <p:cNvSpPr/>
          <p:nvPr/>
        </p:nvSpPr>
        <p:spPr>
          <a:xfrm>
            <a:off x="759377" y="438090"/>
            <a:ext cx="6203398" cy="400110"/>
          </a:xfrm>
          <a:prstGeom prst="rect">
            <a:avLst/>
          </a:prstGeom>
        </p:spPr>
        <p:txBody>
          <a:bodyPr wrap="square">
            <a:spAutoFit/>
          </a:bodyPr>
          <a:lstStyle/>
          <a:p>
            <a:r>
              <a:rPr lang="es-ES" sz="2000" b="1" spc="-5" dirty="0">
                <a:latin typeface="Myriad Pro" panose="020B0503030403020204" pitchFamily="34" charset="0"/>
                <a:cs typeface="Times New Roman" panose="02020603050405020304" pitchFamily="18" charset="0"/>
              </a:rPr>
              <a:t>LIMITACIONES DE LAMBSCAN</a:t>
            </a:r>
            <a:endParaRPr lang="es-ES" sz="2000" b="1" dirty="0">
              <a:latin typeface="Myriad Pro" panose="020B0503030403020204" pitchFamily="34" charset="0"/>
            </a:endParaRPr>
          </a:p>
        </p:txBody>
      </p:sp>
      <p:sp>
        <p:nvSpPr>
          <p:cNvPr id="10" name="Rectángulo 9">
            <a:extLst>
              <a:ext uri="{FF2B5EF4-FFF2-40B4-BE49-F238E27FC236}">
                <a16:creationId xmlns="" xmlns:a16="http://schemas.microsoft.com/office/drawing/2014/main" id="{35308570-AC5A-48D0-8D40-67D1AC478C90}"/>
              </a:ext>
            </a:extLst>
          </p:cNvPr>
          <p:cNvSpPr/>
          <p:nvPr/>
        </p:nvSpPr>
        <p:spPr>
          <a:xfrm rot="5400000" flipH="1">
            <a:off x="2498884" y="-810173"/>
            <a:ext cx="45719" cy="33194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18">
            <a:extLst>
              <a:ext uri="{FF2B5EF4-FFF2-40B4-BE49-F238E27FC236}">
                <a16:creationId xmlns="" xmlns:a16="http://schemas.microsoft.com/office/drawing/2014/main" id="{5DC29736-23EF-4FAC-BFB4-288F866CB33C}"/>
              </a:ext>
            </a:extLst>
          </p:cNvPr>
          <p:cNvSpPr txBox="1"/>
          <p:nvPr/>
        </p:nvSpPr>
        <p:spPr>
          <a:xfrm>
            <a:off x="3873309" y="1559268"/>
            <a:ext cx="2743200" cy="1200329"/>
          </a:xfrm>
          <a:prstGeom prst="rect">
            <a:avLst/>
          </a:prstGeom>
          <a:noFill/>
        </p:spPr>
        <p:txBody>
          <a:bodyPr wrap="square">
            <a:spAutoFit/>
          </a:bodyPr>
          <a:lstStyle/>
          <a:p>
            <a:r>
              <a:rPr lang="es-ES" sz="1800" dirty="0">
                <a:solidFill>
                  <a:schemeClr val="tx1">
                    <a:lumMod val="75000"/>
                    <a:lumOff val="25000"/>
                  </a:schemeClr>
                </a:solidFill>
                <a:latin typeface="Myriad Pro" panose="020B0503030403020204"/>
              </a:rPr>
              <a:t>En la actualidad, para que la estimación del cordero sea correcta, éste debe estar aislado.</a:t>
            </a:r>
          </a:p>
        </p:txBody>
      </p:sp>
    </p:spTree>
    <p:extLst>
      <p:ext uri="{BB962C8B-B14F-4D97-AF65-F5344CB8AC3E}">
        <p14:creationId xmlns:p14="http://schemas.microsoft.com/office/powerpoint/2010/main" val="300825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 xmlns:a16="http://schemas.microsoft.com/office/drawing/2014/main" id="{908F4F55-0B6A-DB4D-A2FC-A8401DC75F65}"/>
              </a:ext>
            </a:extLst>
          </p:cNvPr>
          <p:cNvSpPr/>
          <p:nvPr/>
        </p:nvSpPr>
        <p:spPr>
          <a:xfrm>
            <a:off x="2405015" y="2243070"/>
            <a:ext cx="7600851" cy="2800767"/>
          </a:xfrm>
          <a:prstGeom prst="rect">
            <a:avLst/>
          </a:prstGeom>
        </p:spPr>
        <p:txBody>
          <a:bodyPr wrap="square">
            <a:spAutoFit/>
          </a:bodyPr>
          <a:lstStyle/>
          <a:p>
            <a:pPr algn="just"/>
            <a:r>
              <a:rPr lang="es-ES" sz="1600" dirty="0">
                <a:latin typeface="Myriad Pro" panose="020B0503030403020204"/>
              </a:rPr>
              <a:t>Controlar el crecimiento de los corderos</a:t>
            </a:r>
          </a:p>
          <a:p>
            <a:pPr algn="just"/>
            <a:endParaRPr lang="es-ES" sz="1600" dirty="0">
              <a:latin typeface="Myriad Pro" panose="020B0503030403020204"/>
            </a:endParaRPr>
          </a:p>
          <a:p>
            <a:pPr algn="just"/>
            <a:r>
              <a:rPr lang="es-ES" sz="1600" dirty="0">
                <a:latin typeface="Myriad Pro" panose="020B0503030403020204"/>
              </a:rPr>
              <a:t>Detección de enfermedades en los corderos de forma sencilla y precoz a través del análisis de su patrón de crecimiento.</a:t>
            </a:r>
          </a:p>
          <a:p>
            <a:pPr algn="just"/>
            <a:endParaRPr lang="es-ES" sz="1600" dirty="0">
              <a:latin typeface="Myriad Pro" panose="020B0503030403020204"/>
            </a:endParaRPr>
          </a:p>
          <a:p>
            <a:pPr algn="just"/>
            <a:r>
              <a:rPr lang="es-ES" sz="1600" dirty="0">
                <a:latin typeface="Myriad Pro" panose="020B0503030403020204"/>
              </a:rPr>
              <a:t>Mejora genética de hembras y machos sementales buscando aquellos que genéticamente propicien un crecimiento óptimo.</a:t>
            </a:r>
          </a:p>
          <a:p>
            <a:pPr algn="just"/>
            <a:endParaRPr lang="es-ES" sz="1600" dirty="0">
              <a:latin typeface="Myriad Pro" panose="020B0503030403020204"/>
            </a:endParaRPr>
          </a:p>
          <a:p>
            <a:pPr algn="just"/>
            <a:r>
              <a:rPr lang="es-ES" sz="1600" dirty="0">
                <a:latin typeface="Myriad Pro" panose="020B0503030403020204"/>
              </a:rPr>
              <a:t>Peso adecuado en la comercialización para que el beneficio para el ganadero sea el máximo.</a:t>
            </a:r>
          </a:p>
          <a:p>
            <a:pPr algn="just"/>
            <a:endParaRPr lang="es-ES" sz="1600" dirty="0">
              <a:latin typeface="Myriad Pro" panose="020B0503030403020204"/>
            </a:endParaRPr>
          </a:p>
        </p:txBody>
      </p:sp>
      <p:sp>
        <p:nvSpPr>
          <p:cNvPr id="4" name="Rectángulo 3">
            <a:extLst>
              <a:ext uri="{FF2B5EF4-FFF2-40B4-BE49-F238E27FC236}">
                <a16:creationId xmlns="" xmlns:a16="http://schemas.microsoft.com/office/drawing/2014/main" id="{48417140-9738-518B-BC83-D9EC43C7CFBE}"/>
              </a:ext>
            </a:extLst>
          </p:cNvPr>
          <p:cNvSpPr/>
          <p:nvPr/>
        </p:nvSpPr>
        <p:spPr>
          <a:xfrm>
            <a:off x="5246592" y="1171865"/>
            <a:ext cx="1698815" cy="400110"/>
          </a:xfrm>
          <a:prstGeom prst="rect">
            <a:avLst/>
          </a:prstGeom>
        </p:spPr>
        <p:txBody>
          <a:bodyPr wrap="square">
            <a:spAutoFit/>
          </a:bodyPr>
          <a:lstStyle/>
          <a:p>
            <a:pPr algn="ctr"/>
            <a:r>
              <a:rPr lang="es-ES" sz="2000" b="1" spc="-5" dirty="0">
                <a:latin typeface="Myriad Pro" panose="020B0503030403020204" pitchFamily="34" charset="0"/>
                <a:cs typeface="Times New Roman" panose="02020603050405020304" pitchFamily="18" charset="0"/>
              </a:rPr>
              <a:t>OBJETIVOS</a:t>
            </a:r>
            <a:endParaRPr lang="es-ES" sz="2000" b="1" dirty="0">
              <a:latin typeface="Myriad Pro" panose="020B0503030403020204" pitchFamily="34" charset="0"/>
            </a:endParaRPr>
          </a:p>
        </p:txBody>
      </p:sp>
      <p:sp>
        <p:nvSpPr>
          <p:cNvPr id="2" name="Rectángulo 1">
            <a:extLst>
              <a:ext uri="{FF2B5EF4-FFF2-40B4-BE49-F238E27FC236}">
                <a16:creationId xmlns="" xmlns:a16="http://schemas.microsoft.com/office/drawing/2014/main" id="{935329E2-4ADC-63D9-7CDA-54BE793C816E}"/>
              </a:ext>
            </a:extLst>
          </p:cNvPr>
          <p:cNvSpPr/>
          <p:nvPr/>
        </p:nvSpPr>
        <p:spPr>
          <a:xfrm>
            <a:off x="1737755" y="1725021"/>
            <a:ext cx="8716487" cy="353856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 xmlns:a16="http://schemas.microsoft.com/office/drawing/2014/main" id="{F0FC7CE1-EED6-7FCF-B02C-4CA82BBED33F}"/>
              </a:ext>
            </a:extLst>
          </p:cNvPr>
          <p:cNvSpPr/>
          <p:nvPr/>
        </p:nvSpPr>
        <p:spPr>
          <a:xfrm>
            <a:off x="2126794" y="2361975"/>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 xmlns:a16="http://schemas.microsoft.com/office/drawing/2014/main" id="{D2E34B06-67B2-D4EE-D287-16E385B64FB7}"/>
              </a:ext>
            </a:extLst>
          </p:cNvPr>
          <p:cNvSpPr/>
          <p:nvPr/>
        </p:nvSpPr>
        <p:spPr>
          <a:xfrm>
            <a:off x="2126794" y="2835312"/>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 xmlns:a16="http://schemas.microsoft.com/office/drawing/2014/main" id="{C3D5FF13-74ED-9BA7-F781-A271C0CE87DC}"/>
              </a:ext>
            </a:extLst>
          </p:cNvPr>
          <p:cNvSpPr/>
          <p:nvPr/>
        </p:nvSpPr>
        <p:spPr>
          <a:xfrm>
            <a:off x="2126794" y="3590557"/>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 xmlns:a16="http://schemas.microsoft.com/office/drawing/2014/main" id="{0F3EF1C6-3758-FA26-549F-615B5C761F69}"/>
              </a:ext>
            </a:extLst>
          </p:cNvPr>
          <p:cNvSpPr/>
          <p:nvPr/>
        </p:nvSpPr>
        <p:spPr>
          <a:xfrm>
            <a:off x="2126793" y="4292906"/>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43196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 xmlns:a16="http://schemas.microsoft.com/office/drawing/2014/main" id="{908F4F55-0B6A-DB4D-A2FC-A8401DC75F65}"/>
              </a:ext>
            </a:extLst>
          </p:cNvPr>
          <p:cNvSpPr/>
          <p:nvPr/>
        </p:nvSpPr>
        <p:spPr>
          <a:xfrm>
            <a:off x="759377" y="2869652"/>
            <a:ext cx="5638571" cy="1569660"/>
          </a:xfrm>
          <a:prstGeom prst="rect">
            <a:avLst/>
          </a:prstGeom>
        </p:spPr>
        <p:txBody>
          <a:bodyPr wrap="square">
            <a:spAutoFit/>
          </a:bodyPr>
          <a:lstStyle/>
          <a:p>
            <a:pPr algn="just"/>
            <a:r>
              <a:rPr lang="es-ES" sz="1600" dirty="0">
                <a:latin typeface="Myriad Pro" panose="020B0503030403020204"/>
              </a:rPr>
              <a:t>Aplicación móvil (APP) que permite la monitorización del crecimiento de los corderos de raza Rasa Aragonesa en una explotación ganadera, en el que el peso de los mismos es estimado a través de fotografías realizadas con un teléfono móvil y la identificación de los mismos mediante un sistema electrónico capaz de ser leído por un móvil.</a:t>
            </a:r>
          </a:p>
        </p:txBody>
      </p:sp>
      <p:sp>
        <p:nvSpPr>
          <p:cNvPr id="4" name="Rectángulo 3">
            <a:extLst>
              <a:ext uri="{FF2B5EF4-FFF2-40B4-BE49-F238E27FC236}">
                <a16:creationId xmlns="" xmlns:a16="http://schemas.microsoft.com/office/drawing/2014/main" id="{48417140-9738-518B-BC83-D9EC43C7CFBE}"/>
              </a:ext>
            </a:extLst>
          </p:cNvPr>
          <p:cNvSpPr/>
          <p:nvPr/>
        </p:nvSpPr>
        <p:spPr>
          <a:xfrm>
            <a:off x="759377" y="2007583"/>
            <a:ext cx="6203398" cy="400110"/>
          </a:xfrm>
          <a:prstGeom prst="rect">
            <a:avLst/>
          </a:prstGeom>
        </p:spPr>
        <p:txBody>
          <a:bodyPr wrap="square">
            <a:spAutoFit/>
          </a:bodyPr>
          <a:lstStyle/>
          <a:p>
            <a:r>
              <a:rPr lang="es-ES" sz="2000" b="1" spc="-5" dirty="0">
                <a:latin typeface="Myriad Pro" panose="020B0503030403020204" pitchFamily="34" charset="0"/>
                <a:cs typeface="Times New Roman" panose="02020603050405020304" pitchFamily="18" charset="0"/>
              </a:rPr>
              <a:t>LAMBTRACK</a:t>
            </a:r>
            <a:endParaRPr lang="es-ES" sz="2000" b="1" dirty="0">
              <a:latin typeface="Myriad Pro" panose="020B0503030403020204" pitchFamily="34" charset="0"/>
            </a:endParaRPr>
          </a:p>
        </p:txBody>
      </p:sp>
      <p:sp>
        <p:nvSpPr>
          <p:cNvPr id="5" name="Rectángulo 4">
            <a:extLst>
              <a:ext uri="{FF2B5EF4-FFF2-40B4-BE49-F238E27FC236}">
                <a16:creationId xmlns="" xmlns:a16="http://schemas.microsoft.com/office/drawing/2014/main" id="{457BF56D-4881-F654-4C5C-B897D2567735}"/>
              </a:ext>
            </a:extLst>
          </p:cNvPr>
          <p:cNvSpPr/>
          <p:nvPr/>
        </p:nvSpPr>
        <p:spPr>
          <a:xfrm rot="5400000" flipH="1">
            <a:off x="1559970" y="1698228"/>
            <a:ext cx="52917" cy="14488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descr="Interfaz de usuario gráfica, Aplicación, Teams&#10;&#10;Descripción generada automáticamente">
            <a:extLst>
              <a:ext uri="{FF2B5EF4-FFF2-40B4-BE49-F238E27FC236}">
                <a16:creationId xmlns="" xmlns:a16="http://schemas.microsoft.com/office/drawing/2014/main" id="{878527D5-902B-C3E2-517A-2B99D664B814}"/>
              </a:ext>
            </a:extLst>
          </p:cNvPr>
          <p:cNvPicPr>
            <a:picLocks noChangeAspect="1"/>
          </p:cNvPicPr>
          <p:nvPr/>
        </p:nvPicPr>
        <p:blipFill rotWithShape="1">
          <a:blip r:embed="rId3">
            <a:extLst>
              <a:ext uri="{28A0092B-C50C-407E-A947-70E740481C1C}">
                <a14:useLocalDpi xmlns:a14="http://schemas.microsoft.com/office/drawing/2010/main" val="0"/>
              </a:ext>
            </a:extLst>
          </a:blip>
          <a:srcRect l="33056" t="10848" r="28186" b="10661"/>
          <a:stretch/>
        </p:blipFill>
        <p:spPr>
          <a:xfrm>
            <a:off x="6962775" y="438089"/>
            <a:ext cx="4469848" cy="6037717"/>
          </a:xfrm>
          <a:prstGeom prst="rect">
            <a:avLst/>
          </a:prstGeom>
        </p:spPr>
      </p:pic>
    </p:spTree>
    <p:extLst>
      <p:ext uri="{BB962C8B-B14F-4D97-AF65-F5344CB8AC3E}">
        <p14:creationId xmlns:p14="http://schemas.microsoft.com/office/powerpoint/2010/main" val="4198673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 xmlns:a16="http://schemas.microsoft.com/office/drawing/2014/main" id="{FD4DCEC1-C3E6-7842-9F89-AB6FD5A067E3}"/>
              </a:ext>
            </a:extLst>
          </p:cNvPr>
          <p:cNvSpPr/>
          <p:nvPr/>
        </p:nvSpPr>
        <p:spPr>
          <a:xfrm>
            <a:off x="2595618" y="1508593"/>
            <a:ext cx="7000763" cy="1077218"/>
          </a:xfrm>
          <a:prstGeom prst="rect">
            <a:avLst/>
          </a:prstGeom>
        </p:spPr>
        <p:txBody>
          <a:bodyPr wrap="square">
            <a:spAutoFit/>
          </a:bodyPr>
          <a:lstStyle/>
          <a:p>
            <a:pPr marL="285750" indent="-285750" algn="just">
              <a:buFont typeface="Wingdings" pitchFamily="2" charset="2"/>
              <a:buChar char="§"/>
            </a:pPr>
            <a:r>
              <a:rPr lang="es-ES" sz="1600" b="1" dirty="0">
                <a:solidFill>
                  <a:schemeClr val="tx1">
                    <a:lumMod val="75000"/>
                    <a:lumOff val="25000"/>
                  </a:schemeClr>
                </a:solidFill>
                <a:latin typeface="Myriad Pro" panose="020B0503030403020204"/>
              </a:rPr>
              <a:t>Identificación de elementos circundante</a:t>
            </a:r>
            <a:r>
              <a:rPr lang="es-ES" sz="1600" dirty="0">
                <a:solidFill>
                  <a:schemeClr val="tx1">
                    <a:lumMod val="75000"/>
                    <a:lumOff val="25000"/>
                  </a:schemeClr>
                </a:solidFill>
                <a:latin typeface="Myriad Pro" panose="020B0503030403020204"/>
              </a:rPr>
              <a:t> al cordero para mejorar la captura del cordero e incluso obtener información de varios corderos al mismo tiempo.</a:t>
            </a:r>
          </a:p>
          <a:p>
            <a:pPr marL="285750" indent="-285750" algn="just">
              <a:buFont typeface="Wingdings" pitchFamily="2" charset="2"/>
              <a:buChar char="§"/>
            </a:pPr>
            <a:endParaRPr lang="es-ES" sz="1600" dirty="0">
              <a:solidFill>
                <a:schemeClr val="tx1">
                  <a:lumMod val="75000"/>
                  <a:lumOff val="25000"/>
                </a:schemeClr>
              </a:solidFill>
              <a:latin typeface="Myriad Pro" panose="020B0503030403020204"/>
            </a:endParaRPr>
          </a:p>
        </p:txBody>
      </p:sp>
      <p:sp>
        <p:nvSpPr>
          <p:cNvPr id="9" name="Rectángulo 8">
            <a:extLst>
              <a:ext uri="{FF2B5EF4-FFF2-40B4-BE49-F238E27FC236}">
                <a16:creationId xmlns="" xmlns:a16="http://schemas.microsoft.com/office/drawing/2014/main" id="{D80F2223-C1ED-7946-BBD9-C89197E731DE}"/>
              </a:ext>
            </a:extLst>
          </p:cNvPr>
          <p:cNvSpPr/>
          <p:nvPr/>
        </p:nvSpPr>
        <p:spPr>
          <a:xfrm>
            <a:off x="2595617" y="2620334"/>
            <a:ext cx="7000765" cy="830997"/>
          </a:xfrm>
          <a:prstGeom prst="rect">
            <a:avLst/>
          </a:prstGeom>
        </p:spPr>
        <p:txBody>
          <a:bodyPr wrap="square">
            <a:spAutoFit/>
          </a:bodyPr>
          <a:lstStyle/>
          <a:p>
            <a:pPr marL="285750" indent="-285750" algn="just">
              <a:buFont typeface="Wingdings" pitchFamily="2" charset="2"/>
              <a:buChar char="§"/>
            </a:pPr>
            <a:r>
              <a:rPr lang="es-ES" sz="1600" dirty="0">
                <a:solidFill>
                  <a:schemeClr val="tx1">
                    <a:lumMod val="75000"/>
                    <a:lumOff val="25000"/>
                  </a:schemeClr>
                </a:solidFill>
                <a:latin typeface="Myriad Pro" panose="020B0503030403020204"/>
              </a:rPr>
              <a:t>Desarrollo de </a:t>
            </a:r>
            <a:r>
              <a:rPr lang="es-ES" sz="1600" dirty="0" err="1">
                <a:solidFill>
                  <a:schemeClr val="tx1">
                    <a:lumMod val="75000"/>
                    <a:lumOff val="25000"/>
                  </a:schemeClr>
                </a:solidFill>
                <a:latin typeface="Myriad Pro" panose="020B0503030403020204"/>
              </a:rPr>
              <a:t>LambScan</a:t>
            </a:r>
            <a:r>
              <a:rPr lang="es-ES" sz="1600" dirty="0">
                <a:solidFill>
                  <a:schemeClr val="tx1">
                    <a:lumMod val="75000"/>
                    <a:lumOff val="25000"/>
                  </a:schemeClr>
                </a:solidFill>
                <a:latin typeface="Myriad Pro" panose="020B0503030403020204"/>
              </a:rPr>
              <a:t> en </a:t>
            </a:r>
            <a:r>
              <a:rPr lang="es-ES" sz="1600" b="1" dirty="0">
                <a:solidFill>
                  <a:schemeClr val="tx1">
                    <a:lumMod val="75000"/>
                    <a:lumOff val="25000"/>
                  </a:schemeClr>
                </a:solidFill>
                <a:latin typeface="Myriad Pro" panose="020B0503030403020204"/>
              </a:rPr>
              <a:t>dispositivos móviles </a:t>
            </a:r>
            <a:r>
              <a:rPr lang="es-ES" sz="1600" dirty="0">
                <a:solidFill>
                  <a:schemeClr val="tx1">
                    <a:lumMod val="75000"/>
                    <a:lumOff val="25000"/>
                  </a:schemeClr>
                </a:solidFill>
                <a:latin typeface="Myriad Pro" panose="020B0503030403020204"/>
              </a:rPr>
              <a:t>para mejorar el manejo de la herramienta y </a:t>
            </a:r>
            <a:r>
              <a:rPr lang="es-ES" sz="1600" b="1" dirty="0">
                <a:solidFill>
                  <a:schemeClr val="tx1">
                    <a:lumMod val="75000"/>
                    <a:lumOff val="25000"/>
                  </a:schemeClr>
                </a:solidFill>
                <a:latin typeface="Myriad Pro" panose="020B0503030403020204"/>
              </a:rPr>
              <a:t>facilitar su acceso a los ganaderos</a:t>
            </a:r>
            <a:r>
              <a:rPr lang="es-ES" sz="1600" dirty="0">
                <a:solidFill>
                  <a:schemeClr val="tx1">
                    <a:lumMod val="75000"/>
                    <a:lumOff val="25000"/>
                  </a:schemeClr>
                </a:solidFill>
                <a:latin typeface="Myriad Pro" panose="020B0503030403020204"/>
              </a:rPr>
              <a:t>.</a:t>
            </a:r>
          </a:p>
          <a:p>
            <a:pPr marL="285750" indent="-285750" algn="just">
              <a:buFont typeface="Wingdings" pitchFamily="2" charset="2"/>
              <a:buChar char="§"/>
            </a:pPr>
            <a:endParaRPr lang="es-ES" sz="1600" dirty="0">
              <a:solidFill>
                <a:schemeClr val="tx1">
                  <a:lumMod val="75000"/>
                  <a:lumOff val="25000"/>
                </a:schemeClr>
              </a:solidFill>
              <a:latin typeface="Myriad Pro" panose="020B0503030403020204"/>
            </a:endParaRPr>
          </a:p>
        </p:txBody>
      </p:sp>
      <p:sp>
        <p:nvSpPr>
          <p:cNvPr id="2" name="Rectángulo 1">
            <a:extLst>
              <a:ext uri="{FF2B5EF4-FFF2-40B4-BE49-F238E27FC236}">
                <a16:creationId xmlns="" xmlns:a16="http://schemas.microsoft.com/office/drawing/2014/main" id="{421B0103-890C-33E9-1491-923F7864828B}"/>
              </a:ext>
            </a:extLst>
          </p:cNvPr>
          <p:cNvSpPr/>
          <p:nvPr/>
        </p:nvSpPr>
        <p:spPr>
          <a:xfrm>
            <a:off x="2595617" y="3732075"/>
            <a:ext cx="7000765" cy="1077218"/>
          </a:xfrm>
          <a:prstGeom prst="rect">
            <a:avLst/>
          </a:prstGeom>
        </p:spPr>
        <p:txBody>
          <a:bodyPr wrap="square">
            <a:spAutoFit/>
          </a:bodyPr>
          <a:lstStyle/>
          <a:p>
            <a:pPr marL="285750" indent="-285750" algn="just">
              <a:buFont typeface="Wingdings" pitchFamily="2" charset="2"/>
              <a:buChar char="§"/>
            </a:pPr>
            <a:r>
              <a:rPr lang="es-ES" sz="1600" b="1" dirty="0">
                <a:solidFill>
                  <a:schemeClr val="tx1">
                    <a:lumMod val="75000"/>
                    <a:lumOff val="25000"/>
                  </a:schemeClr>
                </a:solidFill>
                <a:latin typeface="Myriad Pro" panose="020B0503030403020204"/>
              </a:rPr>
              <a:t>Monitorización del crecimiento</a:t>
            </a:r>
            <a:r>
              <a:rPr lang="es-ES" sz="1600" dirty="0">
                <a:solidFill>
                  <a:schemeClr val="tx1">
                    <a:lumMod val="75000"/>
                    <a:lumOff val="25000"/>
                  </a:schemeClr>
                </a:solidFill>
                <a:latin typeface="Myriad Pro" panose="020B0503030403020204"/>
              </a:rPr>
              <a:t> y registro del peso del cordero desde su nacimiento hasta sacrificio. Esto permite la identificación de enfermedades vinculadas al crecimiento del animal.</a:t>
            </a:r>
          </a:p>
          <a:p>
            <a:pPr marL="285750" indent="-285750" algn="just">
              <a:buFont typeface="Wingdings" pitchFamily="2" charset="2"/>
              <a:buChar char="§"/>
            </a:pPr>
            <a:endParaRPr lang="es-ES" sz="1600" dirty="0">
              <a:solidFill>
                <a:schemeClr val="tx1">
                  <a:lumMod val="75000"/>
                  <a:lumOff val="25000"/>
                </a:schemeClr>
              </a:solidFill>
              <a:latin typeface="Myriad Pro" panose="020B0503030403020204"/>
            </a:endParaRPr>
          </a:p>
        </p:txBody>
      </p:sp>
      <p:sp>
        <p:nvSpPr>
          <p:cNvPr id="3" name="Rectángulo 2">
            <a:extLst>
              <a:ext uri="{FF2B5EF4-FFF2-40B4-BE49-F238E27FC236}">
                <a16:creationId xmlns="" xmlns:a16="http://schemas.microsoft.com/office/drawing/2014/main" id="{FC0B24A8-14E4-60AB-DEDC-244143BF1796}"/>
              </a:ext>
            </a:extLst>
          </p:cNvPr>
          <p:cNvSpPr/>
          <p:nvPr/>
        </p:nvSpPr>
        <p:spPr>
          <a:xfrm>
            <a:off x="2696023" y="1621843"/>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 xmlns:a16="http://schemas.microsoft.com/office/drawing/2014/main" id="{CE080D58-5009-5F48-53CA-990614252821}"/>
              </a:ext>
            </a:extLst>
          </p:cNvPr>
          <p:cNvSpPr/>
          <p:nvPr/>
        </p:nvSpPr>
        <p:spPr>
          <a:xfrm>
            <a:off x="2696022" y="2726878"/>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 xmlns:a16="http://schemas.microsoft.com/office/drawing/2014/main" id="{7A974EDF-E83D-7DDA-AC75-23914F8E08CC}"/>
              </a:ext>
            </a:extLst>
          </p:cNvPr>
          <p:cNvSpPr/>
          <p:nvPr/>
        </p:nvSpPr>
        <p:spPr>
          <a:xfrm>
            <a:off x="2696021" y="3852425"/>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 xmlns:a16="http://schemas.microsoft.com/office/drawing/2014/main" id="{8183DE84-4481-A5B4-BA8E-15E75843C930}"/>
              </a:ext>
            </a:extLst>
          </p:cNvPr>
          <p:cNvSpPr/>
          <p:nvPr/>
        </p:nvSpPr>
        <p:spPr>
          <a:xfrm>
            <a:off x="759376" y="438090"/>
            <a:ext cx="10251523" cy="400110"/>
          </a:xfrm>
          <a:prstGeom prst="rect">
            <a:avLst/>
          </a:prstGeom>
        </p:spPr>
        <p:txBody>
          <a:bodyPr wrap="square">
            <a:spAutoFit/>
          </a:bodyPr>
          <a:lstStyle/>
          <a:p>
            <a:r>
              <a:rPr lang="es-ES" sz="2000" b="1" spc="-5" dirty="0">
                <a:latin typeface="Myriad Pro" panose="020B0503030403020204" pitchFamily="34" charset="0"/>
                <a:cs typeface="Times New Roman" panose="02020603050405020304" pitchFamily="18" charset="0"/>
              </a:rPr>
              <a:t>MEJORAS RESPECTO A LAMBSCAN</a:t>
            </a:r>
          </a:p>
        </p:txBody>
      </p:sp>
      <p:sp>
        <p:nvSpPr>
          <p:cNvPr id="30" name="Rectángulo 29">
            <a:extLst>
              <a:ext uri="{FF2B5EF4-FFF2-40B4-BE49-F238E27FC236}">
                <a16:creationId xmlns="" xmlns:a16="http://schemas.microsoft.com/office/drawing/2014/main" id="{C7E217E2-F118-3847-6744-D41DF7893FC5}"/>
              </a:ext>
            </a:extLst>
          </p:cNvPr>
          <p:cNvSpPr/>
          <p:nvPr/>
        </p:nvSpPr>
        <p:spPr>
          <a:xfrm rot="5400000" flipH="1">
            <a:off x="2776277" y="-1086884"/>
            <a:ext cx="45719" cy="3874250"/>
          </a:xfrm>
          <a:prstGeom prst="rect">
            <a:avLst/>
          </a:prstGeom>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30">
            <a:extLst>
              <a:ext uri="{FF2B5EF4-FFF2-40B4-BE49-F238E27FC236}">
                <a16:creationId xmlns="" xmlns:a16="http://schemas.microsoft.com/office/drawing/2014/main" id="{B4AD1DCE-EFD9-428F-7063-E2FC1EA41EDF}"/>
              </a:ext>
            </a:extLst>
          </p:cNvPr>
          <p:cNvSpPr/>
          <p:nvPr/>
        </p:nvSpPr>
        <p:spPr>
          <a:xfrm>
            <a:off x="2595616" y="5090037"/>
            <a:ext cx="7000765" cy="830997"/>
          </a:xfrm>
          <a:prstGeom prst="rect">
            <a:avLst/>
          </a:prstGeom>
        </p:spPr>
        <p:txBody>
          <a:bodyPr wrap="square">
            <a:spAutoFit/>
          </a:bodyPr>
          <a:lstStyle/>
          <a:p>
            <a:pPr marL="285750" indent="-285750" algn="just">
              <a:buFont typeface="Wingdings" pitchFamily="2" charset="2"/>
              <a:buChar char="§"/>
            </a:pPr>
            <a:r>
              <a:rPr lang="es-ES" sz="1600" dirty="0">
                <a:solidFill>
                  <a:schemeClr val="tx1">
                    <a:lumMod val="75000"/>
                    <a:lumOff val="25000"/>
                  </a:schemeClr>
                </a:solidFill>
                <a:latin typeface="Myriad Pro" panose="020B0503030403020204"/>
              </a:rPr>
              <a:t>Es </a:t>
            </a:r>
            <a:r>
              <a:rPr lang="es-ES" sz="1600" b="1" dirty="0">
                <a:solidFill>
                  <a:schemeClr val="tx1">
                    <a:lumMod val="75000"/>
                    <a:lumOff val="25000"/>
                  </a:schemeClr>
                </a:solidFill>
                <a:latin typeface="Myriad Pro" panose="020B0503030403020204"/>
              </a:rPr>
              <a:t>gratis</a:t>
            </a:r>
            <a:r>
              <a:rPr lang="es-ES" sz="1600" dirty="0">
                <a:solidFill>
                  <a:schemeClr val="tx1">
                    <a:lumMod val="75000"/>
                    <a:lumOff val="25000"/>
                  </a:schemeClr>
                </a:solidFill>
                <a:latin typeface="Myriad Pro" panose="020B0503030403020204"/>
              </a:rPr>
              <a:t>. No tiene ningún tipo de coste para el usuario. Funciona en cualquier tipo de móvil.</a:t>
            </a:r>
          </a:p>
          <a:p>
            <a:pPr marL="285750" indent="-285750" algn="just">
              <a:buFont typeface="Wingdings" pitchFamily="2" charset="2"/>
              <a:buChar char="§"/>
            </a:pPr>
            <a:endParaRPr lang="es-ES" sz="1600" dirty="0">
              <a:solidFill>
                <a:schemeClr val="tx1">
                  <a:lumMod val="75000"/>
                  <a:lumOff val="25000"/>
                </a:schemeClr>
              </a:solidFill>
              <a:latin typeface="Myriad Pro" panose="020B0503030403020204"/>
            </a:endParaRPr>
          </a:p>
        </p:txBody>
      </p:sp>
      <p:sp>
        <p:nvSpPr>
          <p:cNvPr id="32" name="Rectángulo 31">
            <a:extLst>
              <a:ext uri="{FF2B5EF4-FFF2-40B4-BE49-F238E27FC236}">
                <a16:creationId xmlns="" xmlns:a16="http://schemas.microsoft.com/office/drawing/2014/main" id="{F65A5520-EA58-63B7-E12F-AF563241C17B}"/>
              </a:ext>
            </a:extLst>
          </p:cNvPr>
          <p:cNvSpPr/>
          <p:nvPr/>
        </p:nvSpPr>
        <p:spPr>
          <a:xfrm>
            <a:off x="2696020" y="5210387"/>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5671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 xmlns:a16="http://schemas.microsoft.com/office/drawing/2014/main" id="{D80F2223-C1ED-7946-BBD9-C89197E731DE}"/>
              </a:ext>
            </a:extLst>
          </p:cNvPr>
          <p:cNvSpPr/>
          <p:nvPr/>
        </p:nvSpPr>
        <p:spPr>
          <a:xfrm>
            <a:off x="862012" y="2174767"/>
            <a:ext cx="5917313" cy="3077766"/>
          </a:xfrm>
          <a:prstGeom prst="rect">
            <a:avLst/>
          </a:prstGeom>
        </p:spPr>
        <p:txBody>
          <a:bodyPr wrap="square">
            <a:spAutoFit/>
          </a:bodyPr>
          <a:lstStyle/>
          <a:p>
            <a:pPr algn="just"/>
            <a:r>
              <a:rPr lang="es-ES" sz="1600" dirty="0">
                <a:solidFill>
                  <a:schemeClr val="tx1">
                    <a:lumMod val="75000"/>
                    <a:lumOff val="25000"/>
                  </a:schemeClr>
                </a:solidFill>
                <a:latin typeface="Myriad Pro" panose="020B0503030403020204"/>
              </a:rPr>
              <a:t>Construcción de una estación de captura de imágenes con entorno controlado (fondo y paredes de color negro).</a:t>
            </a:r>
          </a:p>
          <a:p>
            <a:pPr algn="just"/>
            <a:endParaRPr lang="es-ES" sz="1600" dirty="0">
              <a:solidFill>
                <a:schemeClr val="tx1">
                  <a:lumMod val="75000"/>
                  <a:lumOff val="25000"/>
                </a:schemeClr>
              </a:solidFill>
              <a:latin typeface="Myriad Pro" panose="020B0503030403020204"/>
            </a:endParaRPr>
          </a:p>
          <a:p>
            <a:pPr algn="just"/>
            <a:r>
              <a:rPr lang="es-ES" sz="1600" dirty="0">
                <a:solidFill>
                  <a:schemeClr val="tx1">
                    <a:lumMod val="75000"/>
                    <a:lumOff val="25000"/>
                  </a:schemeClr>
                </a:solidFill>
                <a:latin typeface="Myriad Pro" panose="020B0503030403020204"/>
              </a:rPr>
              <a:t>Altura de 2.10 metros para poder abarcar la totalidad del corral donde el cordero pueda moverse libremente para una captura de imágenes con movimientos reales.</a:t>
            </a:r>
          </a:p>
          <a:p>
            <a:pPr algn="just"/>
            <a:endParaRPr lang="es-ES" sz="1600" dirty="0">
              <a:solidFill>
                <a:schemeClr val="tx1">
                  <a:lumMod val="75000"/>
                  <a:lumOff val="25000"/>
                </a:schemeClr>
              </a:solidFill>
              <a:latin typeface="Myriad Pro" panose="020B0503030403020204"/>
            </a:endParaRPr>
          </a:p>
          <a:p>
            <a:pPr algn="just"/>
            <a:r>
              <a:rPr lang="es-ES" sz="1600" dirty="0">
                <a:solidFill>
                  <a:schemeClr val="tx1">
                    <a:lumMod val="75000"/>
                    <a:lumOff val="25000"/>
                  </a:schemeClr>
                </a:solidFill>
                <a:latin typeface="Myriad Pro" panose="020B0503030403020204"/>
              </a:rPr>
              <a:t>Paredes de goma negra para minimizar los golpes de los corderos y para evitar destellos que puedan perjudicar las capturas de la cámara para un posterior tratamiento de la imagen.</a:t>
            </a:r>
          </a:p>
          <a:p>
            <a:pPr marL="285750" indent="-285750" algn="just">
              <a:buFont typeface="Arial" panose="020B0604020202020204" pitchFamily="34" charset="0"/>
              <a:buChar char="•"/>
            </a:pPr>
            <a:endParaRPr lang="es-ES" sz="1600" dirty="0">
              <a:solidFill>
                <a:schemeClr val="tx1">
                  <a:lumMod val="75000"/>
                  <a:lumOff val="25000"/>
                </a:schemeClr>
              </a:solidFill>
              <a:latin typeface="Myriad Pro" panose="020B0503030403020204"/>
            </a:endParaRPr>
          </a:p>
        </p:txBody>
      </p:sp>
      <p:pic>
        <p:nvPicPr>
          <p:cNvPr id="3" name="Imagen 2">
            <a:extLst>
              <a:ext uri="{FF2B5EF4-FFF2-40B4-BE49-F238E27FC236}">
                <a16:creationId xmlns="" xmlns:a16="http://schemas.microsoft.com/office/drawing/2014/main" id="{26CD067B-FB81-E14B-B7F0-D42EF28716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536" b="5015"/>
          <a:stretch/>
        </p:blipFill>
        <p:spPr>
          <a:xfrm rot="5400000">
            <a:off x="6657995" y="1523229"/>
            <a:ext cx="5227461" cy="4116525"/>
          </a:xfrm>
          <a:prstGeom prst="rect">
            <a:avLst/>
          </a:prstGeom>
        </p:spPr>
      </p:pic>
      <p:sp>
        <p:nvSpPr>
          <p:cNvPr id="11" name="Rectángulo 10">
            <a:extLst>
              <a:ext uri="{FF2B5EF4-FFF2-40B4-BE49-F238E27FC236}">
                <a16:creationId xmlns="" xmlns:a16="http://schemas.microsoft.com/office/drawing/2014/main" id="{6DD577CE-415B-4ABD-B412-6907D5039001}"/>
              </a:ext>
            </a:extLst>
          </p:cNvPr>
          <p:cNvSpPr/>
          <p:nvPr/>
        </p:nvSpPr>
        <p:spPr>
          <a:xfrm>
            <a:off x="759376" y="438090"/>
            <a:ext cx="10251523" cy="400110"/>
          </a:xfrm>
          <a:prstGeom prst="rect">
            <a:avLst/>
          </a:prstGeom>
        </p:spPr>
        <p:txBody>
          <a:bodyPr wrap="square">
            <a:spAutoFit/>
          </a:bodyPr>
          <a:lstStyle/>
          <a:p>
            <a:r>
              <a:rPr lang="es-ES" sz="2000" b="1" spc="-5" dirty="0">
                <a:latin typeface="Myriad Pro" panose="020B0503030403020204" pitchFamily="34" charset="0"/>
                <a:cs typeface="Times New Roman" panose="02020603050405020304" pitchFamily="18" charset="0"/>
              </a:rPr>
              <a:t>LAMBTRACK– ACTUACIONES PREVIAS</a:t>
            </a:r>
            <a:endParaRPr lang="es-ES" sz="2000" b="1" dirty="0">
              <a:latin typeface="Myriad Pro" panose="020B0503030403020204" pitchFamily="34" charset="0"/>
            </a:endParaRPr>
          </a:p>
        </p:txBody>
      </p:sp>
      <p:sp>
        <p:nvSpPr>
          <p:cNvPr id="13" name="Rectángulo 12">
            <a:extLst>
              <a:ext uri="{FF2B5EF4-FFF2-40B4-BE49-F238E27FC236}">
                <a16:creationId xmlns="" xmlns:a16="http://schemas.microsoft.com/office/drawing/2014/main" id="{4681F7DE-B72F-08C2-E0AB-3B701DFE9362}"/>
              </a:ext>
            </a:extLst>
          </p:cNvPr>
          <p:cNvSpPr/>
          <p:nvPr/>
        </p:nvSpPr>
        <p:spPr>
          <a:xfrm rot="5400000" flipH="1">
            <a:off x="3025029" y="-1335637"/>
            <a:ext cx="53881" cy="43799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82193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 xmlns:a16="http://schemas.microsoft.com/office/drawing/2014/main" id="{FD4DCEC1-C3E6-7842-9F89-AB6FD5A067E3}"/>
              </a:ext>
            </a:extLst>
          </p:cNvPr>
          <p:cNvSpPr/>
          <p:nvPr/>
        </p:nvSpPr>
        <p:spPr>
          <a:xfrm>
            <a:off x="3278625" y="1504023"/>
            <a:ext cx="5634749" cy="646331"/>
          </a:xfrm>
          <a:prstGeom prst="rect">
            <a:avLst/>
          </a:prstGeom>
        </p:spPr>
        <p:txBody>
          <a:bodyPr wrap="square">
            <a:spAutoFit/>
          </a:bodyPr>
          <a:lstStyle/>
          <a:p>
            <a:pPr algn="ctr"/>
            <a:r>
              <a:rPr lang="es-ES" dirty="0">
                <a:solidFill>
                  <a:schemeClr val="tx1">
                    <a:lumMod val="75000"/>
                    <a:lumOff val="25000"/>
                  </a:schemeClr>
                </a:solidFill>
                <a:latin typeface="Myriad Pro" panose="020B0503030403020204"/>
              </a:rPr>
              <a:t>Captura de vídeos a 36 corderos de los cuales se han obtenido más de 300.000 imágenes.</a:t>
            </a:r>
          </a:p>
        </p:txBody>
      </p:sp>
      <p:sp>
        <p:nvSpPr>
          <p:cNvPr id="15" name="Rectángulo 14">
            <a:extLst>
              <a:ext uri="{FF2B5EF4-FFF2-40B4-BE49-F238E27FC236}">
                <a16:creationId xmlns="" xmlns:a16="http://schemas.microsoft.com/office/drawing/2014/main" id="{EBEE56DF-5DEB-4345-AC3D-D13E4452CD08}"/>
              </a:ext>
            </a:extLst>
          </p:cNvPr>
          <p:cNvSpPr/>
          <p:nvPr/>
        </p:nvSpPr>
        <p:spPr>
          <a:xfrm>
            <a:off x="3278626" y="2505670"/>
            <a:ext cx="5634748" cy="923330"/>
          </a:xfrm>
          <a:prstGeom prst="rect">
            <a:avLst/>
          </a:prstGeom>
        </p:spPr>
        <p:txBody>
          <a:bodyPr wrap="square">
            <a:spAutoFit/>
          </a:bodyPr>
          <a:lstStyle/>
          <a:p>
            <a:pPr algn="ctr"/>
            <a:r>
              <a:rPr lang="es-ES" dirty="0">
                <a:solidFill>
                  <a:schemeClr val="tx1">
                    <a:lumMod val="75000"/>
                    <a:lumOff val="25000"/>
                  </a:schemeClr>
                </a:solidFill>
                <a:latin typeface="Myriad Pro" panose="020B0503030403020204"/>
              </a:rPr>
              <a:t>Tratamiento de las imágenes obtenidas para la preparación del entrenamiento del modelo posterior.</a:t>
            </a:r>
          </a:p>
          <a:p>
            <a:pPr marL="285750" indent="-285750" algn="ctr">
              <a:buFont typeface="Arial" panose="020B0604020202020204" pitchFamily="34" charset="0"/>
              <a:buChar char="•"/>
            </a:pPr>
            <a:endParaRPr lang="es-ES" dirty="0">
              <a:solidFill>
                <a:schemeClr val="tx1">
                  <a:lumMod val="75000"/>
                  <a:lumOff val="25000"/>
                </a:schemeClr>
              </a:solidFill>
              <a:latin typeface="Myriad Pro" panose="020B0503030403020204"/>
            </a:endParaRPr>
          </a:p>
        </p:txBody>
      </p:sp>
      <p:pic>
        <p:nvPicPr>
          <p:cNvPr id="5" name="Imagen 4">
            <a:extLst>
              <a:ext uri="{FF2B5EF4-FFF2-40B4-BE49-F238E27FC236}">
                <a16:creationId xmlns="" xmlns:a16="http://schemas.microsoft.com/office/drawing/2014/main" id="{CC08666A-1639-BA4F-9806-54BDC36AA1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2665" y="4051762"/>
            <a:ext cx="7486670" cy="2096268"/>
          </a:xfrm>
          <a:prstGeom prst="rect">
            <a:avLst/>
          </a:prstGeom>
        </p:spPr>
      </p:pic>
      <p:sp>
        <p:nvSpPr>
          <p:cNvPr id="11" name="Rectángulo 10">
            <a:extLst>
              <a:ext uri="{FF2B5EF4-FFF2-40B4-BE49-F238E27FC236}">
                <a16:creationId xmlns="" xmlns:a16="http://schemas.microsoft.com/office/drawing/2014/main" id="{6DD577CE-415B-4ABD-B412-6907D5039001}"/>
              </a:ext>
            </a:extLst>
          </p:cNvPr>
          <p:cNvSpPr/>
          <p:nvPr/>
        </p:nvSpPr>
        <p:spPr>
          <a:xfrm>
            <a:off x="759376" y="438090"/>
            <a:ext cx="10251523" cy="400110"/>
          </a:xfrm>
          <a:prstGeom prst="rect">
            <a:avLst/>
          </a:prstGeom>
        </p:spPr>
        <p:txBody>
          <a:bodyPr wrap="square">
            <a:spAutoFit/>
          </a:bodyPr>
          <a:lstStyle/>
          <a:p>
            <a:r>
              <a:rPr lang="es-ES" sz="2000" b="1" spc="-5" dirty="0">
                <a:latin typeface="Myriad Pro" panose="020B0503030403020204" pitchFamily="34" charset="0"/>
                <a:cs typeface="Times New Roman" panose="02020603050405020304" pitchFamily="18" charset="0"/>
              </a:rPr>
              <a:t>LAMBTRACK– ACTUACIONES PREVIAS</a:t>
            </a:r>
            <a:endParaRPr lang="es-ES" sz="2000" b="1" dirty="0">
              <a:latin typeface="Myriad Pro" panose="020B0503030403020204" pitchFamily="34" charset="0"/>
            </a:endParaRPr>
          </a:p>
        </p:txBody>
      </p:sp>
      <p:sp>
        <p:nvSpPr>
          <p:cNvPr id="13" name="Rectángulo 12">
            <a:extLst>
              <a:ext uri="{FF2B5EF4-FFF2-40B4-BE49-F238E27FC236}">
                <a16:creationId xmlns="" xmlns:a16="http://schemas.microsoft.com/office/drawing/2014/main" id="{4681F7DE-B72F-08C2-E0AB-3B701DFE9362}"/>
              </a:ext>
            </a:extLst>
          </p:cNvPr>
          <p:cNvSpPr/>
          <p:nvPr/>
        </p:nvSpPr>
        <p:spPr>
          <a:xfrm rot="5400000" flipH="1">
            <a:off x="3025029" y="-1335637"/>
            <a:ext cx="53881" cy="43799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29153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 xmlns:a16="http://schemas.microsoft.com/office/drawing/2014/main" id="{D80F2223-C1ED-7946-BBD9-C89197E731DE}"/>
              </a:ext>
            </a:extLst>
          </p:cNvPr>
          <p:cNvSpPr/>
          <p:nvPr/>
        </p:nvSpPr>
        <p:spPr>
          <a:xfrm>
            <a:off x="759376" y="2552061"/>
            <a:ext cx="4732786" cy="646331"/>
          </a:xfrm>
          <a:prstGeom prst="rect">
            <a:avLst/>
          </a:prstGeom>
        </p:spPr>
        <p:txBody>
          <a:bodyPr wrap="square">
            <a:spAutoFit/>
          </a:bodyPr>
          <a:lstStyle/>
          <a:p>
            <a:pPr algn="just"/>
            <a:r>
              <a:rPr lang="es-ES" dirty="0">
                <a:solidFill>
                  <a:schemeClr val="tx1">
                    <a:lumMod val="75000"/>
                    <a:lumOff val="25000"/>
                  </a:schemeClr>
                </a:solidFill>
                <a:latin typeface="Myriad Pro" panose="020B0503030403020204"/>
              </a:rPr>
              <a:t>Toma de datos de peso de corderos durante toda la fase de crecimiento.</a:t>
            </a:r>
          </a:p>
        </p:txBody>
      </p:sp>
      <p:sp>
        <p:nvSpPr>
          <p:cNvPr id="11" name="Rectángulo 10">
            <a:extLst>
              <a:ext uri="{FF2B5EF4-FFF2-40B4-BE49-F238E27FC236}">
                <a16:creationId xmlns="" xmlns:a16="http://schemas.microsoft.com/office/drawing/2014/main" id="{6DD577CE-415B-4ABD-B412-6907D5039001}"/>
              </a:ext>
            </a:extLst>
          </p:cNvPr>
          <p:cNvSpPr/>
          <p:nvPr/>
        </p:nvSpPr>
        <p:spPr>
          <a:xfrm>
            <a:off x="759376" y="438090"/>
            <a:ext cx="10251523" cy="400110"/>
          </a:xfrm>
          <a:prstGeom prst="rect">
            <a:avLst/>
          </a:prstGeom>
        </p:spPr>
        <p:txBody>
          <a:bodyPr wrap="square">
            <a:spAutoFit/>
          </a:bodyPr>
          <a:lstStyle/>
          <a:p>
            <a:r>
              <a:rPr lang="es-ES" sz="2000" b="1" spc="-5" dirty="0">
                <a:latin typeface="Myriad Pro" panose="020B0503030403020204" pitchFamily="34" charset="0"/>
                <a:cs typeface="Times New Roman" panose="02020603050405020304" pitchFamily="18" charset="0"/>
              </a:rPr>
              <a:t>LAMBTRACK– ACTUACIONES PREVIAS</a:t>
            </a:r>
            <a:endParaRPr lang="es-ES" sz="2000" b="1" dirty="0">
              <a:latin typeface="Myriad Pro" panose="020B0503030403020204" pitchFamily="34" charset="0"/>
            </a:endParaRPr>
          </a:p>
        </p:txBody>
      </p:sp>
      <p:sp>
        <p:nvSpPr>
          <p:cNvPr id="13" name="Rectángulo 12">
            <a:extLst>
              <a:ext uri="{FF2B5EF4-FFF2-40B4-BE49-F238E27FC236}">
                <a16:creationId xmlns="" xmlns:a16="http://schemas.microsoft.com/office/drawing/2014/main" id="{4681F7DE-B72F-08C2-E0AB-3B701DFE9362}"/>
              </a:ext>
            </a:extLst>
          </p:cNvPr>
          <p:cNvSpPr/>
          <p:nvPr/>
        </p:nvSpPr>
        <p:spPr>
          <a:xfrm rot="5400000" flipH="1">
            <a:off x="3025029" y="-1335637"/>
            <a:ext cx="53881" cy="43799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 xmlns:a16="http://schemas.microsoft.com/office/drawing/2014/main" id="{8BD9AA85-9582-C4B9-EE5F-59324A1C4721}"/>
              </a:ext>
            </a:extLst>
          </p:cNvPr>
          <p:cNvSpPr/>
          <p:nvPr/>
        </p:nvSpPr>
        <p:spPr>
          <a:xfrm>
            <a:off x="730465" y="3666923"/>
            <a:ext cx="4732786" cy="923330"/>
          </a:xfrm>
          <a:prstGeom prst="rect">
            <a:avLst/>
          </a:prstGeom>
        </p:spPr>
        <p:txBody>
          <a:bodyPr wrap="square">
            <a:spAutoFit/>
          </a:bodyPr>
          <a:lstStyle/>
          <a:p>
            <a:pPr algn="just"/>
            <a:r>
              <a:rPr lang="es-ES" dirty="0">
                <a:solidFill>
                  <a:schemeClr val="tx1">
                    <a:lumMod val="75000"/>
                    <a:lumOff val="25000"/>
                  </a:schemeClr>
                </a:solidFill>
                <a:latin typeface="Myriad Pro" panose="020B0503030403020204"/>
              </a:rPr>
              <a:t>Generación de gráficas según sexo y tipo de parto para la posterior monitorización del crecimiento del cordero.</a:t>
            </a:r>
          </a:p>
        </p:txBody>
      </p:sp>
      <p:pic>
        <p:nvPicPr>
          <p:cNvPr id="4" name="Imagen 3">
            <a:extLst>
              <a:ext uri="{FF2B5EF4-FFF2-40B4-BE49-F238E27FC236}">
                <a16:creationId xmlns="" xmlns:a16="http://schemas.microsoft.com/office/drawing/2014/main" id="{36C85CB8-CF35-F0D7-A61B-8BF98034039A}"/>
              </a:ext>
            </a:extLst>
          </p:cNvPr>
          <p:cNvPicPr>
            <a:picLocks noChangeAspect="1"/>
          </p:cNvPicPr>
          <p:nvPr/>
        </p:nvPicPr>
        <p:blipFill rotWithShape="1">
          <a:blip r:embed="rId3"/>
          <a:srcRect l="1861" t="2023" r="4908" b="2413"/>
          <a:stretch/>
        </p:blipFill>
        <p:spPr>
          <a:xfrm>
            <a:off x="6490888" y="854320"/>
            <a:ext cx="5070847" cy="2619214"/>
          </a:xfrm>
          <a:prstGeom prst="rect">
            <a:avLst/>
          </a:prstGeom>
        </p:spPr>
      </p:pic>
      <p:pic>
        <p:nvPicPr>
          <p:cNvPr id="14" name="Imagen 13">
            <a:extLst>
              <a:ext uri="{FF2B5EF4-FFF2-40B4-BE49-F238E27FC236}">
                <a16:creationId xmlns="" xmlns:a16="http://schemas.microsoft.com/office/drawing/2014/main" id="{4D2D7F73-AC37-1FC1-DF4B-8707BD8F2DCB}"/>
              </a:ext>
            </a:extLst>
          </p:cNvPr>
          <p:cNvPicPr>
            <a:picLocks noChangeAspect="1"/>
          </p:cNvPicPr>
          <p:nvPr/>
        </p:nvPicPr>
        <p:blipFill rotWithShape="1">
          <a:blip r:embed="rId4"/>
          <a:srcRect l="1681" t="1768" r="5045" b="3383"/>
          <a:stretch/>
        </p:blipFill>
        <p:spPr>
          <a:xfrm>
            <a:off x="6490889" y="3905729"/>
            <a:ext cx="5070847" cy="2602145"/>
          </a:xfrm>
          <a:prstGeom prst="rect">
            <a:avLst/>
          </a:prstGeom>
        </p:spPr>
      </p:pic>
      <p:sp>
        <p:nvSpPr>
          <p:cNvPr id="16" name="Rectángulo 15">
            <a:extLst>
              <a:ext uri="{FF2B5EF4-FFF2-40B4-BE49-F238E27FC236}">
                <a16:creationId xmlns="" xmlns:a16="http://schemas.microsoft.com/office/drawing/2014/main" id="{D2C2C48B-8952-BA89-F9CC-CD2DC30E01F9}"/>
              </a:ext>
            </a:extLst>
          </p:cNvPr>
          <p:cNvSpPr/>
          <p:nvPr/>
        </p:nvSpPr>
        <p:spPr>
          <a:xfrm>
            <a:off x="6663225" y="995890"/>
            <a:ext cx="1913616" cy="276999"/>
          </a:xfrm>
          <a:prstGeom prst="rect">
            <a:avLst/>
          </a:prstGeom>
        </p:spPr>
        <p:txBody>
          <a:bodyPr wrap="square">
            <a:spAutoFit/>
          </a:bodyPr>
          <a:lstStyle/>
          <a:p>
            <a:r>
              <a:rPr lang="es-ES" sz="1200" b="1" spc="-5" dirty="0">
                <a:solidFill>
                  <a:schemeClr val="tx1">
                    <a:lumMod val="65000"/>
                    <a:lumOff val="35000"/>
                  </a:schemeClr>
                </a:solidFill>
                <a:latin typeface="Myriad Pro" panose="020B0503030403020204" pitchFamily="34" charset="0"/>
                <a:cs typeface="Times New Roman" panose="02020603050405020304" pitchFamily="18" charset="0"/>
              </a:rPr>
              <a:t>HEMBRAS MULTIPLE</a:t>
            </a:r>
            <a:endParaRPr lang="es-ES" sz="1200" b="1" dirty="0">
              <a:solidFill>
                <a:schemeClr val="tx1">
                  <a:lumMod val="65000"/>
                  <a:lumOff val="35000"/>
                </a:schemeClr>
              </a:solidFill>
              <a:latin typeface="Myriad Pro" panose="020B0503030403020204" pitchFamily="34" charset="0"/>
            </a:endParaRPr>
          </a:p>
        </p:txBody>
      </p:sp>
      <p:sp>
        <p:nvSpPr>
          <p:cNvPr id="17" name="Rectángulo 16">
            <a:extLst>
              <a:ext uri="{FF2B5EF4-FFF2-40B4-BE49-F238E27FC236}">
                <a16:creationId xmlns="" xmlns:a16="http://schemas.microsoft.com/office/drawing/2014/main" id="{7863A942-83CC-E063-9456-F1DF3E53C817}"/>
              </a:ext>
            </a:extLst>
          </p:cNvPr>
          <p:cNvSpPr/>
          <p:nvPr/>
        </p:nvSpPr>
        <p:spPr>
          <a:xfrm>
            <a:off x="6663225" y="4054967"/>
            <a:ext cx="1913616" cy="276999"/>
          </a:xfrm>
          <a:prstGeom prst="rect">
            <a:avLst/>
          </a:prstGeom>
        </p:spPr>
        <p:txBody>
          <a:bodyPr wrap="square">
            <a:spAutoFit/>
          </a:bodyPr>
          <a:lstStyle/>
          <a:p>
            <a:r>
              <a:rPr lang="es-ES" sz="1200" b="1" spc="-5" dirty="0">
                <a:solidFill>
                  <a:schemeClr val="tx1">
                    <a:lumMod val="65000"/>
                    <a:lumOff val="35000"/>
                  </a:schemeClr>
                </a:solidFill>
                <a:latin typeface="Myriad Pro" panose="020B0503030403020204" pitchFamily="34" charset="0"/>
                <a:cs typeface="Times New Roman" panose="02020603050405020304" pitchFamily="18" charset="0"/>
              </a:rPr>
              <a:t>MACHOS SIMPLE</a:t>
            </a:r>
            <a:endParaRPr lang="es-ES" sz="1200" b="1" dirty="0">
              <a:solidFill>
                <a:schemeClr val="tx1">
                  <a:lumMod val="65000"/>
                  <a:lumOff val="35000"/>
                </a:schemeClr>
              </a:solidFill>
              <a:latin typeface="Myriad Pro" panose="020B0503030403020204" pitchFamily="34" charset="0"/>
            </a:endParaRPr>
          </a:p>
        </p:txBody>
      </p:sp>
    </p:spTree>
    <p:extLst>
      <p:ext uri="{BB962C8B-B14F-4D97-AF65-F5344CB8AC3E}">
        <p14:creationId xmlns:p14="http://schemas.microsoft.com/office/powerpoint/2010/main" val="1771886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 xmlns:a16="http://schemas.microsoft.com/office/drawing/2014/main" id="{D80F2223-C1ED-7946-BBD9-C89197E731DE}"/>
              </a:ext>
            </a:extLst>
          </p:cNvPr>
          <p:cNvSpPr/>
          <p:nvPr/>
        </p:nvSpPr>
        <p:spPr>
          <a:xfrm>
            <a:off x="2489643" y="1961336"/>
            <a:ext cx="7212713" cy="3693319"/>
          </a:xfrm>
          <a:prstGeom prst="rect">
            <a:avLst/>
          </a:prstGeom>
        </p:spPr>
        <p:txBody>
          <a:bodyPr wrap="square">
            <a:spAutoFit/>
          </a:bodyPr>
          <a:lstStyle/>
          <a:p>
            <a:pPr marL="285750" indent="-285750" algn="just">
              <a:buFont typeface="Wingdings" pitchFamily="2" charset="2"/>
              <a:buChar char="§"/>
            </a:pPr>
            <a:r>
              <a:rPr lang="es-ES" dirty="0">
                <a:solidFill>
                  <a:schemeClr val="tx1">
                    <a:lumMod val="75000"/>
                    <a:lumOff val="25000"/>
                  </a:schemeClr>
                </a:solidFill>
                <a:latin typeface="Myriad Pro" panose="020B0503030403020204"/>
              </a:rPr>
              <a:t>Entrenamiento del algoritmo con las imágenes capturadas para la predicción del peso.</a:t>
            </a:r>
          </a:p>
          <a:p>
            <a:pPr marL="285750" indent="-285750" algn="just">
              <a:buFont typeface="Wingdings" pitchFamily="2" charset="2"/>
              <a:buChar char="§"/>
            </a:pPr>
            <a:endParaRPr lang="es-ES" dirty="0">
              <a:solidFill>
                <a:schemeClr val="tx1">
                  <a:lumMod val="75000"/>
                  <a:lumOff val="25000"/>
                </a:schemeClr>
              </a:solidFill>
              <a:latin typeface="Myriad Pro" panose="020B0503030403020204"/>
            </a:endParaRPr>
          </a:p>
          <a:p>
            <a:pPr marL="285750" indent="-285750" algn="just">
              <a:buFont typeface="Wingdings" pitchFamily="2" charset="2"/>
              <a:buChar char="§"/>
            </a:pPr>
            <a:endParaRPr lang="es-ES" dirty="0">
              <a:solidFill>
                <a:schemeClr val="tx1">
                  <a:lumMod val="75000"/>
                  <a:lumOff val="25000"/>
                </a:schemeClr>
              </a:solidFill>
              <a:latin typeface="Myriad Pro" panose="020B0503030403020204"/>
            </a:endParaRPr>
          </a:p>
          <a:p>
            <a:pPr marL="285750" indent="-285750" algn="just">
              <a:buFont typeface="Wingdings" pitchFamily="2" charset="2"/>
              <a:buChar char="§"/>
            </a:pPr>
            <a:r>
              <a:rPr lang="es-ES" dirty="0">
                <a:solidFill>
                  <a:schemeClr val="tx1">
                    <a:lumMod val="75000"/>
                    <a:lumOff val="25000"/>
                  </a:schemeClr>
                </a:solidFill>
                <a:latin typeface="Myriad Pro" panose="020B0503030403020204"/>
              </a:rPr>
              <a:t>Para conseguir el objetivo se ha entrenando la </a:t>
            </a:r>
            <a:r>
              <a:rPr lang="es-ES" b="1" dirty="0">
                <a:solidFill>
                  <a:schemeClr val="tx1">
                    <a:lumMod val="75000"/>
                    <a:lumOff val="25000"/>
                  </a:schemeClr>
                </a:solidFill>
                <a:latin typeface="Myriad Pro" panose="020B0503030403020204"/>
              </a:rPr>
              <a:t>red neuronal </a:t>
            </a:r>
            <a:r>
              <a:rPr lang="es-ES" dirty="0">
                <a:solidFill>
                  <a:schemeClr val="tx1">
                    <a:lumMod val="75000"/>
                    <a:lumOff val="25000"/>
                  </a:schemeClr>
                </a:solidFill>
                <a:latin typeface="Myriad Pro" panose="020B0503030403020204"/>
              </a:rPr>
              <a:t>de imágenes de </a:t>
            </a:r>
            <a:r>
              <a:rPr lang="es-ES" b="1" dirty="0" err="1">
                <a:solidFill>
                  <a:schemeClr val="tx1">
                    <a:lumMod val="75000"/>
                    <a:lumOff val="25000"/>
                  </a:schemeClr>
                </a:solidFill>
                <a:latin typeface="Myriad Pro" panose="020B0503030403020204"/>
              </a:rPr>
              <a:t>Keras</a:t>
            </a:r>
            <a:r>
              <a:rPr lang="es-ES" dirty="0">
                <a:solidFill>
                  <a:schemeClr val="tx1">
                    <a:lumMod val="75000"/>
                    <a:lumOff val="25000"/>
                  </a:schemeClr>
                </a:solidFill>
                <a:latin typeface="Myriad Pro" panose="020B0503030403020204"/>
              </a:rPr>
              <a:t> con la tecnología de </a:t>
            </a:r>
            <a:r>
              <a:rPr lang="es-ES" b="1" dirty="0" err="1">
                <a:solidFill>
                  <a:schemeClr val="tx1">
                    <a:lumMod val="75000"/>
                    <a:lumOff val="25000"/>
                  </a:schemeClr>
                </a:solidFill>
                <a:latin typeface="Myriad Pro" panose="020B0503030403020204"/>
              </a:rPr>
              <a:t>TensorFlow</a:t>
            </a:r>
            <a:r>
              <a:rPr lang="es-ES" dirty="0">
                <a:solidFill>
                  <a:schemeClr val="tx1">
                    <a:lumMod val="75000"/>
                    <a:lumOff val="25000"/>
                  </a:schemeClr>
                </a:solidFill>
                <a:latin typeface="Myriad Pro" panose="020B0503030403020204"/>
              </a:rPr>
              <a:t>, desarrollada por </a:t>
            </a:r>
            <a:r>
              <a:rPr lang="es-ES" b="1" dirty="0">
                <a:solidFill>
                  <a:schemeClr val="tx1">
                    <a:lumMod val="75000"/>
                    <a:lumOff val="25000"/>
                  </a:schemeClr>
                </a:solidFill>
                <a:latin typeface="Myriad Pro" panose="020B0503030403020204"/>
              </a:rPr>
              <a:t>Google</a:t>
            </a:r>
            <a:r>
              <a:rPr lang="es-ES" dirty="0">
                <a:solidFill>
                  <a:schemeClr val="tx1">
                    <a:lumMod val="75000"/>
                    <a:lumOff val="25000"/>
                  </a:schemeClr>
                </a:solidFill>
                <a:latin typeface="Myriad Pro" panose="020B0503030403020204"/>
              </a:rPr>
              <a:t>.</a:t>
            </a:r>
          </a:p>
          <a:p>
            <a:pPr marL="285750" indent="-285750" algn="just">
              <a:buFont typeface="Wingdings" pitchFamily="2" charset="2"/>
              <a:buChar char="§"/>
            </a:pPr>
            <a:endParaRPr lang="es-ES" dirty="0">
              <a:solidFill>
                <a:schemeClr val="tx1">
                  <a:lumMod val="75000"/>
                  <a:lumOff val="25000"/>
                </a:schemeClr>
              </a:solidFill>
              <a:latin typeface="Myriad Pro" panose="020B0503030403020204"/>
            </a:endParaRPr>
          </a:p>
          <a:p>
            <a:pPr marL="285750" indent="-285750" algn="just">
              <a:buFont typeface="Wingdings" pitchFamily="2" charset="2"/>
              <a:buChar char="§"/>
            </a:pPr>
            <a:endParaRPr lang="es-ES" dirty="0">
              <a:solidFill>
                <a:schemeClr val="tx1">
                  <a:lumMod val="75000"/>
                  <a:lumOff val="25000"/>
                </a:schemeClr>
              </a:solidFill>
              <a:latin typeface="Myriad Pro" panose="020B0503030403020204"/>
            </a:endParaRPr>
          </a:p>
          <a:p>
            <a:pPr marL="285750" indent="-285750" algn="just">
              <a:buFont typeface="Wingdings" pitchFamily="2" charset="2"/>
              <a:buChar char="§"/>
            </a:pPr>
            <a:r>
              <a:rPr lang="es-ES" dirty="0">
                <a:solidFill>
                  <a:schemeClr val="tx1">
                    <a:lumMod val="75000"/>
                    <a:lumOff val="25000"/>
                  </a:schemeClr>
                </a:solidFill>
                <a:latin typeface="Myriad Pro" panose="020B0503030403020204"/>
              </a:rPr>
              <a:t>Esto permite aprovechar recursos de identificación ya existentes en la comunidad y entrenarlos específicamente para nuestras necesidades, en este caso, la morfología del cordero y sus alrededores.</a:t>
            </a:r>
          </a:p>
        </p:txBody>
      </p:sp>
      <p:sp>
        <p:nvSpPr>
          <p:cNvPr id="11" name="Rectángulo 10">
            <a:extLst>
              <a:ext uri="{FF2B5EF4-FFF2-40B4-BE49-F238E27FC236}">
                <a16:creationId xmlns="" xmlns:a16="http://schemas.microsoft.com/office/drawing/2014/main" id="{6DD577CE-415B-4ABD-B412-6907D5039001}"/>
              </a:ext>
            </a:extLst>
          </p:cNvPr>
          <p:cNvSpPr/>
          <p:nvPr/>
        </p:nvSpPr>
        <p:spPr>
          <a:xfrm>
            <a:off x="759376" y="438090"/>
            <a:ext cx="10251523" cy="400110"/>
          </a:xfrm>
          <a:prstGeom prst="rect">
            <a:avLst/>
          </a:prstGeom>
        </p:spPr>
        <p:txBody>
          <a:bodyPr wrap="square">
            <a:spAutoFit/>
          </a:bodyPr>
          <a:lstStyle/>
          <a:p>
            <a:r>
              <a:rPr lang="es-ES" sz="2000" b="1" spc="-5" dirty="0">
                <a:latin typeface="Myriad Pro" panose="020B0503030403020204" pitchFamily="34" charset="0"/>
                <a:cs typeface="Times New Roman" panose="02020603050405020304" pitchFamily="18" charset="0"/>
              </a:rPr>
              <a:t>LAMBTRACK– ALGORITMO</a:t>
            </a:r>
            <a:endParaRPr lang="es-ES" sz="2000" b="1" dirty="0">
              <a:latin typeface="Myriad Pro" panose="020B0503030403020204" pitchFamily="34" charset="0"/>
            </a:endParaRPr>
          </a:p>
        </p:txBody>
      </p:sp>
      <p:sp>
        <p:nvSpPr>
          <p:cNvPr id="12" name="Rectángulo 11">
            <a:extLst>
              <a:ext uri="{FF2B5EF4-FFF2-40B4-BE49-F238E27FC236}">
                <a16:creationId xmlns="" xmlns:a16="http://schemas.microsoft.com/office/drawing/2014/main" id="{127DD667-9AC6-4439-A0DD-65D9484E647B}"/>
              </a:ext>
            </a:extLst>
          </p:cNvPr>
          <p:cNvSpPr/>
          <p:nvPr/>
        </p:nvSpPr>
        <p:spPr>
          <a:xfrm rot="5400000" flipH="1">
            <a:off x="2492639" y="-803244"/>
            <a:ext cx="53879" cy="33151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 xmlns:a16="http://schemas.microsoft.com/office/drawing/2014/main" id="{8E5FB354-82E1-DC81-E707-6F4185F24E46}"/>
              </a:ext>
            </a:extLst>
          </p:cNvPr>
          <p:cNvSpPr/>
          <p:nvPr/>
        </p:nvSpPr>
        <p:spPr>
          <a:xfrm>
            <a:off x="2583770" y="2090108"/>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 xmlns:a16="http://schemas.microsoft.com/office/drawing/2014/main" id="{D88E0EF8-779B-B857-E330-AD382C6620FD}"/>
              </a:ext>
            </a:extLst>
          </p:cNvPr>
          <p:cNvSpPr/>
          <p:nvPr/>
        </p:nvSpPr>
        <p:spPr>
          <a:xfrm>
            <a:off x="2583769" y="3182444"/>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 xmlns:a16="http://schemas.microsoft.com/office/drawing/2014/main" id="{A311F91B-EDF1-8060-D222-D4E601CD237D}"/>
              </a:ext>
            </a:extLst>
          </p:cNvPr>
          <p:cNvSpPr/>
          <p:nvPr/>
        </p:nvSpPr>
        <p:spPr>
          <a:xfrm>
            <a:off x="2584276" y="4561969"/>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77694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 xmlns:a16="http://schemas.microsoft.com/office/drawing/2014/main" id="{D80F2223-C1ED-7946-BBD9-C89197E731DE}"/>
              </a:ext>
            </a:extLst>
          </p:cNvPr>
          <p:cNvSpPr/>
          <p:nvPr/>
        </p:nvSpPr>
        <p:spPr>
          <a:xfrm>
            <a:off x="2266734" y="3382971"/>
            <a:ext cx="7658532" cy="923330"/>
          </a:xfrm>
          <a:prstGeom prst="rect">
            <a:avLst/>
          </a:prstGeom>
        </p:spPr>
        <p:txBody>
          <a:bodyPr wrap="square">
            <a:spAutoFit/>
          </a:bodyPr>
          <a:lstStyle/>
          <a:p>
            <a:pPr algn="ctr"/>
            <a:r>
              <a:rPr lang="es-ES" dirty="0">
                <a:solidFill>
                  <a:schemeClr val="tx1">
                    <a:lumMod val="75000"/>
                    <a:lumOff val="25000"/>
                  </a:schemeClr>
                </a:solidFill>
                <a:latin typeface="Myriad Pro" panose="020B0503030403020204"/>
              </a:rPr>
              <a:t>Paralelamente se ha diseñado y desarrollado la App de </a:t>
            </a:r>
            <a:r>
              <a:rPr lang="es-ES" b="1" dirty="0" err="1">
                <a:solidFill>
                  <a:schemeClr val="tx1">
                    <a:lumMod val="75000"/>
                    <a:lumOff val="25000"/>
                  </a:schemeClr>
                </a:solidFill>
                <a:latin typeface="Myriad Pro" panose="020B0503030403020204"/>
              </a:rPr>
              <a:t>LambTrack</a:t>
            </a:r>
            <a:r>
              <a:rPr lang="es-ES" dirty="0">
                <a:solidFill>
                  <a:schemeClr val="tx1">
                    <a:lumMod val="75000"/>
                    <a:lumOff val="25000"/>
                  </a:schemeClr>
                </a:solidFill>
                <a:latin typeface="Myriad Pro" panose="020B0503030403020204"/>
              </a:rPr>
              <a:t>, que no solo soporta el algoritmo sino que sirve como </a:t>
            </a:r>
            <a:r>
              <a:rPr lang="es-ES" b="1" dirty="0">
                <a:solidFill>
                  <a:schemeClr val="tx1">
                    <a:lumMod val="75000"/>
                    <a:lumOff val="25000"/>
                  </a:schemeClr>
                </a:solidFill>
                <a:latin typeface="Myriad Pro" panose="020B0503030403020204"/>
              </a:rPr>
              <a:t>aplicación de seguimiento</a:t>
            </a:r>
            <a:r>
              <a:rPr lang="es-ES" dirty="0">
                <a:solidFill>
                  <a:schemeClr val="tx1">
                    <a:lumMod val="75000"/>
                    <a:lumOff val="25000"/>
                  </a:schemeClr>
                </a:solidFill>
                <a:latin typeface="Myriad Pro" panose="020B0503030403020204"/>
              </a:rPr>
              <a:t> del cordero durante su crecimiento.</a:t>
            </a:r>
          </a:p>
        </p:txBody>
      </p:sp>
      <p:sp>
        <p:nvSpPr>
          <p:cNvPr id="11" name="Rectángulo 10">
            <a:extLst>
              <a:ext uri="{FF2B5EF4-FFF2-40B4-BE49-F238E27FC236}">
                <a16:creationId xmlns="" xmlns:a16="http://schemas.microsoft.com/office/drawing/2014/main" id="{6DD577CE-415B-4ABD-B412-6907D5039001}"/>
              </a:ext>
            </a:extLst>
          </p:cNvPr>
          <p:cNvSpPr/>
          <p:nvPr/>
        </p:nvSpPr>
        <p:spPr>
          <a:xfrm>
            <a:off x="4557823" y="2361893"/>
            <a:ext cx="3076354" cy="400110"/>
          </a:xfrm>
          <a:prstGeom prst="rect">
            <a:avLst/>
          </a:prstGeom>
        </p:spPr>
        <p:txBody>
          <a:bodyPr wrap="square">
            <a:spAutoFit/>
          </a:bodyPr>
          <a:lstStyle/>
          <a:p>
            <a:pPr algn="ctr"/>
            <a:r>
              <a:rPr lang="es-ES" sz="2000" b="1" spc="-5" dirty="0">
                <a:latin typeface="Myriad Pro" panose="020B0503030403020204" pitchFamily="34" charset="0"/>
                <a:cs typeface="Times New Roman" panose="02020603050405020304" pitchFamily="18" charset="0"/>
              </a:rPr>
              <a:t>LAMBTRACK– SOFTWARE</a:t>
            </a:r>
            <a:endParaRPr lang="es-ES" sz="2000" b="1" dirty="0">
              <a:latin typeface="Myriad Pro" panose="020B0503030403020204" pitchFamily="34" charset="0"/>
            </a:endParaRPr>
          </a:p>
        </p:txBody>
      </p:sp>
      <p:sp>
        <p:nvSpPr>
          <p:cNvPr id="12" name="Rectángulo 11">
            <a:extLst>
              <a:ext uri="{FF2B5EF4-FFF2-40B4-BE49-F238E27FC236}">
                <a16:creationId xmlns="" xmlns:a16="http://schemas.microsoft.com/office/drawing/2014/main" id="{127DD667-9AC6-4439-A0DD-65D9484E647B}"/>
              </a:ext>
            </a:extLst>
          </p:cNvPr>
          <p:cNvSpPr/>
          <p:nvPr/>
        </p:nvSpPr>
        <p:spPr>
          <a:xfrm rot="5400000" flipH="1">
            <a:off x="6065707" y="1349328"/>
            <a:ext cx="60587" cy="2864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85548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41294FC7-93E1-D049-FA03-D05B009F1E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80366" y="4478799"/>
            <a:ext cx="3877834" cy="1788651"/>
          </a:xfrm>
          <a:prstGeom prst="rect">
            <a:avLst/>
          </a:prstGeom>
        </p:spPr>
      </p:pic>
      <p:pic>
        <p:nvPicPr>
          <p:cNvPr id="6" name="Imagen 5">
            <a:extLst>
              <a:ext uri="{FF2B5EF4-FFF2-40B4-BE49-F238E27FC236}">
                <a16:creationId xmlns="" xmlns:a16="http://schemas.microsoft.com/office/drawing/2014/main" id="{470EC947-5E2E-DA9F-3A68-1D2796C164A9}"/>
              </a:ext>
            </a:extLst>
          </p:cNvPr>
          <p:cNvPicPr>
            <a:picLocks noChangeAspect="1"/>
          </p:cNvPicPr>
          <p:nvPr/>
        </p:nvPicPr>
        <p:blipFill>
          <a:blip r:embed="rId3"/>
          <a:stretch>
            <a:fillRect/>
          </a:stretch>
        </p:blipFill>
        <p:spPr>
          <a:xfrm>
            <a:off x="6994262" y="1630598"/>
            <a:ext cx="3378463" cy="1647349"/>
          </a:xfrm>
          <a:prstGeom prst="rect">
            <a:avLst/>
          </a:prstGeom>
        </p:spPr>
      </p:pic>
      <p:sp>
        <p:nvSpPr>
          <p:cNvPr id="9" name="Rectángulo 8">
            <a:extLst>
              <a:ext uri="{FF2B5EF4-FFF2-40B4-BE49-F238E27FC236}">
                <a16:creationId xmlns="" xmlns:a16="http://schemas.microsoft.com/office/drawing/2014/main" id="{47D8FDC7-15AB-3E61-AC49-4CE176D48A31}"/>
              </a:ext>
            </a:extLst>
          </p:cNvPr>
          <p:cNvSpPr/>
          <p:nvPr/>
        </p:nvSpPr>
        <p:spPr>
          <a:xfrm>
            <a:off x="4143374" y="795780"/>
            <a:ext cx="3905250" cy="369332"/>
          </a:xfrm>
          <a:prstGeom prst="rect">
            <a:avLst/>
          </a:prstGeom>
        </p:spPr>
        <p:txBody>
          <a:bodyPr wrap="square">
            <a:spAutoFit/>
          </a:bodyPr>
          <a:lstStyle/>
          <a:p>
            <a:pPr algn="ctr"/>
            <a:r>
              <a:rPr lang="es-ES" b="1" spc="-5" dirty="0">
                <a:latin typeface="Myriad Pro" panose="020B0503030403020204" pitchFamily="34" charset="0"/>
                <a:cs typeface="Times New Roman" panose="02020603050405020304" pitchFamily="18" charset="0"/>
              </a:rPr>
              <a:t>BENEFICIARIOS</a:t>
            </a:r>
            <a:endParaRPr lang="es-ES" b="1" dirty="0">
              <a:latin typeface="Myriad Pro" panose="020B0503030403020204" pitchFamily="34" charset="0"/>
            </a:endParaRPr>
          </a:p>
        </p:txBody>
      </p:sp>
      <p:sp>
        <p:nvSpPr>
          <p:cNvPr id="10" name="Rectángulo 9">
            <a:extLst>
              <a:ext uri="{FF2B5EF4-FFF2-40B4-BE49-F238E27FC236}">
                <a16:creationId xmlns="" xmlns:a16="http://schemas.microsoft.com/office/drawing/2014/main" id="{7EA2801F-9C96-6717-197C-FE10A0A19A4A}"/>
              </a:ext>
            </a:extLst>
          </p:cNvPr>
          <p:cNvSpPr/>
          <p:nvPr/>
        </p:nvSpPr>
        <p:spPr>
          <a:xfrm>
            <a:off x="4143374" y="4020564"/>
            <a:ext cx="3905250" cy="369332"/>
          </a:xfrm>
          <a:prstGeom prst="rect">
            <a:avLst/>
          </a:prstGeom>
        </p:spPr>
        <p:txBody>
          <a:bodyPr wrap="square">
            <a:spAutoFit/>
          </a:bodyPr>
          <a:lstStyle/>
          <a:p>
            <a:pPr algn="ctr"/>
            <a:r>
              <a:rPr lang="es-ES" b="1" spc="-5" dirty="0">
                <a:latin typeface="Myriad Pro" panose="020B0503030403020204" pitchFamily="34" charset="0"/>
                <a:cs typeface="Times New Roman" panose="02020603050405020304" pitchFamily="18" charset="0"/>
              </a:rPr>
              <a:t>CENTRO TECNOLÓGICO</a:t>
            </a:r>
            <a:endParaRPr lang="es-ES" b="1" dirty="0">
              <a:latin typeface="Myriad Pro" panose="020B0503030403020204" pitchFamily="34" charset="0"/>
            </a:endParaRPr>
          </a:p>
        </p:txBody>
      </p:sp>
      <p:pic>
        <p:nvPicPr>
          <p:cNvPr id="3" name="Imagen 2" descr="Un dibujo en blanco y negro&#10;&#10;Descripción generada automáticamente con confianza baja">
            <a:extLst>
              <a:ext uri="{FF2B5EF4-FFF2-40B4-BE49-F238E27FC236}">
                <a16:creationId xmlns="" xmlns:a16="http://schemas.microsoft.com/office/drawing/2014/main" id="{48CBD6AE-47E8-6152-53A3-2152221068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2328" y="1611047"/>
            <a:ext cx="3385411" cy="1509833"/>
          </a:xfrm>
          <a:prstGeom prst="rect">
            <a:avLst/>
          </a:prstGeom>
        </p:spPr>
      </p:pic>
    </p:spTree>
    <p:extLst>
      <p:ext uri="{BB962C8B-B14F-4D97-AF65-F5344CB8AC3E}">
        <p14:creationId xmlns:p14="http://schemas.microsoft.com/office/powerpoint/2010/main" val="1259393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nterfaz de usuario gráfica, Aplicación&#10;&#10;Descripción generada automáticamente">
            <a:extLst>
              <a:ext uri="{FF2B5EF4-FFF2-40B4-BE49-F238E27FC236}">
                <a16:creationId xmlns="" xmlns:a16="http://schemas.microsoft.com/office/drawing/2014/main" id="{6D7945E0-F1D0-6237-0F4E-23156D8630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831" y="1769987"/>
            <a:ext cx="2027741" cy="4388394"/>
          </a:xfrm>
          <a:prstGeom prst="rect">
            <a:avLst/>
          </a:prstGeom>
        </p:spPr>
      </p:pic>
      <p:sp>
        <p:nvSpPr>
          <p:cNvPr id="11" name="Rectángulo 10">
            <a:extLst>
              <a:ext uri="{FF2B5EF4-FFF2-40B4-BE49-F238E27FC236}">
                <a16:creationId xmlns="" xmlns:a16="http://schemas.microsoft.com/office/drawing/2014/main" id="{6DD577CE-415B-4ABD-B412-6907D5039001}"/>
              </a:ext>
            </a:extLst>
          </p:cNvPr>
          <p:cNvSpPr/>
          <p:nvPr/>
        </p:nvSpPr>
        <p:spPr>
          <a:xfrm>
            <a:off x="759376" y="438090"/>
            <a:ext cx="10251523" cy="400110"/>
          </a:xfrm>
          <a:prstGeom prst="rect">
            <a:avLst/>
          </a:prstGeom>
        </p:spPr>
        <p:txBody>
          <a:bodyPr wrap="square">
            <a:spAutoFit/>
          </a:bodyPr>
          <a:lstStyle/>
          <a:p>
            <a:r>
              <a:rPr lang="es-ES" sz="2000" b="1" spc="-5" dirty="0">
                <a:latin typeface="Myriad Pro" panose="020B0503030403020204" pitchFamily="34" charset="0"/>
                <a:cs typeface="Times New Roman" panose="02020603050405020304" pitchFamily="18" charset="0"/>
              </a:rPr>
              <a:t>LAMBTRACK– SOFTWARE (FUNCIONALIDADES)</a:t>
            </a:r>
            <a:endParaRPr lang="es-ES" sz="2000" b="1" dirty="0">
              <a:latin typeface="Myriad Pro" panose="020B0503030403020204" pitchFamily="34" charset="0"/>
            </a:endParaRPr>
          </a:p>
        </p:txBody>
      </p:sp>
      <p:sp>
        <p:nvSpPr>
          <p:cNvPr id="12" name="Rectángulo 11">
            <a:extLst>
              <a:ext uri="{FF2B5EF4-FFF2-40B4-BE49-F238E27FC236}">
                <a16:creationId xmlns="" xmlns:a16="http://schemas.microsoft.com/office/drawing/2014/main" id="{127DD667-9AC6-4439-A0DD-65D9484E647B}"/>
              </a:ext>
            </a:extLst>
          </p:cNvPr>
          <p:cNvSpPr/>
          <p:nvPr/>
        </p:nvSpPr>
        <p:spPr>
          <a:xfrm rot="5400000" flipH="1">
            <a:off x="3518031" y="-1828638"/>
            <a:ext cx="53881" cy="53659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 xmlns:a16="http://schemas.microsoft.com/office/drawing/2014/main" id="{48415D23-6551-FE81-93FD-A75B700D928C}"/>
              </a:ext>
            </a:extLst>
          </p:cNvPr>
          <p:cNvSpPr/>
          <p:nvPr/>
        </p:nvSpPr>
        <p:spPr>
          <a:xfrm>
            <a:off x="1245635" y="1308322"/>
            <a:ext cx="3041054" cy="338554"/>
          </a:xfrm>
          <a:prstGeom prst="rect">
            <a:avLst/>
          </a:prstGeom>
        </p:spPr>
        <p:txBody>
          <a:bodyPr wrap="square">
            <a:spAutoFit/>
          </a:bodyPr>
          <a:lstStyle/>
          <a:p>
            <a:pPr algn="ctr"/>
            <a:r>
              <a:rPr lang="es-ES" sz="1600" b="1" spc="-5" dirty="0">
                <a:solidFill>
                  <a:schemeClr val="tx1">
                    <a:lumMod val="65000"/>
                    <a:lumOff val="35000"/>
                  </a:schemeClr>
                </a:solidFill>
                <a:latin typeface="Myriad Pro" panose="020B0503030403020204" pitchFamily="34" charset="0"/>
                <a:cs typeface="Times New Roman" panose="02020603050405020304" pitchFamily="18" charset="0"/>
              </a:rPr>
              <a:t>PANTALLA DE INICIO</a:t>
            </a:r>
            <a:endParaRPr lang="es-ES" sz="1600" b="1" dirty="0">
              <a:solidFill>
                <a:schemeClr val="tx1">
                  <a:lumMod val="65000"/>
                  <a:lumOff val="35000"/>
                </a:schemeClr>
              </a:solidFill>
              <a:latin typeface="Myriad Pro" panose="020B0503030403020204" pitchFamily="34" charset="0"/>
            </a:endParaRPr>
          </a:p>
        </p:txBody>
      </p:sp>
      <p:sp>
        <p:nvSpPr>
          <p:cNvPr id="24" name="Rectángulo 23">
            <a:extLst>
              <a:ext uri="{FF2B5EF4-FFF2-40B4-BE49-F238E27FC236}">
                <a16:creationId xmlns="" xmlns:a16="http://schemas.microsoft.com/office/drawing/2014/main" id="{5420C0B9-0D4A-90A5-061F-FB5679C08112}"/>
              </a:ext>
            </a:extLst>
          </p:cNvPr>
          <p:cNvSpPr/>
          <p:nvPr/>
        </p:nvSpPr>
        <p:spPr>
          <a:xfrm>
            <a:off x="1752832" y="1769989"/>
            <a:ext cx="2026661" cy="438839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 xmlns:a16="http://schemas.microsoft.com/office/drawing/2014/main" id="{14A72439-61EE-C952-7313-F5A44699DDED}"/>
              </a:ext>
            </a:extLst>
          </p:cNvPr>
          <p:cNvSpPr/>
          <p:nvPr/>
        </p:nvSpPr>
        <p:spPr>
          <a:xfrm>
            <a:off x="4778961" y="3429000"/>
            <a:ext cx="5815483" cy="830997"/>
          </a:xfrm>
          <a:prstGeom prst="rect">
            <a:avLst/>
          </a:prstGeom>
        </p:spPr>
        <p:txBody>
          <a:bodyPr wrap="square">
            <a:spAutoFit/>
          </a:bodyPr>
          <a:lstStyle/>
          <a:p>
            <a:pPr algn="just"/>
            <a:r>
              <a:rPr lang="es-ES" sz="1600" dirty="0">
                <a:solidFill>
                  <a:schemeClr val="tx1">
                    <a:lumMod val="75000"/>
                    <a:lumOff val="25000"/>
                  </a:schemeClr>
                </a:solidFill>
                <a:latin typeface="Myriad Pro" panose="020B0503030403020204"/>
              </a:rPr>
              <a:t>Se presenta una interfaz </a:t>
            </a:r>
            <a:r>
              <a:rPr lang="es-ES" sz="1600" b="1" dirty="0">
                <a:solidFill>
                  <a:schemeClr val="tx1">
                    <a:lumMod val="75000"/>
                    <a:lumOff val="25000"/>
                  </a:schemeClr>
                </a:solidFill>
                <a:latin typeface="Myriad Pro" panose="020B0503030403020204"/>
              </a:rPr>
              <a:t>sencilla</a:t>
            </a:r>
            <a:r>
              <a:rPr lang="es-ES" sz="1600" dirty="0">
                <a:solidFill>
                  <a:schemeClr val="tx1">
                    <a:lumMod val="75000"/>
                    <a:lumOff val="25000"/>
                  </a:schemeClr>
                </a:solidFill>
                <a:latin typeface="Myriad Pro" panose="020B0503030403020204"/>
              </a:rPr>
              <a:t> que no confunda al usuario con las </a:t>
            </a:r>
            <a:r>
              <a:rPr lang="es-ES" sz="1600" b="1" dirty="0">
                <a:solidFill>
                  <a:schemeClr val="tx1">
                    <a:lumMod val="75000"/>
                    <a:lumOff val="25000"/>
                  </a:schemeClr>
                </a:solidFill>
                <a:latin typeface="Myriad Pro" panose="020B0503030403020204"/>
              </a:rPr>
              <a:t>dos acciones principales </a:t>
            </a:r>
            <a:r>
              <a:rPr lang="es-ES" sz="1600" dirty="0">
                <a:solidFill>
                  <a:schemeClr val="tx1">
                    <a:lumMod val="75000"/>
                    <a:lumOff val="25000"/>
                  </a:schemeClr>
                </a:solidFill>
                <a:latin typeface="Myriad Pro" panose="020B0503030403020204"/>
              </a:rPr>
              <a:t>de la aplicación y una tercera para exportar los datos de todos los corderos.</a:t>
            </a:r>
          </a:p>
        </p:txBody>
      </p:sp>
    </p:spTree>
    <p:extLst>
      <p:ext uri="{BB962C8B-B14F-4D97-AF65-F5344CB8AC3E}">
        <p14:creationId xmlns:p14="http://schemas.microsoft.com/office/powerpoint/2010/main" val="1123689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 Texto, Aplicación, Chat o mensaje de texto&#10;&#10;Descripción generada automáticamente">
            <a:extLst>
              <a:ext uri="{FF2B5EF4-FFF2-40B4-BE49-F238E27FC236}">
                <a16:creationId xmlns="" xmlns:a16="http://schemas.microsoft.com/office/drawing/2014/main" id="{9D955310-DFDE-AF4B-AF0B-AC55206DAC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832" y="1769988"/>
            <a:ext cx="2026661" cy="4388396"/>
          </a:xfrm>
          <a:prstGeom prst="rect">
            <a:avLst/>
          </a:prstGeom>
        </p:spPr>
      </p:pic>
      <p:sp>
        <p:nvSpPr>
          <p:cNvPr id="11" name="Rectángulo 10">
            <a:extLst>
              <a:ext uri="{FF2B5EF4-FFF2-40B4-BE49-F238E27FC236}">
                <a16:creationId xmlns="" xmlns:a16="http://schemas.microsoft.com/office/drawing/2014/main" id="{6DD577CE-415B-4ABD-B412-6907D5039001}"/>
              </a:ext>
            </a:extLst>
          </p:cNvPr>
          <p:cNvSpPr/>
          <p:nvPr/>
        </p:nvSpPr>
        <p:spPr>
          <a:xfrm>
            <a:off x="759376" y="438090"/>
            <a:ext cx="10251523" cy="400110"/>
          </a:xfrm>
          <a:prstGeom prst="rect">
            <a:avLst/>
          </a:prstGeom>
        </p:spPr>
        <p:txBody>
          <a:bodyPr wrap="square">
            <a:spAutoFit/>
          </a:bodyPr>
          <a:lstStyle/>
          <a:p>
            <a:r>
              <a:rPr lang="es-ES" sz="2000" b="1" spc="-5" dirty="0">
                <a:latin typeface="Myriad Pro" panose="020B0503030403020204" pitchFamily="34" charset="0"/>
                <a:cs typeface="Times New Roman" panose="02020603050405020304" pitchFamily="18" charset="0"/>
              </a:rPr>
              <a:t>LAMBTRACK– SOFTWARE (FUNCIONALIDADES)</a:t>
            </a:r>
            <a:endParaRPr lang="es-ES" sz="2000" b="1" dirty="0">
              <a:latin typeface="Myriad Pro" panose="020B0503030403020204" pitchFamily="34" charset="0"/>
            </a:endParaRPr>
          </a:p>
        </p:txBody>
      </p:sp>
      <p:sp>
        <p:nvSpPr>
          <p:cNvPr id="12" name="Rectángulo 11">
            <a:extLst>
              <a:ext uri="{FF2B5EF4-FFF2-40B4-BE49-F238E27FC236}">
                <a16:creationId xmlns="" xmlns:a16="http://schemas.microsoft.com/office/drawing/2014/main" id="{127DD667-9AC6-4439-A0DD-65D9484E647B}"/>
              </a:ext>
            </a:extLst>
          </p:cNvPr>
          <p:cNvSpPr/>
          <p:nvPr/>
        </p:nvSpPr>
        <p:spPr>
          <a:xfrm rot="5400000" flipH="1">
            <a:off x="3518031" y="-1828638"/>
            <a:ext cx="53881" cy="53659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 xmlns:a16="http://schemas.microsoft.com/office/drawing/2014/main" id="{48415D23-6551-FE81-93FD-A75B700D928C}"/>
              </a:ext>
            </a:extLst>
          </p:cNvPr>
          <p:cNvSpPr/>
          <p:nvPr/>
        </p:nvSpPr>
        <p:spPr>
          <a:xfrm>
            <a:off x="1245635" y="1308322"/>
            <a:ext cx="3041054" cy="338554"/>
          </a:xfrm>
          <a:prstGeom prst="rect">
            <a:avLst/>
          </a:prstGeom>
        </p:spPr>
        <p:txBody>
          <a:bodyPr wrap="square">
            <a:spAutoFit/>
          </a:bodyPr>
          <a:lstStyle/>
          <a:p>
            <a:pPr algn="ctr"/>
            <a:r>
              <a:rPr lang="es-ES" sz="1600" b="1" spc="-5" dirty="0">
                <a:solidFill>
                  <a:schemeClr val="tx1">
                    <a:lumMod val="65000"/>
                    <a:lumOff val="35000"/>
                  </a:schemeClr>
                </a:solidFill>
                <a:latin typeface="Myriad Pro" panose="020B0503030403020204" pitchFamily="34" charset="0"/>
                <a:cs typeface="Times New Roman" panose="02020603050405020304" pitchFamily="18" charset="0"/>
              </a:rPr>
              <a:t>IDENTIFICAR</a:t>
            </a:r>
            <a:endParaRPr lang="es-ES" sz="1600" b="1" dirty="0">
              <a:solidFill>
                <a:schemeClr val="tx1">
                  <a:lumMod val="65000"/>
                  <a:lumOff val="35000"/>
                </a:schemeClr>
              </a:solidFill>
              <a:latin typeface="Myriad Pro" panose="020B0503030403020204" pitchFamily="34" charset="0"/>
            </a:endParaRPr>
          </a:p>
        </p:txBody>
      </p:sp>
      <p:sp>
        <p:nvSpPr>
          <p:cNvPr id="24" name="Rectángulo 23">
            <a:extLst>
              <a:ext uri="{FF2B5EF4-FFF2-40B4-BE49-F238E27FC236}">
                <a16:creationId xmlns="" xmlns:a16="http://schemas.microsoft.com/office/drawing/2014/main" id="{5420C0B9-0D4A-90A5-061F-FB5679C08112}"/>
              </a:ext>
            </a:extLst>
          </p:cNvPr>
          <p:cNvSpPr/>
          <p:nvPr/>
        </p:nvSpPr>
        <p:spPr>
          <a:xfrm>
            <a:off x="1752832" y="1769989"/>
            <a:ext cx="2026661" cy="438839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 xmlns:a16="http://schemas.microsoft.com/office/drawing/2014/main" id="{14A72439-61EE-C952-7313-F5A44699DDED}"/>
              </a:ext>
            </a:extLst>
          </p:cNvPr>
          <p:cNvSpPr/>
          <p:nvPr/>
        </p:nvSpPr>
        <p:spPr>
          <a:xfrm>
            <a:off x="4867314" y="2473722"/>
            <a:ext cx="6464773" cy="2677656"/>
          </a:xfrm>
          <a:prstGeom prst="rect">
            <a:avLst/>
          </a:prstGeom>
        </p:spPr>
        <p:txBody>
          <a:bodyPr wrap="square">
            <a:spAutoFit/>
          </a:bodyPr>
          <a:lstStyle/>
          <a:p>
            <a:pPr algn="just"/>
            <a:r>
              <a:rPr lang="es-ES" sz="1400" dirty="0">
                <a:solidFill>
                  <a:schemeClr val="tx1">
                    <a:lumMod val="75000"/>
                    <a:lumOff val="25000"/>
                  </a:schemeClr>
                </a:solidFill>
                <a:latin typeface="Myriad Pro" panose="020B0503030403020204"/>
              </a:rPr>
              <a:t>Cuando se intenta identificar un cordero, se pueden dar dos situaciones:</a:t>
            </a:r>
          </a:p>
          <a:p>
            <a:pPr algn="just"/>
            <a:endParaRPr lang="es-ES" sz="1400" dirty="0">
              <a:solidFill>
                <a:schemeClr val="tx1">
                  <a:lumMod val="75000"/>
                  <a:lumOff val="25000"/>
                </a:schemeClr>
              </a:solidFill>
              <a:latin typeface="Myriad Pro" panose="020B0503030403020204"/>
            </a:endParaRPr>
          </a:p>
          <a:p>
            <a:pPr marL="285750" indent="-285750" algn="just">
              <a:buFont typeface="Wingdings" pitchFamily="2" charset="2"/>
              <a:buChar char="§"/>
            </a:pPr>
            <a:r>
              <a:rPr lang="es-ES" sz="1400" dirty="0">
                <a:solidFill>
                  <a:schemeClr val="tx1">
                    <a:lumMod val="75000"/>
                    <a:lumOff val="25000"/>
                  </a:schemeClr>
                </a:solidFill>
                <a:latin typeface="Myriad Pro" panose="020B0503030403020204"/>
              </a:rPr>
              <a:t>El cordero está actualmente dentro de la base de datos</a:t>
            </a:r>
          </a:p>
          <a:p>
            <a:pPr marL="285750" indent="-285750" algn="just">
              <a:buFont typeface="Wingdings" pitchFamily="2" charset="2"/>
              <a:buChar char="§"/>
            </a:pPr>
            <a:endParaRPr lang="es-ES" sz="1400" dirty="0">
              <a:solidFill>
                <a:schemeClr val="tx1">
                  <a:lumMod val="75000"/>
                  <a:lumOff val="25000"/>
                </a:schemeClr>
              </a:solidFill>
              <a:latin typeface="Myriad Pro" panose="020B0503030403020204"/>
            </a:endParaRPr>
          </a:p>
          <a:p>
            <a:pPr marL="285750" indent="-285750" algn="just">
              <a:buFont typeface="Wingdings" pitchFamily="2" charset="2"/>
              <a:buChar char="§"/>
            </a:pPr>
            <a:r>
              <a:rPr lang="es-ES" sz="1400" dirty="0">
                <a:solidFill>
                  <a:schemeClr val="tx1">
                    <a:lumMod val="75000"/>
                    <a:lumOff val="25000"/>
                  </a:schemeClr>
                </a:solidFill>
                <a:latin typeface="Myriad Pro" panose="020B0503030403020204"/>
              </a:rPr>
              <a:t>El cordero no existe todavía en la base de datos</a:t>
            </a:r>
          </a:p>
          <a:p>
            <a:pPr algn="just"/>
            <a:endParaRPr lang="es-ES" sz="1400" dirty="0">
              <a:solidFill>
                <a:schemeClr val="tx1">
                  <a:lumMod val="75000"/>
                  <a:lumOff val="25000"/>
                </a:schemeClr>
              </a:solidFill>
              <a:latin typeface="Myriad Pro" panose="020B0503030403020204"/>
            </a:endParaRPr>
          </a:p>
          <a:p>
            <a:pPr algn="just"/>
            <a:r>
              <a:rPr lang="es-ES" sz="1400" dirty="0">
                <a:solidFill>
                  <a:schemeClr val="tx1">
                    <a:lumMod val="75000"/>
                    <a:lumOff val="25000"/>
                  </a:schemeClr>
                </a:solidFill>
                <a:latin typeface="Myriad Pro" panose="020B0503030403020204"/>
              </a:rPr>
              <a:t>En el primero de ellos, si se conoce el identificador, se puede </a:t>
            </a:r>
            <a:r>
              <a:rPr lang="es-ES" sz="1400" b="1" dirty="0">
                <a:solidFill>
                  <a:schemeClr val="tx1">
                    <a:lumMod val="75000"/>
                    <a:lumOff val="25000"/>
                  </a:schemeClr>
                </a:solidFill>
                <a:latin typeface="Myriad Pro" panose="020B0503030403020204"/>
              </a:rPr>
              <a:t>introducir manualmente</a:t>
            </a:r>
            <a:r>
              <a:rPr lang="es-ES" sz="1400" dirty="0">
                <a:solidFill>
                  <a:schemeClr val="tx1">
                    <a:lumMod val="75000"/>
                    <a:lumOff val="25000"/>
                  </a:schemeClr>
                </a:solidFill>
                <a:latin typeface="Myriad Pro" panose="020B0503030403020204"/>
              </a:rPr>
              <a:t> en la caja de texto y pulsar “Identificar” para llegar a la ficha del animal. Si no se conoce, se podrá escanear el crotal vía </a:t>
            </a:r>
            <a:r>
              <a:rPr lang="es-ES" sz="1400" b="1" dirty="0">
                <a:solidFill>
                  <a:schemeClr val="tx1">
                    <a:lumMod val="75000"/>
                    <a:lumOff val="25000"/>
                  </a:schemeClr>
                </a:solidFill>
                <a:latin typeface="Myriad Pro" panose="020B0503030403020204"/>
              </a:rPr>
              <a:t>NFC</a:t>
            </a:r>
            <a:r>
              <a:rPr lang="es-ES" sz="1400" dirty="0">
                <a:solidFill>
                  <a:schemeClr val="tx1">
                    <a:lumMod val="75000"/>
                    <a:lumOff val="25000"/>
                  </a:schemeClr>
                </a:solidFill>
                <a:latin typeface="Myriad Pro" panose="020B0503030403020204"/>
              </a:rPr>
              <a:t>.</a:t>
            </a:r>
          </a:p>
          <a:p>
            <a:pPr algn="just"/>
            <a:endParaRPr lang="es-ES" sz="1400" dirty="0">
              <a:solidFill>
                <a:schemeClr val="tx1">
                  <a:lumMod val="75000"/>
                  <a:lumOff val="25000"/>
                </a:schemeClr>
              </a:solidFill>
              <a:latin typeface="Myriad Pro" panose="020B0503030403020204"/>
            </a:endParaRPr>
          </a:p>
          <a:p>
            <a:pPr algn="just"/>
            <a:r>
              <a:rPr lang="es-ES" sz="1400" dirty="0">
                <a:solidFill>
                  <a:schemeClr val="tx1">
                    <a:lumMod val="75000"/>
                    <a:lumOff val="25000"/>
                  </a:schemeClr>
                </a:solidFill>
                <a:latin typeface="Myriad Pro" panose="020B0503030403020204"/>
              </a:rPr>
              <a:t>En el segundo caso, habrá que añadir el animal a la base de datos pulsando el botón de la parte inferior</a:t>
            </a:r>
          </a:p>
        </p:txBody>
      </p:sp>
      <p:sp>
        <p:nvSpPr>
          <p:cNvPr id="6" name="Rectángulo 5">
            <a:extLst>
              <a:ext uri="{FF2B5EF4-FFF2-40B4-BE49-F238E27FC236}">
                <a16:creationId xmlns="" xmlns:a16="http://schemas.microsoft.com/office/drawing/2014/main" id="{9A0D3D06-1E79-849F-996A-8B128C7766B0}"/>
              </a:ext>
            </a:extLst>
          </p:cNvPr>
          <p:cNvSpPr/>
          <p:nvPr/>
        </p:nvSpPr>
        <p:spPr>
          <a:xfrm>
            <a:off x="4953743" y="2985847"/>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 xmlns:a16="http://schemas.microsoft.com/office/drawing/2014/main" id="{E2FEA5CB-9ECE-A4DC-F7E9-2EE48C3B7C4E}"/>
              </a:ext>
            </a:extLst>
          </p:cNvPr>
          <p:cNvSpPr/>
          <p:nvPr/>
        </p:nvSpPr>
        <p:spPr>
          <a:xfrm>
            <a:off x="4953742" y="3456993"/>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61655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F1516E81-036F-6436-C89D-15F91734976D}"/>
              </a:ext>
            </a:extLst>
          </p:cNvPr>
          <p:cNvPicPr>
            <a:picLocks noChangeAspect="1"/>
          </p:cNvPicPr>
          <p:nvPr/>
        </p:nvPicPr>
        <p:blipFill>
          <a:blip r:embed="rId3"/>
          <a:stretch>
            <a:fillRect/>
          </a:stretch>
        </p:blipFill>
        <p:spPr>
          <a:xfrm>
            <a:off x="1752832" y="1769989"/>
            <a:ext cx="2026661" cy="4388396"/>
          </a:xfrm>
          <a:prstGeom prst="rect">
            <a:avLst/>
          </a:prstGeom>
        </p:spPr>
      </p:pic>
      <p:sp>
        <p:nvSpPr>
          <p:cNvPr id="4" name="Rectángulo 3">
            <a:extLst>
              <a:ext uri="{FF2B5EF4-FFF2-40B4-BE49-F238E27FC236}">
                <a16:creationId xmlns="" xmlns:a16="http://schemas.microsoft.com/office/drawing/2014/main" id="{2BCB95A7-08F6-0DE8-6516-BAA74E760E56}"/>
              </a:ext>
            </a:extLst>
          </p:cNvPr>
          <p:cNvSpPr/>
          <p:nvPr/>
        </p:nvSpPr>
        <p:spPr>
          <a:xfrm>
            <a:off x="1752832" y="1769989"/>
            <a:ext cx="2026661" cy="438839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 xmlns:a16="http://schemas.microsoft.com/office/drawing/2014/main" id="{6DD577CE-415B-4ABD-B412-6907D5039001}"/>
              </a:ext>
            </a:extLst>
          </p:cNvPr>
          <p:cNvSpPr/>
          <p:nvPr/>
        </p:nvSpPr>
        <p:spPr>
          <a:xfrm>
            <a:off x="759376" y="438090"/>
            <a:ext cx="10251523" cy="400110"/>
          </a:xfrm>
          <a:prstGeom prst="rect">
            <a:avLst/>
          </a:prstGeom>
        </p:spPr>
        <p:txBody>
          <a:bodyPr wrap="square">
            <a:spAutoFit/>
          </a:bodyPr>
          <a:lstStyle/>
          <a:p>
            <a:r>
              <a:rPr lang="es-ES" sz="2000" b="1" spc="-5" dirty="0">
                <a:latin typeface="Myriad Pro" panose="020B0503030403020204" pitchFamily="34" charset="0"/>
                <a:cs typeface="Times New Roman" panose="02020603050405020304" pitchFamily="18" charset="0"/>
              </a:rPr>
              <a:t>LAMBTRACK– SOFTWARE (FUNCIONALIDADES)</a:t>
            </a:r>
            <a:endParaRPr lang="es-ES" sz="2000" b="1" dirty="0">
              <a:latin typeface="Myriad Pro" panose="020B0503030403020204" pitchFamily="34" charset="0"/>
            </a:endParaRPr>
          </a:p>
        </p:txBody>
      </p:sp>
      <p:sp>
        <p:nvSpPr>
          <p:cNvPr id="12" name="Rectángulo 11">
            <a:extLst>
              <a:ext uri="{FF2B5EF4-FFF2-40B4-BE49-F238E27FC236}">
                <a16:creationId xmlns="" xmlns:a16="http://schemas.microsoft.com/office/drawing/2014/main" id="{127DD667-9AC6-4439-A0DD-65D9484E647B}"/>
              </a:ext>
            </a:extLst>
          </p:cNvPr>
          <p:cNvSpPr/>
          <p:nvPr/>
        </p:nvSpPr>
        <p:spPr>
          <a:xfrm rot="5400000" flipH="1">
            <a:off x="3518031" y="-1828638"/>
            <a:ext cx="53881" cy="53659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 xmlns:a16="http://schemas.microsoft.com/office/drawing/2014/main" id="{5420C0B9-0D4A-90A5-061F-FB5679C08112}"/>
              </a:ext>
            </a:extLst>
          </p:cNvPr>
          <p:cNvSpPr/>
          <p:nvPr/>
        </p:nvSpPr>
        <p:spPr>
          <a:xfrm>
            <a:off x="1752832" y="1769989"/>
            <a:ext cx="2026661" cy="438839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 xmlns:a16="http://schemas.microsoft.com/office/drawing/2014/main" id="{4F6BB873-678F-C08C-DFAC-B7590D203D1C}"/>
              </a:ext>
            </a:extLst>
          </p:cNvPr>
          <p:cNvSpPr/>
          <p:nvPr/>
        </p:nvSpPr>
        <p:spPr>
          <a:xfrm>
            <a:off x="1752832" y="1311402"/>
            <a:ext cx="2026661" cy="338554"/>
          </a:xfrm>
          <a:prstGeom prst="rect">
            <a:avLst/>
          </a:prstGeom>
        </p:spPr>
        <p:txBody>
          <a:bodyPr wrap="square">
            <a:spAutoFit/>
          </a:bodyPr>
          <a:lstStyle/>
          <a:p>
            <a:pPr algn="ctr"/>
            <a:r>
              <a:rPr lang="es-ES" sz="1600" b="1" spc="-5" dirty="0">
                <a:solidFill>
                  <a:schemeClr val="tx1">
                    <a:lumMod val="65000"/>
                    <a:lumOff val="35000"/>
                  </a:schemeClr>
                </a:solidFill>
                <a:latin typeface="Myriad Pro" panose="020B0503030403020204" pitchFamily="34" charset="0"/>
                <a:cs typeface="Times New Roman" panose="02020603050405020304" pitchFamily="18" charset="0"/>
              </a:rPr>
              <a:t>ESCANEAR ID</a:t>
            </a:r>
            <a:endParaRPr lang="es-ES" sz="1600" b="1" dirty="0">
              <a:solidFill>
                <a:schemeClr val="tx1">
                  <a:lumMod val="65000"/>
                  <a:lumOff val="35000"/>
                </a:schemeClr>
              </a:solidFill>
              <a:latin typeface="Myriad Pro" panose="020B0503030403020204" pitchFamily="34" charset="0"/>
            </a:endParaRPr>
          </a:p>
        </p:txBody>
      </p:sp>
      <p:sp>
        <p:nvSpPr>
          <p:cNvPr id="5" name="Rectángulo 4">
            <a:extLst>
              <a:ext uri="{FF2B5EF4-FFF2-40B4-BE49-F238E27FC236}">
                <a16:creationId xmlns="" xmlns:a16="http://schemas.microsoft.com/office/drawing/2014/main" id="{18BA882D-55F8-793C-15F7-C356292FE919}"/>
              </a:ext>
            </a:extLst>
          </p:cNvPr>
          <p:cNvSpPr/>
          <p:nvPr/>
        </p:nvSpPr>
        <p:spPr>
          <a:xfrm>
            <a:off x="4804840" y="3097708"/>
            <a:ext cx="6206059" cy="1600438"/>
          </a:xfrm>
          <a:prstGeom prst="rect">
            <a:avLst/>
          </a:prstGeom>
        </p:spPr>
        <p:txBody>
          <a:bodyPr wrap="square">
            <a:spAutoFit/>
          </a:bodyPr>
          <a:lstStyle/>
          <a:p>
            <a:pPr algn="just"/>
            <a:r>
              <a:rPr lang="es-ES" sz="1400" dirty="0">
                <a:solidFill>
                  <a:schemeClr val="tx1">
                    <a:lumMod val="75000"/>
                    <a:lumOff val="25000"/>
                  </a:schemeClr>
                </a:solidFill>
                <a:latin typeface="Myriad Pro" panose="020B0503030403020204"/>
              </a:rPr>
              <a:t>Cuando se intenta </a:t>
            </a:r>
            <a:r>
              <a:rPr lang="es-ES" sz="1400" b="1" dirty="0">
                <a:solidFill>
                  <a:schemeClr val="tx1">
                    <a:lumMod val="75000"/>
                    <a:lumOff val="25000"/>
                  </a:schemeClr>
                </a:solidFill>
                <a:latin typeface="Myriad Pro" panose="020B0503030403020204"/>
              </a:rPr>
              <a:t>identificar el animal </a:t>
            </a:r>
            <a:r>
              <a:rPr lang="es-ES" sz="1400" dirty="0">
                <a:solidFill>
                  <a:schemeClr val="tx1">
                    <a:lumMod val="75000"/>
                    <a:lumOff val="25000"/>
                  </a:schemeClr>
                </a:solidFill>
                <a:latin typeface="Myriad Pro" panose="020B0503030403020204"/>
              </a:rPr>
              <a:t>mediante escaneo de NFC, aparece la pantalla que se observa a la izquierda que activa el receptor NFC del móvil para leer la etiqueta del cordero.</a:t>
            </a:r>
          </a:p>
          <a:p>
            <a:pPr algn="just"/>
            <a:endParaRPr lang="es-ES" sz="1400" dirty="0">
              <a:solidFill>
                <a:schemeClr val="tx1">
                  <a:lumMod val="75000"/>
                  <a:lumOff val="25000"/>
                </a:schemeClr>
              </a:solidFill>
              <a:latin typeface="Myriad Pro" panose="020B0503030403020204"/>
            </a:endParaRPr>
          </a:p>
          <a:p>
            <a:pPr algn="just"/>
            <a:r>
              <a:rPr lang="es-ES" sz="1400" dirty="0">
                <a:solidFill>
                  <a:schemeClr val="tx1">
                    <a:lumMod val="75000"/>
                    <a:lumOff val="25000"/>
                  </a:schemeClr>
                </a:solidFill>
                <a:latin typeface="Myriad Pro" panose="020B0503030403020204"/>
              </a:rPr>
              <a:t>Tanto si se ha introducido el ID manualmente como si se ha escaneado, ambas formas darían paso a la </a:t>
            </a:r>
            <a:r>
              <a:rPr lang="es-ES" sz="1400" b="1" dirty="0">
                <a:solidFill>
                  <a:schemeClr val="tx1">
                    <a:lumMod val="75000"/>
                    <a:lumOff val="25000"/>
                  </a:schemeClr>
                </a:solidFill>
                <a:latin typeface="Myriad Pro" panose="020B0503030403020204"/>
              </a:rPr>
              <a:t>ficha del animal </a:t>
            </a:r>
            <a:r>
              <a:rPr lang="es-ES" sz="1400" dirty="0">
                <a:solidFill>
                  <a:schemeClr val="tx1">
                    <a:lumMod val="75000"/>
                    <a:lumOff val="25000"/>
                  </a:schemeClr>
                </a:solidFill>
                <a:latin typeface="Myriad Pro" panose="020B0503030403020204"/>
              </a:rPr>
              <a:t>en el caso de que el animal ya se encuentre en la base de datos. Si no es así, daría paso a la pantalla de registro.</a:t>
            </a:r>
          </a:p>
        </p:txBody>
      </p:sp>
    </p:spTree>
    <p:extLst>
      <p:ext uri="{BB962C8B-B14F-4D97-AF65-F5344CB8AC3E}">
        <p14:creationId xmlns:p14="http://schemas.microsoft.com/office/powerpoint/2010/main" val="1628486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29AABDFF-BCC4-2BA6-F04A-A652A850D7B2}"/>
              </a:ext>
            </a:extLst>
          </p:cNvPr>
          <p:cNvPicPr>
            <a:picLocks noChangeAspect="1"/>
          </p:cNvPicPr>
          <p:nvPr/>
        </p:nvPicPr>
        <p:blipFill>
          <a:blip r:embed="rId3"/>
          <a:stretch>
            <a:fillRect/>
          </a:stretch>
        </p:blipFill>
        <p:spPr>
          <a:xfrm>
            <a:off x="1752833" y="1769988"/>
            <a:ext cx="2026661" cy="4388396"/>
          </a:xfrm>
          <a:prstGeom prst="rect">
            <a:avLst/>
          </a:prstGeom>
        </p:spPr>
      </p:pic>
      <p:sp>
        <p:nvSpPr>
          <p:cNvPr id="4" name="Rectángulo 3">
            <a:extLst>
              <a:ext uri="{FF2B5EF4-FFF2-40B4-BE49-F238E27FC236}">
                <a16:creationId xmlns="" xmlns:a16="http://schemas.microsoft.com/office/drawing/2014/main" id="{94DA0D54-57C0-A978-8379-845B4E8F8F81}"/>
              </a:ext>
            </a:extLst>
          </p:cNvPr>
          <p:cNvSpPr/>
          <p:nvPr/>
        </p:nvSpPr>
        <p:spPr>
          <a:xfrm>
            <a:off x="1752832" y="1769988"/>
            <a:ext cx="2026661" cy="438839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 xmlns:a16="http://schemas.microsoft.com/office/drawing/2014/main" id="{6DD577CE-415B-4ABD-B412-6907D5039001}"/>
              </a:ext>
            </a:extLst>
          </p:cNvPr>
          <p:cNvSpPr/>
          <p:nvPr/>
        </p:nvSpPr>
        <p:spPr>
          <a:xfrm>
            <a:off x="759376" y="438090"/>
            <a:ext cx="10251523" cy="400110"/>
          </a:xfrm>
          <a:prstGeom prst="rect">
            <a:avLst/>
          </a:prstGeom>
        </p:spPr>
        <p:txBody>
          <a:bodyPr wrap="square">
            <a:spAutoFit/>
          </a:bodyPr>
          <a:lstStyle/>
          <a:p>
            <a:r>
              <a:rPr lang="es-ES" sz="2000" b="1" spc="-5" dirty="0">
                <a:latin typeface="Myriad Pro" panose="020B0503030403020204" pitchFamily="34" charset="0"/>
                <a:cs typeface="Times New Roman" panose="02020603050405020304" pitchFamily="18" charset="0"/>
              </a:rPr>
              <a:t>LAMBTRACK– SOFTWARE (FUNCIONALIDADES)</a:t>
            </a:r>
            <a:endParaRPr lang="es-ES" sz="2000" b="1" dirty="0">
              <a:latin typeface="Myriad Pro" panose="020B0503030403020204" pitchFamily="34" charset="0"/>
            </a:endParaRPr>
          </a:p>
        </p:txBody>
      </p:sp>
      <p:sp>
        <p:nvSpPr>
          <p:cNvPr id="12" name="Rectángulo 11">
            <a:extLst>
              <a:ext uri="{FF2B5EF4-FFF2-40B4-BE49-F238E27FC236}">
                <a16:creationId xmlns="" xmlns:a16="http://schemas.microsoft.com/office/drawing/2014/main" id="{127DD667-9AC6-4439-A0DD-65D9484E647B}"/>
              </a:ext>
            </a:extLst>
          </p:cNvPr>
          <p:cNvSpPr/>
          <p:nvPr/>
        </p:nvSpPr>
        <p:spPr>
          <a:xfrm rot="5400000" flipH="1">
            <a:off x="3518031" y="-1828638"/>
            <a:ext cx="53881" cy="53659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 xmlns:a16="http://schemas.microsoft.com/office/drawing/2014/main" id="{890283E3-DF75-FC89-D4C5-831C34135F94}"/>
              </a:ext>
            </a:extLst>
          </p:cNvPr>
          <p:cNvSpPr/>
          <p:nvPr/>
        </p:nvSpPr>
        <p:spPr>
          <a:xfrm>
            <a:off x="1752832" y="1311399"/>
            <a:ext cx="2026661" cy="338554"/>
          </a:xfrm>
          <a:prstGeom prst="rect">
            <a:avLst/>
          </a:prstGeom>
        </p:spPr>
        <p:txBody>
          <a:bodyPr wrap="square">
            <a:spAutoFit/>
          </a:bodyPr>
          <a:lstStyle/>
          <a:p>
            <a:pPr algn="ctr"/>
            <a:r>
              <a:rPr lang="es-ES" sz="1600" b="1" spc="-5" dirty="0">
                <a:solidFill>
                  <a:schemeClr val="tx1">
                    <a:lumMod val="65000"/>
                    <a:lumOff val="35000"/>
                  </a:schemeClr>
                </a:solidFill>
                <a:latin typeface="Myriad Pro" panose="020B0503030403020204" pitchFamily="34" charset="0"/>
                <a:cs typeface="Times New Roman" panose="02020603050405020304" pitchFamily="18" charset="0"/>
              </a:rPr>
              <a:t>REGISTRO</a:t>
            </a:r>
            <a:endParaRPr lang="es-ES" sz="1600" b="1" dirty="0">
              <a:solidFill>
                <a:schemeClr val="tx1">
                  <a:lumMod val="65000"/>
                  <a:lumOff val="35000"/>
                </a:schemeClr>
              </a:solidFill>
              <a:latin typeface="Myriad Pro" panose="020B0503030403020204" pitchFamily="34" charset="0"/>
            </a:endParaRPr>
          </a:p>
        </p:txBody>
      </p:sp>
      <p:sp>
        <p:nvSpPr>
          <p:cNvPr id="5" name="Rectángulo 4">
            <a:extLst>
              <a:ext uri="{FF2B5EF4-FFF2-40B4-BE49-F238E27FC236}">
                <a16:creationId xmlns="" xmlns:a16="http://schemas.microsoft.com/office/drawing/2014/main" id="{FB8DB943-678A-885C-1EA9-DCE89175FFC1}"/>
              </a:ext>
            </a:extLst>
          </p:cNvPr>
          <p:cNvSpPr/>
          <p:nvPr/>
        </p:nvSpPr>
        <p:spPr>
          <a:xfrm>
            <a:off x="4865224" y="3239219"/>
            <a:ext cx="5815483" cy="1077218"/>
          </a:xfrm>
          <a:prstGeom prst="rect">
            <a:avLst/>
          </a:prstGeom>
        </p:spPr>
        <p:txBody>
          <a:bodyPr wrap="square">
            <a:spAutoFit/>
          </a:bodyPr>
          <a:lstStyle/>
          <a:p>
            <a:pPr algn="just"/>
            <a:r>
              <a:rPr lang="es-ES" sz="1600" dirty="0">
                <a:solidFill>
                  <a:schemeClr val="tx1">
                    <a:lumMod val="75000"/>
                    <a:lumOff val="25000"/>
                  </a:schemeClr>
                </a:solidFill>
                <a:latin typeface="Myriad Pro" panose="020B0503030403020204"/>
              </a:rPr>
              <a:t>Para introducir un animal en la base de datos, se plantean cuatro datos básicos que son, el </a:t>
            </a:r>
            <a:r>
              <a:rPr lang="es-ES" sz="1600" b="1" dirty="0">
                <a:solidFill>
                  <a:schemeClr val="tx1">
                    <a:lumMod val="75000"/>
                    <a:lumOff val="25000"/>
                  </a:schemeClr>
                </a:solidFill>
                <a:latin typeface="Myriad Pro" panose="020B0503030403020204"/>
              </a:rPr>
              <a:t>identificador</a:t>
            </a:r>
            <a:r>
              <a:rPr lang="es-ES" sz="1600" dirty="0">
                <a:solidFill>
                  <a:schemeClr val="tx1">
                    <a:lumMod val="75000"/>
                    <a:lumOff val="25000"/>
                  </a:schemeClr>
                </a:solidFill>
                <a:latin typeface="Myriad Pro" panose="020B0503030403020204"/>
              </a:rPr>
              <a:t>, la </a:t>
            </a:r>
            <a:r>
              <a:rPr lang="es-ES" sz="1600" b="1" dirty="0">
                <a:solidFill>
                  <a:schemeClr val="tx1">
                    <a:lumMod val="75000"/>
                    <a:lumOff val="25000"/>
                  </a:schemeClr>
                </a:solidFill>
                <a:latin typeface="Myriad Pro" panose="020B0503030403020204"/>
              </a:rPr>
              <a:t>fecha de nacimiento</a:t>
            </a:r>
            <a:r>
              <a:rPr lang="es-ES" sz="1600" dirty="0">
                <a:solidFill>
                  <a:schemeClr val="tx1">
                    <a:lumMod val="75000"/>
                    <a:lumOff val="25000"/>
                  </a:schemeClr>
                </a:solidFill>
                <a:latin typeface="Myriad Pro" panose="020B0503030403020204"/>
              </a:rPr>
              <a:t> para llevar un control de las pesadas futuras, el </a:t>
            </a:r>
            <a:r>
              <a:rPr lang="es-ES" sz="1600" b="1" dirty="0">
                <a:solidFill>
                  <a:schemeClr val="tx1">
                    <a:lumMod val="75000"/>
                    <a:lumOff val="25000"/>
                  </a:schemeClr>
                </a:solidFill>
                <a:latin typeface="Myriad Pro" panose="020B0503030403020204"/>
              </a:rPr>
              <a:t>sexo</a:t>
            </a:r>
            <a:r>
              <a:rPr lang="es-ES" sz="1600" dirty="0">
                <a:solidFill>
                  <a:schemeClr val="tx1">
                    <a:lumMod val="75000"/>
                    <a:lumOff val="25000"/>
                  </a:schemeClr>
                </a:solidFill>
                <a:latin typeface="Myriad Pro" panose="020B0503030403020204"/>
              </a:rPr>
              <a:t> y el </a:t>
            </a:r>
            <a:r>
              <a:rPr lang="es-ES" sz="1600" b="1" dirty="0">
                <a:solidFill>
                  <a:schemeClr val="tx1">
                    <a:lumMod val="75000"/>
                    <a:lumOff val="25000"/>
                  </a:schemeClr>
                </a:solidFill>
                <a:latin typeface="Myriad Pro" panose="020B0503030403020204"/>
              </a:rPr>
              <a:t>tipo de parto</a:t>
            </a:r>
            <a:r>
              <a:rPr lang="es-ES" sz="1600" dirty="0">
                <a:solidFill>
                  <a:schemeClr val="tx1">
                    <a:lumMod val="75000"/>
                    <a:lumOff val="25000"/>
                  </a:schemeClr>
                </a:solidFill>
                <a:latin typeface="Myriad Pro" panose="020B0503030403020204"/>
              </a:rPr>
              <a:t>.</a:t>
            </a:r>
          </a:p>
        </p:txBody>
      </p:sp>
    </p:spTree>
    <p:extLst>
      <p:ext uri="{BB962C8B-B14F-4D97-AF65-F5344CB8AC3E}">
        <p14:creationId xmlns:p14="http://schemas.microsoft.com/office/powerpoint/2010/main" val="1423176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0F26AD7D-96B8-4597-4208-F310CA5B3080}"/>
              </a:ext>
            </a:extLst>
          </p:cNvPr>
          <p:cNvPicPr>
            <a:picLocks noChangeAspect="1"/>
          </p:cNvPicPr>
          <p:nvPr/>
        </p:nvPicPr>
        <p:blipFill>
          <a:blip r:embed="rId3"/>
          <a:stretch>
            <a:fillRect/>
          </a:stretch>
        </p:blipFill>
        <p:spPr>
          <a:xfrm>
            <a:off x="1751030" y="1769988"/>
            <a:ext cx="2028463" cy="4388396"/>
          </a:xfrm>
          <a:prstGeom prst="rect">
            <a:avLst/>
          </a:prstGeom>
        </p:spPr>
      </p:pic>
      <p:sp>
        <p:nvSpPr>
          <p:cNvPr id="3" name="Rectángulo 2">
            <a:extLst>
              <a:ext uri="{FF2B5EF4-FFF2-40B4-BE49-F238E27FC236}">
                <a16:creationId xmlns="" xmlns:a16="http://schemas.microsoft.com/office/drawing/2014/main" id="{62AE59B7-7E67-F546-5AFB-0CCBB1B4DDAA}"/>
              </a:ext>
            </a:extLst>
          </p:cNvPr>
          <p:cNvSpPr/>
          <p:nvPr/>
        </p:nvSpPr>
        <p:spPr>
          <a:xfrm>
            <a:off x="1752832" y="1311399"/>
            <a:ext cx="2026661" cy="338554"/>
          </a:xfrm>
          <a:prstGeom prst="rect">
            <a:avLst/>
          </a:prstGeom>
        </p:spPr>
        <p:txBody>
          <a:bodyPr wrap="square">
            <a:spAutoFit/>
          </a:bodyPr>
          <a:lstStyle/>
          <a:p>
            <a:pPr algn="ctr"/>
            <a:r>
              <a:rPr lang="es-ES" sz="1600" b="1" spc="-5" dirty="0">
                <a:solidFill>
                  <a:schemeClr val="tx1">
                    <a:lumMod val="65000"/>
                    <a:lumOff val="35000"/>
                  </a:schemeClr>
                </a:solidFill>
                <a:latin typeface="Myriad Pro" panose="020B0503030403020204" pitchFamily="34" charset="0"/>
                <a:cs typeface="Times New Roman" panose="02020603050405020304" pitchFamily="18" charset="0"/>
              </a:rPr>
              <a:t>FICHA ANIMAL</a:t>
            </a:r>
            <a:endParaRPr lang="es-ES" sz="1600" b="1" dirty="0">
              <a:solidFill>
                <a:schemeClr val="tx1">
                  <a:lumMod val="65000"/>
                  <a:lumOff val="35000"/>
                </a:schemeClr>
              </a:solidFill>
              <a:latin typeface="Myriad Pro" panose="020B0503030403020204" pitchFamily="34" charset="0"/>
            </a:endParaRPr>
          </a:p>
        </p:txBody>
      </p:sp>
      <p:sp>
        <p:nvSpPr>
          <p:cNvPr id="4" name="Rectángulo 3">
            <a:extLst>
              <a:ext uri="{FF2B5EF4-FFF2-40B4-BE49-F238E27FC236}">
                <a16:creationId xmlns="" xmlns:a16="http://schemas.microsoft.com/office/drawing/2014/main" id="{B3CD1BD2-AFBC-3EE5-B75B-61A750288E97}"/>
              </a:ext>
            </a:extLst>
          </p:cNvPr>
          <p:cNvSpPr/>
          <p:nvPr/>
        </p:nvSpPr>
        <p:spPr>
          <a:xfrm>
            <a:off x="1752832" y="1769987"/>
            <a:ext cx="2026661" cy="438839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 xmlns:a16="http://schemas.microsoft.com/office/drawing/2014/main" id="{6DD577CE-415B-4ABD-B412-6907D5039001}"/>
              </a:ext>
            </a:extLst>
          </p:cNvPr>
          <p:cNvSpPr/>
          <p:nvPr/>
        </p:nvSpPr>
        <p:spPr>
          <a:xfrm>
            <a:off x="759376" y="438090"/>
            <a:ext cx="10251523" cy="400110"/>
          </a:xfrm>
          <a:prstGeom prst="rect">
            <a:avLst/>
          </a:prstGeom>
        </p:spPr>
        <p:txBody>
          <a:bodyPr wrap="square">
            <a:spAutoFit/>
          </a:bodyPr>
          <a:lstStyle/>
          <a:p>
            <a:r>
              <a:rPr lang="es-ES" sz="2000" b="1" spc="-5" dirty="0">
                <a:latin typeface="Myriad Pro" panose="020B0503030403020204" pitchFamily="34" charset="0"/>
                <a:cs typeface="Times New Roman" panose="02020603050405020304" pitchFamily="18" charset="0"/>
              </a:rPr>
              <a:t>LAMBTRACK– SOFTWARE (FUNCIONALIDADES)</a:t>
            </a:r>
            <a:endParaRPr lang="es-ES" sz="2000" b="1" dirty="0">
              <a:latin typeface="Myriad Pro" panose="020B0503030403020204" pitchFamily="34" charset="0"/>
            </a:endParaRPr>
          </a:p>
        </p:txBody>
      </p:sp>
      <p:sp>
        <p:nvSpPr>
          <p:cNvPr id="12" name="Rectángulo 11">
            <a:extLst>
              <a:ext uri="{FF2B5EF4-FFF2-40B4-BE49-F238E27FC236}">
                <a16:creationId xmlns="" xmlns:a16="http://schemas.microsoft.com/office/drawing/2014/main" id="{127DD667-9AC6-4439-A0DD-65D9484E647B}"/>
              </a:ext>
            </a:extLst>
          </p:cNvPr>
          <p:cNvSpPr/>
          <p:nvPr/>
        </p:nvSpPr>
        <p:spPr>
          <a:xfrm rot="5400000" flipH="1">
            <a:off x="3518031" y="-1828638"/>
            <a:ext cx="53881" cy="53659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 xmlns:a16="http://schemas.microsoft.com/office/drawing/2014/main" id="{D2603227-CC13-5A19-0471-1352F8FD14E3}"/>
              </a:ext>
            </a:extLst>
          </p:cNvPr>
          <p:cNvSpPr/>
          <p:nvPr/>
        </p:nvSpPr>
        <p:spPr>
          <a:xfrm>
            <a:off x="4684070" y="2550492"/>
            <a:ext cx="6387214" cy="2677656"/>
          </a:xfrm>
          <a:prstGeom prst="rect">
            <a:avLst/>
          </a:prstGeom>
        </p:spPr>
        <p:txBody>
          <a:bodyPr wrap="square">
            <a:spAutoFit/>
          </a:bodyPr>
          <a:lstStyle/>
          <a:p>
            <a:pPr algn="just"/>
            <a:r>
              <a:rPr lang="es-ES" sz="1400" dirty="0">
                <a:solidFill>
                  <a:schemeClr val="tx1">
                    <a:lumMod val="75000"/>
                    <a:lumOff val="25000"/>
                  </a:schemeClr>
                </a:solidFill>
                <a:latin typeface="Myriad Pro" panose="020B0503030403020204"/>
              </a:rPr>
              <a:t>En la ficha del animal se pueden ver los datos que se introdujeron al generar la ficha en la base de datos.</a:t>
            </a:r>
          </a:p>
          <a:p>
            <a:pPr algn="just"/>
            <a:endParaRPr lang="es-ES" sz="1400" dirty="0">
              <a:solidFill>
                <a:schemeClr val="tx1">
                  <a:lumMod val="75000"/>
                  <a:lumOff val="25000"/>
                </a:schemeClr>
              </a:solidFill>
              <a:latin typeface="Myriad Pro" panose="020B0503030403020204"/>
            </a:endParaRPr>
          </a:p>
          <a:p>
            <a:pPr algn="just"/>
            <a:r>
              <a:rPr lang="es-ES" sz="1400" dirty="0">
                <a:solidFill>
                  <a:schemeClr val="tx1">
                    <a:lumMod val="75000"/>
                    <a:lumOff val="25000"/>
                  </a:schemeClr>
                </a:solidFill>
                <a:latin typeface="Myriad Pro" panose="020B0503030403020204"/>
              </a:rPr>
              <a:t>Estos datos son </a:t>
            </a:r>
            <a:r>
              <a:rPr lang="es-ES" sz="1400" b="1" dirty="0">
                <a:solidFill>
                  <a:schemeClr val="tx1">
                    <a:lumMod val="75000"/>
                    <a:lumOff val="25000"/>
                  </a:schemeClr>
                </a:solidFill>
                <a:latin typeface="Myriad Pro" panose="020B0503030403020204"/>
              </a:rPr>
              <a:t>editables</a:t>
            </a:r>
            <a:r>
              <a:rPr lang="es-ES" sz="1400" dirty="0">
                <a:solidFill>
                  <a:schemeClr val="tx1">
                    <a:lumMod val="75000"/>
                    <a:lumOff val="25000"/>
                  </a:schemeClr>
                </a:solidFill>
                <a:latin typeface="Myriad Pro" panose="020B0503030403020204"/>
              </a:rPr>
              <a:t> pulsando el botón situado en la parte superior derecha.</a:t>
            </a:r>
          </a:p>
          <a:p>
            <a:pPr algn="just"/>
            <a:endParaRPr lang="es-ES" sz="1400" dirty="0">
              <a:solidFill>
                <a:schemeClr val="tx1">
                  <a:lumMod val="75000"/>
                  <a:lumOff val="25000"/>
                </a:schemeClr>
              </a:solidFill>
              <a:latin typeface="Myriad Pro" panose="020B0503030403020204"/>
            </a:endParaRPr>
          </a:p>
          <a:p>
            <a:pPr algn="just"/>
            <a:r>
              <a:rPr lang="es-ES" sz="1400" dirty="0">
                <a:solidFill>
                  <a:schemeClr val="tx1">
                    <a:lumMod val="75000"/>
                    <a:lumOff val="25000"/>
                  </a:schemeClr>
                </a:solidFill>
                <a:latin typeface="Myriad Pro" panose="020B0503030403020204"/>
              </a:rPr>
              <a:t>Además se pueden ver cuantas estimaciones de peso se han realizado de cada cordero con su correspondiente medida y fecha.</a:t>
            </a:r>
          </a:p>
          <a:p>
            <a:pPr algn="just"/>
            <a:endParaRPr lang="es-ES" sz="1400" dirty="0">
              <a:solidFill>
                <a:schemeClr val="tx1">
                  <a:lumMod val="75000"/>
                  <a:lumOff val="25000"/>
                </a:schemeClr>
              </a:solidFill>
              <a:latin typeface="Myriad Pro" panose="020B0503030403020204"/>
            </a:endParaRPr>
          </a:p>
          <a:p>
            <a:pPr algn="just"/>
            <a:r>
              <a:rPr lang="es-ES" sz="1400" dirty="0">
                <a:solidFill>
                  <a:schemeClr val="tx1">
                    <a:lumMod val="75000"/>
                    <a:lumOff val="25000"/>
                  </a:schemeClr>
                </a:solidFill>
                <a:latin typeface="Myriad Pro" panose="020B0503030403020204"/>
              </a:rPr>
              <a:t>Por último, se pueden realizar dos acciones, </a:t>
            </a:r>
            <a:r>
              <a:rPr lang="es-ES" sz="1400" b="1" dirty="0">
                <a:solidFill>
                  <a:schemeClr val="tx1">
                    <a:lumMod val="75000"/>
                    <a:lumOff val="25000"/>
                  </a:schemeClr>
                </a:solidFill>
                <a:latin typeface="Myriad Pro" panose="020B0503030403020204"/>
              </a:rPr>
              <a:t>realizar una nueva estimación de peso </a:t>
            </a:r>
            <a:r>
              <a:rPr lang="es-ES" sz="1400" dirty="0">
                <a:solidFill>
                  <a:schemeClr val="tx1">
                    <a:lumMod val="75000"/>
                    <a:lumOff val="25000"/>
                  </a:schemeClr>
                </a:solidFill>
                <a:latin typeface="Myriad Pro" panose="020B0503030403020204"/>
              </a:rPr>
              <a:t>que se sumará a la lista de la ficha o </a:t>
            </a:r>
            <a:r>
              <a:rPr lang="es-ES" sz="1400" b="1" dirty="0">
                <a:solidFill>
                  <a:schemeClr val="tx1">
                    <a:lumMod val="75000"/>
                    <a:lumOff val="25000"/>
                  </a:schemeClr>
                </a:solidFill>
                <a:latin typeface="Myriad Pro" panose="020B0503030403020204"/>
              </a:rPr>
              <a:t>visualizar el crecimiento del animal</a:t>
            </a:r>
            <a:r>
              <a:rPr lang="es-ES" sz="1400" dirty="0">
                <a:solidFill>
                  <a:schemeClr val="tx1">
                    <a:lumMod val="75000"/>
                    <a:lumOff val="25000"/>
                  </a:schemeClr>
                </a:solidFill>
                <a:latin typeface="Myriad Pro" panose="020B0503030403020204"/>
              </a:rPr>
              <a:t> desde que nació.</a:t>
            </a:r>
          </a:p>
        </p:txBody>
      </p:sp>
    </p:spTree>
    <p:extLst>
      <p:ext uri="{BB962C8B-B14F-4D97-AF65-F5344CB8AC3E}">
        <p14:creationId xmlns:p14="http://schemas.microsoft.com/office/powerpoint/2010/main" val="713309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CF49CB6A-D4B1-9A3C-F9FE-23B888BD97BF}"/>
              </a:ext>
            </a:extLst>
          </p:cNvPr>
          <p:cNvPicPr>
            <a:picLocks noChangeAspect="1"/>
          </p:cNvPicPr>
          <p:nvPr/>
        </p:nvPicPr>
        <p:blipFill>
          <a:blip r:embed="rId3"/>
          <a:stretch>
            <a:fillRect/>
          </a:stretch>
        </p:blipFill>
        <p:spPr>
          <a:xfrm>
            <a:off x="1752832" y="1766911"/>
            <a:ext cx="2877636" cy="4388395"/>
          </a:xfrm>
          <a:prstGeom prst="rect">
            <a:avLst/>
          </a:prstGeom>
        </p:spPr>
      </p:pic>
      <p:sp>
        <p:nvSpPr>
          <p:cNvPr id="3" name="Rectángulo 2">
            <a:extLst>
              <a:ext uri="{FF2B5EF4-FFF2-40B4-BE49-F238E27FC236}">
                <a16:creationId xmlns="" xmlns:a16="http://schemas.microsoft.com/office/drawing/2014/main" id="{4D251D35-9BB3-CE7F-E0B2-7961E87D7EC4}"/>
              </a:ext>
            </a:extLst>
          </p:cNvPr>
          <p:cNvSpPr/>
          <p:nvPr/>
        </p:nvSpPr>
        <p:spPr>
          <a:xfrm>
            <a:off x="1752832" y="1308322"/>
            <a:ext cx="2026661" cy="338554"/>
          </a:xfrm>
          <a:prstGeom prst="rect">
            <a:avLst/>
          </a:prstGeom>
        </p:spPr>
        <p:txBody>
          <a:bodyPr wrap="square">
            <a:spAutoFit/>
          </a:bodyPr>
          <a:lstStyle/>
          <a:p>
            <a:pPr algn="ctr"/>
            <a:r>
              <a:rPr lang="es-ES" sz="1600" b="1" spc="-5" dirty="0">
                <a:solidFill>
                  <a:schemeClr val="tx1">
                    <a:lumMod val="65000"/>
                    <a:lumOff val="35000"/>
                  </a:schemeClr>
                </a:solidFill>
                <a:latin typeface="Myriad Pro" panose="020B0503030403020204" pitchFamily="34" charset="0"/>
                <a:cs typeface="Times New Roman" panose="02020603050405020304" pitchFamily="18" charset="0"/>
              </a:rPr>
              <a:t>ESTIMACIÓN PESO</a:t>
            </a:r>
            <a:endParaRPr lang="es-ES" sz="1600" b="1" dirty="0">
              <a:solidFill>
                <a:schemeClr val="tx1">
                  <a:lumMod val="65000"/>
                  <a:lumOff val="35000"/>
                </a:schemeClr>
              </a:solidFill>
              <a:latin typeface="Myriad Pro" panose="020B0503030403020204" pitchFamily="34" charset="0"/>
            </a:endParaRPr>
          </a:p>
        </p:txBody>
      </p:sp>
      <p:sp>
        <p:nvSpPr>
          <p:cNvPr id="4" name="Rectángulo 3">
            <a:extLst>
              <a:ext uri="{FF2B5EF4-FFF2-40B4-BE49-F238E27FC236}">
                <a16:creationId xmlns="" xmlns:a16="http://schemas.microsoft.com/office/drawing/2014/main" id="{D15176C0-7CB3-E3BB-352F-997244A80F47}"/>
              </a:ext>
            </a:extLst>
          </p:cNvPr>
          <p:cNvSpPr/>
          <p:nvPr/>
        </p:nvSpPr>
        <p:spPr>
          <a:xfrm>
            <a:off x="1752832" y="1766909"/>
            <a:ext cx="2026661" cy="438839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 xmlns:a16="http://schemas.microsoft.com/office/drawing/2014/main" id="{6DD577CE-415B-4ABD-B412-6907D5039001}"/>
              </a:ext>
            </a:extLst>
          </p:cNvPr>
          <p:cNvSpPr/>
          <p:nvPr/>
        </p:nvSpPr>
        <p:spPr>
          <a:xfrm>
            <a:off x="759376" y="438090"/>
            <a:ext cx="10251523" cy="400110"/>
          </a:xfrm>
          <a:prstGeom prst="rect">
            <a:avLst/>
          </a:prstGeom>
        </p:spPr>
        <p:txBody>
          <a:bodyPr wrap="square">
            <a:spAutoFit/>
          </a:bodyPr>
          <a:lstStyle/>
          <a:p>
            <a:r>
              <a:rPr lang="es-ES" sz="2000" b="1" spc="-5" dirty="0">
                <a:latin typeface="Myriad Pro" panose="020B0503030403020204" pitchFamily="34" charset="0"/>
                <a:cs typeface="Times New Roman" panose="02020603050405020304" pitchFamily="18" charset="0"/>
              </a:rPr>
              <a:t>LAMBTRACK– SOFTWARE (FUNCIONALIDADES)</a:t>
            </a:r>
            <a:endParaRPr lang="es-ES" sz="2000" b="1" dirty="0">
              <a:latin typeface="Myriad Pro" panose="020B0503030403020204" pitchFamily="34" charset="0"/>
            </a:endParaRPr>
          </a:p>
        </p:txBody>
      </p:sp>
      <p:sp>
        <p:nvSpPr>
          <p:cNvPr id="12" name="Rectángulo 11">
            <a:extLst>
              <a:ext uri="{FF2B5EF4-FFF2-40B4-BE49-F238E27FC236}">
                <a16:creationId xmlns="" xmlns:a16="http://schemas.microsoft.com/office/drawing/2014/main" id="{127DD667-9AC6-4439-A0DD-65D9484E647B}"/>
              </a:ext>
            </a:extLst>
          </p:cNvPr>
          <p:cNvSpPr/>
          <p:nvPr/>
        </p:nvSpPr>
        <p:spPr>
          <a:xfrm rot="5400000" flipH="1">
            <a:off x="3518031" y="-1828638"/>
            <a:ext cx="53881" cy="53659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 xmlns:a16="http://schemas.microsoft.com/office/drawing/2014/main" id="{7D056880-4CF9-9246-674A-CE9154A5B9CB}"/>
              </a:ext>
            </a:extLst>
          </p:cNvPr>
          <p:cNvSpPr/>
          <p:nvPr/>
        </p:nvSpPr>
        <p:spPr>
          <a:xfrm>
            <a:off x="4804839" y="2729999"/>
            <a:ext cx="5815483" cy="2462213"/>
          </a:xfrm>
          <a:prstGeom prst="rect">
            <a:avLst/>
          </a:prstGeom>
        </p:spPr>
        <p:txBody>
          <a:bodyPr wrap="square">
            <a:spAutoFit/>
          </a:bodyPr>
          <a:lstStyle/>
          <a:p>
            <a:pPr algn="just"/>
            <a:r>
              <a:rPr lang="es-ES" sz="1400" dirty="0">
                <a:solidFill>
                  <a:schemeClr val="tx1">
                    <a:lumMod val="75000"/>
                    <a:lumOff val="25000"/>
                  </a:schemeClr>
                </a:solidFill>
                <a:latin typeface="Myriad Pro" panose="020B0503030403020204"/>
              </a:rPr>
              <a:t>En la pantalla de estimación de peso, se pueden ver por la cámara del dispositivo donde se está apuntando.</a:t>
            </a:r>
          </a:p>
          <a:p>
            <a:pPr algn="just"/>
            <a:endParaRPr lang="es-ES" sz="1400" dirty="0">
              <a:solidFill>
                <a:schemeClr val="tx1">
                  <a:lumMod val="75000"/>
                  <a:lumOff val="25000"/>
                </a:schemeClr>
              </a:solidFill>
              <a:latin typeface="Myriad Pro" panose="020B0503030403020204"/>
            </a:endParaRPr>
          </a:p>
          <a:p>
            <a:pPr algn="just"/>
            <a:r>
              <a:rPr lang="es-ES" sz="1400" dirty="0">
                <a:solidFill>
                  <a:schemeClr val="tx1">
                    <a:lumMod val="75000"/>
                    <a:lumOff val="25000"/>
                  </a:schemeClr>
                </a:solidFill>
                <a:latin typeface="Myriad Pro" panose="020B0503030403020204"/>
              </a:rPr>
              <a:t>Cuando se detecte un cordero, este se </a:t>
            </a:r>
            <a:r>
              <a:rPr lang="es-ES" sz="1400" b="1" dirty="0">
                <a:solidFill>
                  <a:schemeClr val="tx1">
                    <a:lumMod val="75000"/>
                    <a:lumOff val="25000"/>
                  </a:schemeClr>
                </a:solidFill>
                <a:latin typeface="Myriad Pro" panose="020B0503030403020204"/>
              </a:rPr>
              <a:t>encuadrará en un recuadro verde</a:t>
            </a:r>
            <a:r>
              <a:rPr lang="es-ES" sz="1400" dirty="0">
                <a:solidFill>
                  <a:schemeClr val="tx1">
                    <a:lumMod val="75000"/>
                    <a:lumOff val="25000"/>
                  </a:schemeClr>
                </a:solidFill>
                <a:latin typeface="Myriad Pro" panose="020B0503030403020204"/>
              </a:rPr>
              <a:t> y en la parte superior derecha se </a:t>
            </a:r>
            <a:r>
              <a:rPr lang="es-ES" sz="1400" b="1" dirty="0">
                <a:solidFill>
                  <a:schemeClr val="tx1">
                    <a:lumMod val="75000"/>
                    <a:lumOff val="25000"/>
                  </a:schemeClr>
                </a:solidFill>
                <a:latin typeface="Myriad Pro" panose="020B0503030403020204"/>
              </a:rPr>
              <a:t>visualizará la estimación de peso realizada</a:t>
            </a:r>
            <a:r>
              <a:rPr lang="es-ES" sz="1400" dirty="0">
                <a:solidFill>
                  <a:schemeClr val="tx1">
                    <a:lumMod val="75000"/>
                    <a:lumOff val="25000"/>
                  </a:schemeClr>
                </a:solidFill>
                <a:latin typeface="Myriad Pro" panose="020B0503030403020204"/>
              </a:rPr>
              <a:t>.</a:t>
            </a:r>
          </a:p>
          <a:p>
            <a:pPr algn="just"/>
            <a:endParaRPr lang="es-ES" sz="1400" dirty="0">
              <a:solidFill>
                <a:schemeClr val="tx1">
                  <a:lumMod val="75000"/>
                  <a:lumOff val="25000"/>
                </a:schemeClr>
              </a:solidFill>
              <a:latin typeface="Myriad Pro" panose="020B0503030403020204"/>
            </a:endParaRPr>
          </a:p>
          <a:p>
            <a:pPr algn="just"/>
            <a:r>
              <a:rPr lang="es-ES" sz="1400" dirty="0">
                <a:solidFill>
                  <a:schemeClr val="tx1">
                    <a:lumMod val="75000"/>
                    <a:lumOff val="25000"/>
                  </a:schemeClr>
                </a:solidFill>
                <a:latin typeface="Myriad Pro" panose="020B0503030403020204"/>
              </a:rPr>
              <a:t>Si se está de acuerdo con la estimación esta se guardará en la ficha del animal al pulsar el botón “Guardar”, si no es así, al pulsar el botón “Volver a pesar”, se </a:t>
            </a:r>
            <a:r>
              <a:rPr lang="es-ES" sz="1400" b="1" dirty="0">
                <a:solidFill>
                  <a:schemeClr val="tx1">
                    <a:lumMod val="75000"/>
                    <a:lumOff val="25000"/>
                  </a:schemeClr>
                </a:solidFill>
                <a:latin typeface="Myriad Pro" panose="020B0503030403020204"/>
              </a:rPr>
              <a:t>reseteará la estimación </a:t>
            </a:r>
            <a:r>
              <a:rPr lang="es-ES" sz="1400" dirty="0">
                <a:solidFill>
                  <a:schemeClr val="tx1">
                    <a:lumMod val="75000"/>
                    <a:lumOff val="25000"/>
                  </a:schemeClr>
                </a:solidFill>
                <a:latin typeface="Myriad Pro" panose="020B0503030403020204"/>
              </a:rPr>
              <a:t>y volverá a empezar el proceso de pesaje.</a:t>
            </a:r>
          </a:p>
        </p:txBody>
      </p:sp>
    </p:spTree>
    <p:extLst>
      <p:ext uri="{BB962C8B-B14F-4D97-AF65-F5344CB8AC3E}">
        <p14:creationId xmlns:p14="http://schemas.microsoft.com/office/powerpoint/2010/main" val="3387820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 xmlns:a16="http://schemas.microsoft.com/office/drawing/2014/main" id="{6DD577CE-415B-4ABD-B412-6907D5039001}"/>
              </a:ext>
            </a:extLst>
          </p:cNvPr>
          <p:cNvSpPr/>
          <p:nvPr/>
        </p:nvSpPr>
        <p:spPr>
          <a:xfrm>
            <a:off x="759376" y="438090"/>
            <a:ext cx="10251523" cy="400110"/>
          </a:xfrm>
          <a:prstGeom prst="rect">
            <a:avLst/>
          </a:prstGeom>
        </p:spPr>
        <p:txBody>
          <a:bodyPr wrap="square">
            <a:spAutoFit/>
          </a:bodyPr>
          <a:lstStyle/>
          <a:p>
            <a:r>
              <a:rPr lang="es-ES" sz="2000" b="1" spc="-5" dirty="0">
                <a:latin typeface="Myriad Pro" panose="020B0503030403020204" pitchFamily="34" charset="0"/>
                <a:cs typeface="Times New Roman" panose="02020603050405020304" pitchFamily="18" charset="0"/>
              </a:rPr>
              <a:t>LAMBTRACK– SOFTWARE (FUNCIONALIDADES)</a:t>
            </a:r>
            <a:endParaRPr lang="es-ES" sz="2000" b="1" dirty="0">
              <a:latin typeface="Myriad Pro" panose="020B0503030403020204" pitchFamily="34" charset="0"/>
            </a:endParaRPr>
          </a:p>
        </p:txBody>
      </p:sp>
      <p:sp>
        <p:nvSpPr>
          <p:cNvPr id="12" name="Rectángulo 11">
            <a:extLst>
              <a:ext uri="{FF2B5EF4-FFF2-40B4-BE49-F238E27FC236}">
                <a16:creationId xmlns="" xmlns:a16="http://schemas.microsoft.com/office/drawing/2014/main" id="{127DD667-9AC6-4439-A0DD-65D9484E647B}"/>
              </a:ext>
            </a:extLst>
          </p:cNvPr>
          <p:cNvSpPr/>
          <p:nvPr/>
        </p:nvSpPr>
        <p:spPr>
          <a:xfrm rot="5400000" flipH="1">
            <a:off x="3518031" y="-1828638"/>
            <a:ext cx="53881" cy="53659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 xmlns:a16="http://schemas.microsoft.com/office/drawing/2014/main" id="{F47A1417-F90E-A968-44DA-17CDA0566869}"/>
              </a:ext>
            </a:extLst>
          </p:cNvPr>
          <p:cNvPicPr>
            <a:picLocks noChangeAspect="1"/>
          </p:cNvPicPr>
          <p:nvPr/>
        </p:nvPicPr>
        <p:blipFill>
          <a:blip r:embed="rId3"/>
          <a:stretch>
            <a:fillRect/>
          </a:stretch>
        </p:blipFill>
        <p:spPr>
          <a:xfrm>
            <a:off x="-749734" y="1769988"/>
            <a:ext cx="5161857" cy="4388396"/>
          </a:xfrm>
          <a:prstGeom prst="rect">
            <a:avLst/>
          </a:prstGeom>
        </p:spPr>
      </p:pic>
      <p:sp>
        <p:nvSpPr>
          <p:cNvPr id="20" name="Rectángulo 19">
            <a:extLst>
              <a:ext uri="{FF2B5EF4-FFF2-40B4-BE49-F238E27FC236}">
                <a16:creationId xmlns="" xmlns:a16="http://schemas.microsoft.com/office/drawing/2014/main" id="{48415D23-6551-FE81-93FD-A75B700D928C}"/>
              </a:ext>
            </a:extLst>
          </p:cNvPr>
          <p:cNvSpPr/>
          <p:nvPr/>
        </p:nvSpPr>
        <p:spPr>
          <a:xfrm>
            <a:off x="856807" y="1308322"/>
            <a:ext cx="3818710" cy="338554"/>
          </a:xfrm>
          <a:prstGeom prst="rect">
            <a:avLst/>
          </a:prstGeom>
        </p:spPr>
        <p:txBody>
          <a:bodyPr wrap="square">
            <a:spAutoFit/>
          </a:bodyPr>
          <a:lstStyle/>
          <a:p>
            <a:pPr algn="ctr"/>
            <a:r>
              <a:rPr lang="es-ES" sz="1600" b="1" spc="-5" dirty="0">
                <a:solidFill>
                  <a:schemeClr val="tx1">
                    <a:lumMod val="65000"/>
                    <a:lumOff val="35000"/>
                  </a:schemeClr>
                </a:solidFill>
                <a:latin typeface="Myriad Pro" panose="020B0503030403020204" pitchFamily="34" charset="0"/>
                <a:cs typeface="Times New Roman" panose="02020603050405020304" pitchFamily="18" charset="0"/>
              </a:rPr>
              <a:t>VISUALIZACIÓN CRECIMIENTO</a:t>
            </a:r>
            <a:endParaRPr lang="es-ES" sz="1600" b="1" dirty="0">
              <a:solidFill>
                <a:schemeClr val="tx1">
                  <a:lumMod val="65000"/>
                  <a:lumOff val="35000"/>
                </a:schemeClr>
              </a:solidFill>
              <a:latin typeface="Myriad Pro" panose="020B0503030403020204" pitchFamily="34" charset="0"/>
            </a:endParaRPr>
          </a:p>
        </p:txBody>
      </p:sp>
      <p:sp>
        <p:nvSpPr>
          <p:cNvPr id="24" name="Rectángulo 23">
            <a:extLst>
              <a:ext uri="{FF2B5EF4-FFF2-40B4-BE49-F238E27FC236}">
                <a16:creationId xmlns="" xmlns:a16="http://schemas.microsoft.com/office/drawing/2014/main" id="{5420C0B9-0D4A-90A5-061F-FB5679C08112}"/>
              </a:ext>
            </a:extLst>
          </p:cNvPr>
          <p:cNvSpPr/>
          <p:nvPr/>
        </p:nvSpPr>
        <p:spPr>
          <a:xfrm>
            <a:off x="1752832" y="1769989"/>
            <a:ext cx="2026661" cy="438839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descr="Gráfico&#10;&#10;Descripción generada automáticamente">
            <a:extLst>
              <a:ext uri="{FF2B5EF4-FFF2-40B4-BE49-F238E27FC236}">
                <a16:creationId xmlns="" xmlns:a16="http://schemas.microsoft.com/office/drawing/2014/main" id="{9F55C574-D22B-F04B-3F7A-930F0B8703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544" y="4024754"/>
            <a:ext cx="4647624" cy="2147099"/>
          </a:xfrm>
          <a:prstGeom prst="rect">
            <a:avLst/>
          </a:prstGeom>
        </p:spPr>
      </p:pic>
      <p:sp>
        <p:nvSpPr>
          <p:cNvPr id="7" name="Rectángulo 6">
            <a:extLst>
              <a:ext uri="{FF2B5EF4-FFF2-40B4-BE49-F238E27FC236}">
                <a16:creationId xmlns="" xmlns:a16="http://schemas.microsoft.com/office/drawing/2014/main" id="{646BD809-5A7D-55B5-A4BF-D1CD478EE767}"/>
              </a:ext>
            </a:extLst>
          </p:cNvPr>
          <p:cNvSpPr/>
          <p:nvPr/>
        </p:nvSpPr>
        <p:spPr>
          <a:xfrm>
            <a:off x="5791543" y="4024753"/>
            <a:ext cx="4647624" cy="21471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 xmlns:a16="http://schemas.microsoft.com/office/drawing/2014/main" id="{DC76CCA3-68D8-645B-2591-76FB57F18E2C}"/>
              </a:ext>
            </a:extLst>
          </p:cNvPr>
          <p:cNvSpPr/>
          <p:nvPr/>
        </p:nvSpPr>
        <p:spPr>
          <a:xfrm>
            <a:off x="4980799" y="1477599"/>
            <a:ext cx="6269112" cy="2031325"/>
          </a:xfrm>
          <a:prstGeom prst="rect">
            <a:avLst/>
          </a:prstGeom>
        </p:spPr>
        <p:txBody>
          <a:bodyPr wrap="square">
            <a:spAutoFit/>
          </a:bodyPr>
          <a:lstStyle/>
          <a:p>
            <a:pPr algn="just"/>
            <a:r>
              <a:rPr lang="es-ES" sz="1400" dirty="0">
                <a:solidFill>
                  <a:schemeClr val="tx1">
                    <a:lumMod val="75000"/>
                    <a:lumOff val="25000"/>
                  </a:schemeClr>
                </a:solidFill>
                <a:latin typeface="Myriad Pro" panose="020B0503030403020204"/>
              </a:rPr>
              <a:t>La visualización del crecimiento, puede tener dos formatos. El formato presentado por defecto es vertical y en el se </a:t>
            </a:r>
            <a:r>
              <a:rPr lang="es-ES" sz="1400" b="1" dirty="0">
                <a:solidFill>
                  <a:schemeClr val="tx1">
                    <a:lumMod val="75000"/>
                    <a:lumOff val="25000"/>
                  </a:schemeClr>
                </a:solidFill>
                <a:latin typeface="Myriad Pro" panose="020B0503030403020204"/>
              </a:rPr>
              <a:t>puede navegar de izquierda a derecha </a:t>
            </a:r>
            <a:r>
              <a:rPr lang="es-ES" sz="1400" dirty="0">
                <a:solidFill>
                  <a:schemeClr val="tx1">
                    <a:lumMod val="75000"/>
                    <a:lumOff val="25000"/>
                  </a:schemeClr>
                </a:solidFill>
                <a:latin typeface="Myriad Pro" panose="020B0503030403020204"/>
              </a:rPr>
              <a:t>arrastrando el dedo por la pantalla. Si pulsamos el botón “Ver gráfico completo” esto nos llevará a la pantalla que podemos observar debajo donde se puede visualizar toda la </a:t>
            </a:r>
            <a:r>
              <a:rPr lang="es-ES" sz="1400" b="1" dirty="0">
                <a:solidFill>
                  <a:schemeClr val="tx1">
                    <a:lumMod val="75000"/>
                    <a:lumOff val="25000"/>
                  </a:schemeClr>
                </a:solidFill>
                <a:latin typeface="Myriad Pro" panose="020B0503030403020204"/>
              </a:rPr>
              <a:t>evolución de crecimiento del animal</a:t>
            </a:r>
            <a:r>
              <a:rPr lang="es-ES" sz="1400" dirty="0">
                <a:solidFill>
                  <a:schemeClr val="tx1">
                    <a:lumMod val="75000"/>
                    <a:lumOff val="25000"/>
                  </a:schemeClr>
                </a:solidFill>
                <a:latin typeface="Myriad Pro" panose="020B0503030403020204"/>
              </a:rPr>
              <a:t>.</a:t>
            </a:r>
          </a:p>
          <a:p>
            <a:pPr algn="just"/>
            <a:endParaRPr lang="es-ES" sz="1400" dirty="0">
              <a:solidFill>
                <a:schemeClr val="tx1">
                  <a:lumMod val="75000"/>
                  <a:lumOff val="25000"/>
                </a:schemeClr>
              </a:solidFill>
              <a:latin typeface="Myriad Pro" panose="020B0503030403020204"/>
            </a:endParaRPr>
          </a:p>
          <a:p>
            <a:pPr algn="just"/>
            <a:r>
              <a:rPr lang="es-ES" sz="1400" dirty="0">
                <a:solidFill>
                  <a:schemeClr val="tx1">
                    <a:lumMod val="75000"/>
                    <a:lumOff val="25000"/>
                  </a:schemeClr>
                </a:solidFill>
                <a:latin typeface="Myriad Pro" panose="020B0503030403020204"/>
              </a:rPr>
              <a:t>En ambos casos, los pesos realizados, se </a:t>
            </a:r>
            <a:r>
              <a:rPr lang="es-ES" sz="1400" b="1" dirty="0">
                <a:solidFill>
                  <a:schemeClr val="tx1">
                    <a:lumMod val="75000"/>
                    <a:lumOff val="25000"/>
                  </a:schemeClr>
                </a:solidFill>
                <a:latin typeface="Myriad Pro" panose="020B0503030403020204"/>
              </a:rPr>
              <a:t>compararán contra la gráfica especifica según sexo y tipo de parto</a:t>
            </a:r>
            <a:r>
              <a:rPr lang="es-ES" sz="1400" dirty="0">
                <a:solidFill>
                  <a:schemeClr val="tx1">
                    <a:lumMod val="75000"/>
                    <a:lumOff val="25000"/>
                  </a:schemeClr>
                </a:solidFill>
                <a:latin typeface="Myriad Pro" panose="020B0503030403020204"/>
              </a:rPr>
              <a:t>. Además pinchando en cada punto de la gráfica se podrá visualizar el </a:t>
            </a:r>
            <a:r>
              <a:rPr lang="es-ES" sz="1400" b="1" dirty="0">
                <a:solidFill>
                  <a:schemeClr val="tx1">
                    <a:lumMod val="75000"/>
                    <a:lumOff val="25000"/>
                  </a:schemeClr>
                </a:solidFill>
                <a:latin typeface="Myriad Pro" panose="020B0503030403020204"/>
              </a:rPr>
              <a:t>peso en número y la fecha</a:t>
            </a:r>
            <a:r>
              <a:rPr lang="es-ES" sz="1400" dirty="0">
                <a:solidFill>
                  <a:schemeClr val="tx1">
                    <a:lumMod val="75000"/>
                    <a:lumOff val="25000"/>
                  </a:schemeClr>
                </a:solidFill>
                <a:latin typeface="Myriad Pro" panose="020B0503030403020204"/>
              </a:rPr>
              <a:t> en la que se realizó.</a:t>
            </a:r>
          </a:p>
        </p:txBody>
      </p:sp>
    </p:spTree>
    <p:extLst>
      <p:ext uri="{BB962C8B-B14F-4D97-AF65-F5344CB8AC3E}">
        <p14:creationId xmlns:p14="http://schemas.microsoft.com/office/powerpoint/2010/main" val="2872235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nterfaz de usuario gráfica, Aplicación&#10;&#10;Descripción generada automáticamente">
            <a:extLst>
              <a:ext uri="{FF2B5EF4-FFF2-40B4-BE49-F238E27FC236}">
                <a16:creationId xmlns="" xmlns:a16="http://schemas.microsoft.com/office/drawing/2014/main" id="{0437C7FA-6D52-7506-C3F3-3F6B56AADA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832" y="1763212"/>
            <a:ext cx="2026661" cy="4388396"/>
          </a:xfrm>
          <a:prstGeom prst="rect">
            <a:avLst/>
          </a:prstGeom>
        </p:spPr>
      </p:pic>
      <p:sp>
        <p:nvSpPr>
          <p:cNvPr id="3" name="Rectángulo 2">
            <a:extLst>
              <a:ext uri="{FF2B5EF4-FFF2-40B4-BE49-F238E27FC236}">
                <a16:creationId xmlns="" xmlns:a16="http://schemas.microsoft.com/office/drawing/2014/main" id="{4D251D35-9BB3-CE7F-E0B2-7961E87D7EC4}"/>
              </a:ext>
            </a:extLst>
          </p:cNvPr>
          <p:cNvSpPr/>
          <p:nvPr/>
        </p:nvSpPr>
        <p:spPr>
          <a:xfrm>
            <a:off x="1672667" y="1308322"/>
            <a:ext cx="2186990" cy="338554"/>
          </a:xfrm>
          <a:prstGeom prst="rect">
            <a:avLst/>
          </a:prstGeom>
        </p:spPr>
        <p:txBody>
          <a:bodyPr wrap="square">
            <a:spAutoFit/>
          </a:bodyPr>
          <a:lstStyle/>
          <a:p>
            <a:pPr algn="ctr"/>
            <a:r>
              <a:rPr lang="es-ES" sz="1600" b="1" spc="-5" dirty="0">
                <a:solidFill>
                  <a:schemeClr val="tx1">
                    <a:lumMod val="65000"/>
                    <a:lumOff val="35000"/>
                  </a:schemeClr>
                </a:solidFill>
                <a:latin typeface="Myriad Pro" panose="020B0503030403020204" pitchFamily="34" charset="0"/>
                <a:cs typeface="Times New Roman" panose="02020603050405020304" pitchFamily="18" charset="0"/>
              </a:rPr>
              <a:t>GUARDAR/EXPORTAR</a:t>
            </a:r>
            <a:endParaRPr lang="es-ES" sz="1600" b="1" dirty="0">
              <a:solidFill>
                <a:schemeClr val="tx1">
                  <a:lumMod val="65000"/>
                  <a:lumOff val="35000"/>
                </a:schemeClr>
              </a:solidFill>
              <a:latin typeface="Myriad Pro" panose="020B0503030403020204" pitchFamily="34" charset="0"/>
            </a:endParaRPr>
          </a:p>
        </p:txBody>
      </p:sp>
      <p:sp>
        <p:nvSpPr>
          <p:cNvPr id="4" name="Rectángulo 3">
            <a:extLst>
              <a:ext uri="{FF2B5EF4-FFF2-40B4-BE49-F238E27FC236}">
                <a16:creationId xmlns="" xmlns:a16="http://schemas.microsoft.com/office/drawing/2014/main" id="{D15176C0-7CB3-E3BB-352F-997244A80F47}"/>
              </a:ext>
            </a:extLst>
          </p:cNvPr>
          <p:cNvSpPr/>
          <p:nvPr/>
        </p:nvSpPr>
        <p:spPr>
          <a:xfrm>
            <a:off x="1752832" y="1766909"/>
            <a:ext cx="2026661" cy="438839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 xmlns:a16="http://schemas.microsoft.com/office/drawing/2014/main" id="{6DD577CE-415B-4ABD-B412-6907D5039001}"/>
              </a:ext>
            </a:extLst>
          </p:cNvPr>
          <p:cNvSpPr/>
          <p:nvPr/>
        </p:nvSpPr>
        <p:spPr>
          <a:xfrm>
            <a:off x="759376" y="438090"/>
            <a:ext cx="10251523" cy="400110"/>
          </a:xfrm>
          <a:prstGeom prst="rect">
            <a:avLst/>
          </a:prstGeom>
        </p:spPr>
        <p:txBody>
          <a:bodyPr wrap="square">
            <a:spAutoFit/>
          </a:bodyPr>
          <a:lstStyle/>
          <a:p>
            <a:r>
              <a:rPr lang="es-ES" sz="2000" b="1" spc="-5" dirty="0">
                <a:latin typeface="Myriad Pro" panose="020B0503030403020204" pitchFamily="34" charset="0"/>
                <a:cs typeface="Times New Roman" panose="02020603050405020304" pitchFamily="18" charset="0"/>
              </a:rPr>
              <a:t>LAMBTRACK– SOFTWARE (FUNCIONALIDADES)</a:t>
            </a:r>
            <a:endParaRPr lang="es-ES" sz="2000" b="1" dirty="0">
              <a:latin typeface="Myriad Pro" panose="020B0503030403020204" pitchFamily="34" charset="0"/>
            </a:endParaRPr>
          </a:p>
        </p:txBody>
      </p:sp>
      <p:sp>
        <p:nvSpPr>
          <p:cNvPr id="12" name="Rectángulo 11">
            <a:extLst>
              <a:ext uri="{FF2B5EF4-FFF2-40B4-BE49-F238E27FC236}">
                <a16:creationId xmlns="" xmlns:a16="http://schemas.microsoft.com/office/drawing/2014/main" id="{127DD667-9AC6-4439-A0DD-65D9484E647B}"/>
              </a:ext>
            </a:extLst>
          </p:cNvPr>
          <p:cNvSpPr/>
          <p:nvPr/>
        </p:nvSpPr>
        <p:spPr>
          <a:xfrm rot="5400000" flipH="1">
            <a:off x="3518031" y="-1828638"/>
            <a:ext cx="53881" cy="53659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 xmlns:a16="http://schemas.microsoft.com/office/drawing/2014/main" id="{7D056880-4CF9-9246-674A-CE9154A5B9CB}"/>
              </a:ext>
            </a:extLst>
          </p:cNvPr>
          <p:cNvSpPr/>
          <p:nvPr/>
        </p:nvSpPr>
        <p:spPr>
          <a:xfrm>
            <a:off x="4804839" y="2888619"/>
            <a:ext cx="5815483" cy="1384995"/>
          </a:xfrm>
          <a:prstGeom prst="rect">
            <a:avLst/>
          </a:prstGeom>
        </p:spPr>
        <p:txBody>
          <a:bodyPr wrap="square">
            <a:spAutoFit/>
          </a:bodyPr>
          <a:lstStyle/>
          <a:p>
            <a:pPr algn="just"/>
            <a:r>
              <a:rPr lang="es-ES" sz="1400" dirty="0">
                <a:solidFill>
                  <a:schemeClr val="tx1">
                    <a:lumMod val="75000"/>
                    <a:lumOff val="25000"/>
                  </a:schemeClr>
                </a:solidFill>
                <a:latin typeface="Myriad Pro" panose="020B0503030403020204"/>
              </a:rPr>
              <a:t>Por último, otra de las funciones principales, es la exportar los datos de la base de datos. En principio esta función solo esta preparada para ser exportada a la memoria del dispositivo móvil en </a:t>
            </a:r>
            <a:r>
              <a:rPr lang="es-ES" sz="1400" b="1" dirty="0">
                <a:solidFill>
                  <a:schemeClr val="tx1">
                    <a:lumMod val="75000"/>
                    <a:lumOff val="25000"/>
                  </a:schemeClr>
                </a:solidFill>
                <a:latin typeface="Myriad Pro" panose="020B0503030403020204"/>
              </a:rPr>
              <a:t>formato Excel</a:t>
            </a:r>
            <a:r>
              <a:rPr lang="es-ES" sz="1400" dirty="0">
                <a:solidFill>
                  <a:schemeClr val="tx1">
                    <a:lumMod val="75000"/>
                    <a:lumOff val="25000"/>
                  </a:schemeClr>
                </a:solidFill>
                <a:latin typeface="Myriad Pro" panose="020B0503030403020204"/>
              </a:rPr>
              <a:t>. Sin embargo, en un futuro, se plantea que esta función sirva como enlace a </a:t>
            </a:r>
            <a:r>
              <a:rPr lang="es-ES" sz="1400" b="1" dirty="0">
                <a:solidFill>
                  <a:schemeClr val="tx1">
                    <a:lumMod val="75000"/>
                    <a:lumOff val="25000"/>
                  </a:schemeClr>
                </a:solidFill>
                <a:latin typeface="Myriad Pro" panose="020B0503030403020204"/>
              </a:rPr>
              <a:t>otras aplicaciones o plataformas </a:t>
            </a:r>
            <a:r>
              <a:rPr lang="es-ES" sz="1400" dirty="0">
                <a:solidFill>
                  <a:schemeClr val="tx1">
                    <a:lumMod val="75000"/>
                    <a:lumOff val="25000"/>
                  </a:schemeClr>
                </a:solidFill>
                <a:latin typeface="Myriad Pro" panose="020B0503030403020204"/>
              </a:rPr>
              <a:t>donde se puedan recoger y almacenar estos datos.</a:t>
            </a:r>
          </a:p>
        </p:txBody>
      </p:sp>
    </p:spTree>
    <p:extLst>
      <p:ext uri="{BB962C8B-B14F-4D97-AF65-F5344CB8AC3E}">
        <p14:creationId xmlns:p14="http://schemas.microsoft.com/office/powerpoint/2010/main" val="853901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 xmlns:a16="http://schemas.microsoft.com/office/drawing/2014/main" id="{DAA2CD37-85A5-480F-87D4-6602CD29E9E9}"/>
              </a:ext>
            </a:extLst>
          </p:cNvPr>
          <p:cNvSpPr/>
          <p:nvPr/>
        </p:nvSpPr>
        <p:spPr>
          <a:xfrm>
            <a:off x="759377" y="438090"/>
            <a:ext cx="6203398" cy="400110"/>
          </a:xfrm>
          <a:prstGeom prst="rect">
            <a:avLst/>
          </a:prstGeom>
        </p:spPr>
        <p:txBody>
          <a:bodyPr wrap="square">
            <a:spAutoFit/>
          </a:bodyPr>
          <a:lstStyle/>
          <a:p>
            <a:r>
              <a:rPr lang="es-ES" sz="2000" b="1" spc="-5" dirty="0">
                <a:latin typeface="Myriad Pro" panose="020B0503030403020204" pitchFamily="34" charset="0"/>
                <a:cs typeface="Times New Roman" panose="02020603050405020304" pitchFamily="18" charset="0"/>
              </a:rPr>
              <a:t>DIFUSIÓN DEL PROYECTO</a:t>
            </a:r>
            <a:endParaRPr lang="es-ES" sz="2000" b="1" dirty="0">
              <a:latin typeface="Myriad Pro" panose="020B0503030403020204" pitchFamily="34" charset="0"/>
            </a:endParaRPr>
          </a:p>
        </p:txBody>
      </p:sp>
      <p:sp>
        <p:nvSpPr>
          <p:cNvPr id="10" name="Rectángulo 9">
            <a:extLst>
              <a:ext uri="{FF2B5EF4-FFF2-40B4-BE49-F238E27FC236}">
                <a16:creationId xmlns="" xmlns:a16="http://schemas.microsoft.com/office/drawing/2014/main" id="{35308570-AC5A-48D0-8D40-67D1AC478C90}"/>
              </a:ext>
            </a:extLst>
          </p:cNvPr>
          <p:cNvSpPr/>
          <p:nvPr/>
        </p:nvSpPr>
        <p:spPr>
          <a:xfrm rot="5400000" flipH="1">
            <a:off x="2279458" y="-590747"/>
            <a:ext cx="49599" cy="28844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 xmlns:a16="http://schemas.microsoft.com/office/drawing/2014/main" id="{18CB8B65-5374-154E-4DC8-552B4C524717}"/>
              </a:ext>
            </a:extLst>
          </p:cNvPr>
          <p:cNvSpPr/>
          <p:nvPr/>
        </p:nvSpPr>
        <p:spPr>
          <a:xfrm>
            <a:off x="6096001" y="5989274"/>
            <a:ext cx="4871156" cy="369332"/>
          </a:xfrm>
          <a:prstGeom prst="rect">
            <a:avLst/>
          </a:prstGeom>
        </p:spPr>
        <p:txBody>
          <a:bodyPr wrap="square">
            <a:spAutoFit/>
          </a:bodyPr>
          <a:lstStyle/>
          <a:p>
            <a:pPr algn="r"/>
            <a:r>
              <a:rPr lang="es-ES" dirty="0" smtClean="0">
                <a:latin typeface="Myriad Pro Light" panose="020B0403030403020204" pitchFamily="34" charset="0"/>
              </a:rPr>
              <a:t>EXPOFORGA 2022 (Puente la Reina de Jaca)</a:t>
            </a:r>
            <a:endParaRPr lang="es-ES" dirty="0">
              <a:latin typeface="Myriad Pro Light" panose="020B0403030403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6" y="1178117"/>
            <a:ext cx="2981324" cy="499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Dir Tecnica\Desktop\FOTO LAMBTRACK EXPOFORG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1286" y="1178116"/>
            <a:ext cx="5820578" cy="436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998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 xmlns:a16="http://schemas.microsoft.com/office/drawing/2014/main" id="{DAA2CD37-85A5-480F-87D4-6602CD29E9E9}"/>
              </a:ext>
            </a:extLst>
          </p:cNvPr>
          <p:cNvSpPr/>
          <p:nvPr/>
        </p:nvSpPr>
        <p:spPr>
          <a:xfrm>
            <a:off x="759377" y="438090"/>
            <a:ext cx="6203398" cy="400110"/>
          </a:xfrm>
          <a:prstGeom prst="rect">
            <a:avLst/>
          </a:prstGeom>
        </p:spPr>
        <p:txBody>
          <a:bodyPr wrap="square">
            <a:spAutoFit/>
          </a:bodyPr>
          <a:lstStyle/>
          <a:p>
            <a:r>
              <a:rPr lang="es-ES" sz="2000" b="1" spc="-5" dirty="0">
                <a:latin typeface="Myriad Pro" panose="020B0503030403020204" pitchFamily="34" charset="0"/>
                <a:cs typeface="Times New Roman" panose="02020603050405020304" pitchFamily="18" charset="0"/>
              </a:rPr>
              <a:t>DIFUSIÓN DEL PROYECTO</a:t>
            </a:r>
            <a:endParaRPr lang="es-ES" sz="2000" b="1" dirty="0">
              <a:latin typeface="Myriad Pro" panose="020B0503030403020204" pitchFamily="34" charset="0"/>
            </a:endParaRPr>
          </a:p>
        </p:txBody>
      </p:sp>
      <p:sp>
        <p:nvSpPr>
          <p:cNvPr id="10" name="Rectángulo 9">
            <a:extLst>
              <a:ext uri="{FF2B5EF4-FFF2-40B4-BE49-F238E27FC236}">
                <a16:creationId xmlns="" xmlns:a16="http://schemas.microsoft.com/office/drawing/2014/main" id="{35308570-AC5A-48D0-8D40-67D1AC478C90}"/>
              </a:ext>
            </a:extLst>
          </p:cNvPr>
          <p:cNvSpPr/>
          <p:nvPr/>
        </p:nvSpPr>
        <p:spPr>
          <a:xfrm rot="5400000" flipH="1">
            <a:off x="2279458" y="-590747"/>
            <a:ext cx="49599" cy="28844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 xmlns:a16="http://schemas.microsoft.com/office/drawing/2014/main" id="{18CB8B65-5374-154E-4DC8-552B4C524717}"/>
              </a:ext>
            </a:extLst>
          </p:cNvPr>
          <p:cNvSpPr/>
          <p:nvPr/>
        </p:nvSpPr>
        <p:spPr>
          <a:xfrm>
            <a:off x="6096001" y="5989274"/>
            <a:ext cx="4871156" cy="369332"/>
          </a:xfrm>
          <a:prstGeom prst="rect">
            <a:avLst/>
          </a:prstGeom>
        </p:spPr>
        <p:txBody>
          <a:bodyPr wrap="square">
            <a:spAutoFit/>
          </a:bodyPr>
          <a:lstStyle/>
          <a:p>
            <a:pPr algn="r"/>
            <a:r>
              <a:rPr lang="es-ES" dirty="0">
                <a:latin typeface="Myriad Pro Light" panose="020B0403030403020204" pitchFamily="34" charset="0"/>
              </a:rPr>
              <a:t>Feria Industrial Agrícola y Ganadera(FEMOGA)</a:t>
            </a:r>
          </a:p>
        </p:txBody>
      </p:sp>
      <p:pic>
        <p:nvPicPr>
          <p:cNvPr id="5" name="Imagen 4" descr="Diagrama&#10;&#10;Descripción generada automáticamente">
            <a:extLst>
              <a:ext uri="{FF2B5EF4-FFF2-40B4-BE49-F238E27FC236}">
                <a16:creationId xmlns="" xmlns:a16="http://schemas.microsoft.com/office/drawing/2014/main" id="{EB56F8F5-1FEF-4324-BFD8-9AA3A4F7E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844" y="1353584"/>
            <a:ext cx="3441734" cy="4820356"/>
          </a:xfrm>
          <a:prstGeom prst="rect">
            <a:avLst/>
          </a:prstGeom>
        </p:spPr>
      </p:pic>
      <p:pic>
        <p:nvPicPr>
          <p:cNvPr id="7" name="Imagen 6" descr="Un grupo de personas en un salón de clases&#10;&#10;Descripción generada automáticamente con confianza media">
            <a:extLst>
              <a:ext uri="{FF2B5EF4-FFF2-40B4-BE49-F238E27FC236}">
                <a16:creationId xmlns="" xmlns:a16="http://schemas.microsoft.com/office/drawing/2014/main" id="{38820132-B055-51F0-22D1-B264C06C2E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501268"/>
            <a:ext cx="5785556" cy="4339167"/>
          </a:xfrm>
          <a:prstGeom prst="rect">
            <a:avLst/>
          </a:prstGeom>
        </p:spPr>
      </p:pic>
    </p:spTree>
    <p:extLst>
      <p:ext uri="{BB962C8B-B14F-4D97-AF65-F5344CB8AC3E}">
        <p14:creationId xmlns:p14="http://schemas.microsoft.com/office/powerpoint/2010/main" val="3344440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 xmlns:a16="http://schemas.microsoft.com/office/drawing/2014/main" id="{C2E44CD7-CD0D-7840-B6A9-D0331DF2A8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1002"/>
          <a:stretch/>
        </p:blipFill>
        <p:spPr>
          <a:xfrm>
            <a:off x="609507" y="1704929"/>
            <a:ext cx="3905251" cy="3707212"/>
          </a:xfrm>
          <a:prstGeom prst="rect">
            <a:avLst/>
          </a:prstGeom>
        </p:spPr>
      </p:pic>
      <p:sp>
        <p:nvSpPr>
          <p:cNvPr id="15" name="Rectángulo 14"/>
          <p:cNvSpPr/>
          <p:nvPr/>
        </p:nvSpPr>
        <p:spPr>
          <a:xfrm>
            <a:off x="5588683" y="1495952"/>
            <a:ext cx="4993592" cy="4524315"/>
          </a:xfrm>
          <a:prstGeom prst="rect">
            <a:avLst/>
          </a:prstGeom>
        </p:spPr>
        <p:txBody>
          <a:bodyPr wrap="square">
            <a:spAutoFit/>
          </a:bodyPr>
          <a:lstStyle/>
          <a:p>
            <a:pPr marL="285750" indent="-285750">
              <a:buFont typeface="Wingdings" panose="05000000000000000000" pitchFamily="2" charset="2"/>
              <a:buChar char="§"/>
            </a:pPr>
            <a:r>
              <a:rPr lang="es-ES" sz="1600" dirty="0">
                <a:solidFill>
                  <a:schemeClr val="tx1">
                    <a:lumMod val="75000"/>
                    <a:lumOff val="25000"/>
                  </a:schemeClr>
                </a:solidFill>
                <a:latin typeface="Myriad Pro" panose="020B0503030403020204" pitchFamily="34" charset="0"/>
              </a:rPr>
              <a:t>El pesaje es beneficioso para las explotaciones de cara a controlar el crecimiento y la mejora genética de los corderos.</a:t>
            </a:r>
          </a:p>
          <a:p>
            <a:pPr marL="285750" indent="-285750">
              <a:buFont typeface="Wingdings" panose="05000000000000000000" pitchFamily="2" charset="2"/>
              <a:buChar char="§"/>
            </a:pPr>
            <a:endParaRPr lang="es-ES" sz="1600" dirty="0">
              <a:solidFill>
                <a:schemeClr val="tx1">
                  <a:lumMod val="75000"/>
                  <a:lumOff val="25000"/>
                </a:schemeClr>
              </a:solidFill>
              <a:latin typeface="Myriad Pro" panose="020B0503030403020204" pitchFamily="34" charset="0"/>
            </a:endParaRPr>
          </a:p>
          <a:p>
            <a:pPr marL="285750" indent="-285750">
              <a:buFont typeface="Wingdings" panose="05000000000000000000" pitchFamily="2" charset="2"/>
              <a:buChar char="§"/>
            </a:pPr>
            <a:r>
              <a:rPr lang="es-ES" sz="1600" dirty="0">
                <a:solidFill>
                  <a:schemeClr val="tx1">
                    <a:lumMod val="75000"/>
                    <a:lumOff val="25000"/>
                  </a:schemeClr>
                </a:solidFill>
                <a:latin typeface="Myriad Pro" panose="020B0503030403020204" pitchFamily="34" charset="0"/>
              </a:rPr>
              <a:t>Los medios a disposición de los ganaderos no son los adecuados para una correcta estimación del peso.</a:t>
            </a:r>
          </a:p>
          <a:p>
            <a:pPr marL="285750" indent="-285750">
              <a:buFont typeface="Wingdings" panose="05000000000000000000" pitchFamily="2" charset="2"/>
              <a:buChar char="§"/>
            </a:pPr>
            <a:endParaRPr lang="es-ES" sz="1600" dirty="0">
              <a:solidFill>
                <a:schemeClr val="tx1">
                  <a:lumMod val="75000"/>
                  <a:lumOff val="25000"/>
                </a:schemeClr>
              </a:solidFill>
              <a:latin typeface="Myriad Pro" panose="020B0503030403020204" pitchFamily="34" charset="0"/>
            </a:endParaRPr>
          </a:p>
          <a:p>
            <a:pPr marL="285750" indent="-285750">
              <a:buFont typeface="Wingdings" panose="05000000000000000000" pitchFamily="2" charset="2"/>
              <a:buChar char="§"/>
            </a:pPr>
            <a:r>
              <a:rPr lang="es-ES" sz="1600" dirty="0">
                <a:solidFill>
                  <a:schemeClr val="tx1">
                    <a:lumMod val="75000"/>
                    <a:lumOff val="25000"/>
                  </a:schemeClr>
                </a:solidFill>
                <a:latin typeface="Myriad Pro" panose="020B0503030403020204" pitchFamily="34" charset="0"/>
              </a:rPr>
              <a:t>Esto trae consigo una doble problemática que afecta de forma importante a la rentabilidad económica de la explotación:</a:t>
            </a:r>
          </a:p>
          <a:p>
            <a:pPr marL="285750" indent="-285750">
              <a:buFont typeface="Wingdings" panose="05000000000000000000" pitchFamily="2" charset="2"/>
              <a:buChar char="§"/>
            </a:pPr>
            <a:endParaRPr lang="es-ES" sz="1600" dirty="0">
              <a:solidFill>
                <a:schemeClr val="tx1">
                  <a:lumMod val="75000"/>
                  <a:lumOff val="25000"/>
                </a:schemeClr>
              </a:solidFill>
              <a:latin typeface="Myriad Pro" panose="020B0503030403020204" pitchFamily="34" charset="0"/>
            </a:endParaRPr>
          </a:p>
          <a:p>
            <a:pPr marL="742950" lvl="1" indent="-285750">
              <a:buFont typeface="Wingdings" panose="05000000000000000000" pitchFamily="2" charset="2"/>
              <a:buChar char="§"/>
            </a:pPr>
            <a:r>
              <a:rPr lang="es-ES" sz="1600" dirty="0">
                <a:solidFill>
                  <a:schemeClr val="tx1">
                    <a:lumMod val="75000"/>
                    <a:lumOff val="25000"/>
                  </a:schemeClr>
                </a:solidFill>
                <a:latin typeface="Myriad Pro" panose="020B0503030403020204" pitchFamily="34" charset="0"/>
              </a:rPr>
              <a:t>Envío de corderos a la empresa comercializadora fuera del peso óptimo.</a:t>
            </a:r>
          </a:p>
          <a:p>
            <a:pPr marL="742950" lvl="1" indent="-285750">
              <a:buFont typeface="Wingdings" panose="05000000000000000000" pitchFamily="2" charset="2"/>
              <a:buChar char="§"/>
            </a:pPr>
            <a:endParaRPr lang="es-ES" sz="1600" dirty="0">
              <a:solidFill>
                <a:schemeClr val="tx1">
                  <a:lumMod val="75000"/>
                  <a:lumOff val="25000"/>
                </a:schemeClr>
              </a:solidFill>
              <a:latin typeface="Myriad Pro" panose="020B0503030403020204" pitchFamily="34" charset="0"/>
            </a:endParaRPr>
          </a:p>
          <a:p>
            <a:pPr marL="742950" lvl="1" indent="-285750">
              <a:buFont typeface="Wingdings" panose="05000000000000000000" pitchFamily="2" charset="2"/>
              <a:buChar char="§"/>
            </a:pPr>
            <a:r>
              <a:rPr lang="es-ES" sz="1600" dirty="0">
                <a:solidFill>
                  <a:schemeClr val="tx1">
                    <a:lumMod val="75000"/>
                    <a:lumOff val="25000"/>
                  </a:schemeClr>
                </a:solidFill>
                <a:latin typeface="Myriad Pro" panose="020B0503030403020204" pitchFamily="34" charset="0"/>
              </a:rPr>
              <a:t>Pérdida de corderos por no trabajar correctamente la capacidad maternal.</a:t>
            </a:r>
          </a:p>
          <a:p>
            <a:pPr marL="285750" indent="-285750" algn="just">
              <a:buFont typeface="Wingdings" panose="05000000000000000000" pitchFamily="2" charset="2"/>
              <a:buChar char="§"/>
            </a:pPr>
            <a:endParaRPr lang="es-ES" sz="1600" dirty="0">
              <a:solidFill>
                <a:schemeClr val="tx1">
                  <a:lumMod val="75000"/>
                  <a:lumOff val="25000"/>
                </a:schemeClr>
              </a:solidFill>
              <a:latin typeface="Myriad Pro Light" panose="020B0403030403020204" pitchFamily="34" charset="0"/>
            </a:endParaRPr>
          </a:p>
        </p:txBody>
      </p:sp>
      <p:sp>
        <p:nvSpPr>
          <p:cNvPr id="9" name="Rectángulo 8">
            <a:extLst>
              <a:ext uri="{FF2B5EF4-FFF2-40B4-BE49-F238E27FC236}">
                <a16:creationId xmlns="" xmlns:a16="http://schemas.microsoft.com/office/drawing/2014/main" id="{6596CE2E-442A-4C2B-B2CA-FFC7B1A1AE6F}"/>
              </a:ext>
            </a:extLst>
          </p:cNvPr>
          <p:cNvSpPr/>
          <p:nvPr/>
        </p:nvSpPr>
        <p:spPr>
          <a:xfrm>
            <a:off x="5306346" y="973693"/>
            <a:ext cx="3905250" cy="369332"/>
          </a:xfrm>
          <a:prstGeom prst="rect">
            <a:avLst/>
          </a:prstGeom>
        </p:spPr>
        <p:txBody>
          <a:bodyPr wrap="square">
            <a:spAutoFit/>
          </a:bodyPr>
          <a:lstStyle/>
          <a:p>
            <a:r>
              <a:rPr lang="es-ES" b="1" spc="-5" dirty="0">
                <a:latin typeface="Myriad Pro" panose="020B0503030403020204" pitchFamily="34" charset="0"/>
                <a:cs typeface="Times New Roman" panose="02020603050405020304" pitchFamily="18" charset="0"/>
              </a:rPr>
              <a:t>EL PROBLEMA</a:t>
            </a:r>
            <a:endParaRPr lang="es-ES" b="1" dirty="0">
              <a:latin typeface="Myriad Pro" panose="020B0503030403020204" pitchFamily="34" charset="0"/>
            </a:endParaRPr>
          </a:p>
        </p:txBody>
      </p:sp>
      <p:sp>
        <p:nvSpPr>
          <p:cNvPr id="11" name="Rectángulo 10">
            <a:extLst>
              <a:ext uri="{FF2B5EF4-FFF2-40B4-BE49-F238E27FC236}">
                <a16:creationId xmlns="" xmlns:a16="http://schemas.microsoft.com/office/drawing/2014/main" id="{010847EC-3E05-444B-A3D2-5509817DB554}"/>
              </a:ext>
            </a:extLst>
          </p:cNvPr>
          <p:cNvSpPr/>
          <p:nvPr/>
        </p:nvSpPr>
        <p:spPr>
          <a:xfrm>
            <a:off x="5674822" y="3299838"/>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 xmlns:a16="http://schemas.microsoft.com/office/drawing/2014/main" id="{CCD6A847-D79A-4B63-9771-3ED1D2B7BEB0}"/>
              </a:ext>
            </a:extLst>
          </p:cNvPr>
          <p:cNvSpPr/>
          <p:nvPr/>
        </p:nvSpPr>
        <p:spPr>
          <a:xfrm>
            <a:off x="5687514" y="2607618"/>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 xmlns:a16="http://schemas.microsoft.com/office/drawing/2014/main" id="{8E683066-F41A-487D-B05C-DC714875F1EB}"/>
              </a:ext>
            </a:extLst>
          </p:cNvPr>
          <p:cNvSpPr/>
          <p:nvPr/>
        </p:nvSpPr>
        <p:spPr>
          <a:xfrm>
            <a:off x="5674822" y="1606566"/>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 xmlns:a16="http://schemas.microsoft.com/office/drawing/2014/main" id="{045B2549-605E-4442-8C7A-BB29499FEF29}"/>
              </a:ext>
            </a:extLst>
          </p:cNvPr>
          <p:cNvSpPr/>
          <p:nvPr/>
        </p:nvSpPr>
        <p:spPr>
          <a:xfrm>
            <a:off x="5411169" y="1343025"/>
            <a:ext cx="5571156" cy="464370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08510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2105060" y="2274838"/>
            <a:ext cx="7981880" cy="2554545"/>
          </a:xfrm>
          <a:prstGeom prst="rect">
            <a:avLst/>
          </a:prstGeom>
        </p:spPr>
        <p:txBody>
          <a:bodyPr wrap="square">
            <a:spAutoFit/>
          </a:bodyPr>
          <a:lstStyle/>
          <a:p>
            <a:pPr algn="ctr"/>
            <a:r>
              <a:rPr lang="es-ES" sz="1600" dirty="0" err="1">
                <a:solidFill>
                  <a:schemeClr val="tx1">
                    <a:lumMod val="75000"/>
                    <a:lumOff val="25000"/>
                  </a:schemeClr>
                </a:solidFill>
                <a:latin typeface="Myriad Pro" panose="020B0503030403020204"/>
              </a:rPr>
              <a:t>LambTrack</a:t>
            </a:r>
            <a:r>
              <a:rPr lang="es-ES" sz="1600" dirty="0">
                <a:solidFill>
                  <a:schemeClr val="tx1">
                    <a:lumMod val="75000"/>
                    <a:lumOff val="25000"/>
                  </a:schemeClr>
                </a:solidFill>
                <a:latin typeface="Myriad Pro" panose="020B0503030403020204"/>
              </a:rPr>
              <a:t> es capaz de medir la estimación de peso de un cordero cuando este se encuentra </a:t>
            </a:r>
            <a:r>
              <a:rPr lang="es-ES" sz="1600" b="1" dirty="0">
                <a:solidFill>
                  <a:schemeClr val="tx1">
                    <a:lumMod val="75000"/>
                    <a:lumOff val="25000"/>
                  </a:schemeClr>
                </a:solidFill>
                <a:latin typeface="Myriad Pro" panose="020B0503030403020204"/>
              </a:rPr>
              <a:t>aislado o junto a un objeto</a:t>
            </a:r>
            <a:r>
              <a:rPr lang="es-ES" sz="1600" dirty="0">
                <a:solidFill>
                  <a:schemeClr val="tx1">
                    <a:lumMod val="75000"/>
                    <a:lumOff val="25000"/>
                  </a:schemeClr>
                </a:solidFill>
                <a:latin typeface="Myriad Pro" panose="020B0503030403020204"/>
              </a:rPr>
              <a:t>. </a:t>
            </a:r>
          </a:p>
          <a:p>
            <a:pPr algn="ctr"/>
            <a:endParaRPr lang="es-ES" sz="1600" dirty="0">
              <a:solidFill>
                <a:schemeClr val="tx1">
                  <a:lumMod val="75000"/>
                  <a:lumOff val="25000"/>
                </a:schemeClr>
              </a:solidFill>
              <a:latin typeface="Myriad Pro" panose="020B0503030403020204"/>
            </a:endParaRPr>
          </a:p>
          <a:p>
            <a:pPr algn="ctr"/>
            <a:r>
              <a:rPr lang="es-ES" sz="1600" dirty="0">
                <a:solidFill>
                  <a:schemeClr val="tx1">
                    <a:lumMod val="75000"/>
                    <a:lumOff val="25000"/>
                  </a:schemeClr>
                </a:solidFill>
                <a:latin typeface="Myriad Pro" panose="020B0503030403020204"/>
              </a:rPr>
              <a:t>Permite </a:t>
            </a:r>
            <a:r>
              <a:rPr lang="es-ES" sz="1600" b="1" dirty="0">
                <a:solidFill>
                  <a:schemeClr val="tx1">
                    <a:lumMod val="75000"/>
                    <a:lumOff val="25000"/>
                  </a:schemeClr>
                </a:solidFill>
                <a:latin typeface="Myriad Pro" panose="020B0503030403020204"/>
              </a:rPr>
              <a:t>la visualización y el control de crecimiento </a:t>
            </a:r>
            <a:r>
              <a:rPr lang="es-ES" sz="1600" dirty="0">
                <a:solidFill>
                  <a:schemeClr val="tx1">
                    <a:lumMod val="75000"/>
                    <a:lumOff val="25000"/>
                  </a:schemeClr>
                </a:solidFill>
                <a:latin typeface="Myriad Pro" panose="020B0503030403020204"/>
              </a:rPr>
              <a:t>del animal pudiendo detectar animales con enfermedades o problemas de salud.</a:t>
            </a:r>
          </a:p>
          <a:p>
            <a:pPr algn="ctr"/>
            <a:endParaRPr lang="es-ES" sz="1600" dirty="0">
              <a:solidFill>
                <a:schemeClr val="tx1">
                  <a:lumMod val="75000"/>
                  <a:lumOff val="25000"/>
                </a:schemeClr>
              </a:solidFill>
              <a:latin typeface="Myriad Pro" panose="020B0503030403020204"/>
            </a:endParaRPr>
          </a:p>
          <a:p>
            <a:pPr algn="ctr"/>
            <a:r>
              <a:rPr lang="es-ES" sz="1600" dirty="0">
                <a:solidFill>
                  <a:schemeClr val="tx1">
                    <a:lumMod val="75000"/>
                    <a:lumOff val="25000"/>
                  </a:schemeClr>
                </a:solidFill>
                <a:latin typeface="Myriad Pro" panose="020B0503030403020204"/>
              </a:rPr>
              <a:t>La aplicación proporciona una gran cantidad de datos que pueden ser muy útiles para el ganadero. La facilidad de exportación y la conectividad de </a:t>
            </a:r>
            <a:r>
              <a:rPr lang="es-ES" sz="1600" dirty="0" err="1">
                <a:solidFill>
                  <a:schemeClr val="tx1">
                    <a:lumMod val="75000"/>
                    <a:lumOff val="25000"/>
                  </a:schemeClr>
                </a:solidFill>
                <a:latin typeface="Myriad Pro" panose="020B0503030403020204"/>
              </a:rPr>
              <a:t>LambTrack</a:t>
            </a:r>
            <a:r>
              <a:rPr lang="es-ES" sz="1600" dirty="0">
                <a:solidFill>
                  <a:schemeClr val="tx1">
                    <a:lumMod val="75000"/>
                    <a:lumOff val="25000"/>
                  </a:schemeClr>
                </a:solidFill>
                <a:latin typeface="Myriad Pro" panose="020B0503030403020204"/>
              </a:rPr>
              <a:t>, hace a la aplicación un complemento perfecto para las </a:t>
            </a:r>
            <a:r>
              <a:rPr lang="es-ES" sz="1600" b="1" dirty="0">
                <a:solidFill>
                  <a:schemeClr val="tx1">
                    <a:lumMod val="75000"/>
                    <a:lumOff val="25000"/>
                  </a:schemeClr>
                </a:solidFill>
                <a:latin typeface="Myriad Pro" panose="020B0503030403020204"/>
              </a:rPr>
              <a:t>plataformas de gestión</a:t>
            </a:r>
            <a:r>
              <a:rPr lang="es-ES" sz="1600" dirty="0">
                <a:solidFill>
                  <a:schemeClr val="tx1">
                    <a:lumMod val="75000"/>
                    <a:lumOff val="25000"/>
                  </a:schemeClr>
                </a:solidFill>
                <a:latin typeface="Myriad Pro" panose="020B0503030403020204"/>
              </a:rPr>
              <a:t> donde las asociaciones y ganaderías puedan agrupar diferentes datos de sus animales.</a:t>
            </a:r>
          </a:p>
        </p:txBody>
      </p:sp>
      <p:sp>
        <p:nvSpPr>
          <p:cNvPr id="7" name="Rectángulo 6">
            <a:extLst>
              <a:ext uri="{FF2B5EF4-FFF2-40B4-BE49-F238E27FC236}">
                <a16:creationId xmlns="" xmlns:a16="http://schemas.microsoft.com/office/drawing/2014/main" id="{DA73A186-A34C-4AC9-85AD-F374A54D3AC5}"/>
              </a:ext>
            </a:extLst>
          </p:cNvPr>
          <p:cNvSpPr/>
          <p:nvPr/>
        </p:nvSpPr>
        <p:spPr>
          <a:xfrm>
            <a:off x="2994301" y="631822"/>
            <a:ext cx="6203398" cy="400110"/>
          </a:xfrm>
          <a:prstGeom prst="rect">
            <a:avLst/>
          </a:prstGeom>
        </p:spPr>
        <p:txBody>
          <a:bodyPr wrap="square">
            <a:spAutoFit/>
          </a:bodyPr>
          <a:lstStyle/>
          <a:p>
            <a:pPr algn="ctr"/>
            <a:r>
              <a:rPr lang="es-ES" sz="2000" b="1" spc="-5" dirty="0">
                <a:latin typeface="Myriad Pro" panose="020B0503030403020204" pitchFamily="34" charset="0"/>
                <a:cs typeface="Times New Roman" panose="02020603050405020304" pitchFamily="18" charset="0"/>
              </a:rPr>
              <a:t>CONCLUSIONES</a:t>
            </a:r>
            <a:endParaRPr lang="es-ES" sz="2000" b="1" dirty="0">
              <a:latin typeface="Myriad Pro" panose="020B0503030403020204" pitchFamily="34" charset="0"/>
            </a:endParaRPr>
          </a:p>
        </p:txBody>
      </p:sp>
      <p:sp>
        <p:nvSpPr>
          <p:cNvPr id="8" name="Rectángulo 7">
            <a:extLst>
              <a:ext uri="{FF2B5EF4-FFF2-40B4-BE49-F238E27FC236}">
                <a16:creationId xmlns="" xmlns:a16="http://schemas.microsoft.com/office/drawing/2014/main" id="{568EE9EF-5B71-4453-9CB6-DDFF8BC91B51}"/>
              </a:ext>
            </a:extLst>
          </p:cNvPr>
          <p:cNvSpPr/>
          <p:nvPr/>
        </p:nvSpPr>
        <p:spPr>
          <a:xfrm rot="5400000" flipH="1">
            <a:off x="6073141" y="164608"/>
            <a:ext cx="45719" cy="17573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 xmlns:a16="http://schemas.microsoft.com/office/drawing/2014/main" id="{3150CE19-858D-4151-AF29-51064978CFC3}"/>
              </a:ext>
            </a:extLst>
          </p:cNvPr>
          <p:cNvSpPr/>
          <p:nvPr/>
        </p:nvSpPr>
        <p:spPr>
          <a:xfrm>
            <a:off x="1658937" y="1700181"/>
            <a:ext cx="8831264" cy="3545133"/>
          </a:xfrm>
          <a:prstGeom prst="rect">
            <a:avLst/>
          </a:prstGeom>
          <a:noFill/>
          <a:ln w="2857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45574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ángulo 23"/>
          <p:cNvSpPr/>
          <p:nvPr/>
        </p:nvSpPr>
        <p:spPr>
          <a:xfrm>
            <a:off x="0" y="1352410"/>
            <a:ext cx="12192000" cy="41531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25" name="Conector recto 24"/>
          <p:cNvCxnSpPr/>
          <p:nvPr/>
        </p:nvCxnSpPr>
        <p:spPr>
          <a:xfrm>
            <a:off x="6096000" y="1683834"/>
            <a:ext cx="0" cy="347918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4" name="Tabla 3"/>
          <p:cNvGraphicFramePr>
            <a:graphicFrameLocks noGrp="1"/>
          </p:cNvGraphicFramePr>
          <p:nvPr/>
        </p:nvGraphicFramePr>
        <p:xfrm>
          <a:off x="557172" y="2515732"/>
          <a:ext cx="5178255" cy="1664102"/>
        </p:xfrm>
        <a:graphic>
          <a:graphicData uri="http://schemas.openxmlformats.org/drawingml/2006/table">
            <a:tbl>
              <a:tblPr firstRow="1" firstCol="1" bandRow="1">
                <a:tableStyleId>{5C22544A-7EE6-4342-B048-85BDC9FD1C3A}</a:tableStyleId>
              </a:tblPr>
              <a:tblGrid>
                <a:gridCol w="1084208">
                  <a:extLst>
                    <a:ext uri="{9D8B030D-6E8A-4147-A177-3AD203B41FA5}">
                      <a16:colId xmlns="" xmlns:a16="http://schemas.microsoft.com/office/drawing/2014/main" val="2836522718"/>
                    </a:ext>
                  </a:extLst>
                </a:gridCol>
                <a:gridCol w="1197792">
                  <a:extLst>
                    <a:ext uri="{9D8B030D-6E8A-4147-A177-3AD203B41FA5}">
                      <a16:colId xmlns="" xmlns:a16="http://schemas.microsoft.com/office/drawing/2014/main" val="69291893"/>
                    </a:ext>
                  </a:extLst>
                </a:gridCol>
                <a:gridCol w="1280397">
                  <a:extLst>
                    <a:ext uri="{9D8B030D-6E8A-4147-A177-3AD203B41FA5}">
                      <a16:colId xmlns="" xmlns:a16="http://schemas.microsoft.com/office/drawing/2014/main" val="296681769"/>
                    </a:ext>
                  </a:extLst>
                </a:gridCol>
                <a:gridCol w="1615858">
                  <a:extLst>
                    <a:ext uri="{9D8B030D-6E8A-4147-A177-3AD203B41FA5}">
                      <a16:colId xmlns="" xmlns:a16="http://schemas.microsoft.com/office/drawing/2014/main" val="2580568587"/>
                    </a:ext>
                  </a:extLst>
                </a:gridCol>
              </a:tblGrid>
              <a:tr h="393065">
                <a:tc>
                  <a:txBody>
                    <a:bodyPr/>
                    <a:lstStyle/>
                    <a:p>
                      <a:pPr algn="ctr">
                        <a:lnSpc>
                          <a:spcPct val="115000"/>
                        </a:lnSpc>
                        <a:spcBef>
                          <a:spcPts val="600"/>
                        </a:spcBef>
                        <a:spcAft>
                          <a:spcPts val="600"/>
                        </a:spcAft>
                      </a:pPr>
                      <a:r>
                        <a:rPr lang="es-ES" sz="1700" dirty="0">
                          <a:solidFill>
                            <a:schemeClr val="bg1"/>
                          </a:solidFill>
                          <a:effectLst/>
                          <a:latin typeface="Myriad Pro" panose="020B0503030403020204" pitchFamily="34" charset="0"/>
                        </a:rPr>
                        <a:t>Kg vivo</a:t>
                      </a:r>
                      <a:endParaRPr lang="es-ES" sz="1700" dirty="0">
                        <a:solidFill>
                          <a:schemeClr val="bg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3504" marR="63504"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B9BD5"/>
                    </a:solidFill>
                  </a:tcPr>
                </a:tc>
                <a:tc>
                  <a:txBody>
                    <a:bodyPr/>
                    <a:lstStyle/>
                    <a:p>
                      <a:pPr algn="ctr">
                        <a:lnSpc>
                          <a:spcPct val="115000"/>
                        </a:lnSpc>
                        <a:spcBef>
                          <a:spcPts val="600"/>
                        </a:spcBef>
                        <a:spcAft>
                          <a:spcPts val="600"/>
                        </a:spcAft>
                      </a:pPr>
                      <a:r>
                        <a:rPr lang="es-ES" sz="1700" b="1" kern="1200" dirty="0">
                          <a:solidFill>
                            <a:schemeClr val="bg1"/>
                          </a:solidFill>
                          <a:effectLst/>
                          <a:latin typeface="Myriad Pro Light" panose="020B0403030403020204" pitchFamily="34" charset="0"/>
                          <a:ea typeface="Calibri" panose="020F0502020204030204" pitchFamily="34" charset="0"/>
                          <a:cs typeface="Times New Roman" panose="02020603050405020304" pitchFamily="18" charset="0"/>
                        </a:rPr>
                        <a:t>Kg canal</a:t>
                      </a:r>
                    </a:p>
                  </a:txBody>
                  <a:tcPr marL="63504" marR="63504"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B9BD5"/>
                    </a:solidFill>
                  </a:tcPr>
                </a:tc>
                <a:tc>
                  <a:txBody>
                    <a:bodyPr/>
                    <a:lstStyle/>
                    <a:p>
                      <a:pPr algn="ctr">
                        <a:lnSpc>
                          <a:spcPct val="115000"/>
                        </a:lnSpc>
                        <a:spcBef>
                          <a:spcPts val="600"/>
                        </a:spcBef>
                        <a:spcAft>
                          <a:spcPts val="600"/>
                        </a:spcAft>
                      </a:pPr>
                      <a:r>
                        <a:rPr lang="es-ES" sz="1700" b="1" kern="1200" dirty="0">
                          <a:solidFill>
                            <a:schemeClr val="bg1"/>
                          </a:solidFill>
                          <a:effectLst/>
                          <a:latin typeface="Myriad Pro Light" panose="020B0403030403020204" pitchFamily="34" charset="0"/>
                          <a:ea typeface="Calibri" panose="020F0502020204030204" pitchFamily="34" charset="0"/>
                          <a:cs typeface="Times New Roman" panose="02020603050405020304" pitchFamily="18" charset="0"/>
                        </a:rPr>
                        <a:t>€ compra</a:t>
                      </a:r>
                    </a:p>
                  </a:txBody>
                  <a:tcPr marL="63504" marR="63504"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B9BD5"/>
                    </a:solidFill>
                  </a:tcPr>
                </a:tc>
                <a:tc>
                  <a:txBody>
                    <a:bodyPr/>
                    <a:lstStyle/>
                    <a:p>
                      <a:pPr algn="ctr">
                        <a:lnSpc>
                          <a:spcPct val="115000"/>
                        </a:lnSpc>
                        <a:spcBef>
                          <a:spcPts val="600"/>
                        </a:spcBef>
                        <a:spcAft>
                          <a:spcPts val="600"/>
                        </a:spcAft>
                      </a:pPr>
                      <a:r>
                        <a:rPr lang="es-ES" sz="1700" b="1" kern="1200" dirty="0">
                          <a:solidFill>
                            <a:schemeClr val="bg1"/>
                          </a:solidFill>
                          <a:effectLst/>
                          <a:latin typeface="Myriad Pro Light" panose="020B0403030403020204" pitchFamily="34" charset="0"/>
                          <a:ea typeface="Calibri" panose="020F0502020204030204" pitchFamily="34" charset="0"/>
                          <a:cs typeface="Times New Roman" panose="02020603050405020304" pitchFamily="18" charset="0"/>
                        </a:rPr>
                        <a:t>Gasto pienso</a:t>
                      </a:r>
                    </a:p>
                  </a:txBody>
                  <a:tcPr marL="63504" marR="63504"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B9BD5"/>
                    </a:solidFill>
                  </a:tcPr>
                </a:tc>
                <a:extLst>
                  <a:ext uri="{0D108BD9-81ED-4DB2-BD59-A6C34878D82A}">
                    <a16:rowId xmlns="" xmlns:a16="http://schemas.microsoft.com/office/drawing/2014/main" val="3345367757"/>
                  </a:ext>
                </a:extLst>
              </a:tr>
              <a:tr h="423679">
                <a:tc>
                  <a:txBody>
                    <a:bodyPr/>
                    <a:lstStyle/>
                    <a:p>
                      <a:pPr algn="ctr">
                        <a:lnSpc>
                          <a:spcPct val="115000"/>
                        </a:lnSpc>
                        <a:spcBef>
                          <a:spcPts val="600"/>
                        </a:spcBef>
                        <a:spcAft>
                          <a:spcPts val="600"/>
                        </a:spcAft>
                      </a:pPr>
                      <a:r>
                        <a:rPr lang="es-ES" sz="1700" b="0" dirty="0">
                          <a:solidFill>
                            <a:schemeClr val="tx1"/>
                          </a:solidFill>
                          <a:effectLst/>
                          <a:latin typeface="Myriad Pro" panose="020B0503030403020204" pitchFamily="34" charset="0"/>
                        </a:rPr>
                        <a:t>21,5</a:t>
                      </a:r>
                      <a:endParaRPr lang="es-ES" sz="17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3504" marR="63504"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Bef>
                          <a:spcPts val="600"/>
                        </a:spcBef>
                        <a:spcAft>
                          <a:spcPts val="600"/>
                        </a:spcAft>
                      </a:pPr>
                      <a:r>
                        <a:rPr lang="es-ES" sz="1700" b="0" dirty="0">
                          <a:solidFill>
                            <a:schemeClr val="tx1"/>
                          </a:solidFill>
                          <a:effectLst/>
                          <a:latin typeface="Myriad Pro" panose="020B0503030403020204" pitchFamily="34" charset="0"/>
                        </a:rPr>
                        <a:t>10</a:t>
                      </a:r>
                      <a:endParaRPr lang="es-ES" sz="17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3504" marR="63504"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Bef>
                          <a:spcPts val="600"/>
                        </a:spcBef>
                        <a:spcAft>
                          <a:spcPts val="600"/>
                        </a:spcAft>
                      </a:pPr>
                      <a:r>
                        <a:rPr lang="es-ES" sz="1700" b="0" dirty="0">
                          <a:solidFill>
                            <a:schemeClr val="tx1"/>
                          </a:solidFill>
                          <a:effectLst/>
                          <a:latin typeface="Myriad Pro" panose="020B0503030403020204" pitchFamily="34" charset="0"/>
                        </a:rPr>
                        <a:t>67,5</a:t>
                      </a:r>
                      <a:endParaRPr lang="es-ES" sz="17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3504" marR="63504"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Bef>
                          <a:spcPts val="600"/>
                        </a:spcBef>
                        <a:spcAft>
                          <a:spcPts val="600"/>
                        </a:spcAft>
                      </a:pPr>
                      <a:r>
                        <a:rPr lang="es-ES" sz="1700" b="0" dirty="0">
                          <a:solidFill>
                            <a:schemeClr val="tx1"/>
                          </a:solidFill>
                          <a:effectLst/>
                          <a:latin typeface="Myriad Pro" panose="020B0503030403020204" pitchFamily="34" charset="0"/>
                        </a:rPr>
                        <a:t>0</a:t>
                      </a:r>
                      <a:endParaRPr lang="es-ES" sz="17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3504" marR="63504"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566130610"/>
                  </a:ext>
                </a:extLst>
              </a:tr>
              <a:tr h="423679">
                <a:tc>
                  <a:txBody>
                    <a:bodyPr/>
                    <a:lstStyle/>
                    <a:p>
                      <a:pPr algn="ctr">
                        <a:lnSpc>
                          <a:spcPct val="115000"/>
                        </a:lnSpc>
                        <a:spcBef>
                          <a:spcPts val="600"/>
                        </a:spcBef>
                        <a:spcAft>
                          <a:spcPts val="600"/>
                        </a:spcAft>
                      </a:pPr>
                      <a:r>
                        <a:rPr lang="es-ES" sz="1700" b="0" dirty="0">
                          <a:solidFill>
                            <a:schemeClr val="tx1"/>
                          </a:solidFill>
                          <a:effectLst/>
                          <a:latin typeface="Myriad Pro" panose="020B0503030403020204" pitchFamily="34" charset="0"/>
                        </a:rPr>
                        <a:t>26,5</a:t>
                      </a:r>
                      <a:endParaRPr lang="es-ES" sz="17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3504" marR="6350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lnSpc>
                          <a:spcPct val="115000"/>
                        </a:lnSpc>
                        <a:spcBef>
                          <a:spcPts val="600"/>
                        </a:spcBef>
                        <a:spcAft>
                          <a:spcPts val="600"/>
                        </a:spcAft>
                      </a:pPr>
                      <a:r>
                        <a:rPr lang="es-ES" sz="1700" b="0" dirty="0">
                          <a:solidFill>
                            <a:schemeClr val="tx1"/>
                          </a:solidFill>
                          <a:effectLst/>
                          <a:latin typeface="Myriad Pro" panose="020B0503030403020204" pitchFamily="34" charset="0"/>
                        </a:rPr>
                        <a:t>12,5</a:t>
                      </a:r>
                      <a:endParaRPr lang="es-ES" sz="17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3504" marR="6350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lnSpc>
                          <a:spcPct val="115000"/>
                        </a:lnSpc>
                        <a:spcBef>
                          <a:spcPts val="600"/>
                        </a:spcBef>
                        <a:spcAft>
                          <a:spcPts val="600"/>
                        </a:spcAft>
                      </a:pPr>
                      <a:r>
                        <a:rPr lang="es-ES" sz="1700" b="0" dirty="0">
                          <a:solidFill>
                            <a:schemeClr val="tx1"/>
                          </a:solidFill>
                          <a:effectLst/>
                          <a:latin typeface="Myriad Pro" panose="020B0503030403020204" pitchFamily="34" charset="0"/>
                        </a:rPr>
                        <a:t>66,5</a:t>
                      </a:r>
                      <a:endParaRPr lang="es-ES" sz="17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3504" marR="6350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lnSpc>
                          <a:spcPct val="115000"/>
                        </a:lnSpc>
                        <a:spcBef>
                          <a:spcPts val="600"/>
                        </a:spcBef>
                        <a:spcAft>
                          <a:spcPts val="600"/>
                        </a:spcAft>
                      </a:pPr>
                      <a:r>
                        <a:rPr lang="es-ES" sz="1700" b="0" dirty="0">
                          <a:solidFill>
                            <a:schemeClr val="tx1"/>
                          </a:solidFill>
                          <a:effectLst/>
                          <a:latin typeface="Myriad Pro" panose="020B0503030403020204" pitchFamily="34" charset="0"/>
                        </a:rPr>
                        <a:t>+3,5 €</a:t>
                      </a:r>
                      <a:endParaRPr lang="es-ES" sz="17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3504" marR="6350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3690428461"/>
                  </a:ext>
                </a:extLst>
              </a:tr>
              <a:tr h="423679">
                <a:tc>
                  <a:txBody>
                    <a:bodyPr/>
                    <a:lstStyle/>
                    <a:p>
                      <a:pPr algn="ctr">
                        <a:lnSpc>
                          <a:spcPct val="115000"/>
                        </a:lnSpc>
                        <a:spcBef>
                          <a:spcPts val="600"/>
                        </a:spcBef>
                        <a:spcAft>
                          <a:spcPts val="600"/>
                        </a:spcAft>
                      </a:pPr>
                      <a:r>
                        <a:rPr lang="es-ES" sz="1700" b="0">
                          <a:solidFill>
                            <a:schemeClr val="tx1"/>
                          </a:solidFill>
                          <a:effectLst/>
                          <a:latin typeface="Myriad Pro" panose="020B0503030403020204" pitchFamily="34" charset="0"/>
                        </a:rPr>
                        <a:t>19</a:t>
                      </a:r>
                      <a:endParaRPr lang="es-ES" sz="1700" b="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3504" marR="6350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Bef>
                          <a:spcPts val="600"/>
                        </a:spcBef>
                        <a:spcAft>
                          <a:spcPts val="600"/>
                        </a:spcAft>
                      </a:pPr>
                      <a:r>
                        <a:rPr lang="es-ES" sz="1700" b="0">
                          <a:solidFill>
                            <a:schemeClr val="tx1"/>
                          </a:solidFill>
                          <a:effectLst/>
                          <a:latin typeface="Myriad Pro" panose="020B0503030403020204" pitchFamily="34" charset="0"/>
                        </a:rPr>
                        <a:t>8,8</a:t>
                      </a:r>
                      <a:endParaRPr lang="es-ES" sz="1700" b="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3504" marR="6350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Bef>
                          <a:spcPts val="600"/>
                        </a:spcBef>
                        <a:spcAft>
                          <a:spcPts val="600"/>
                        </a:spcAft>
                      </a:pPr>
                      <a:r>
                        <a:rPr lang="es-ES" sz="1700" b="0" dirty="0">
                          <a:solidFill>
                            <a:schemeClr val="tx1"/>
                          </a:solidFill>
                          <a:effectLst/>
                          <a:latin typeface="Myriad Pro" panose="020B0503030403020204" pitchFamily="34" charset="0"/>
                        </a:rPr>
                        <a:t>55,5</a:t>
                      </a:r>
                      <a:endParaRPr lang="es-ES" sz="17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3504" marR="6350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Bef>
                          <a:spcPts val="600"/>
                        </a:spcBef>
                        <a:spcAft>
                          <a:spcPts val="600"/>
                        </a:spcAft>
                      </a:pPr>
                      <a:r>
                        <a:rPr lang="es-ES" sz="1700" b="0" dirty="0">
                          <a:solidFill>
                            <a:schemeClr val="tx1"/>
                          </a:solidFill>
                          <a:effectLst/>
                          <a:latin typeface="Myriad Pro" panose="020B0503030403020204" pitchFamily="34" charset="0"/>
                        </a:rPr>
                        <a:t>-2 €</a:t>
                      </a:r>
                      <a:endParaRPr lang="es-ES" sz="17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3504" marR="6350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621537449"/>
                  </a:ext>
                </a:extLst>
              </a:tr>
            </a:tbl>
          </a:graphicData>
        </a:graphic>
      </p:graphicFrame>
      <p:sp>
        <p:nvSpPr>
          <p:cNvPr id="26" name="CuadroTexto 25"/>
          <p:cNvSpPr txBox="1"/>
          <p:nvPr/>
        </p:nvSpPr>
        <p:spPr>
          <a:xfrm>
            <a:off x="453237" y="1869839"/>
            <a:ext cx="3168650" cy="369332"/>
          </a:xfrm>
          <a:prstGeom prst="rect">
            <a:avLst/>
          </a:prstGeom>
          <a:noFill/>
        </p:spPr>
        <p:txBody>
          <a:bodyPr wrap="square" rtlCol="0">
            <a:spAutoFit/>
          </a:bodyPr>
          <a:lstStyle/>
          <a:p>
            <a:r>
              <a:rPr lang="es-ES" b="1" dirty="0">
                <a:latin typeface="Myriad Pro Light" panose="020B0403030403020204" pitchFamily="34" charset="0"/>
              </a:rPr>
              <a:t>Envío corderos a sacrificio</a:t>
            </a:r>
          </a:p>
        </p:txBody>
      </p:sp>
      <p:sp>
        <p:nvSpPr>
          <p:cNvPr id="27" name="CuadroTexto 26"/>
          <p:cNvSpPr txBox="1"/>
          <p:nvPr/>
        </p:nvSpPr>
        <p:spPr>
          <a:xfrm>
            <a:off x="6347900" y="1855551"/>
            <a:ext cx="5844099" cy="369332"/>
          </a:xfrm>
          <a:prstGeom prst="rect">
            <a:avLst/>
          </a:prstGeom>
          <a:noFill/>
        </p:spPr>
        <p:txBody>
          <a:bodyPr wrap="square" rtlCol="0">
            <a:spAutoFit/>
          </a:bodyPr>
          <a:lstStyle/>
          <a:p>
            <a:r>
              <a:rPr lang="es-ES" b="1" dirty="0">
                <a:latin typeface="Myriad Pro Light" panose="020B0403030403020204" pitchFamily="34" charset="0"/>
              </a:rPr>
              <a:t>Descenso mortalidad por mejora capacidad maternal</a:t>
            </a:r>
          </a:p>
        </p:txBody>
      </p:sp>
      <p:sp>
        <p:nvSpPr>
          <p:cNvPr id="28" name="CuadroTexto 27"/>
          <p:cNvSpPr txBox="1"/>
          <p:nvPr/>
        </p:nvSpPr>
        <p:spPr>
          <a:xfrm>
            <a:off x="534646" y="4304103"/>
            <a:ext cx="5200782" cy="1077218"/>
          </a:xfrm>
          <a:prstGeom prst="rect">
            <a:avLst/>
          </a:prstGeom>
          <a:noFill/>
        </p:spPr>
        <p:txBody>
          <a:bodyPr wrap="square" rtlCol="0">
            <a:spAutoFit/>
          </a:bodyPr>
          <a:lstStyle/>
          <a:p>
            <a:pPr algn="ctr"/>
            <a:r>
              <a:rPr lang="es-ES" sz="1600" b="1" dirty="0">
                <a:latin typeface="Myriad Pro Light" panose="020B0403030403020204" pitchFamily="34" charset="0"/>
              </a:rPr>
              <a:t>Pasar de un 40% a un 80% de corderos en peso óptimo</a:t>
            </a:r>
          </a:p>
          <a:p>
            <a:pPr algn="ctr"/>
            <a:endParaRPr lang="es-ES" sz="1600" b="1" dirty="0">
              <a:latin typeface="Myriad Pro Light" panose="020B0403030403020204" pitchFamily="34" charset="0"/>
            </a:endParaRPr>
          </a:p>
          <a:p>
            <a:pPr algn="ctr"/>
            <a:r>
              <a:rPr lang="es-ES" sz="1600" b="1" dirty="0">
                <a:latin typeface="Myriad Pro Light" panose="020B0403030403020204" pitchFamily="34" charset="0"/>
              </a:rPr>
              <a:t>2.700 € / ahorro por explotación</a:t>
            </a:r>
          </a:p>
          <a:p>
            <a:pPr algn="ctr"/>
            <a:r>
              <a:rPr lang="es-ES" sz="1600" b="1" dirty="0">
                <a:latin typeface="Myriad Pro Light" panose="020B0403030403020204" pitchFamily="34" charset="0"/>
              </a:rPr>
              <a:t>700 ovejas</a:t>
            </a:r>
          </a:p>
        </p:txBody>
      </p:sp>
      <p:sp>
        <p:nvSpPr>
          <p:cNvPr id="29" name="CuadroTexto 28"/>
          <p:cNvSpPr txBox="1"/>
          <p:nvPr/>
        </p:nvSpPr>
        <p:spPr>
          <a:xfrm>
            <a:off x="7484169" y="2926743"/>
            <a:ext cx="3571560" cy="923330"/>
          </a:xfrm>
          <a:prstGeom prst="rect">
            <a:avLst/>
          </a:prstGeom>
          <a:noFill/>
        </p:spPr>
        <p:txBody>
          <a:bodyPr wrap="square" rtlCol="0">
            <a:spAutoFit/>
          </a:bodyPr>
          <a:lstStyle/>
          <a:p>
            <a:pPr algn="ctr"/>
            <a:r>
              <a:rPr lang="es-ES" b="1" dirty="0">
                <a:latin typeface="Myriad Pro Light" panose="020B0403030403020204" pitchFamily="34" charset="0"/>
              </a:rPr>
              <a:t>Aumento de 4.000 € de ingresos por explotación reduciendo la mortalidad en un 50%</a:t>
            </a:r>
          </a:p>
        </p:txBody>
      </p:sp>
      <p:grpSp>
        <p:nvGrpSpPr>
          <p:cNvPr id="22" name="Grupo 21">
            <a:extLst>
              <a:ext uri="{FF2B5EF4-FFF2-40B4-BE49-F238E27FC236}">
                <a16:creationId xmlns="" xmlns:a16="http://schemas.microsoft.com/office/drawing/2014/main" id="{AAED798C-3173-1942-8680-74800992E9B2}"/>
              </a:ext>
            </a:extLst>
          </p:cNvPr>
          <p:cNvGrpSpPr/>
          <p:nvPr/>
        </p:nvGrpSpPr>
        <p:grpSpPr>
          <a:xfrm>
            <a:off x="627687" y="6113226"/>
            <a:ext cx="2518613" cy="455135"/>
            <a:chOff x="686053" y="6271497"/>
            <a:chExt cx="2518613" cy="455135"/>
          </a:xfrm>
        </p:grpSpPr>
        <p:sp>
          <p:nvSpPr>
            <p:cNvPr id="23" name="Rectángulo 22">
              <a:extLst>
                <a:ext uri="{FF2B5EF4-FFF2-40B4-BE49-F238E27FC236}">
                  <a16:creationId xmlns="" xmlns:a16="http://schemas.microsoft.com/office/drawing/2014/main" id="{377900E4-1C3C-DD4B-8355-D45381EC4B5D}"/>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30" name="Imagen 29">
              <a:extLst>
                <a:ext uri="{FF2B5EF4-FFF2-40B4-BE49-F238E27FC236}">
                  <a16:creationId xmlns="" xmlns:a16="http://schemas.microsoft.com/office/drawing/2014/main" id="{5F7F3473-DC72-2F48-A6A6-CCC4974FC86C}"/>
                </a:ext>
              </a:extLst>
            </p:cNvPr>
            <p:cNvPicPr>
              <a:picLocks noChangeAspect="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sp>
        <p:nvSpPr>
          <p:cNvPr id="13" name="Rectángulo 12">
            <a:extLst>
              <a:ext uri="{FF2B5EF4-FFF2-40B4-BE49-F238E27FC236}">
                <a16:creationId xmlns="" xmlns:a16="http://schemas.microsoft.com/office/drawing/2014/main" id="{16F3791F-43AB-4D08-9F42-1F781B986683}"/>
              </a:ext>
            </a:extLst>
          </p:cNvPr>
          <p:cNvSpPr/>
          <p:nvPr/>
        </p:nvSpPr>
        <p:spPr>
          <a:xfrm>
            <a:off x="453237" y="471007"/>
            <a:ext cx="8531365" cy="400110"/>
          </a:xfrm>
          <a:prstGeom prst="rect">
            <a:avLst/>
          </a:prstGeom>
        </p:spPr>
        <p:txBody>
          <a:bodyPr wrap="square">
            <a:spAutoFit/>
          </a:bodyPr>
          <a:lstStyle/>
          <a:p>
            <a:r>
              <a:rPr lang="es-ES" sz="2000" b="1" spc="-5" dirty="0">
                <a:latin typeface="Myriad Pro" panose="020B0503030403020204" pitchFamily="34" charset="0"/>
                <a:cs typeface="Times New Roman" panose="02020603050405020304" pitchFamily="18" charset="0"/>
              </a:rPr>
              <a:t>CUANTIFICACIÓN ECONÓMICA DE UN CORRECTO PESAJE</a:t>
            </a:r>
            <a:endParaRPr lang="es-ES" sz="2000" b="1" dirty="0">
              <a:latin typeface="Myriad Pro" panose="020B0503030403020204" pitchFamily="34" charset="0"/>
            </a:endParaRPr>
          </a:p>
        </p:txBody>
      </p:sp>
      <p:sp>
        <p:nvSpPr>
          <p:cNvPr id="14" name="Rectángulo 13">
            <a:extLst>
              <a:ext uri="{FF2B5EF4-FFF2-40B4-BE49-F238E27FC236}">
                <a16:creationId xmlns="" xmlns:a16="http://schemas.microsoft.com/office/drawing/2014/main" id="{8357FA08-20CD-41B7-9486-7EBFBD7BA795}"/>
              </a:ext>
            </a:extLst>
          </p:cNvPr>
          <p:cNvSpPr/>
          <p:nvPr/>
        </p:nvSpPr>
        <p:spPr>
          <a:xfrm rot="5400000">
            <a:off x="3688730" y="-2293812"/>
            <a:ext cx="61328" cy="63694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3931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2447992" y="1801272"/>
            <a:ext cx="7296013" cy="3693319"/>
          </a:xfrm>
          <a:prstGeom prst="rect">
            <a:avLst/>
          </a:prstGeom>
        </p:spPr>
        <p:txBody>
          <a:bodyPr wrap="square">
            <a:spAutoFit/>
          </a:bodyPr>
          <a:lstStyle/>
          <a:p>
            <a:pPr marL="285750" indent="-285750">
              <a:buFont typeface="Wingdings" panose="05000000000000000000" pitchFamily="2" charset="2"/>
              <a:buChar char="§"/>
            </a:pPr>
            <a:r>
              <a:rPr lang="es-ES" dirty="0">
                <a:solidFill>
                  <a:schemeClr val="tx1">
                    <a:lumMod val="75000"/>
                    <a:lumOff val="25000"/>
                  </a:schemeClr>
                </a:solidFill>
                <a:latin typeface="Myriad Pro" panose="020B0503030403020204"/>
              </a:rPr>
              <a:t>Existen aplicaciones de gestión del crecimiento, de una explotación o gestión del rebaños.</a:t>
            </a:r>
          </a:p>
          <a:p>
            <a:pPr marL="285750" indent="-285750">
              <a:buFont typeface="Wingdings" panose="05000000000000000000" pitchFamily="2" charset="2"/>
              <a:buChar char="§"/>
            </a:pPr>
            <a:endParaRPr lang="es-ES" dirty="0">
              <a:solidFill>
                <a:schemeClr val="tx1">
                  <a:lumMod val="75000"/>
                  <a:lumOff val="25000"/>
                </a:schemeClr>
              </a:solidFill>
              <a:latin typeface="Myriad Pro" panose="020B0503030403020204"/>
            </a:endParaRPr>
          </a:p>
          <a:p>
            <a:pPr marL="285750" indent="-285750">
              <a:buFont typeface="Wingdings" panose="05000000000000000000" pitchFamily="2" charset="2"/>
              <a:buChar char="§"/>
            </a:pPr>
            <a:r>
              <a:rPr lang="es-ES" dirty="0">
                <a:solidFill>
                  <a:schemeClr val="tx1">
                    <a:lumMod val="75000"/>
                    <a:lumOff val="25000"/>
                  </a:schemeClr>
                </a:solidFill>
                <a:latin typeface="Myriad Pro" panose="020B0503030403020204"/>
              </a:rPr>
              <a:t>Existen sistemas de pesaje basados en imágenes 3D para el sector porcino.</a:t>
            </a:r>
          </a:p>
          <a:p>
            <a:pPr marL="285750" indent="-285750">
              <a:buFont typeface="Wingdings" panose="05000000000000000000" pitchFamily="2" charset="2"/>
              <a:buChar char="§"/>
            </a:pPr>
            <a:endParaRPr lang="es-ES" dirty="0">
              <a:solidFill>
                <a:schemeClr val="tx1">
                  <a:lumMod val="75000"/>
                  <a:lumOff val="25000"/>
                </a:schemeClr>
              </a:solidFill>
              <a:latin typeface="Myriad Pro" panose="020B0503030403020204"/>
            </a:endParaRPr>
          </a:p>
          <a:p>
            <a:pPr marL="285750" indent="-285750">
              <a:buFont typeface="Wingdings" panose="05000000000000000000" pitchFamily="2" charset="2"/>
              <a:buChar char="§"/>
            </a:pPr>
            <a:r>
              <a:rPr lang="es-ES" dirty="0">
                <a:solidFill>
                  <a:schemeClr val="tx1">
                    <a:lumMod val="75000"/>
                    <a:lumOff val="25000"/>
                  </a:schemeClr>
                </a:solidFill>
                <a:latin typeface="Myriad Pro" panose="020B0503030403020204"/>
              </a:rPr>
              <a:t>El principal problema de estos sistemas es el precio de los dispositivos, todos ellos superiores a los 15.000 €.</a:t>
            </a:r>
          </a:p>
          <a:p>
            <a:pPr marL="285750" indent="-285750">
              <a:buFont typeface="Wingdings" panose="05000000000000000000" pitchFamily="2" charset="2"/>
              <a:buChar char="§"/>
            </a:pPr>
            <a:endParaRPr lang="es-ES" dirty="0">
              <a:solidFill>
                <a:schemeClr val="tx1">
                  <a:lumMod val="75000"/>
                  <a:lumOff val="25000"/>
                </a:schemeClr>
              </a:solidFill>
              <a:latin typeface="Myriad Pro" panose="020B0503030403020204"/>
            </a:endParaRPr>
          </a:p>
          <a:p>
            <a:pPr marL="285750" indent="-285750">
              <a:buFont typeface="Wingdings" panose="05000000000000000000" pitchFamily="2" charset="2"/>
              <a:buChar char="§"/>
            </a:pPr>
            <a:r>
              <a:rPr lang="es-ES" dirty="0">
                <a:solidFill>
                  <a:schemeClr val="tx1">
                    <a:lumMod val="75000"/>
                    <a:lumOff val="25000"/>
                  </a:schemeClr>
                </a:solidFill>
                <a:latin typeface="Myriad Pro" panose="020B0503030403020204"/>
              </a:rPr>
              <a:t>Esto motiva la necesidad de desarrollar un dispositivo adecuado para la morfología de corderos de raza Rasa Aragonesa y con un precio económico acorde a las características de un sector muy castigado económicamente.</a:t>
            </a:r>
          </a:p>
        </p:txBody>
      </p:sp>
      <p:sp>
        <p:nvSpPr>
          <p:cNvPr id="10" name="Rectángulo 9">
            <a:extLst>
              <a:ext uri="{FF2B5EF4-FFF2-40B4-BE49-F238E27FC236}">
                <a16:creationId xmlns="" xmlns:a16="http://schemas.microsoft.com/office/drawing/2014/main" id="{454612CB-47C9-4474-A13B-04D05B35F81D}"/>
              </a:ext>
            </a:extLst>
          </p:cNvPr>
          <p:cNvSpPr/>
          <p:nvPr/>
        </p:nvSpPr>
        <p:spPr>
          <a:xfrm>
            <a:off x="4143373" y="958131"/>
            <a:ext cx="3905250" cy="369332"/>
          </a:xfrm>
          <a:prstGeom prst="rect">
            <a:avLst/>
          </a:prstGeom>
        </p:spPr>
        <p:txBody>
          <a:bodyPr wrap="square">
            <a:spAutoFit/>
          </a:bodyPr>
          <a:lstStyle/>
          <a:p>
            <a:pPr algn="ctr"/>
            <a:r>
              <a:rPr lang="es-ES" b="1" spc="-5" dirty="0">
                <a:latin typeface="Myriad Pro" panose="020B0503030403020204" pitchFamily="34" charset="0"/>
                <a:cs typeface="Times New Roman" panose="02020603050405020304" pitchFamily="18" charset="0"/>
              </a:rPr>
              <a:t>ANTECEDENTES</a:t>
            </a:r>
            <a:endParaRPr lang="es-ES" b="1" dirty="0">
              <a:latin typeface="Myriad Pro" panose="020B0503030403020204" pitchFamily="34" charset="0"/>
            </a:endParaRPr>
          </a:p>
        </p:txBody>
      </p:sp>
      <p:sp>
        <p:nvSpPr>
          <p:cNvPr id="14" name="Rectángulo 13">
            <a:extLst>
              <a:ext uri="{FF2B5EF4-FFF2-40B4-BE49-F238E27FC236}">
                <a16:creationId xmlns="" xmlns:a16="http://schemas.microsoft.com/office/drawing/2014/main" id="{9178E252-5134-4959-9C08-D47254E0C41F}"/>
              </a:ext>
            </a:extLst>
          </p:cNvPr>
          <p:cNvSpPr/>
          <p:nvPr/>
        </p:nvSpPr>
        <p:spPr>
          <a:xfrm>
            <a:off x="2515756" y="3558095"/>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 xmlns:a16="http://schemas.microsoft.com/office/drawing/2014/main" id="{AB713482-4791-41C8-A581-CBD7A6F7E3FD}"/>
              </a:ext>
            </a:extLst>
          </p:cNvPr>
          <p:cNvSpPr/>
          <p:nvPr/>
        </p:nvSpPr>
        <p:spPr>
          <a:xfrm>
            <a:off x="2515756" y="2751837"/>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 xmlns:a16="http://schemas.microsoft.com/office/drawing/2014/main" id="{16B390E1-F937-4D36-8015-13285C6C65B7}"/>
              </a:ext>
            </a:extLst>
          </p:cNvPr>
          <p:cNvSpPr/>
          <p:nvPr/>
        </p:nvSpPr>
        <p:spPr>
          <a:xfrm>
            <a:off x="2515756" y="1923162"/>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 xmlns:a16="http://schemas.microsoft.com/office/drawing/2014/main" id="{FA207336-0D45-E31C-34AE-F8B058C62ACA}"/>
              </a:ext>
            </a:extLst>
          </p:cNvPr>
          <p:cNvSpPr/>
          <p:nvPr/>
        </p:nvSpPr>
        <p:spPr>
          <a:xfrm>
            <a:off x="2515755" y="4387417"/>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 xmlns:a16="http://schemas.microsoft.com/office/drawing/2014/main" id="{3549422C-51ED-D6EE-147D-34EA98370B58}"/>
              </a:ext>
            </a:extLst>
          </p:cNvPr>
          <p:cNvSpPr/>
          <p:nvPr/>
        </p:nvSpPr>
        <p:spPr>
          <a:xfrm>
            <a:off x="1860549" y="1395996"/>
            <a:ext cx="8470901" cy="4503873"/>
          </a:xfrm>
          <a:prstGeom prst="rect">
            <a:avLst/>
          </a:prstGeom>
          <a:noFill/>
          <a:ln w="2857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51480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93013B2F-3899-E5E1-E31C-19D0A9DB578E}"/>
              </a:ext>
            </a:extLst>
          </p:cNvPr>
          <p:cNvSpPr/>
          <p:nvPr/>
        </p:nvSpPr>
        <p:spPr>
          <a:xfrm>
            <a:off x="4143375" y="544124"/>
            <a:ext cx="3905250" cy="369332"/>
          </a:xfrm>
          <a:prstGeom prst="rect">
            <a:avLst/>
          </a:prstGeom>
        </p:spPr>
        <p:txBody>
          <a:bodyPr wrap="square">
            <a:spAutoFit/>
          </a:bodyPr>
          <a:lstStyle/>
          <a:p>
            <a:r>
              <a:rPr lang="es-ES" b="1" spc="-5" dirty="0">
                <a:latin typeface="Myriad Pro" panose="020B0503030403020204" pitchFamily="34" charset="0"/>
                <a:cs typeface="Times New Roman" panose="02020603050405020304" pitchFamily="18" charset="0"/>
              </a:rPr>
              <a:t>ANTECEDENTES – APPS DE GESTIÓN</a:t>
            </a:r>
            <a:endParaRPr lang="es-ES" b="1" dirty="0">
              <a:latin typeface="Myriad Pro" panose="020B0503030403020204" pitchFamily="34" charset="0"/>
            </a:endParaRPr>
          </a:p>
        </p:txBody>
      </p:sp>
      <p:sp>
        <p:nvSpPr>
          <p:cNvPr id="5" name="Rectángulo 4">
            <a:extLst>
              <a:ext uri="{FF2B5EF4-FFF2-40B4-BE49-F238E27FC236}">
                <a16:creationId xmlns="" xmlns:a16="http://schemas.microsoft.com/office/drawing/2014/main" id="{9AC3AC74-97F3-B5C2-BC4F-38DFF97ACD35}"/>
              </a:ext>
            </a:extLst>
          </p:cNvPr>
          <p:cNvSpPr/>
          <p:nvPr/>
        </p:nvSpPr>
        <p:spPr>
          <a:xfrm rot="5400000" flipH="1">
            <a:off x="6005278" y="-904275"/>
            <a:ext cx="74113" cy="3645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 xmlns:a16="http://schemas.microsoft.com/office/drawing/2014/main" id="{7A46715C-8C28-CF19-4215-DADB8AB41253}"/>
              </a:ext>
            </a:extLst>
          </p:cNvPr>
          <p:cNvSpPr/>
          <p:nvPr/>
        </p:nvSpPr>
        <p:spPr>
          <a:xfrm>
            <a:off x="5508067" y="1772168"/>
            <a:ext cx="2186990" cy="338554"/>
          </a:xfrm>
          <a:prstGeom prst="rect">
            <a:avLst/>
          </a:prstGeom>
        </p:spPr>
        <p:txBody>
          <a:bodyPr wrap="square">
            <a:spAutoFit/>
          </a:bodyPr>
          <a:lstStyle/>
          <a:p>
            <a:pPr algn="ctr"/>
            <a:r>
              <a:rPr lang="es-ES" sz="1600" b="1" spc="-5" dirty="0">
                <a:solidFill>
                  <a:schemeClr val="tx1">
                    <a:lumMod val="65000"/>
                    <a:lumOff val="35000"/>
                  </a:schemeClr>
                </a:solidFill>
                <a:latin typeface="Myriad Pro" panose="020B0503030403020204" pitchFamily="34" charset="0"/>
                <a:cs typeface="Times New Roman" panose="02020603050405020304" pitchFamily="18" charset="0"/>
              </a:rPr>
              <a:t>SOFTWARE VAQUITEC</a:t>
            </a:r>
            <a:endParaRPr lang="es-ES" sz="1600" b="1" dirty="0">
              <a:solidFill>
                <a:schemeClr val="tx1">
                  <a:lumMod val="65000"/>
                  <a:lumOff val="35000"/>
                </a:schemeClr>
              </a:solidFill>
              <a:latin typeface="Myriad Pro" panose="020B0503030403020204" pitchFamily="34" charset="0"/>
            </a:endParaRPr>
          </a:p>
        </p:txBody>
      </p:sp>
      <p:sp>
        <p:nvSpPr>
          <p:cNvPr id="10" name="Rectángulo 9">
            <a:extLst>
              <a:ext uri="{FF2B5EF4-FFF2-40B4-BE49-F238E27FC236}">
                <a16:creationId xmlns="" xmlns:a16="http://schemas.microsoft.com/office/drawing/2014/main" id="{ED66E0B7-079F-00EC-11D0-7C52EE002F29}"/>
              </a:ext>
            </a:extLst>
          </p:cNvPr>
          <p:cNvSpPr/>
          <p:nvPr/>
        </p:nvSpPr>
        <p:spPr>
          <a:xfrm>
            <a:off x="3871270" y="4312458"/>
            <a:ext cx="2857292" cy="338554"/>
          </a:xfrm>
          <a:prstGeom prst="rect">
            <a:avLst/>
          </a:prstGeom>
        </p:spPr>
        <p:txBody>
          <a:bodyPr wrap="square">
            <a:spAutoFit/>
          </a:bodyPr>
          <a:lstStyle/>
          <a:p>
            <a:pPr algn="r"/>
            <a:r>
              <a:rPr lang="es-ES" sz="1600" b="1" spc="-5" dirty="0">
                <a:solidFill>
                  <a:schemeClr val="tx1">
                    <a:lumMod val="65000"/>
                    <a:lumOff val="35000"/>
                  </a:schemeClr>
                </a:solidFill>
                <a:latin typeface="Myriad Pro" panose="020B0503030403020204" pitchFamily="34" charset="0"/>
                <a:cs typeface="Times New Roman" panose="02020603050405020304" pitchFamily="18" charset="0"/>
              </a:rPr>
              <a:t>SOFTWARE DAIRYPLAN C21</a:t>
            </a:r>
            <a:endParaRPr lang="es-ES" sz="1600" b="1" dirty="0">
              <a:solidFill>
                <a:schemeClr val="tx1">
                  <a:lumMod val="65000"/>
                  <a:lumOff val="35000"/>
                </a:schemeClr>
              </a:solidFill>
              <a:latin typeface="Myriad Pro" panose="020B0503030403020204" pitchFamily="34" charset="0"/>
            </a:endParaRPr>
          </a:p>
        </p:txBody>
      </p:sp>
      <p:pic>
        <p:nvPicPr>
          <p:cNvPr id="12" name="Imagen 11" descr="Imagen que contiene interior, refrigerador, foto, cocina&#10;&#10;Descripción generada automáticamente">
            <a:extLst>
              <a:ext uri="{FF2B5EF4-FFF2-40B4-BE49-F238E27FC236}">
                <a16:creationId xmlns="" xmlns:a16="http://schemas.microsoft.com/office/drawing/2014/main" id="{23EE1F3D-6656-B993-C913-16D72C8918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5704" y="4022142"/>
            <a:ext cx="4004267" cy="2252400"/>
          </a:xfrm>
          <a:prstGeom prst="rect">
            <a:avLst/>
          </a:prstGeom>
        </p:spPr>
      </p:pic>
      <p:pic>
        <p:nvPicPr>
          <p:cNvPr id="15" name="Imagen 14" descr="Interfaz de usuario gráfica, Aplicación, Tabla&#10;&#10;Descripción generada automáticamente">
            <a:extLst>
              <a:ext uri="{FF2B5EF4-FFF2-40B4-BE49-F238E27FC236}">
                <a16:creationId xmlns="" xmlns:a16="http://schemas.microsoft.com/office/drawing/2014/main" id="{FCCD4E8D-ADA5-C985-7667-71E4EACC56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8395" y="1292854"/>
            <a:ext cx="4004267" cy="2446442"/>
          </a:xfrm>
          <a:prstGeom prst="rect">
            <a:avLst/>
          </a:prstGeom>
        </p:spPr>
      </p:pic>
      <p:sp>
        <p:nvSpPr>
          <p:cNvPr id="16" name="CuadroTexto 15">
            <a:extLst>
              <a:ext uri="{FF2B5EF4-FFF2-40B4-BE49-F238E27FC236}">
                <a16:creationId xmlns="" xmlns:a16="http://schemas.microsoft.com/office/drawing/2014/main" id="{C60A3301-9A36-C042-2035-529D2463628D}"/>
              </a:ext>
            </a:extLst>
          </p:cNvPr>
          <p:cNvSpPr txBox="1"/>
          <p:nvPr/>
        </p:nvSpPr>
        <p:spPr>
          <a:xfrm>
            <a:off x="5508066" y="2143736"/>
            <a:ext cx="5591734" cy="1169551"/>
          </a:xfrm>
          <a:prstGeom prst="rect">
            <a:avLst/>
          </a:prstGeom>
          <a:noFill/>
        </p:spPr>
        <p:txBody>
          <a:bodyPr wrap="square">
            <a:spAutoFit/>
          </a:bodyPr>
          <a:lstStyle/>
          <a:p>
            <a:r>
              <a:rPr lang="es-ES" sz="1400" dirty="0">
                <a:solidFill>
                  <a:schemeClr val="tx1">
                    <a:lumMod val="75000"/>
                    <a:lumOff val="25000"/>
                  </a:schemeClr>
                </a:solidFill>
                <a:latin typeface="Myriad Pro" panose="020B0503030403020204"/>
              </a:rPr>
              <a:t>Permite la gestión completa de una explotación de ganado vacuno tanto de carne como de leche. Dentro de esta aplicación se dispone de un módulo para la monitorización del crecimiento de los animales y poder controlar así su alimentación. Los datos sobre el peso se introducen de forma manual o unidos a una manga de pesado.</a:t>
            </a:r>
          </a:p>
        </p:txBody>
      </p:sp>
      <p:sp>
        <p:nvSpPr>
          <p:cNvPr id="17" name="CuadroTexto 16">
            <a:extLst>
              <a:ext uri="{FF2B5EF4-FFF2-40B4-BE49-F238E27FC236}">
                <a16:creationId xmlns="" xmlns:a16="http://schemas.microsoft.com/office/drawing/2014/main" id="{0622F8CC-1E22-56B0-B7A1-77495CA18097}"/>
              </a:ext>
            </a:extLst>
          </p:cNvPr>
          <p:cNvSpPr txBox="1"/>
          <p:nvPr/>
        </p:nvSpPr>
        <p:spPr>
          <a:xfrm>
            <a:off x="1136828" y="4807017"/>
            <a:ext cx="5591734" cy="954107"/>
          </a:xfrm>
          <a:prstGeom prst="rect">
            <a:avLst/>
          </a:prstGeom>
          <a:noFill/>
        </p:spPr>
        <p:txBody>
          <a:bodyPr wrap="square">
            <a:spAutoFit/>
          </a:bodyPr>
          <a:lstStyle/>
          <a:p>
            <a:pPr algn="r"/>
            <a:r>
              <a:rPr lang="es-ES" sz="1400" dirty="0">
                <a:solidFill>
                  <a:schemeClr val="tx1">
                    <a:lumMod val="75000"/>
                    <a:lumOff val="25000"/>
                  </a:schemeClr>
                </a:solidFill>
                <a:latin typeface="Myriad Pro" panose="020B0503030403020204"/>
              </a:rPr>
              <a:t>Solución flexible, con un diseño modular adaptable individualmente al volumen de cualquier explotación y a sus necesidades concretas.</a:t>
            </a:r>
          </a:p>
          <a:p>
            <a:pPr algn="r"/>
            <a:r>
              <a:rPr lang="es-ES" sz="1400" dirty="0">
                <a:solidFill>
                  <a:schemeClr val="tx1">
                    <a:lumMod val="75000"/>
                    <a:lumOff val="25000"/>
                  </a:schemeClr>
                </a:solidFill>
                <a:latin typeface="Myriad Pro" panose="020B0503030403020204"/>
              </a:rPr>
              <a:t>Gestión centralizada del rebaño, gestión para ordeño, reproducción, alimentación y salud animal.</a:t>
            </a:r>
          </a:p>
        </p:txBody>
      </p:sp>
    </p:spTree>
    <p:extLst>
      <p:ext uri="{BB962C8B-B14F-4D97-AF65-F5344CB8AC3E}">
        <p14:creationId xmlns:p14="http://schemas.microsoft.com/office/powerpoint/2010/main" val="2545943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BD8E9E93-CCD1-A94C-C137-078A74318944}"/>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8555341" y="0"/>
            <a:ext cx="4159153" cy="3067050"/>
          </a:xfrm>
          <a:prstGeom prst="rect">
            <a:avLst/>
          </a:prstGeom>
        </p:spPr>
      </p:pic>
      <p:pic>
        <p:nvPicPr>
          <p:cNvPr id="3" name="Imagen 2">
            <a:extLst>
              <a:ext uri="{FF2B5EF4-FFF2-40B4-BE49-F238E27FC236}">
                <a16:creationId xmlns="" xmlns:a16="http://schemas.microsoft.com/office/drawing/2014/main" id="{4A755693-8A0F-E944-EF76-AA765F8E75A9}"/>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8564867" y="3028814"/>
            <a:ext cx="4187727" cy="1950143"/>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 xmlns:a16="http://schemas.microsoft.com/office/drawing/2014/main" id="{B44676EC-566E-B1EA-CADB-A7CEE77BAF4A}"/>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8555341" y="4881630"/>
            <a:ext cx="4178204" cy="1947930"/>
          </a:xfrm>
          <a:prstGeom prst="rect">
            <a:avLst/>
          </a:prstGeom>
          <a:ln>
            <a:noFill/>
          </a:ln>
          <a:extLst>
            <a:ext uri="{53640926-AAD7-44D8-BBD7-CCE9431645EC}">
              <a14:shadowObscured xmlns:a14="http://schemas.microsoft.com/office/drawing/2010/main"/>
            </a:ext>
          </a:extLst>
        </p:spPr>
      </p:pic>
      <p:sp>
        <p:nvSpPr>
          <p:cNvPr id="8" name="Rectángulo 7">
            <a:extLst>
              <a:ext uri="{FF2B5EF4-FFF2-40B4-BE49-F238E27FC236}">
                <a16:creationId xmlns="" xmlns:a16="http://schemas.microsoft.com/office/drawing/2014/main" id="{4C0458DB-D535-ABE2-F81C-50E875837126}"/>
              </a:ext>
            </a:extLst>
          </p:cNvPr>
          <p:cNvSpPr/>
          <p:nvPr/>
        </p:nvSpPr>
        <p:spPr>
          <a:xfrm>
            <a:off x="717690" y="1302535"/>
            <a:ext cx="2186990" cy="338554"/>
          </a:xfrm>
          <a:prstGeom prst="rect">
            <a:avLst/>
          </a:prstGeom>
        </p:spPr>
        <p:txBody>
          <a:bodyPr wrap="square">
            <a:spAutoFit/>
          </a:bodyPr>
          <a:lstStyle/>
          <a:p>
            <a:r>
              <a:rPr lang="es-ES" sz="1600" b="1" spc="-5" dirty="0">
                <a:solidFill>
                  <a:schemeClr val="tx1">
                    <a:lumMod val="65000"/>
                    <a:lumOff val="35000"/>
                  </a:schemeClr>
                </a:solidFill>
                <a:latin typeface="Myriad Pro" panose="020B0503030403020204" pitchFamily="34" charset="0"/>
                <a:cs typeface="Times New Roman" panose="02020603050405020304" pitchFamily="18" charset="0"/>
              </a:rPr>
              <a:t>PIG WEI</a:t>
            </a:r>
            <a:endParaRPr lang="es-ES" sz="1600" b="1" dirty="0">
              <a:solidFill>
                <a:schemeClr val="tx1">
                  <a:lumMod val="65000"/>
                  <a:lumOff val="35000"/>
                </a:schemeClr>
              </a:solidFill>
              <a:latin typeface="Myriad Pro" panose="020B0503030403020204" pitchFamily="34" charset="0"/>
            </a:endParaRPr>
          </a:p>
        </p:txBody>
      </p:sp>
      <p:sp>
        <p:nvSpPr>
          <p:cNvPr id="9" name="Rectángulo 8">
            <a:extLst>
              <a:ext uri="{FF2B5EF4-FFF2-40B4-BE49-F238E27FC236}">
                <a16:creationId xmlns="" xmlns:a16="http://schemas.microsoft.com/office/drawing/2014/main" id="{9AF469CD-3FBB-FAA6-B633-F50BF47988AA}"/>
              </a:ext>
            </a:extLst>
          </p:cNvPr>
          <p:cNvSpPr/>
          <p:nvPr/>
        </p:nvSpPr>
        <p:spPr>
          <a:xfrm>
            <a:off x="717690" y="544124"/>
            <a:ext cx="5200510" cy="369332"/>
          </a:xfrm>
          <a:prstGeom prst="rect">
            <a:avLst/>
          </a:prstGeom>
        </p:spPr>
        <p:txBody>
          <a:bodyPr wrap="square">
            <a:spAutoFit/>
          </a:bodyPr>
          <a:lstStyle/>
          <a:p>
            <a:r>
              <a:rPr lang="es-ES" b="1" spc="-5" dirty="0">
                <a:latin typeface="Myriad Pro" panose="020B0503030403020204" pitchFamily="34" charset="0"/>
                <a:cs typeface="Times New Roman" panose="02020603050405020304" pitchFamily="18" charset="0"/>
              </a:rPr>
              <a:t>ANTECEDENTES – PESAJE MEDIANTE IMÁGENES</a:t>
            </a:r>
            <a:endParaRPr lang="es-ES" b="1" dirty="0">
              <a:latin typeface="Myriad Pro" panose="020B0503030403020204" pitchFamily="34" charset="0"/>
            </a:endParaRPr>
          </a:p>
        </p:txBody>
      </p:sp>
      <p:sp>
        <p:nvSpPr>
          <p:cNvPr id="11" name="Rectángulo 10">
            <a:extLst>
              <a:ext uri="{FF2B5EF4-FFF2-40B4-BE49-F238E27FC236}">
                <a16:creationId xmlns="" xmlns:a16="http://schemas.microsoft.com/office/drawing/2014/main" id="{B19645A9-A4F9-10FE-65AD-1FEFED040EFC}"/>
              </a:ext>
            </a:extLst>
          </p:cNvPr>
          <p:cNvSpPr/>
          <p:nvPr/>
        </p:nvSpPr>
        <p:spPr>
          <a:xfrm rot="5400000" flipH="1">
            <a:off x="3174462" y="-1499143"/>
            <a:ext cx="72722" cy="48338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 xmlns:a16="http://schemas.microsoft.com/office/drawing/2014/main" id="{226A6E34-7234-D8AF-7DE7-1A2E5742CEF1}"/>
              </a:ext>
            </a:extLst>
          </p:cNvPr>
          <p:cNvSpPr txBox="1"/>
          <p:nvPr/>
        </p:nvSpPr>
        <p:spPr>
          <a:xfrm>
            <a:off x="717689" y="1666509"/>
            <a:ext cx="6976034" cy="1169551"/>
          </a:xfrm>
          <a:prstGeom prst="rect">
            <a:avLst/>
          </a:prstGeom>
          <a:noFill/>
        </p:spPr>
        <p:txBody>
          <a:bodyPr wrap="square">
            <a:spAutoFit/>
          </a:bodyPr>
          <a:lstStyle/>
          <a:p>
            <a:r>
              <a:rPr lang="es-ES" sz="1400" dirty="0">
                <a:solidFill>
                  <a:schemeClr val="tx1">
                    <a:lumMod val="75000"/>
                    <a:lumOff val="25000"/>
                  </a:schemeClr>
                </a:solidFill>
                <a:latin typeface="Myriad Pro" panose="020B0503030403020204"/>
              </a:rPr>
              <a:t>Dispositivo de origen español que graba al animal un vídeo con una cámara 3D de 30 segundos de duración. Las imágenes tomadas en ese vídeo se comparan con una base de datos online de cerdos perfectamente tabulados para obtener el peso por aproximación. Este dispositivo funciona tanto en interior como en exterior, con un coste de 6.000 € y 10.000 € respectivamente. </a:t>
            </a:r>
          </a:p>
        </p:txBody>
      </p:sp>
      <p:sp>
        <p:nvSpPr>
          <p:cNvPr id="14" name="Rectángulo 13">
            <a:extLst>
              <a:ext uri="{FF2B5EF4-FFF2-40B4-BE49-F238E27FC236}">
                <a16:creationId xmlns="" xmlns:a16="http://schemas.microsoft.com/office/drawing/2014/main" id="{BE70661D-060B-7390-DEDA-45A2D8506D1D}"/>
              </a:ext>
            </a:extLst>
          </p:cNvPr>
          <p:cNvSpPr/>
          <p:nvPr/>
        </p:nvSpPr>
        <p:spPr>
          <a:xfrm>
            <a:off x="717690" y="3028733"/>
            <a:ext cx="2186990" cy="338554"/>
          </a:xfrm>
          <a:prstGeom prst="rect">
            <a:avLst/>
          </a:prstGeom>
        </p:spPr>
        <p:txBody>
          <a:bodyPr wrap="square">
            <a:spAutoFit/>
          </a:bodyPr>
          <a:lstStyle/>
          <a:p>
            <a:r>
              <a:rPr lang="es-ES" sz="1600" b="1" spc="-5" dirty="0">
                <a:solidFill>
                  <a:schemeClr val="tx1">
                    <a:lumMod val="65000"/>
                    <a:lumOff val="35000"/>
                  </a:schemeClr>
                </a:solidFill>
                <a:latin typeface="Myriad Pro" panose="020B0503030403020204" pitchFamily="34" charset="0"/>
                <a:cs typeface="Times New Roman" panose="02020603050405020304" pitchFamily="18" charset="0"/>
              </a:rPr>
              <a:t>OPTISCAN</a:t>
            </a:r>
            <a:endParaRPr lang="es-ES" sz="1600" b="1" dirty="0">
              <a:solidFill>
                <a:schemeClr val="tx1">
                  <a:lumMod val="65000"/>
                  <a:lumOff val="35000"/>
                </a:schemeClr>
              </a:solidFill>
              <a:latin typeface="Myriad Pro" panose="020B0503030403020204" pitchFamily="34" charset="0"/>
            </a:endParaRPr>
          </a:p>
        </p:txBody>
      </p:sp>
      <p:sp>
        <p:nvSpPr>
          <p:cNvPr id="18" name="CuadroTexto 17">
            <a:extLst>
              <a:ext uri="{FF2B5EF4-FFF2-40B4-BE49-F238E27FC236}">
                <a16:creationId xmlns="" xmlns:a16="http://schemas.microsoft.com/office/drawing/2014/main" id="{B00DD64A-B58E-4975-5EAC-C70E8A06CE41}"/>
              </a:ext>
            </a:extLst>
          </p:cNvPr>
          <p:cNvSpPr txBox="1"/>
          <p:nvPr/>
        </p:nvSpPr>
        <p:spPr>
          <a:xfrm>
            <a:off x="717689" y="3392707"/>
            <a:ext cx="6976034" cy="1169551"/>
          </a:xfrm>
          <a:prstGeom prst="rect">
            <a:avLst/>
          </a:prstGeom>
          <a:noFill/>
        </p:spPr>
        <p:txBody>
          <a:bodyPr wrap="square">
            <a:spAutoFit/>
          </a:bodyPr>
          <a:lstStyle/>
          <a:p>
            <a:r>
              <a:rPr lang="es-ES" sz="1400" dirty="0">
                <a:solidFill>
                  <a:schemeClr val="tx1">
                    <a:lumMod val="75000"/>
                    <a:lumOff val="25000"/>
                  </a:schemeClr>
                </a:solidFill>
                <a:latin typeface="Myriad Pro" panose="020B0503030403020204"/>
              </a:rPr>
              <a:t>Dispositivo desarrollado en Alemania que está compuesto de un </a:t>
            </a:r>
            <a:r>
              <a:rPr lang="es-ES" sz="1400" dirty="0" err="1">
                <a:solidFill>
                  <a:schemeClr val="tx1">
                    <a:lumMod val="75000"/>
                    <a:lumOff val="25000"/>
                  </a:schemeClr>
                </a:solidFill>
                <a:latin typeface="Myriad Pro" panose="020B0503030403020204"/>
              </a:rPr>
              <a:t>scáner</a:t>
            </a:r>
            <a:r>
              <a:rPr lang="es-ES" sz="1400" dirty="0">
                <a:solidFill>
                  <a:schemeClr val="tx1">
                    <a:lumMod val="75000"/>
                    <a:lumOff val="25000"/>
                  </a:schemeClr>
                </a:solidFill>
                <a:latin typeface="Myriad Pro" panose="020B0503030403020204"/>
              </a:rPr>
              <a:t> y un láser con el que se toman imágenes 3D desde la parte superior del animal. A través de un software desarrollado por la propia compañía, las imágenes son tratadas para calcular las dimensiones del lomo del cerdo y establecer una correlación con la que estimar su peso. Tiene un coste superior al anterior pero su funcionamiento es independiente. </a:t>
            </a:r>
          </a:p>
        </p:txBody>
      </p:sp>
      <p:sp>
        <p:nvSpPr>
          <p:cNvPr id="19" name="Rectángulo 18">
            <a:extLst>
              <a:ext uri="{FF2B5EF4-FFF2-40B4-BE49-F238E27FC236}">
                <a16:creationId xmlns="" xmlns:a16="http://schemas.microsoft.com/office/drawing/2014/main" id="{4A2AFF17-6826-F333-83B9-486084AD8E29}"/>
              </a:ext>
            </a:extLst>
          </p:cNvPr>
          <p:cNvSpPr/>
          <p:nvPr/>
        </p:nvSpPr>
        <p:spPr>
          <a:xfrm>
            <a:off x="717689" y="4780351"/>
            <a:ext cx="2186990" cy="338554"/>
          </a:xfrm>
          <a:prstGeom prst="rect">
            <a:avLst/>
          </a:prstGeom>
        </p:spPr>
        <p:txBody>
          <a:bodyPr wrap="square">
            <a:spAutoFit/>
          </a:bodyPr>
          <a:lstStyle/>
          <a:p>
            <a:r>
              <a:rPr lang="es-ES" sz="1600" b="1" spc="-5" dirty="0">
                <a:solidFill>
                  <a:schemeClr val="tx1">
                    <a:lumMod val="65000"/>
                    <a:lumOff val="35000"/>
                  </a:schemeClr>
                </a:solidFill>
                <a:latin typeface="Myriad Pro" panose="020B0503030403020204" pitchFamily="34" charset="0"/>
                <a:cs typeface="Times New Roman" panose="02020603050405020304" pitchFamily="18" charset="0"/>
              </a:rPr>
              <a:t>WUGGL</a:t>
            </a:r>
            <a:endParaRPr lang="es-ES" sz="1600" b="1" dirty="0">
              <a:solidFill>
                <a:schemeClr val="tx1">
                  <a:lumMod val="65000"/>
                  <a:lumOff val="35000"/>
                </a:schemeClr>
              </a:solidFill>
              <a:latin typeface="Myriad Pro" panose="020B0503030403020204" pitchFamily="34" charset="0"/>
            </a:endParaRPr>
          </a:p>
        </p:txBody>
      </p:sp>
      <p:sp>
        <p:nvSpPr>
          <p:cNvPr id="20" name="CuadroTexto 19">
            <a:extLst>
              <a:ext uri="{FF2B5EF4-FFF2-40B4-BE49-F238E27FC236}">
                <a16:creationId xmlns="" xmlns:a16="http://schemas.microsoft.com/office/drawing/2014/main" id="{B90E1F7A-F48D-E22F-5430-0399F1A44425}"/>
              </a:ext>
            </a:extLst>
          </p:cNvPr>
          <p:cNvSpPr txBox="1"/>
          <p:nvPr/>
        </p:nvSpPr>
        <p:spPr>
          <a:xfrm>
            <a:off x="717688" y="5144325"/>
            <a:ext cx="6976034" cy="1169551"/>
          </a:xfrm>
          <a:prstGeom prst="rect">
            <a:avLst/>
          </a:prstGeom>
          <a:noFill/>
        </p:spPr>
        <p:txBody>
          <a:bodyPr wrap="square">
            <a:spAutoFit/>
          </a:bodyPr>
          <a:lstStyle/>
          <a:p>
            <a:r>
              <a:rPr lang="es-ES" sz="1400" dirty="0">
                <a:solidFill>
                  <a:schemeClr val="tx1">
                    <a:lumMod val="75000"/>
                    <a:lumOff val="25000"/>
                  </a:schemeClr>
                </a:solidFill>
                <a:latin typeface="Myriad Pro" panose="020B0503030403020204"/>
              </a:rPr>
              <a:t>Proyecto que está en fase de desarrollo actualmente. Incorpora una interesante novedad respecto a los anteriores ya que consiste en un dispositivo que contiene las cámaras y que se puede adaptar a un teléfono móvil que se utiliza para hacer los cálculos y presentar la información, ya que las cámaras que se deben utilizar no están disponibles a día de hoy en los dispositivos móviles.</a:t>
            </a:r>
          </a:p>
        </p:txBody>
      </p:sp>
    </p:spTree>
    <p:extLst>
      <p:ext uri="{BB962C8B-B14F-4D97-AF65-F5344CB8AC3E}">
        <p14:creationId xmlns:p14="http://schemas.microsoft.com/office/powerpoint/2010/main" val="626427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 xmlns:a16="http://schemas.microsoft.com/office/drawing/2014/main" id="{DDF65212-1994-184A-8376-48AE0F80047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31047"/>
          <a:stretch/>
        </p:blipFill>
        <p:spPr>
          <a:xfrm>
            <a:off x="5022725" y="1544134"/>
            <a:ext cx="6120238" cy="3992578"/>
          </a:xfrm>
          <a:prstGeom prst="rect">
            <a:avLst/>
          </a:prstGeom>
        </p:spPr>
      </p:pic>
      <p:pic>
        <p:nvPicPr>
          <p:cNvPr id="9" name="Imagen 8">
            <a:extLst>
              <a:ext uri="{FF2B5EF4-FFF2-40B4-BE49-F238E27FC236}">
                <a16:creationId xmlns="" xmlns:a16="http://schemas.microsoft.com/office/drawing/2014/main" id="{B1C43BEC-8AA2-4BBC-BB19-F63808BEA56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7294" r="18810" b="67144"/>
          <a:stretch/>
        </p:blipFill>
        <p:spPr>
          <a:xfrm>
            <a:off x="947178" y="2700604"/>
            <a:ext cx="3452509" cy="1679638"/>
          </a:xfrm>
          <a:prstGeom prst="rect">
            <a:avLst/>
          </a:prstGeom>
        </p:spPr>
      </p:pic>
      <p:sp>
        <p:nvSpPr>
          <p:cNvPr id="4" name="Rectángulo 3">
            <a:extLst>
              <a:ext uri="{FF2B5EF4-FFF2-40B4-BE49-F238E27FC236}">
                <a16:creationId xmlns="" xmlns:a16="http://schemas.microsoft.com/office/drawing/2014/main" id="{93013B2F-3899-E5E1-E31C-19D0A9DB578E}"/>
              </a:ext>
            </a:extLst>
          </p:cNvPr>
          <p:cNvSpPr/>
          <p:nvPr/>
        </p:nvSpPr>
        <p:spPr>
          <a:xfrm>
            <a:off x="717690" y="544124"/>
            <a:ext cx="3905250" cy="369332"/>
          </a:xfrm>
          <a:prstGeom prst="rect">
            <a:avLst/>
          </a:prstGeom>
        </p:spPr>
        <p:txBody>
          <a:bodyPr wrap="square">
            <a:spAutoFit/>
          </a:bodyPr>
          <a:lstStyle/>
          <a:p>
            <a:r>
              <a:rPr lang="es-ES" b="1" spc="-5" dirty="0">
                <a:latin typeface="Myriad Pro" panose="020B0503030403020204" pitchFamily="34" charset="0"/>
                <a:cs typeface="Times New Roman" panose="02020603050405020304" pitchFamily="18" charset="0"/>
              </a:rPr>
              <a:t>ANTECEDENTES - LAMBSCAN</a:t>
            </a:r>
            <a:endParaRPr lang="es-ES" b="1" dirty="0">
              <a:latin typeface="Myriad Pro" panose="020B0503030403020204" pitchFamily="34" charset="0"/>
            </a:endParaRPr>
          </a:p>
        </p:txBody>
      </p:sp>
      <p:sp>
        <p:nvSpPr>
          <p:cNvPr id="5" name="Rectángulo 4">
            <a:extLst>
              <a:ext uri="{FF2B5EF4-FFF2-40B4-BE49-F238E27FC236}">
                <a16:creationId xmlns="" xmlns:a16="http://schemas.microsoft.com/office/drawing/2014/main" id="{9AC3AC74-97F3-B5C2-BC4F-38DFF97ACD35}"/>
              </a:ext>
            </a:extLst>
          </p:cNvPr>
          <p:cNvSpPr/>
          <p:nvPr/>
        </p:nvSpPr>
        <p:spPr>
          <a:xfrm rot="5400000" flipH="1">
            <a:off x="2229834" y="-554515"/>
            <a:ext cx="69542" cy="29414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82418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5941677" y="2317970"/>
            <a:ext cx="4878723" cy="2862322"/>
          </a:xfrm>
          <a:prstGeom prst="rect">
            <a:avLst/>
          </a:prstGeom>
        </p:spPr>
        <p:txBody>
          <a:bodyPr wrap="square">
            <a:spAutoFit/>
          </a:bodyPr>
          <a:lstStyle/>
          <a:p>
            <a:pPr marL="342900" indent="-342900" algn="just">
              <a:buFont typeface="Wingdings" panose="05000000000000000000" pitchFamily="2" charset="2"/>
              <a:buChar char="§"/>
            </a:pPr>
            <a:r>
              <a:rPr lang="es-ES" sz="2000" dirty="0">
                <a:solidFill>
                  <a:schemeClr val="tx1">
                    <a:lumMod val="75000"/>
                    <a:lumOff val="25000"/>
                  </a:schemeClr>
                </a:solidFill>
                <a:latin typeface="Myriad Pro" panose="020B0503030403020204"/>
              </a:rPr>
              <a:t>Sistema de pesaje basado en una cámara 3D y un software propio desarrollado por el grupo G2PM. </a:t>
            </a:r>
          </a:p>
          <a:p>
            <a:pPr marL="342900" indent="-342900" algn="just">
              <a:buFont typeface="Wingdings" panose="05000000000000000000" pitchFamily="2" charset="2"/>
              <a:buChar char="§"/>
            </a:pPr>
            <a:endParaRPr lang="es-ES" sz="2000" dirty="0">
              <a:solidFill>
                <a:schemeClr val="tx1">
                  <a:lumMod val="75000"/>
                  <a:lumOff val="25000"/>
                </a:schemeClr>
              </a:solidFill>
              <a:latin typeface="Myriad Pro" panose="020B0503030403020204"/>
            </a:endParaRPr>
          </a:p>
          <a:p>
            <a:pPr marL="342900" indent="-342900" algn="just">
              <a:buFont typeface="Wingdings" panose="05000000000000000000" pitchFamily="2" charset="2"/>
              <a:buChar char="§"/>
            </a:pPr>
            <a:r>
              <a:rPr lang="es-ES" sz="2000" dirty="0">
                <a:solidFill>
                  <a:schemeClr val="tx1">
                    <a:lumMod val="75000"/>
                    <a:lumOff val="25000"/>
                  </a:schemeClr>
                </a:solidFill>
                <a:latin typeface="Myriad Pro" panose="020B0503030403020204"/>
              </a:rPr>
              <a:t>Estimación del peso en vivo a partir de una imagen cenital del cordero</a:t>
            </a:r>
          </a:p>
          <a:p>
            <a:pPr marL="342900" indent="-342900" algn="just">
              <a:buFont typeface="Wingdings" panose="05000000000000000000" pitchFamily="2" charset="2"/>
              <a:buChar char="§"/>
            </a:pPr>
            <a:endParaRPr lang="es-ES" sz="2000" dirty="0">
              <a:solidFill>
                <a:schemeClr val="tx1">
                  <a:lumMod val="75000"/>
                  <a:lumOff val="25000"/>
                </a:schemeClr>
              </a:solidFill>
              <a:latin typeface="Myriad Pro" panose="020B0503030403020204"/>
            </a:endParaRPr>
          </a:p>
          <a:p>
            <a:pPr marL="342900" indent="-342900" algn="just">
              <a:buFont typeface="Wingdings" panose="05000000000000000000" pitchFamily="2" charset="2"/>
              <a:buChar char="§"/>
            </a:pPr>
            <a:r>
              <a:rPr lang="es-ES" sz="2000" dirty="0">
                <a:solidFill>
                  <a:schemeClr val="tx1">
                    <a:lumMod val="75000"/>
                    <a:lumOff val="25000"/>
                  </a:schemeClr>
                </a:solidFill>
                <a:latin typeface="Myriad Pro" panose="020B0503030403020204"/>
              </a:rPr>
              <a:t>Medida en tiempo real con un error medio inferior al 5% </a:t>
            </a:r>
          </a:p>
        </p:txBody>
      </p:sp>
      <p:pic>
        <p:nvPicPr>
          <p:cNvPr id="15" name="Imagen 14">
            <a:extLst>
              <a:ext uri="{FF2B5EF4-FFF2-40B4-BE49-F238E27FC236}">
                <a16:creationId xmlns="" xmlns:a16="http://schemas.microsoft.com/office/drawing/2014/main" id="{E5DB3A18-D0DE-0641-AB77-963A15560E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411287"/>
            <a:ext cx="5404624" cy="4053468"/>
          </a:xfrm>
          <a:prstGeom prst="rect">
            <a:avLst/>
          </a:prstGeom>
        </p:spPr>
      </p:pic>
      <p:sp>
        <p:nvSpPr>
          <p:cNvPr id="8" name="Rectángulo 7">
            <a:extLst>
              <a:ext uri="{FF2B5EF4-FFF2-40B4-BE49-F238E27FC236}">
                <a16:creationId xmlns="" xmlns:a16="http://schemas.microsoft.com/office/drawing/2014/main" id="{D2E91894-8B12-40E9-A001-D501C43FAF77}"/>
              </a:ext>
            </a:extLst>
          </p:cNvPr>
          <p:cNvSpPr/>
          <p:nvPr/>
        </p:nvSpPr>
        <p:spPr>
          <a:xfrm>
            <a:off x="5941677" y="1411287"/>
            <a:ext cx="3822496" cy="400110"/>
          </a:xfrm>
          <a:prstGeom prst="rect">
            <a:avLst/>
          </a:prstGeom>
        </p:spPr>
        <p:txBody>
          <a:bodyPr wrap="square">
            <a:spAutoFit/>
          </a:bodyPr>
          <a:lstStyle/>
          <a:p>
            <a:r>
              <a:rPr lang="es-ES" sz="2000" b="1" spc="-5" dirty="0">
                <a:latin typeface="Myriad Pro" panose="020B0503030403020204" pitchFamily="34" charset="0"/>
                <a:cs typeface="Times New Roman" panose="02020603050405020304" pitchFamily="18" charset="0"/>
              </a:rPr>
              <a:t>EL DISPOSITIVO LAMBSCAN</a:t>
            </a:r>
            <a:endParaRPr lang="es-ES" sz="2000" b="1" dirty="0">
              <a:latin typeface="Myriad Pro" panose="020B0503030403020204" pitchFamily="34" charset="0"/>
            </a:endParaRPr>
          </a:p>
        </p:txBody>
      </p:sp>
      <p:sp>
        <p:nvSpPr>
          <p:cNvPr id="9" name="Rectángulo 8">
            <a:extLst>
              <a:ext uri="{FF2B5EF4-FFF2-40B4-BE49-F238E27FC236}">
                <a16:creationId xmlns="" xmlns:a16="http://schemas.microsoft.com/office/drawing/2014/main" id="{3BB9E752-E971-4852-ADE1-886C80113161}"/>
              </a:ext>
            </a:extLst>
          </p:cNvPr>
          <p:cNvSpPr/>
          <p:nvPr/>
        </p:nvSpPr>
        <p:spPr>
          <a:xfrm rot="5400000" flipH="1">
            <a:off x="7573430" y="312951"/>
            <a:ext cx="76926" cy="3137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 xmlns:a16="http://schemas.microsoft.com/office/drawing/2014/main" id="{B6498771-8B70-434D-81F1-1CC6BBF411DE}"/>
              </a:ext>
            </a:extLst>
          </p:cNvPr>
          <p:cNvSpPr/>
          <p:nvPr/>
        </p:nvSpPr>
        <p:spPr>
          <a:xfrm>
            <a:off x="6043104" y="3686710"/>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 xmlns:a16="http://schemas.microsoft.com/office/drawing/2014/main" id="{781CEEA5-B0E0-42B7-8988-B1BE68E12A13}"/>
              </a:ext>
            </a:extLst>
          </p:cNvPr>
          <p:cNvSpPr/>
          <p:nvPr/>
        </p:nvSpPr>
        <p:spPr>
          <a:xfrm>
            <a:off x="6043104" y="4591585"/>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 xmlns:a16="http://schemas.microsoft.com/office/drawing/2014/main" id="{45F62D3B-4AC2-4BAA-812A-25C09AB7ABA1}"/>
              </a:ext>
            </a:extLst>
          </p:cNvPr>
          <p:cNvSpPr/>
          <p:nvPr/>
        </p:nvSpPr>
        <p:spPr>
          <a:xfrm>
            <a:off x="6043104" y="2467510"/>
            <a:ext cx="105791" cy="105791"/>
          </a:xfrm>
          <a:prstGeom prst="rect">
            <a:avLst/>
          </a:prstGeom>
          <a:solidFill>
            <a:srgbClr val="5B9BD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1802409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8238</TotalTime>
  <Words>2142</Words>
  <Application>Microsoft Office PowerPoint</Application>
  <PresentationFormat>Personalizado</PresentationFormat>
  <Paragraphs>216</Paragraphs>
  <Slides>30</Slides>
  <Notes>22</Notes>
  <HiddenSlides>0</HiddenSlides>
  <MMClips>0</MMClips>
  <ScaleCrop>false</ScaleCrop>
  <HeadingPairs>
    <vt:vector size="4" baseType="variant">
      <vt:variant>
        <vt:lpstr>Tema</vt:lpstr>
      </vt:variant>
      <vt:variant>
        <vt:i4>1</vt:i4>
      </vt:variant>
      <vt:variant>
        <vt:lpstr>Títulos de diapositiva</vt:lpstr>
      </vt:variant>
      <vt:variant>
        <vt:i4>30</vt:i4>
      </vt:variant>
    </vt:vector>
  </HeadingPairs>
  <TitlesOfParts>
    <vt:vector size="31"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Iván Lidón</dc:creator>
  <cp:lastModifiedBy>Dir Tecnica</cp:lastModifiedBy>
  <cp:revision>474</cp:revision>
  <cp:lastPrinted>2018-05-14T20:30:15Z</cp:lastPrinted>
  <dcterms:created xsi:type="dcterms:W3CDTF">2018-05-02T15:38:02Z</dcterms:created>
  <dcterms:modified xsi:type="dcterms:W3CDTF">2022-10-14T09:08:26Z</dcterms:modified>
</cp:coreProperties>
</file>