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notesMasterIdLst>
    <p:notesMasterId r:id="rId35"/>
  </p:notesMasterIdLst>
  <p:handoutMasterIdLst>
    <p:handoutMasterId r:id="rId36"/>
  </p:handoutMasterIdLst>
  <p:sldIdLst>
    <p:sldId id="300" r:id="rId2"/>
    <p:sldId id="356" r:id="rId3"/>
    <p:sldId id="362" r:id="rId4"/>
    <p:sldId id="363" r:id="rId5"/>
    <p:sldId id="347" r:id="rId6"/>
    <p:sldId id="366" r:id="rId7"/>
    <p:sldId id="368" r:id="rId8"/>
    <p:sldId id="370" r:id="rId9"/>
    <p:sldId id="367" r:id="rId10"/>
    <p:sldId id="371" r:id="rId11"/>
    <p:sldId id="372" r:id="rId12"/>
    <p:sldId id="374" r:id="rId13"/>
    <p:sldId id="375" r:id="rId14"/>
    <p:sldId id="369" r:id="rId15"/>
    <p:sldId id="452" r:id="rId16"/>
    <p:sldId id="441" r:id="rId17"/>
    <p:sldId id="389" r:id="rId18"/>
    <p:sldId id="465" r:id="rId19"/>
    <p:sldId id="466" r:id="rId20"/>
    <p:sldId id="490" r:id="rId21"/>
    <p:sldId id="492" r:id="rId22"/>
    <p:sldId id="493" r:id="rId23"/>
    <p:sldId id="486" r:id="rId24"/>
    <p:sldId id="494" r:id="rId25"/>
    <p:sldId id="495" r:id="rId26"/>
    <p:sldId id="496" r:id="rId27"/>
    <p:sldId id="487" r:id="rId28"/>
    <p:sldId id="489" r:id="rId29"/>
    <p:sldId id="380" r:id="rId30"/>
    <p:sldId id="378" r:id="rId31"/>
    <p:sldId id="379" r:id="rId32"/>
    <p:sldId id="382" r:id="rId33"/>
    <p:sldId id="383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4869" autoAdjust="0"/>
  </p:normalViewPr>
  <p:slideViewPr>
    <p:cSldViewPr snapToGrid="0">
      <p:cViewPr varScale="1">
        <p:scale>
          <a:sx n="111" d="100"/>
          <a:sy n="111" d="100"/>
        </p:scale>
        <p:origin x="612" y="96"/>
      </p:cViewPr>
      <p:guideLst/>
    </p:cSldViewPr>
  </p:slideViewPr>
  <p:outlineViewPr>
    <p:cViewPr>
      <p:scale>
        <a:sx n="33" d="100"/>
        <a:sy n="33" d="100"/>
      </p:scale>
      <p:origin x="0" y="-655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2"/>
    </p:cViewPr>
  </p:sorter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72FC1-CF95-4176-BD94-5DDCBFFA583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AC75E17-5ACD-441F-A082-3B4986DB6FCC}">
      <dgm:prSet phldrT="[Texto]" custT="1"/>
      <dgm:spPr/>
      <dgm:t>
        <a:bodyPr/>
        <a:lstStyle/>
        <a:p>
          <a:r>
            <a:rPr lang="es-ES" sz="2100"/>
            <a:t>La primera cubrición o cubrición temprana se produjo en  algunas explotaciones con una media de edad de </a:t>
          </a:r>
          <a:r>
            <a:rPr lang="es-ES" sz="2800" b="1"/>
            <a:t>9,3 meses</a:t>
          </a:r>
          <a:endParaRPr lang="es-ES" sz="2100" b="1" dirty="0"/>
        </a:p>
      </dgm:t>
    </dgm:pt>
    <dgm:pt modelId="{D3B7D90A-D80C-491A-B6AB-8BCD181E5AA8}" type="parTrans" cxnId="{9E5C4B92-DFD4-4E8F-BC4F-206AB8AEFCDF}">
      <dgm:prSet/>
      <dgm:spPr/>
      <dgm:t>
        <a:bodyPr/>
        <a:lstStyle/>
        <a:p>
          <a:endParaRPr lang="es-ES"/>
        </a:p>
      </dgm:t>
    </dgm:pt>
    <dgm:pt modelId="{C169F5BF-BFEF-472A-8C53-969947F4F04F}" type="sibTrans" cxnId="{9E5C4B92-DFD4-4E8F-BC4F-206AB8AEFCDF}">
      <dgm:prSet/>
      <dgm:spPr/>
      <dgm:t>
        <a:bodyPr/>
        <a:lstStyle/>
        <a:p>
          <a:endParaRPr lang="es-ES"/>
        </a:p>
      </dgm:t>
    </dgm:pt>
    <dgm:pt modelId="{12F97766-42E1-49BE-AB44-322A121844EB}">
      <dgm:prSet phldrT="[Texto]" custT="1"/>
      <dgm:spPr/>
      <dgm:t>
        <a:bodyPr/>
        <a:lstStyle/>
        <a:p>
          <a:r>
            <a:rPr lang="es-ES" sz="2100" dirty="0"/>
            <a:t>La segunda cubrición o cubrición estándar se produjo en  algunas explotaciones con una media de edad de </a:t>
          </a:r>
          <a:r>
            <a:rPr lang="es-ES" sz="2800" b="1" dirty="0"/>
            <a:t>12,5 meses</a:t>
          </a:r>
          <a:endParaRPr lang="es-ES" sz="2100" b="1" dirty="0"/>
        </a:p>
      </dgm:t>
    </dgm:pt>
    <dgm:pt modelId="{632B82EE-042A-47F7-869E-013DCCAA48FA}" type="parTrans" cxnId="{D2DDCE9F-F35A-48B2-B889-81A62E37E61C}">
      <dgm:prSet/>
      <dgm:spPr/>
      <dgm:t>
        <a:bodyPr/>
        <a:lstStyle/>
        <a:p>
          <a:endParaRPr lang="es-ES"/>
        </a:p>
      </dgm:t>
    </dgm:pt>
    <dgm:pt modelId="{D7398A9A-E984-48FE-81AA-4AD33AD93DA7}" type="sibTrans" cxnId="{D2DDCE9F-F35A-48B2-B889-81A62E37E61C}">
      <dgm:prSet/>
      <dgm:spPr/>
      <dgm:t>
        <a:bodyPr/>
        <a:lstStyle/>
        <a:p>
          <a:endParaRPr lang="es-ES"/>
        </a:p>
      </dgm:t>
    </dgm:pt>
    <dgm:pt modelId="{D229D3B6-0EC2-45DA-BDFE-918A3636D06F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2100"/>
            <a:t>Se realizaron </a:t>
          </a:r>
          <a:r>
            <a:rPr lang="es-ES" sz="2800" b="1"/>
            <a:t>1.134 ecografías</a:t>
          </a:r>
          <a:r>
            <a:rPr lang="es-ES" sz="2100"/>
            <a:t> para conocer la fertilidad de las corderas tras su primera cubrición. </a:t>
          </a:r>
          <a:endParaRPr lang="es-ES" sz="2100" dirty="0"/>
        </a:p>
      </dgm:t>
    </dgm:pt>
    <dgm:pt modelId="{71E2215F-D8D8-44FF-A704-92D3B77CF83A}" type="sibTrans" cxnId="{5F2DEAC0-9338-4B48-AF13-6BF85E93F194}">
      <dgm:prSet/>
      <dgm:spPr/>
      <dgm:t>
        <a:bodyPr/>
        <a:lstStyle/>
        <a:p>
          <a:endParaRPr lang="es-ES"/>
        </a:p>
      </dgm:t>
    </dgm:pt>
    <dgm:pt modelId="{783FB702-4F91-4796-87BB-84AF87F02A5C}" type="parTrans" cxnId="{5F2DEAC0-9338-4B48-AF13-6BF85E93F194}">
      <dgm:prSet/>
      <dgm:spPr/>
      <dgm:t>
        <a:bodyPr/>
        <a:lstStyle/>
        <a:p>
          <a:endParaRPr lang="es-ES"/>
        </a:p>
      </dgm:t>
    </dgm:pt>
    <dgm:pt modelId="{DED369B1-D340-417C-A6F2-CCA0AECB0B09}" type="pres">
      <dgm:prSet presAssocID="{D7572FC1-CF95-4176-BD94-5DDCBFFA583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AB2DB85-3E0C-4BD5-B6CA-98ED186699F2}" type="pres">
      <dgm:prSet presAssocID="{3AC75E17-5ACD-441F-A082-3B4986DB6FCC}" presName="thickLine" presStyleLbl="alignNode1" presStyleIdx="0" presStyleCnt="3"/>
      <dgm:spPr/>
    </dgm:pt>
    <dgm:pt modelId="{13B6EF55-DDDE-4FEE-A597-3CEF6D0C28B9}" type="pres">
      <dgm:prSet presAssocID="{3AC75E17-5ACD-441F-A082-3B4986DB6FCC}" presName="horz1" presStyleCnt="0"/>
      <dgm:spPr/>
    </dgm:pt>
    <dgm:pt modelId="{0AC334C6-0117-46DA-BE3F-0C8FE27B6BC6}" type="pres">
      <dgm:prSet presAssocID="{3AC75E17-5ACD-441F-A082-3B4986DB6FCC}" presName="tx1" presStyleLbl="revTx" presStyleIdx="0" presStyleCnt="3"/>
      <dgm:spPr/>
      <dgm:t>
        <a:bodyPr/>
        <a:lstStyle/>
        <a:p>
          <a:endParaRPr lang="es-ES"/>
        </a:p>
      </dgm:t>
    </dgm:pt>
    <dgm:pt modelId="{C2A8E80D-D0B8-46E6-848F-7C12C7A10FCB}" type="pres">
      <dgm:prSet presAssocID="{3AC75E17-5ACD-441F-A082-3B4986DB6FCC}" presName="vert1" presStyleCnt="0"/>
      <dgm:spPr/>
    </dgm:pt>
    <dgm:pt modelId="{6FE0812D-5EB6-4F41-BD6C-98465CDCCE14}" type="pres">
      <dgm:prSet presAssocID="{D229D3B6-0EC2-45DA-BDFE-918A3636D06F}" presName="thickLine" presStyleLbl="alignNode1" presStyleIdx="1" presStyleCnt="3"/>
      <dgm:spPr/>
    </dgm:pt>
    <dgm:pt modelId="{407187DF-0763-4D6B-92D3-8655A0C970CA}" type="pres">
      <dgm:prSet presAssocID="{D229D3B6-0EC2-45DA-BDFE-918A3636D06F}" presName="horz1" presStyleCnt="0"/>
      <dgm:spPr/>
    </dgm:pt>
    <dgm:pt modelId="{76A731A1-8103-4067-A1B4-6E0270BEF2A6}" type="pres">
      <dgm:prSet presAssocID="{D229D3B6-0EC2-45DA-BDFE-918A3636D06F}" presName="tx1" presStyleLbl="revTx" presStyleIdx="1" presStyleCnt="3"/>
      <dgm:spPr/>
      <dgm:t>
        <a:bodyPr/>
        <a:lstStyle/>
        <a:p>
          <a:endParaRPr lang="es-ES"/>
        </a:p>
      </dgm:t>
    </dgm:pt>
    <dgm:pt modelId="{F285A364-2A0F-4677-B571-CD87082749CC}" type="pres">
      <dgm:prSet presAssocID="{D229D3B6-0EC2-45DA-BDFE-918A3636D06F}" presName="vert1" presStyleCnt="0"/>
      <dgm:spPr/>
    </dgm:pt>
    <dgm:pt modelId="{3042F7A6-566C-4C73-8C32-4CF36273C5E0}" type="pres">
      <dgm:prSet presAssocID="{12F97766-42E1-49BE-AB44-322A121844EB}" presName="thickLine" presStyleLbl="alignNode1" presStyleIdx="2" presStyleCnt="3"/>
      <dgm:spPr/>
    </dgm:pt>
    <dgm:pt modelId="{12505C88-929A-4E17-A06E-4D0EA7DB2603}" type="pres">
      <dgm:prSet presAssocID="{12F97766-42E1-49BE-AB44-322A121844EB}" presName="horz1" presStyleCnt="0"/>
      <dgm:spPr/>
    </dgm:pt>
    <dgm:pt modelId="{A07B232E-FC37-4CBD-84F6-BB31A7C57103}" type="pres">
      <dgm:prSet presAssocID="{12F97766-42E1-49BE-AB44-322A121844EB}" presName="tx1" presStyleLbl="revTx" presStyleIdx="2" presStyleCnt="3"/>
      <dgm:spPr/>
      <dgm:t>
        <a:bodyPr/>
        <a:lstStyle/>
        <a:p>
          <a:endParaRPr lang="es-ES"/>
        </a:p>
      </dgm:t>
    </dgm:pt>
    <dgm:pt modelId="{99707E6B-339F-4CC2-9459-FB558A9A95FD}" type="pres">
      <dgm:prSet presAssocID="{12F97766-42E1-49BE-AB44-322A121844EB}" presName="vert1" presStyleCnt="0"/>
      <dgm:spPr/>
    </dgm:pt>
  </dgm:ptLst>
  <dgm:cxnLst>
    <dgm:cxn modelId="{9E5C4B92-DFD4-4E8F-BC4F-206AB8AEFCDF}" srcId="{D7572FC1-CF95-4176-BD94-5DDCBFFA5837}" destId="{3AC75E17-5ACD-441F-A082-3B4986DB6FCC}" srcOrd="0" destOrd="0" parTransId="{D3B7D90A-D80C-491A-B6AB-8BCD181E5AA8}" sibTransId="{C169F5BF-BFEF-472A-8C53-969947F4F04F}"/>
    <dgm:cxn modelId="{5F2DEAC0-9338-4B48-AF13-6BF85E93F194}" srcId="{D7572FC1-CF95-4176-BD94-5DDCBFFA5837}" destId="{D229D3B6-0EC2-45DA-BDFE-918A3636D06F}" srcOrd="1" destOrd="0" parTransId="{783FB702-4F91-4796-87BB-84AF87F02A5C}" sibTransId="{71E2215F-D8D8-44FF-A704-92D3B77CF83A}"/>
    <dgm:cxn modelId="{F099765B-2CBE-4276-B5D7-5779C86B3E01}" type="presOf" srcId="{3AC75E17-5ACD-441F-A082-3B4986DB6FCC}" destId="{0AC334C6-0117-46DA-BE3F-0C8FE27B6BC6}" srcOrd="0" destOrd="0" presId="urn:microsoft.com/office/officeart/2008/layout/LinedList"/>
    <dgm:cxn modelId="{F6DF7C38-E265-4E87-AEF5-02573EAAC8ED}" type="presOf" srcId="{D229D3B6-0EC2-45DA-BDFE-918A3636D06F}" destId="{76A731A1-8103-4067-A1B4-6E0270BEF2A6}" srcOrd="0" destOrd="0" presId="urn:microsoft.com/office/officeart/2008/layout/LinedList"/>
    <dgm:cxn modelId="{D2DDCE9F-F35A-48B2-B889-81A62E37E61C}" srcId="{D7572FC1-CF95-4176-BD94-5DDCBFFA5837}" destId="{12F97766-42E1-49BE-AB44-322A121844EB}" srcOrd="2" destOrd="0" parTransId="{632B82EE-042A-47F7-869E-013DCCAA48FA}" sibTransId="{D7398A9A-E984-48FE-81AA-4AD33AD93DA7}"/>
    <dgm:cxn modelId="{8CCE994E-D782-4D5E-8E66-8960F7A78C3E}" type="presOf" srcId="{D7572FC1-CF95-4176-BD94-5DDCBFFA5837}" destId="{DED369B1-D340-417C-A6F2-CCA0AECB0B09}" srcOrd="0" destOrd="0" presId="urn:microsoft.com/office/officeart/2008/layout/LinedList"/>
    <dgm:cxn modelId="{E5FC09BE-9C09-4295-BF90-D5551827C24A}" type="presOf" srcId="{12F97766-42E1-49BE-AB44-322A121844EB}" destId="{A07B232E-FC37-4CBD-84F6-BB31A7C57103}" srcOrd="0" destOrd="0" presId="urn:microsoft.com/office/officeart/2008/layout/LinedList"/>
    <dgm:cxn modelId="{B1D11FCD-0738-4BA8-BA87-4813A1964C25}" type="presParOf" srcId="{DED369B1-D340-417C-A6F2-CCA0AECB0B09}" destId="{2AB2DB85-3E0C-4BD5-B6CA-98ED186699F2}" srcOrd="0" destOrd="0" presId="urn:microsoft.com/office/officeart/2008/layout/LinedList"/>
    <dgm:cxn modelId="{C75F65EC-02D3-43E1-A3DE-B9EFEF03C023}" type="presParOf" srcId="{DED369B1-D340-417C-A6F2-CCA0AECB0B09}" destId="{13B6EF55-DDDE-4FEE-A597-3CEF6D0C28B9}" srcOrd="1" destOrd="0" presId="urn:microsoft.com/office/officeart/2008/layout/LinedList"/>
    <dgm:cxn modelId="{45B639ED-6B11-4E0E-98F5-E08C8F4C078C}" type="presParOf" srcId="{13B6EF55-DDDE-4FEE-A597-3CEF6D0C28B9}" destId="{0AC334C6-0117-46DA-BE3F-0C8FE27B6BC6}" srcOrd="0" destOrd="0" presId="urn:microsoft.com/office/officeart/2008/layout/LinedList"/>
    <dgm:cxn modelId="{53FB6D31-4AC4-49E8-A690-77956633C004}" type="presParOf" srcId="{13B6EF55-DDDE-4FEE-A597-3CEF6D0C28B9}" destId="{C2A8E80D-D0B8-46E6-848F-7C12C7A10FCB}" srcOrd="1" destOrd="0" presId="urn:microsoft.com/office/officeart/2008/layout/LinedList"/>
    <dgm:cxn modelId="{5C7CEEA9-54E8-4A2C-8325-817ACE960C31}" type="presParOf" srcId="{DED369B1-D340-417C-A6F2-CCA0AECB0B09}" destId="{6FE0812D-5EB6-4F41-BD6C-98465CDCCE14}" srcOrd="2" destOrd="0" presId="urn:microsoft.com/office/officeart/2008/layout/LinedList"/>
    <dgm:cxn modelId="{CF70DED0-AFB2-4BE6-BB65-374A2AB252DE}" type="presParOf" srcId="{DED369B1-D340-417C-A6F2-CCA0AECB0B09}" destId="{407187DF-0763-4D6B-92D3-8655A0C970CA}" srcOrd="3" destOrd="0" presId="urn:microsoft.com/office/officeart/2008/layout/LinedList"/>
    <dgm:cxn modelId="{F9FD3397-30A4-432D-AB7E-2E54A1A8F412}" type="presParOf" srcId="{407187DF-0763-4D6B-92D3-8655A0C970CA}" destId="{76A731A1-8103-4067-A1B4-6E0270BEF2A6}" srcOrd="0" destOrd="0" presId="urn:microsoft.com/office/officeart/2008/layout/LinedList"/>
    <dgm:cxn modelId="{81E76E92-7006-44C4-9B9B-658E80310CB9}" type="presParOf" srcId="{407187DF-0763-4D6B-92D3-8655A0C970CA}" destId="{F285A364-2A0F-4677-B571-CD87082749CC}" srcOrd="1" destOrd="0" presId="urn:microsoft.com/office/officeart/2008/layout/LinedList"/>
    <dgm:cxn modelId="{D08C775A-E56F-4601-A768-4967DB954B7E}" type="presParOf" srcId="{DED369B1-D340-417C-A6F2-CCA0AECB0B09}" destId="{3042F7A6-566C-4C73-8C32-4CF36273C5E0}" srcOrd="4" destOrd="0" presId="urn:microsoft.com/office/officeart/2008/layout/LinedList"/>
    <dgm:cxn modelId="{FB9A1FD8-3D6C-4A35-B59B-2082D874F5CC}" type="presParOf" srcId="{DED369B1-D340-417C-A6F2-CCA0AECB0B09}" destId="{12505C88-929A-4E17-A06E-4D0EA7DB2603}" srcOrd="5" destOrd="0" presId="urn:microsoft.com/office/officeart/2008/layout/LinedList"/>
    <dgm:cxn modelId="{C4C80DC8-FF0B-4517-A2B6-FA35512EC510}" type="presParOf" srcId="{12505C88-929A-4E17-A06E-4D0EA7DB2603}" destId="{A07B232E-FC37-4CBD-84F6-BB31A7C57103}" srcOrd="0" destOrd="0" presId="urn:microsoft.com/office/officeart/2008/layout/LinedList"/>
    <dgm:cxn modelId="{78C0973B-9DC0-416D-B0D6-50F6E66A4255}" type="presParOf" srcId="{12505C88-929A-4E17-A06E-4D0EA7DB2603}" destId="{99707E6B-339F-4CC2-9459-FB558A9A95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420E0B-A0C0-401B-9B94-489F64A71746}" type="doc">
      <dgm:prSet loTypeId="urn:microsoft.com/office/officeart/2016/7/layout/RepeatingBendingProcessNew" loCatId="process" qsTypeId="urn:microsoft.com/office/officeart/2005/8/quickstyle/3d2" qsCatId="3D" csTypeId="urn:microsoft.com/office/officeart/2005/8/colors/accent4_4" csCatId="accent4" phldr="1"/>
      <dgm:spPr/>
    </dgm:pt>
    <dgm:pt modelId="{C69DDA99-6230-4201-9B63-A5357CC8DC2A}">
      <dgm:prSet phldrT="[Texto]" custT="1"/>
      <dgm:spPr/>
      <dgm:t>
        <a:bodyPr/>
        <a:lstStyle/>
        <a:p>
          <a:pPr algn="ctr"/>
          <a:r>
            <a:rPr lang="es-ES" sz="1600" dirty="0"/>
            <a:t>CROTAL DE CORDERA Y </a:t>
          </a:r>
          <a:r>
            <a:rPr lang="es-ES" sz="2000" b="1" dirty="0"/>
            <a:t>RESULTADO NIRS</a:t>
          </a:r>
          <a:endParaRPr lang="es-ES" sz="1600" b="1" dirty="0"/>
        </a:p>
      </dgm:t>
    </dgm:pt>
    <dgm:pt modelId="{69B4676C-5D56-4873-AF21-F73CE82A932A}" type="parTrans" cxnId="{0CB9E0D7-678D-4011-A922-3462CB84578F}">
      <dgm:prSet/>
      <dgm:spPr/>
      <dgm:t>
        <a:bodyPr/>
        <a:lstStyle/>
        <a:p>
          <a:endParaRPr lang="es-ES"/>
        </a:p>
      </dgm:t>
    </dgm:pt>
    <dgm:pt modelId="{5D0FC7F6-68C9-477A-8356-F616C8F97E2C}" type="sibTrans" cxnId="{0CB9E0D7-678D-4011-A922-3462CB84578F}">
      <dgm:prSet/>
      <dgm:spPr/>
      <dgm:t>
        <a:bodyPr/>
        <a:lstStyle/>
        <a:p>
          <a:endParaRPr lang="es-ES"/>
        </a:p>
      </dgm:t>
    </dgm:pt>
    <dgm:pt modelId="{642E8052-8FCE-456C-968C-2FCD6B7A3650}">
      <dgm:prSet phldrT="[Texto]" custT="1"/>
      <dgm:spPr/>
      <dgm:t>
        <a:bodyPr/>
        <a:lstStyle/>
        <a:p>
          <a:r>
            <a:rPr lang="es-ES" sz="1800" dirty="0"/>
            <a:t>CORRELACION  CON EL IDEO DEFINITIVO Y LA GANADERÍA  </a:t>
          </a:r>
        </a:p>
      </dgm:t>
    </dgm:pt>
    <dgm:pt modelId="{9DE09A31-38BB-4983-976B-0926FE53CAA7}" type="parTrans" cxnId="{B3091726-30C4-425E-8782-08AEF8D992A5}">
      <dgm:prSet/>
      <dgm:spPr/>
      <dgm:t>
        <a:bodyPr/>
        <a:lstStyle/>
        <a:p>
          <a:endParaRPr lang="es-ES"/>
        </a:p>
      </dgm:t>
    </dgm:pt>
    <dgm:pt modelId="{CC68EC00-BC40-426E-A7F7-BCE6F843C3E9}" type="sibTrans" cxnId="{B3091726-30C4-425E-8782-08AEF8D992A5}">
      <dgm:prSet/>
      <dgm:spPr/>
      <dgm:t>
        <a:bodyPr/>
        <a:lstStyle/>
        <a:p>
          <a:endParaRPr lang="es-ES"/>
        </a:p>
      </dgm:t>
    </dgm:pt>
    <dgm:pt modelId="{E7561127-B055-4B09-9F58-EAD01520914F}">
      <dgm:prSet custT="1"/>
      <dgm:spPr/>
      <dgm:t>
        <a:bodyPr/>
        <a:lstStyle/>
        <a:p>
          <a:r>
            <a:rPr lang="es-ES" sz="2000" dirty="0"/>
            <a:t>FECHA NACIMIENTO DE CADA CORDERA</a:t>
          </a:r>
        </a:p>
      </dgm:t>
    </dgm:pt>
    <dgm:pt modelId="{B952ADD8-C905-453F-882C-7A6C40A037D3}" type="parTrans" cxnId="{49AF205C-592A-483E-BA14-5B821D2DF9BE}">
      <dgm:prSet/>
      <dgm:spPr/>
      <dgm:t>
        <a:bodyPr/>
        <a:lstStyle/>
        <a:p>
          <a:endParaRPr lang="es-ES"/>
        </a:p>
      </dgm:t>
    </dgm:pt>
    <dgm:pt modelId="{053892D8-BFDB-47BA-BD78-F0DE0B9B2630}" type="sibTrans" cxnId="{49AF205C-592A-483E-BA14-5B821D2DF9BE}">
      <dgm:prSet/>
      <dgm:spPr/>
      <dgm:t>
        <a:bodyPr/>
        <a:lstStyle/>
        <a:p>
          <a:endParaRPr lang="es-ES"/>
        </a:p>
      </dgm:t>
    </dgm:pt>
    <dgm:pt modelId="{89B018DE-803E-4EB0-AA03-582CC1F99D40}">
      <dgm:prSet custT="1"/>
      <dgm:spPr/>
      <dgm:t>
        <a:bodyPr/>
        <a:lstStyle/>
        <a:p>
          <a:r>
            <a:rPr lang="es-ES" sz="2000" dirty="0"/>
            <a:t>FECHA DE  LA  ECOGRAFIA Y RESULTADO</a:t>
          </a:r>
        </a:p>
      </dgm:t>
    </dgm:pt>
    <dgm:pt modelId="{4CD62003-9A37-4F7B-A605-3A6C15EC758D}" type="parTrans" cxnId="{FF213C20-607D-4611-8307-F016D35FDAAC}">
      <dgm:prSet/>
      <dgm:spPr/>
      <dgm:t>
        <a:bodyPr/>
        <a:lstStyle/>
        <a:p>
          <a:endParaRPr lang="es-ES"/>
        </a:p>
      </dgm:t>
    </dgm:pt>
    <dgm:pt modelId="{C4C0DBF4-F41C-4067-818A-C55C31F39C72}" type="sibTrans" cxnId="{FF213C20-607D-4611-8307-F016D35FDAAC}">
      <dgm:prSet/>
      <dgm:spPr/>
      <dgm:t>
        <a:bodyPr/>
        <a:lstStyle/>
        <a:p>
          <a:endParaRPr lang="es-ES"/>
        </a:p>
      </dgm:t>
    </dgm:pt>
    <dgm:pt modelId="{4F45A931-C5BF-4669-BD53-DA4B8CB356EC}">
      <dgm:prSet custT="1"/>
      <dgm:spPr/>
      <dgm:t>
        <a:bodyPr/>
        <a:lstStyle/>
        <a:p>
          <a:r>
            <a:rPr lang="es-ES" sz="2000" b="0" dirty="0"/>
            <a:t>FECHA Y MODO DE CUBRICIÓN: SOLAS O CON OVEJAS; CC…</a:t>
          </a:r>
        </a:p>
      </dgm:t>
    </dgm:pt>
    <dgm:pt modelId="{C5B7E149-45E9-45B3-A162-683A0B5E6D7F}" type="parTrans" cxnId="{58223168-77FA-4373-9342-F1A2B6B0094A}">
      <dgm:prSet/>
      <dgm:spPr/>
      <dgm:t>
        <a:bodyPr/>
        <a:lstStyle/>
        <a:p>
          <a:endParaRPr lang="es-ES"/>
        </a:p>
      </dgm:t>
    </dgm:pt>
    <dgm:pt modelId="{5661ECF6-BB94-4088-AB99-049221E35B50}" type="sibTrans" cxnId="{58223168-77FA-4373-9342-F1A2B6B0094A}">
      <dgm:prSet/>
      <dgm:spPr/>
      <dgm:t>
        <a:bodyPr/>
        <a:lstStyle/>
        <a:p>
          <a:endParaRPr lang="es-ES"/>
        </a:p>
      </dgm:t>
    </dgm:pt>
    <dgm:pt modelId="{E4E2AF46-CD53-4E8B-8D42-6A3F8F0E3D42}">
      <dgm:prSet custT="1"/>
      <dgm:spPr/>
      <dgm:t>
        <a:bodyPr/>
        <a:lstStyle/>
        <a:p>
          <a:r>
            <a:rPr lang="es-ES" sz="2000" dirty="0"/>
            <a:t>FECHA Y TIPO PARTO </a:t>
          </a:r>
        </a:p>
      </dgm:t>
    </dgm:pt>
    <dgm:pt modelId="{87DAF373-AB12-4024-9B2B-BD7AFC08A42C}" type="parTrans" cxnId="{6FF9C4AE-7AD4-442F-9EB6-43274ED92E16}">
      <dgm:prSet/>
      <dgm:spPr/>
      <dgm:t>
        <a:bodyPr/>
        <a:lstStyle/>
        <a:p>
          <a:endParaRPr lang="es-ES"/>
        </a:p>
      </dgm:t>
    </dgm:pt>
    <dgm:pt modelId="{BC34771D-8B2A-4F4D-8F19-507586788825}" type="sibTrans" cxnId="{6FF9C4AE-7AD4-442F-9EB6-43274ED92E16}">
      <dgm:prSet/>
      <dgm:spPr/>
      <dgm:t>
        <a:bodyPr/>
        <a:lstStyle/>
        <a:p>
          <a:endParaRPr lang="es-ES"/>
        </a:p>
      </dgm:t>
    </dgm:pt>
    <dgm:pt modelId="{71A197FB-615B-447C-AB88-DDCFDCE36716}" type="pres">
      <dgm:prSet presAssocID="{D2420E0B-A0C0-401B-9B94-489F64A71746}" presName="Name0" presStyleCnt="0">
        <dgm:presLayoutVars>
          <dgm:dir/>
          <dgm:resizeHandles val="exact"/>
        </dgm:presLayoutVars>
      </dgm:prSet>
      <dgm:spPr/>
    </dgm:pt>
    <dgm:pt modelId="{338B3C69-ED3D-4141-9094-82A5C1E0ED31}" type="pres">
      <dgm:prSet presAssocID="{C69DDA99-6230-4201-9B63-A5357CC8DC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1B76E-5D1E-4EB6-8AD7-C13D5995B0DE}" type="pres">
      <dgm:prSet presAssocID="{5D0FC7F6-68C9-477A-8356-F616C8F97E2C}" presName="sibTrans" presStyleLbl="sibTrans1D1" presStyleIdx="0" presStyleCnt="5"/>
      <dgm:spPr/>
      <dgm:t>
        <a:bodyPr/>
        <a:lstStyle/>
        <a:p>
          <a:endParaRPr lang="es-ES"/>
        </a:p>
      </dgm:t>
    </dgm:pt>
    <dgm:pt modelId="{1A96AA73-4238-4458-9545-2DACF498EC76}" type="pres">
      <dgm:prSet presAssocID="{5D0FC7F6-68C9-477A-8356-F616C8F97E2C}" presName="connectorText" presStyleLbl="sibTrans1D1" presStyleIdx="0" presStyleCnt="5"/>
      <dgm:spPr/>
      <dgm:t>
        <a:bodyPr/>
        <a:lstStyle/>
        <a:p>
          <a:endParaRPr lang="es-ES"/>
        </a:p>
      </dgm:t>
    </dgm:pt>
    <dgm:pt modelId="{60A6BD22-C7F6-48E8-9FB6-5E602C01DFF4}" type="pres">
      <dgm:prSet presAssocID="{E7561127-B055-4B09-9F58-EAD0152091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B79FCE-A01F-4A8E-9CA6-7FA33468B3E6}" type="pres">
      <dgm:prSet presAssocID="{053892D8-BFDB-47BA-BD78-F0DE0B9B2630}" presName="sibTrans" presStyleLbl="sibTrans1D1" presStyleIdx="1" presStyleCnt="5"/>
      <dgm:spPr/>
      <dgm:t>
        <a:bodyPr/>
        <a:lstStyle/>
        <a:p>
          <a:endParaRPr lang="es-ES"/>
        </a:p>
      </dgm:t>
    </dgm:pt>
    <dgm:pt modelId="{49B27170-B16C-491B-9F00-87CB41905BB5}" type="pres">
      <dgm:prSet presAssocID="{053892D8-BFDB-47BA-BD78-F0DE0B9B2630}" presName="connectorText" presStyleLbl="sibTrans1D1" presStyleIdx="1" presStyleCnt="5"/>
      <dgm:spPr/>
      <dgm:t>
        <a:bodyPr/>
        <a:lstStyle/>
        <a:p>
          <a:endParaRPr lang="es-ES"/>
        </a:p>
      </dgm:t>
    </dgm:pt>
    <dgm:pt modelId="{5B622033-A97B-4247-A481-35F05E478362}" type="pres">
      <dgm:prSet presAssocID="{642E8052-8FCE-456C-968C-2FCD6B7A36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491FAF-8ED0-475E-8A66-7B26EA7A8EA2}" type="pres">
      <dgm:prSet presAssocID="{CC68EC00-BC40-426E-A7F7-BCE6F843C3E9}" presName="sibTrans" presStyleLbl="sibTrans1D1" presStyleIdx="2" presStyleCnt="5"/>
      <dgm:spPr/>
      <dgm:t>
        <a:bodyPr/>
        <a:lstStyle/>
        <a:p>
          <a:endParaRPr lang="es-ES"/>
        </a:p>
      </dgm:t>
    </dgm:pt>
    <dgm:pt modelId="{44731502-2660-44E4-B111-FB9F560FC396}" type="pres">
      <dgm:prSet presAssocID="{CC68EC00-BC40-426E-A7F7-BCE6F843C3E9}" presName="connectorText" presStyleLbl="sibTrans1D1" presStyleIdx="2" presStyleCnt="5"/>
      <dgm:spPr/>
      <dgm:t>
        <a:bodyPr/>
        <a:lstStyle/>
        <a:p>
          <a:endParaRPr lang="es-ES"/>
        </a:p>
      </dgm:t>
    </dgm:pt>
    <dgm:pt modelId="{D9C099AD-939F-4CBF-A43D-CEA0A908A9E6}" type="pres">
      <dgm:prSet presAssocID="{4F45A931-C5BF-4669-BD53-DA4B8CB356E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7B032A-CF45-4950-BF5F-EA8672881490}" type="pres">
      <dgm:prSet presAssocID="{5661ECF6-BB94-4088-AB99-049221E35B50}" presName="sibTrans" presStyleLbl="sibTrans1D1" presStyleIdx="3" presStyleCnt="5"/>
      <dgm:spPr/>
      <dgm:t>
        <a:bodyPr/>
        <a:lstStyle/>
        <a:p>
          <a:endParaRPr lang="es-ES"/>
        </a:p>
      </dgm:t>
    </dgm:pt>
    <dgm:pt modelId="{C0AB1170-30D5-42CB-9E50-C1BEA4CBC539}" type="pres">
      <dgm:prSet presAssocID="{5661ECF6-BB94-4088-AB99-049221E35B50}" presName="connectorText" presStyleLbl="sibTrans1D1" presStyleIdx="3" presStyleCnt="5"/>
      <dgm:spPr/>
      <dgm:t>
        <a:bodyPr/>
        <a:lstStyle/>
        <a:p>
          <a:endParaRPr lang="es-ES"/>
        </a:p>
      </dgm:t>
    </dgm:pt>
    <dgm:pt modelId="{B7191AD6-9950-4545-AF2B-E13D84A63B7C}" type="pres">
      <dgm:prSet presAssocID="{89B018DE-803E-4EB0-AA03-582CC1F99D4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C89F30-258E-46D1-AD39-A4357480B328}" type="pres">
      <dgm:prSet presAssocID="{C4C0DBF4-F41C-4067-818A-C55C31F39C72}" presName="sibTrans" presStyleLbl="sibTrans1D1" presStyleIdx="4" presStyleCnt="5"/>
      <dgm:spPr/>
      <dgm:t>
        <a:bodyPr/>
        <a:lstStyle/>
        <a:p>
          <a:endParaRPr lang="es-ES"/>
        </a:p>
      </dgm:t>
    </dgm:pt>
    <dgm:pt modelId="{26A831B9-4CD3-47DF-8E64-6A2C91B4185D}" type="pres">
      <dgm:prSet presAssocID="{C4C0DBF4-F41C-4067-818A-C55C31F39C72}" presName="connectorText" presStyleLbl="sibTrans1D1" presStyleIdx="4" presStyleCnt="5"/>
      <dgm:spPr/>
      <dgm:t>
        <a:bodyPr/>
        <a:lstStyle/>
        <a:p>
          <a:endParaRPr lang="es-ES"/>
        </a:p>
      </dgm:t>
    </dgm:pt>
    <dgm:pt modelId="{BE55FCD9-2A01-43FC-B674-4C85C5E645CE}" type="pres">
      <dgm:prSet presAssocID="{E4E2AF46-CD53-4E8B-8D42-6A3F8F0E3D4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A6A2D6-69CF-43D6-87E6-42D85C064F42}" type="presOf" srcId="{053892D8-BFDB-47BA-BD78-F0DE0B9B2630}" destId="{49B27170-B16C-491B-9F00-87CB41905BB5}" srcOrd="1" destOrd="0" presId="urn:microsoft.com/office/officeart/2016/7/layout/RepeatingBendingProcessNew"/>
    <dgm:cxn modelId="{FE7724D6-4A45-4ADA-9AA5-5C77354B77D7}" type="presOf" srcId="{CC68EC00-BC40-426E-A7F7-BCE6F843C3E9}" destId="{44731502-2660-44E4-B111-FB9F560FC396}" srcOrd="1" destOrd="0" presId="urn:microsoft.com/office/officeart/2016/7/layout/RepeatingBendingProcessNew"/>
    <dgm:cxn modelId="{C3A90987-2861-466D-923D-C9B042506E81}" type="presOf" srcId="{5661ECF6-BB94-4088-AB99-049221E35B50}" destId="{C0AB1170-30D5-42CB-9E50-C1BEA4CBC539}" srcOrd="1" destOrd="0" presId="urn:microsoft.com/office/officeart/2016/7/layout/RepeatingBendingProcessNew"/>
    <dgm:cxn modelId="{FF0A9310-5D63-48A7-952B-67064358FF72}" type="presOf" srcId="{C69DDA99-6230-4201-9B63-A5357CC8DC2A}" destId="{338B3C69-ED3D-4141-9094-82A5C1E0ED31}" srcOrd="0" destOrd="0" presId="urn:microsoft.com/office/officeart/2016/7/layout/RepeatingBendingProcessNew"/>
    <dgm:cxn modelId="{58223168-77FA-4373-9342-F1A2B6B0094A}" srcId="{D2420E0B-A0C0-401B-9B94-489F64A71746}" destId="{4F45A931-C5BF-4669-BD53-DA4B8CB356EC}" srcOrd="3" destOrd="0" parTransId="{C5B7E149-45E9-45B3-A162-683A0B5E6D7F}" sibTransId="{5661ECF6-BB94-4088-AB99-049221E35B50}"/>
    <dgm:cxn modelId="{7DEB1FC7-3B02-440D-8833-749A94BCDD8F}" type="presOf" srcId="{89B018DE-803E-4EB0-AA03-582CC1F99D40}" destId="{B7191AD6-9950-4545-AF2B-E13D84A63B7C}" srcOrd="0" destOrd="0" presId="urn:microsoft.com/office/officeart/2016/7/layout/RepeatingBendingProcessNew"/>
    <dgm:cxn modelId="{A9DDBB98-B83A-4EDE-8622-B9D6D7B800FC}" type="presOf" srcId="{E7561127-B055-4B09-9F58-EAD01520914F}" destId="{60A6BD22-C7F6-48E8-9FB6-5E602C01DFF4}" srcOrd="0" destOrd="0" presId="urn:microsoft.com/office/officeart/2016/7/layout/RepeatingBendingProcessNew"/>
    <dgm:cxn modelId="{FF213C20-607D-4611-8307-F016D35FDAAC}" srcId="{D2420E0B-A0C0-401B-9B94-489F64A71746}" destId="{89B018DE-803E-4EB0-AA03-582CC1F99D40}" srcOrd="4" destOrd="0" parTransId="{4CD62003-9A37-4F7B-A605-3A6C15EC758D}" sibTransId="{C4C0DBF4-F41C-4067-818A-C55C31F39C72}"/>
    <dgm:cxn modelId="{2393ABE0-D38F-418B-AACC-8504BF00CEEF}" type="presOf" srcId="{C4C0DBF4-F41C-4067-818A-C55C31F39C72}" destId="{B3C89F30-258E-46D1-AD39-A4357480B328}" srcOrd="0" destOrd="0" presId="urn:microsoft.com/office/officeart/2016/7/layout/RepeatingBendingProcessNew"/>
    <dgm:cxn modelId="{B3091726-30C4-425E-8782-08AEF8D992A5}" srcId="{D2420E0B-A0C0-401B-9B94-489F64A71746}" destId="{642E8052-8FCE-456C-968C-2FCD6B7A3650}" srcOrd="2" destOrd="0" parTransId="{9DE09A31-38BB-4983-976B-0926FE53CAA7}" sibTransId="{CC68EC00-BC40-426E-A7F7-BCE6F843C3E9}"/>
    <dgm:cxn modelId="{AEF1A802-1294-485A-865C-7649F93011BC}" type="presOf" srcId="{5661ECF6-BB94-4088-AB99-049221E35B50}" destId="{D27B032A-CF45-4950-BF5F-EA8672881490}" srcOrd="0" destOrd="0" presId="urn:microsoft.com/office/officeart/2016/7/layout/RepeatingBendingProcessNew"/>
    <dgm:cxn modelId="{CF42E636-E914-421A-9428-ECD3102FDA8C}" type="presOf" srcId="{053892D8-BFDB-47BA-BD78-F0DE0B9B2630}" destId="{DBB79FCE-A01F-4A8E-9CA6-7FA33468B3E6}" srcOrd="0" destOrd="0" presId="urn:microsoft.com/office/officeart/2016/7/layout/RepeatingBendingProcessNew"/>
    <dgm:cxn modelId="{30B0A776-97DD-4FD7-A90F-F0785D2261C8}" type="presOf" srcId="{E4E2AF46-CD53-4E8B-8D42-6A3F8F0E3D42}" destId="{BE55FCD9-2A01-43FC-B674-4C85C5E645CE}" srcOrd="0" destOrd="0" presId="urn:microsoft.com/office/officeart/2016/7/layout/RepeatingBendingProcessNew"/>
    <dgm:cxn modelId="{49AF205C-592A-483E-BA14-5B821D2DF9BE}" srcId="{D2420E0B-A0C0-401B-9B94-489F64A71746}" destId="{E7561127-B055-4B09-9F58-EAD01520914F}" srcOrd="1" destOrd="0" parTransId="{B952ADD8-C905-453F-882C-7A6C40A037D3}" sibTransId="{053892D8-BFDB-47BA-BD78-F0DE0B9B2630}"/>
    <dgm:cxn modelId="{9F1885BD-4787-4582-807C-B56DA47C22CA}" type="presOf" srcId="{642E8052-8FCE-456C-968C-2FCD6B7A3650}" destId="{5B622033-A97B-4247-A481-35F05E478362}" srcOrd="0" destOrd="0" presId="urn:microsoft.com/office/officeart/2016/7/layout/RepeatingBendingProcessNew"/>
    <dgm:cxn modelId="{0CB9E0D7-678D-4011-A922-3462CB84578F}" srcId="{D2420E0B-A0C0-401B-9B94-489F64A71746}" destId="{C69DDA99-6230-4201-9B63-A5357CC8DC2A}" srcOrd="0" destOrd="0" parTransId="{69B4676C-5D56-4873-AF21-F73CE82A932A}" sibTransId="{5D0FC7F6-68C9-477A-8356-F616C8F97E2C}"/>
    <dgm:cxn modelId="{6FF9C4AE-7AD4-442F-9EB6-43274ED92E16}" srcId="{D2420E0B-A0C0-401B-9B94-489F64A71746}" destId="{E4E2AF46-CD53-4E8B-8D42-6A3F8F0E3D42}" srcOrd="5" destOrd="0" parTransId="{87DAF373-AB12-4024-9B2B-BD7AFC08A42C}" sibTransId="{BC34771D-8B2A-4F4D-8F19-507586788825}"/>
    <dgm:cxn modelId="{70FCAB41-5BF3-4FF8-A34F-9A374FD5FF0A}" type="presOf" srcId="{4F45A931-C5BF-4669-BD53-DA4B8CB356EC}" destId="{D9C099AD-939F-4CBF-A43D-CEA0A908A9E6}" srcOrd="0" destOrd="0" presId="urn:microsoft.com/office/officeart/2016/7/layout/RepeatingBendingProcessNew"/>
    <dgm:cxn modelId="{ECB231AA-9784-45DF-BF43-1D49CA4138D3}" type="presOf" srcId="{5D0FC7F6-68C9-477A-8356-F616C8F97E2C}" destId="{8E21B76E-5D1E-4EB6-8AD7-C13D5995B0DE}" srcOrd="0" destOrd="0" presId="urn:microsoft.com/office/officeart/2016/7/layout/RepeatingBendingProcessNew"/>
    <dgm:cxn modelId="{A9773976-C3E4-4058-BAA6-A01038ABDCDF}" type="presOf" srcId="{5D0FC7F6-68C9-477A-8356-F616C8F97E2C}" destId="{1A96AA73-4238-4458-9545-2DACF498EC76}" srcOrd="1" destOrd="0" presId="urn:microsoft.com/office/officeart/2016/7/layout/RepeatingBendingProcessNew"/>
    <dgm:cxn modelId="{D1E9E3A3-C70C-4F59-9EFE-CE3708368C03}" type="presOf" srcId="{CC68EC00-BC40-426E-A7F7-BCE6F843C3E9}" destId="{BA491FAF-8ED0-475E-8A66-7B26EA7A8EA2}" srcOrd="0" destOrd="0" presId="urn:microsoft.com/office/officeart/2016/7/layout/RepeatingBendingProcessNew"/>
    <dgm:cxn modelId="{86762710-1774-45AA-9254-1D2DCDF30068}" type="presOf" srcId="{D2420E0B-A0C0-401B-9B94-489F64A71746}" destId="{71A197FB-615B-447C-AB88-DDCFDCE36716}" srcOrd="0" destOrd="0" presId="urn:microsoft.com/office/officeart/2016/7/layout/RepeatingBendingProcessNew"/>
    <dgm:cxn modelId="{C65B6800-7050-4EE9-8C52-E011EA9C7E46}" type="presOf" srcId="{C4C0DBF4-F41C-4067-818A-C55C31F39C72}" destId="{26A831B9-4CD3-47DF-8E64-6A2C91B4185D}" srcOrd="1" destOrd="0" presId="urn:microsoft.com/office/officeart/2016/7/layout/RepeatingBendingProcessNew"/>
    <dgm:cxn modelId="{236C252F-2EA2-4A99-BF19-E4CDE0F3A0AA}" type="presParOf" srcId="{71A197FB-615B-447C-AB88-DDCFDCE36716}" destId="{338B3C69-ED3D-4141-9094-82A5C1E0ED31}" srcOrd="0" destOrd="0" presId="urn:microsoft.com/office/officeart/2016/7/layout/RepeatingBendingProcessNew"/>
    <dgm:cxn modelId="{A5487F24-8DCA-47A6-948C-3FA78B775CA8}" type="presParOf" srcId="{71A197FB-615B-447C-AB88-DDCFDCE36716}" destId="{8E21B76E-5D1E-4EB6-8AD7-C13D5995B0DE}" srcOrd="1" destOrd="0" presId="urn:microsoft.com/office/officeart/2016/7/layout/RepeatingBendingProcessNew"/>
    <dgm:cxn modelId="{FBF27F08-3C85-4521-8230-3D1309740488}" type="presParOf" srcId="{8E21B76E-5D1E-4EB6-8AD7-C13D5995B0DE}" destId="{1A96AA73-4238-4458-9545-2DACF498EC76}" srcOrd="0" destOrd="0" presId="urn:microsoft.com/office/officeart/2016/7/layout/RepeatingBendingProcessNew"/>
    <dgm:cxn modelId="{60091EF1-1015-458A-853F-FD6B5E3D89D7}" type="presParOf" srcId="{71A197FB-615B-447C-AB88-DDCFDCE36716}" destId="{60A6BD22-C7F6-48E8-9FB6-5E602C01DFF4}" srcOrd="2" destOrd="0" presId="urn:microsoft.com/office/officeart/2016/7/layout/RepeatingBendingProcessNew"/>
    <dgm:cxn modelId="{5EB59D5F-6250-47E6-802C-0065588F1C6A}" type="presParOf" srcId="{71A197FB-615B-447C-AB88-DDCFDCE36716}" destId="{DBB79FCE-A01F-4A8E-9CA6-7FA33468B3E6}" srcOrd="3" destOrd="0" presId="urn:microsoft.com/office/officeart/2016/7/layout/RepeatingBendingProcessNew"/>
    <dgm:cxn modelId="{BC6BEEBA-5C91-41B5-A6E1-1286B06E852A}" type="presParOf" srcId="{DBB79FCE-A01F-4A8E-9CA6-7FA33468B3E6}" destId="{49B27170-B16C-491B-9F00-87CB41905BB5}" srcOrd="0" destOrd="0" presId="urn:microsoft.com/office/officeart/2016/7/layout/RepeatingBendingProcessNew"/>
    <dgm:cxn modelId="{9A2C2116-990A-40CF-8908-487A31F2242F}" type="presParOf" srcId="{71A197FB-615B-447C-AB88-DDCFDCE36716}" destId="{5B622033-A97B-4247-A481-35F05E478362}" srcOrd="4" destOrd="0" presId="urn:microsoft.com/office/officeart/2016/7/layout/RepeatingBendingProcessNew"/>
    <dgm:cxn modelId="{6B08374E-6C74-4869-B629-755ADA5994DB}" type="presParOf" srcId="{71A197FB-615B-447C-AB88-DDCFDCE36716}" destId="{BA491FAF-8ED0-475E-8A66-7B26EA7A8EA2}" srcOrd="5" destOrd="0" presId="urn:microsoft.com/office/officeart/2016/7/layout/RepeatingBendingProcessNew"/>
    <dgm:cxn modelId="{CB3E999C-463A-4431-91E7-9A772C538596}" type="presParOf" srcId="{BA491FAF-8ED0-475E-8A66-7B26EA7A8EA2}" destId="{44731502-2660-44E4-B111-FB9F560FC396}" srcOrd="0" destOrd="0" presId="urn:microsoft.com/office/officeart/2016/7/layout/RepeatingBendingProcessNew"/>
    <dgm:cxn modelId="{4CC1FB15-213C-4EBB-96DA-3396A9111F8E}" type="presParOf" srcId="{71A197FB-615B-447C-AB88-DDCFDCE36716}" destId="{D9C099AD-939F-4CBF-A43D-CEA0A908A9E6}" srcOrd="6" destOrd="0" presId="urn:microsoft.com/office/officeart/2016/7/layout/RepeatingBendingProcessNew"/>
    <dgm:cxn modelId="{608BD0DC-4A2A-4A81-8FCA-9DE5747A76D1}" type="presParOf" srcId="{71A197FB-615B-447C-AB88-DDCFDCE36716}" destId="{D27B032A-CF45-4950-BF5F-EA8672881490}" srcOrd="7" destOrd="0" presId="urn:microsoft.com/office/officeart/2016/7/layout/RepeatingBendingProcessNew"/>
    <dgm:cxn modelId="{2BB842FE-5D8D-4374-B7E8-1271F7FB28D4}" type="presParOf" srcId="{D27B032A-CF45-4950-BF5F-EA8672881490}" destId="{C0AB1170-30D5-42CB-9E50-C1BEA4CBC539}" srcOrd="0" destOrd="0" presId="urn:microsoft.com/office/officeart/2016/7/layout/RepeatingBendingProcessNew"/>
    <dgm:cxn modelId="{4BEECE4C-7213-407E-A9CD-F93B0F1A27BE}" type="presParOf" srcId="{71A197FB-615B-447C-AB88-DDCFDCE36716}" destId="{B7191AD6-9950-4545-AF2B-E13D84A63B7C}" srcOrd="8" destOrd="0" presId="urn:microsoft.com/office/officeart/2016/7/layout/RepeatingBendingProcessNew"/>
    <dgm:cxn modelId="{F890970A-B5C2-4B7E-BFE1-04FBB9C9B126}" type="presParOf" srcId="{71A197FB-615B-447C-AB88-DDCFDCE36716}" destId="{B3C89F30-258E-46D1-AD39-A4357480B328}" srcOrd="9" destOrd="0" presId="urn:microsoft.com/office/officeart/2016/7/layout/RepeatingBendingProcessNew"/>
    <dgm:cxn modelId="{0B2A5B10-90FE-47DD-A04F-5E4EF6DDAD74}" type="presParOf" srcId="{B3C89F30-258E-46D1-AD39-A4357480B328}" destId="{26A831B9-4CD3-47DF-8E64-6A2C91B4185D}" srcOrd="0" destOrd="0" presId="urn:microsoft.com/office/officeart/2016/7/layout/RepeatingBendingProcessNew"/>
    <dgm:cxn modelId="{17BEB1D4-86FC-44C6-90B0-F32756563BBA}" type="presParOf" srcId="{71A197FB-615B-447C-AB88-DDCFDCE36716}" destId="{BE55FCD9-2A01-43FC-B674-4C85C5E645CE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EE1C4F-77BF-4899-86BF-ADE605555EC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AAA8A4E-EBFC-4273-8607-E83919BB8D11}">
      <dgm:prSet phldrT="[Texto]"/>
      <dgm:spPr/>
      <dgm:t>
        <a:bodyPr/>
        <a:lstStyle/>
        <a:p>
          <a:r>
            <a:rPr lang="es-ES" dirty="0"/>
            <a:t>paridas o no paridas en cubrición temprana</a:t>
          </a:r>
        </a:p>
      </dgm:t>
    </dgm:pt>
    <dgm:pt modelId="{0AE8A7E6-BCA5-47EC-BCD1-33E45488343C}" type="parTrans" cxnId="{80FB6C83-8993-43A2-AE46-2733D904952F}">
      <dgm:prSet/>
      <dgm:spPr/>
      <dgm:t>
        <a:bodyPr/>
        <a:lstStyle/>
        <a:p>
          <a:endParaRPr lang="es-ES"/>
        </a:p>
      </dgm:t>
    </dgm:pt>
    <dgm:pt modelId="{FAEEA1F6-FDE4-42E0-82B0-BEE25572C9E8}" type="sibTrans" cxnId="{80FB6C83-8993-43A2-AE46-2733D904952F}">
      <dgm:prSet/>
      <dgm:spPr/>
      <dgm:t>
        <a:bodyPr/>
        <a:lstStyle/>
        <a:p>
          <a:endParaRPr lang="es-ES"/>
        </a:p>
      </dgm:t>
    </dgm:pt>
    <dgm:pt modelId="{AF960558-82BA-45E8-B9EA-43994C7B7EFA}">
      <dgm:prSet phldrT="[Texto]"/>
      <dgm:spPr/>
      <dgm:t>
        <a:bodyPr/>
        <a:lstStyle/>
        <a:p>
          <a:r>
            <a:rPr lang="es-ES" dirty="0"/>
            <a:t>paridas o no paridas en cubrición temprana o bien en la estándar</a:t>
          </a:r>
        </a:p>
      </dgm:t>
    </dgm:pt>
    <dgm:pt modelId="{3AC386EF-BD39-47AB-A341-F3895222BED0}" type="parTrans" cxnId="{607618F2-D80C-4250-91E0-88C5062D5896}">
      <dgm:prSet/>
      <dgm:spPr/>
      <dgm:t>
        <a:bodyPr/>
        <a:lstStyle/>
        <a:p>
          <a:endParaRPr lang="es-ES"/>
        </a:p>
      </dgm:t>
    </dgm:pt>
    <dgm:pt modelId="{0CD41309-CC44-4268-92DF-850E5D3E4D07}" type="sibTrans" cxnId="{607618F2-D80C-4250-91E0-88C5062D5896}">
      <dgm:prSet/>
      <dgm:spPr/>
      <dgm:t>
        <a:bodyPr/>
        <a:lstStyle/>
        <a:p>
          <a:endParaRPr lang="es-ES"/>
        </a:p>
      </dgm:t>
    </dgm:pt>
    <dgm:pt modelId="{7E773C2A-2CCA-425F-8285-3BB03E094CB5}">
      <dgm:prSet phldrT="[Texto]"/>
      <dgm:spPr/>
      <dgm:t>
        <a:bodyPr/>
        <a:lstStyle/>
        <a:p>
          <a:r>
            <a:rPr lang="es-ES" dirty="0"/>
            <a:t>ovejas que paren o no, en cubriciones posteriores</a:t>
          </a:r>
        </a:p>
      </dgm:t>
    </dgm:pt>
    <dgm:pt modelId="{2CC5F60E-56FE-4468-A302-DA5381103034}" type="parTrans" cxnId="{A2E8074C-62FB-4419-B601-D5FABB9EA943}">
      <dgm:prSet/>
      <dgm:spPr/>
      <dgm:t>
        <a:bodyPr/>
        <a:lstStyle/>
        <a:p>
          <a:endParaRPr lang="es-ES"/>
        </a:p>
      </dgm:t>
    </dgm:pt>
    <dgm:pt modelId="{8598E237-2DA5-4D3E-A8DB-9869710E0B66}" type="sibTrans" cxnId="{A2E8074C-62FB-4419-B601-D5FABB9EA943}">
      <dgm:prSet/>
      <dgm:spPr/>
      <dgm:t>
        <a:bodyPr/>
        <a:lstStyle/>
        <a:p>
          <a:endParaRPr lang="es-ES"/>
        </a:p>
      </dgm:t>
    </dgm:pt>
    <dgm:pt modelId="{A15695F4-EEF0-4790-80B0-960AB2220EAD}" type="pres">
      <dgm:prSet presAssocID="{FEEE1C4F-77BF-4899-86BF-ADE605555EC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9F0FF74-CD05-4B30-BB79-8A6927467FEB}" type="pres">
      <dgm:prSet presAssocID="{FEEE1C4F-77BF-4899-86BF-ADE605555ECD}" presName="Name1" presStyleCnt="0"/>
      <dgm:spPr/>
    </dgm:pt>
    <dgm:pt modelId="{7D425482-C910-4D95-98F4-9A977DD3CF7B}" type="pres">
      <dgm:prSet presAssocID="{FEEE1C4F-77BF-4899-86BF-ADE605555ECD}" presName="cycle" presStyleCnt="0"/>
      <dgm:spPr/>
    </dgm:pt>
    <dgm:pt modelId="{822B3A5E-96B0-4A84-93F3-6111D6C32143}" type="pres">
      <dgm:prSet presAssocID="{FEEE1C4F-77BF-4899-86BF-ADE605555ECD}" presName="srcNode" presStyleLbl="node1" presStyleIdx="0" presStyleCnt="3"/>
      <dgm:spPr/>
    </dgm:pt>
    <dgm:pt modelId="{DD468AA2-7A86-43E9-9994-032BCF678F98}" type="pres">
      <dgm:prSet presAssocID="{FEEE1C4F-77BF-4899-86BF-ADE605555ECD}" presName="conn" presStyleLbl="parChTrans1D2" presStyleIdx="0" presStyleCnt="1"/>
      <dgm:spPr/>
      <dgm:t>
        <a:bodyPr/>
        <a:lstStyle/>
        <a:p>
          <a:endParaRPr lang="es-ES"/>
        </a:p>
      </dgm:t>
    </dgm:pt>
    <dgm:pt modelId="{F6A9675E-A318-4C12-8D2A-61BA028E393F}" type="pres">
      <dgm:prSet presAssocID="{FEEE1C4F-77BF-4899-86BF-ADE605555ECD}" presName="extraNode" presStyleLbl="node1" presStyleIdx="0" presStyleCnt="3"/>
      <dgm:spPr/>
    </dgm:pt>
    <dgm:pt modelId="{9924BCF2-3583-4101-85C1-F49E6B5CE527}" type="pres">
      <dgm:prSet presAssocID="{FEEE1C4F-77BF-4899-86BF-ADE605555ECD}" presName="dstNode" presStyleLbl="node1" presStyleIdx="0" presStyleCnt="3"/>
      <dgm:spPr/>
    </dgm:pt>
    <dgm:pt modelId="{8706ABBA-1058-42FE-8FEE-4D9008190334}" type="pres">
      <dgm:prSet presAssocID="{AAAA8A4E-EBFC-4273-8607-E83919BB8D1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567DE9-DC13-4B15-A49C-CB0E813161A8}" type="pres">
      <dgm:prSet presAssocID="{AAAA8A4E-EBFC-4273-8607-E83919BB8D11}" presName="accent_1" presStyleCnt="0"/>
      <dgm:spPr/>
    </dgm:pt>
    <dgm:pt modelId="{80B2DFC3-4B4D-4C2A-9132-568C3AFA3398}" type="pres">
      <dgm:prSet presAssocID="{AAAA8A4E-EBFC-4273-8607-E83919BB8D11}" presName="accentRepeatNode" presStyleLbl="solidFgAcc1" presStyleIdx="0" presStyleCnt="3"/>
      <dgm:spPr/>
    </dgm:pt>
    <dgm:pt modelId="{63BFE4DC-D934-41E3-A2DA-4025E835DD53}" type="pres">
      <dgm:prSet presAssocID="{AF960558-82BA-45E8-B9EA-43994C7B7EF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E2B5C0-02E4-4B66-A7ED-5FF6EEE43040}" type="pres">
      <dgm:prSet presAssocID="{AF960558-82BA-45E8-B9EA-43994C7B7EFA}" presName="accent_2" presStyleCnt="0"/>
      <dgm:spPr/>
    </dgm:pt>
    <dgm:pt modelId="{C44885B5-C715-4017-B907-F8D42C2099A0}" type="pres">
      <dgm:prSet presAssocID="{AF960558-82BA-45E8-B9EA-43994C7B7EFA}" presName="accentRepeatNode" presStyleLbl="solidFgAcc1" presStyleIdx="1" presStyleCnt="3"/>
      <dgm:spPr/>
    </dgm:pt>
    <dgm:pt modelId="{8E9E6544-FAA7-4525-BBE6-3D23028CB6D1}" type="pres">
      <dgm:prSet presAssocID="{7E773C2A-2CCA-425F-8285-3BB03E094CB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A4CA75-7B52-4076-8022-6166B6198DAC}" type="pres">
      <dgm:prSet presAssocID="{7E773C2A-2CCA-425F-8285-3BB03E094CB5}" presName="accent_3" presStyleCnt="0"/>
      <dgm:spPr/>
    </dgm:pt>
    <dgm:pt modelId="{00C537F9-F0C4-42C8-9F51-0426850597B3}" type="pres">
      <dgm:prSet presAssocID="{7E773C2A-2CCA-425F-8285-3BB03E094CB5}" presName="accentRepeatNode" presStyleLbl="solidFgAcc1" presStyleIdx="2" presStyleCnt="3"/>
      <dgm:spPr/>
    </dgm:pt>
  </dgm:ptLst>
  <dgm:cxnLst>
    <dgm:cxn modelId="{2091C980-7397-4274-924A-ED2565E9E358}" type="presOf" srcId="{7E773C2A-2CCA-425F-8285-3BB03E094CB5}" destId="{8E9E6544-FAA7-4525-BBE6-3D23028CB6D1}" srcOrd="0" destOrd="0" presId="urn:microsoft.com/office/officeart/2008/layout/VerticalCurvedList"/>
    <dgm:cxn modelId="{80FB6C83-8993-43A2-AE46-2733D904952F}" srcId="{FEEE1C4F-77BF-4899-86BF-ADE605555ECD}" destId="{AAAA8A4E-EBFC-4273-8607-E83919BB8D11}" srcOrd="0" destOrd="0" parTransId="{0AE8A7E6-BCA5-47EC-BCD1-33E45488343C}" sibTransId="{FAEEA1F6-FDE4-42E0-82B0-BEE25572C9E8}"/>
    <dgm:cxn modelId="{607618F2-D80C-4250-91E0-88C5062D5896}" srcId="{FEEE1C4F-77BF-4899-86BF-ADE605555ECD}" destId="{AF960558-82BA-45E8-B9EA-43994C7B7EFA}" srcOrd="1" destOrd="0" parTransId="{3AC386EF-BD39-47AB-A341-F3895222BED0}" sibTransId="{0CD41309-CC44-4268-92DF-850E5D3E4D07}"/>
    <dgm:cxn modelId="{71BF55AB-7EFC-406F-AD3F-5B6F3FA892B8}" type="presOf" srcId="{AF960558-82BA-45E8-B9EA-43994C7B7EFA}" destId="{63BFE4DC-D934-41E3-A2DA-4025E835DD53}" srcOrd="0" destOrd="0" presId="urn:microsoft.com/office/officeart/2008/layout/VerticalCurvedList"/>
    <dgm:cxn modelId="{D4C28842-1939-443C-91EA-4074A6E93984}" type="presOf" srcId="{AAAA8A4E-EBFC-4273-8607-E83919BB8D11}" destId="{8706ABBA-1058-42FE-8FEE-4D9008190334}" srcOrd="0" destOrd="0" presId="urn:microsoft.com/office/officeart/2008/layout/VerticalCurvedList"/>
    <dgm:cxn modelId="{A2E8074C-62FB-4419-B601-D5FABB9EA943}" srcId="{FEEE1C4F-77BF-4899-86BF-ADE605555ECD}" destId="{7E773C2A-2CCA-425F-8285-3BB03E094CB5}" srcOrd="2" destOrd="0" parTransId="{2CC5F60E-56FE-4468-A302-DA5381103034}" sibTransId="{8598E237-2DA5-4D3E-A8DB-9869710E0B66}"/>
    <dgm:cxn modelId="{ED3D5B98-5A82-4CD3-9E0F-FA2922174CCB}" type="presOf" srcId="{FEEE1C4F-77BF-4899-86BF-ADE605555ECD}" destId="{A15695F4-EEF0-4790-80B0-960AB2220EAD}" srcOrd="0" destOrd="0" presId="urn:microsoft.com/office/officeart/2008/layout/VerticalCurvedList"/>
    <dgm:cxn modelId="{53D09453-2DBE-416F-AA26-9CAE60BF8B84}" type="presOf" srcId="{FAEEA1F6-FDE4-42E0-82B0-BEE25572C9E8}" destId="{DD468AA2-7A86-43E9-9994-032BCF678F98}" srcOrd="0" destOrd="0" presId="urn:microsoft.com/office/officeart/2008/layout/VerticalCurvedList"/>
    <dgm:cxn modelId="{162FDEF7-8611-445D-9A46-461974970BEA}" type="presParOf" srcId="{A15695F4-EEF0-4790-80B0-960AB2220EAD}" destId="{59F0FF74-CD05-4B30-BB79-8A6927467FEB}" srcOrd="0" destOrd="0" presId="urn:microsoft.com/office/officeart/2008/layout/VerticalCurvedList"/>
    <dgm:cxn modelId="{61AF2C24-BB83-4F69-9BBE-A19DF4845AF0}" type="presParOf" srcId="{59F0FF74-CD05-4B30-BB79-8A6927467FEB}" destId="{7D425482-C910-4D95-98F4-9A977DD3CF7B}" srcOrd="0" destOrd="0" presId="urn:microsoft.com/office/officeart/2008/layout/VerticalCurvedList"/>
    <dgm:cxn modelId="{001BB72E-8591-4EF3-82A5-B9CEB311298F}" type="presParOf" srcId="{7D425482-C910-4D95-98F4-9A977DD3CF7B}" destId="{822B3A5E-96B0-4A84-93F3-6111D6C32143}" srcOrd="0" destOrd="0" presId="urn:microsoft.com/office/officeart/2008/layout/VerticalCurvedList"/>
    <dgm:cxn modelId="{FE79ADF6-A0B4-416F-B293-8568AFB5AD1A}" type="presParOf" srcId="{7D425482-C910-4D95-98F4-9A977DD3CF7B}" destId="{DD468AA2-7A86-43E9-9994-032BCF678F98}" srcOrd="1" destOrd="0" presId="urn:microsoft.com/office/officeart/2008/layout/VerticalCurvedList"/>
    <dgm:cxn modelId="{CC432E58-91D2-4A4A-B2D3-6512266F9F8C}" type="presParOf" srcId="{7D425482-C910-4D95-98F4-9A977DD3CF7B}" destId="{F6A9675E-A318-4C12-8D2A-61BA028E393F}" srcOrd="2" destOrd="0" presId="urn:microsoft.com/office/officeart/2008/layout/VerticalCurvedList"/>
    <dgm:cxn modelId="{EF9FECF1-2229-4B0C-9F69-EC6257988A82}" type="presParOf" srcId="{7D425482-C910-4D95-98F4-9A977DD3CF7B}" destId="{9924BCF2-3583-4101-85C1-F49E6B5CE527}" srcOrd="3" destOrd="0" presId="urn:microsoft.com/office/officeart/2008/layout/VerticalCurvedList"/>
    <dgm:cxn modelId="{99D380A4-17AF-4AA4-981D-785CD9FFE2B6}" type="presParOf" srcId="{59F0FF74-CD05-4B30-BB79-8A6927467FEB}" destId="{8706ABBA-1058-42FE-8FEE-4D9008190334}" srcOrd="1" destOrd="0" presId="urn:microsoft.com/office/officeart/2008/layout/VerticalCurvedList"/>
    <dgm:cxn modelId="{1717B3E2-65AA-4A89-96DC-C3CE4759CD0E}" type="presParOf" srcId="{59F0FF74-CD05-4B30-BB79-8A6927467FEB}" destId="{4B567DE9-DC13-4B15-A49C-CB0E813161A8}" srcOrd="2" destOrd="0" presId="urn:microsoft.com/office/officeart/2008/layout/VerticalCurvedList"/>
    <dgm:cxn modelId="{C20EFE1B-F1C8-4B6B-8AB6-151FD5D50F53}" type="presParOf" srcId="{4B567DE9-DC13-4B15-A49C-CB0E813161A8}" destId="{80B2DFC3-4B4D-4C2A-9132-568C3AFA3398}" srcOrd="0" destOrd="0" presId="urn:microsoft.com/office/officeart/2008/layout/VerticalCurvedList"/>
    <dgm:cxn modelId="{7AC8ABD7-3A06-412E-8962-BE3090F1F30D}" type="presParOf" srcId="{59F0FF74-CD05-4B30-BB79-8A6927467FEB}" destId="{63BFE4DC-D934-41E3-A2DA-4025E835DD53}" srcOrd="3" destOrd="0" presId="urn:microsoft.com/office/officeart/2008/layout/VerticalCurvedList"/>
    <dgm:cxn modelId="{5E99EF2B-EE95-4F9F-B7D1-42E7E9A2E493}" type="presParOf" srcId="{59F0FF74-CD05-4B30-BB79-8A6927467FEB}" destId="{8EE2B5C0-02E4-4B66-A7ED-5FF6EEE43040}" srcOrd="4" destOrd="0" presId="urn:microsoft.com/office/officeart/2008/layout/VerticalCurvedList"/>
    <dgm:cxn modelId="{818DEE55-9FB2-4E1D-9E48-0CEBAA70BA4E}" type="presParOf" srcId="{8EE2B5C0-02E4-4B66-A7ED-5FF6EEE43040}" destId="{C44885B5-C715-4017-B907-F8D42C2099A0}" srcOrd="0" destOrd="0" presId="urn:microsoft.com/office/officeart/2008/layout/VerticalCurvedList"/>
    <dgm:cxn modelId="{D5CA80AE-1885-49A5-8D24-520B7A935D70}" type="presParOf" srcId="{59F0FF74-CD05-4B30-BB79-8A6927467FEB}" destId="{8E9E6544-FAA7-4525-BBE6-3D23028CB6D1}" srcOrd="5" destOrd="0" presId="urn:microsoft.com/office/officeart/2008/layout/VerticalCurvedList"/>
    <dgm:cxn modelId="{B71EBCEC-871C-4796-BC57-A9376353326F}" type="presParOf" srcId="{59F0FF74-CD05-4B30-BB79-8A6927467FEB}" destId="{90A4CA75-7B52-4076-8022-6166B6198DAC}" srcOrd="6" destOrd="0" presId="urn:microsoft.com/office/officeart/2008/layout/VerticalCurvedList"/>
    <dgm:cxn modelId="{C5209E40-A21F-4A71-953D-20FDC03FFE5C}" type="presParOf" srcId="{90A4CA75-7B52-4076-8022-6166B6198DAC}" destId="{00C537F9-F0C4-42C8-9F51-0426850597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2DB85-3E0C-4BD5-B6CA-98ED186699F2}">
      <dsp:nvSpPr>
        <dsp:cNvPr id="0" name=""/>
        <dsp:cNvSpPr/>
      </dsp:nvSpPr>
      <dsp:spPr>
        <a:xfrm>
          <a:off x="0" y="1848"/>
          <a:ext cx="100583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34C6-0117-46DA-BE3F-0C8FE27B6BC6}">
      <dsp:nvSpPr>
        <dsp:cNvPr id="0" name=""/>
        <dsp:cNvSpPr/>
      </dsp:nvSpPr>
      <dsp:spPr>
        <a:xfrm>
          <a:off x="0" y="1848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La primera cubrición o cubrición temprana se produjo en  algunas explotaciones con una media de edad de </a:t>
          </a:r>
          <a:r>
            <a:rPr lang="es-ES" sz="2800" b="1" kern="1200"/>
            <a:t>9,3 meses</a:t>
          </a:r>
          <a:endParaRPr lang="es-ES" sz="2100" b="1" kern="1200" dirty="0"/>
        </a:p>
      </dsp:txBody>
      <dsp:txXfrm>
        <a:off x="0" y="1848"/>
        <a:ext cx="10058399" cy="1260794"/>
      </dsp:txXfrm>
    </dsp:sp>
    <dsp:sp modelId="{6FE0812D-5EB6-4F41-BD6C-98465CDCCE14}">
      <dsp:nvSpPr>
        <dsp:cNvPr id="0" name=""/>
        <dsp:cNvSpPr/>
      </dsp:nvSpPr>
      <dsp:spPr>
        <a:xfrm>
          <a:off x="0" y="1262642"/>
          <a:ext cx="10058399" cy="0"/>
        </a:xfrm>
        <a:prstGeom prst="lin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731A1-8103-4067-A1B4-6E0270BEF2A6}">
      <dsp:nvSpPr>
        <dsp:cNvPr id="0" name=""/>
        <dsp:cNvSpPr/>
      </dsp:nvSpPr>
      <dsp:spPr>
        <a:xfrm>
          <a:off x="0" y="1262642"/>
          <a:ext cx="10058399" cy="1260794"/>
        </a:xfrm>
        <a:prstGeom prst="rect">
          <a:avLst/>
        </a:prstGeom>
        <a:gradFill rotWithShape="1">
          <a:gsLst>
            <a:gs pos="0">
              <a:schemeClr val="accent5">
                <a:shade val="85000"/>
                <a:satMod val="130000"/>
              </a:schemeClr>
            </a:gs>
            <a:gs pos="34000">
              <a:schemeClr val="accent5">
                <a:shade val="87000"/>
                <a:satMod val="125000"/>
              </a:schemeClr>
            </a:gs>
            <a:gs pos="70000">
              <a:schemeClr val="accent5">
                <a:tint val="100000"/>
                <a:shade val="90000"/>
                <a:satMod val="130000"/>
              </a:schemeClr>
            </a:gs>
            <a:gs pos="100000">
              <a:schemeClr val="accent5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Se realizaron </a:t>
          </a:r>
          <a:r>
            <a:rPr lang="es-ES" sz="2800" b="1" kern="1200"/>
            <a:t>1.134 ecografías</a:t>
          </a:r>
          <a:r>
            <a:rPr lang="es-ES" sz="2100" kern="1200"/>
            <a:t> para conocer la fertilidad de las corderas tras su primera cubrición. </a:t>
          </a:r>
          <a:endParaRPr lang="es-ES" sz="2100" kern="1200" dirty="0"/>
        </a:p>
      </dsp:txBody>
      <dsp:txXfrm>
        <a:off x="0" y="1262642"/>
        <a:ext cx="10058399" cy="1260794"/>
      </dsp:txXfrm>
    </dsp:sp>
    <dsp:sp modelId="{3042F7A6-566C-4C73-8C32-4CF36273C5E0}">
      <dsp:nvSpPr>
        <dsp:cNvPr id="0" name=""/>
        <dsp:cNvSpPr/>
      </dsp:nvSpPr>
      <dsp:spPr>
        <a:xfrm>
          <a:off x="0" y="2523437"/>
          <a:ext cx="10058399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B232E-FC37-4CBD-84F6-BB31A7C57103}">
      <dsp:nvSpPr>
        <dsp:cNvPr id="0" name=""/>
        <dsp:cNvSpPr/>
      </dsp:nvSpPr>
      <dsp:spPr>
        <a:xfrm>
          <a:off x="0" y="2523437"/>
          <a:ext cx="10058399" cy="1260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La segunda cubrición o cubrición estándar se produjo en  algunas explotaciones con una media de edad de </a:t>
          </a:r>
          <a:r>
            <a:rPr lang="es-ES" sz="2800" b="1" kern="1200" dirty="0"/>
            <a:t>12,5 meses</a:t>
          </a:r>
          <a:endParaRPr lang="es-ES" sz="2100" b="1" kern="1200" dirty="0"/>
        </a:p>
      </dsp:txBody>
      <dsp:txXfrm>
        <a:off x="0" y="2523437"/>
        <a:ext cx="10058399" cy="1260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1B76E-5D1E-4EB6-8AD7-C13D5995B0DE}">
      <dsp:nvSpPr>
        <dsp:cNvPr id="0" name=""/>
        <dsp:cNvSpPr/>
      </dsp:nvSpPr>
      <dsp:spPr>
        <a:xfrm>
          <a:off x="3418405" y="758410"/>
          <a:ext cx="5839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922" y="45720"/>
              </a:lnTo>
            </a:path>
          </a:pathLst>
        </a:custGeom>
        <a:noFill/>
        <a:ln w="12700" cap="flat" cmpd="sng" algn="ctr">
          <a:solidFill>
            <a:schemeClr val="accent4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5003" y="801058"/>
        <a:ext cx="30726" cy="6145"/>
      </dsp:txXfrm>
    </dsp:sp>
    <dsp:sp modelId="{338B3C69-ED3D-4141-9094-82A5C1E0ED31}">
      <dsp:nvSpPr>
        <dsp:cNvPr id="0" name=""/>
        <dsp:cNvSpPr/>
      </dsp:nvSpPr>
      <dsp:spPr>
        <a:xfrm>
          <a:off x="748368" y="2579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/>
            <a:t>CROTAL DE CORDERA Y </a:t>
          </a:r>
          <a:r>
            <a:rPr lang="es-ES" sz="2000" b="1" kern="1200" dirty="0"/>
            <a:t>RESULTADO NIRS</a:t>
          </a:r>
          <a:endParaRPr lang="es-ES" sz="1600" b="1" kern="1200" dirty="0"/>
        </a:p>
      </dsp:txBody>
      <dsp:txXfrm>
        <a:off x="748368" y="2579"/>
        <a:ext cx="2671836" cy="1603101"/>
      </dsp:txXfrm>
    </dsp:sp>
    <dsp:sp modelId="{DBB79FCE-A01F-4A8E-9CA6-7FA33468B3E6}">
      <dsp:nvSpPr>
        <dsp:cNvPr id="0" name=""/>
        <dsp:cNvSpPr/>
      </dsp:nvSpPr>
      <dsp:spPr>
        <a:xfrm>
          <a:off x="2084287" y="1603881"/>
          <a:ext cx="3286358" cy="583922"/>
        </a:xfrm>
        <a:custGeom>
          <a:avLst/>
          <a:gdLst/>
          <a:ahLst/>
          <a:cxnLst/>
          <a:rect l="0" t="0" r="0" b="0"/>
          <a:pathLst>
            <a:path>
              <a:moveTo>
                <a:pt x="3286358" y="0"/>
              </a:moveTo>
              <a:lnTo>
                <a:pt x="3286358" y="309061"/>
              </a:lnTo>
              <a:lnTo>
                <a:pt x="0" y="309061"/>
              </a:lnTo>
              <a:lnTo>
                <a:pt x="0" y="583922"/>
              </a:lnTo>
            </a:path>
          </a:pathLst>
        </a:custGeom>
        <a:noFill/>
        <a:ln w="12700" cap="flat" cmpd="sng" algn="ctr">
          <a:solidFill>
            <a:schemeClr val="accent4">
              <a:shade val="90000"/>
              <a:hueOff val="-96550"/>
              <a:satOff val="-4437"/>
              <a:lumOff val="1393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43883" y="1892770"/>
        <a:ext cx="167166" cy="6145"/>
      </dsp:txXfrm>
    </dsp:sp>
    <dsp:sp modelId="{60A6BD22-C7F6-48E8-9FB6-5E602C01DFF4}">
      <dsp:nvSpPr>
        <dsp:cNvPr id="0" name=""/>
        <dsp:cNvSpPr/>
      </dsp:nvSpPr>
      <dsp:spPr>
        <a:xfrm>
          <a:off x="4034727" y="2579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77611"/>
                <a:satOff val="-3901"/>
                <a:lumOff val="14483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-77611"/>
                <a:satOff val="-3901"/>
                <a:lumOff val="14483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-77611"/>
                <a:satOff val="-3901"/>
                <a:lumOff val="144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-77611"/>
                <a:satOff val="-3901"/>
                <a:lumOff val="144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FECHA NACIMIENTO DE CADA CORDERA</a:t>
          </a:r>
        </a:p>
      </dsp:txBody>
      <dsp:txXfrm>
        <a:off x="4034727" y="2579"/>
        <a:ext cx="2671836" cy="1603101"/>
      </dsp:txXfrm>
    </dsp:sp>
    <dsp:sp modelId="{BA491FAF-8ED0-475E-8A66-7B26EA7A8EA2}">
      <dsp:nvSpPr>
        <dsp:cNvPr id="0" name=""/>
        <dsp:cNvSpPr/>
      </dsp:nvSpPr>
      <dsp:spPr>
        <a:xfrm>
          <a:off x="3418405" y="2976035"/>
          <a:ext cx="5839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922" y="45720"/>
              </a:lnTo>
            </a:path>
          </a:pathLst>
        </a:custGeom>
        <a:noFill/>
        <a:ln w="12700" cap="flat" cmpd="sng" algn="ctr">
          <a:solidFill>
            <a:schemeClr val="accent4">
              <a:shade val="90000"/>
              <a:hueOff val="-193100"/>
              <a:satOff val="-8874"/>
              <a:lumOff val="278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5003" y="3018682"/>
        <a:ext cx="30726" cy="6145"/>
      </dsp:txXfrm>
    </dsp:sp>
    <dsp:sp modelId="{5B622033-A97B-4247-A481-35F05E478362}">
      <dsp:nvSpPr>
        <dsp:cNvPr id="0" name=""/>
        <dsp:cNvSpPr/>
      </dsp:nvSpPr>
      <dsp:spPr>
        <a:xfrm>
          <a:off x="748368" y="2220204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55222"/>
                <a:satOff val="-7802"/>
                <a:lumOff val="28966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-155222"/>
                <a:satOff val="-7802"/>
                <a:lumOff val="28966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-155222"/>
                <a:satOff val="-7802"/>
                <a:lumOff val="289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-155222"/>
                <a:satOff val="-7802"/>
                <a:lumOff val="289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/>
            <a:t>CORRELACION  CON EL IDEO DEFINITIVO Y LA GANADERÍA  </a:t>
          </a:r>
        </a:p>
      </dsp:txBody>
      <dsp:txXfrm>
        <a:off x="748368" y="2220204"/>
        <a:ext cx="2671836" cy="1603101"/>
      </dsp:txXfrm>
    </dsp:sp>
    <dsp:sp modelId="{D27B032A-CF45-4950-BF5F-EA8672881490}">
      <dsp:nvSpPr>
        <dsp:cNvPr id="0" name=""/>
        <dsp:cNvSpPr/>
      </dsp:nvSpPr>
      <dsp:spPr>
        <a:xfrm>
          <a:off x="2084287" y="3821505"/>
          <a:ext cx="3286358" cy="583922"/>
        </a:xfrm>
        <a:custGeom>
          <a:avLst/>
          <a:gdLst/>
          <a:ahLst/>
          <a:cxnLst/>
          <a:rect l="0" t="0" r="0" b="0"/>
          <a:pathLst>
            <a:path>
              <a:moveTo>
                <a:pt x="3286358" y="0"/>
              </a:moveTo>
              <a:lnTo>
                <a:pt x="3286358" y="309061"/>
              </a:lnTo>
              <a:lnTo>
                <a:pt x="0" y="309061"/>
              </a:lnTo>
              <a:lnTo>
                <a:pt x="0" y="583922"/>
              </a:lnTo>
            </a:path>
          </a:pathLst>
        </a:custGeom>
        <a:noFill/>
        <a:ln w="12700" cap="flat" cmpd="sng" algn="ctr">
          <a:solidFill>
            <a:schemeClr val="accent4">
              <a:shade val="90000"/>
              <a:hueOff val="-193100"/>
              <a:satOff val="-8874"/>
              <a:lumOff val="2787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43883" y="4110394"/>
        <a:ext cx="167166" cy="6145"/>
      </dsp:txXfrm>
    </dsp:sp>
    <dsp:sp modelId="{D9C099AD-939F-4CBF-A43D-CEA0A908A9E6}">
      <dsp:nvSpPr>
        <dsp:cNvPr id="0" name=""/>
        <dsp:cNvSpPr/>
      </dsp:nvSpPr>
      <dsp:spPr>
        <a:xfrm>
          <a:off x="4034727" y="2220204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232833"/>
                <a:satOff val="-11703"/>
                <a:lumOff val="43449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-232833"/>
                <a:satOff val="-11703"/>
                <a:lumOff val="43449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-232833"/>
                <a:satOff val="-11703"/>
                <a:lumOff val="434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-232833"/>
                <a:satOff val="-11703"/>
                <a:lumOff val="434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/>
            <a:t>FECHA Y MODO DE CUBRICIÓN: SOLAS O CON OVEJAS; CC…</a:t>
          </a:r>
        </a:p>
      </dsp:txBody>
      <dsp:txXfrm>
        <a:off x="4034727" y="2220204"/>
        <a:ext cx="2671836" cy="1603101"/>
      </dsp:txXfrm>
    </dsp:sp>
    <dsp:sp modelId="{B3C89F30-258E-46D1-AD39-A4357480B328}">
      <dsp:nvSpPr>
        <dsp:cNvPr id="0" name=""/>
        <dsp:cNvSpPr/>
      </dsp:nvSpPr>
      <dsp:spPr>
        <a:xfrm>
          <a:off x="3418405" y="5193659"/>
          <a:ext cx="5839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3922" y="45720"/>
              </a:lnTo>
            </a:path>
          </a:pathLst>
        </a:custGeom>
        <a:noFill/>
        <a:ln w="12700" cap="flat" cmpd="sng" algn="ctr">
          <a:solidFill>
            <a:schemeClr val="accent4">
              <a:shade val="90000"/>
              <a:hueOff val="-96550"/>
              <a:satOff val="-4437"/>
              <a:lumOff val="1393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695003" y="5236306"/>
        <a:ext cx="30726" cy="6145"/>
      </dsp:txXfrm>
    </dsp:sp>
    <dsp:sp modelId="{B7191AD6-9950-4545-AF2B-E13D84A63B7C}">
      <dsp:nvSpPr>
        <dsp:cNvPr id="0" name=""/>
        <dsp:cNvSpPr/>
      </dsp:nvSpPr>
      <dsp:spPr>
        <a:xfrm>
          <a:off x="748368" y="4437828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55222"/>
                <a:satOff val="-7802"/>
                <a:lumOff val="28966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-155222"/>
                <a:satOff val="-7802"/>
                <a:lumOff val="28966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-155222"/>
                <a:satOff val="-7802"/>
                <a:lumOff val="2896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-155222"/>
                <a:satOff val="-7802"/>
                <a:lumOff val="2896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FECHA DE  LA  ECOGRAFIA Y RESULTADO</a:t>
          </a:r>
        </a:p>
      </dsp:txBody>
      <dsp:txXfrm>
        <a:off x="748368" y="4437828"/>
        <a:ext cx="2671836" cy="1603101"/>
      </dsp:txXfrm>
    </dsp:sp>
    <dsp:sp modelId="{BE55FCD9-2A01-43FC-B674-4C85C5E645CE}">
      <dsp:nvSpPr>
        <dsp:cNvPr id="0" name=""/>
        <dsp:cNvSpPr/>
      </dsp:nvSpPr>
      <dsp:spPr>
        <a:xfrm>
          <a:off x="4034727" y="4437828"/>
          <a:ext cx="2671836" cy="1603101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77611"/>
                <a:satOff val="-3901"/>
                <a:lumOff val="14483"/>
                <a:alphaOff val="0"/>
                <a:shade val="85000"/>
                <a:satMod val="130000"/>
              </a:schemeClr>
            </a:gs>
            <a:gs pos="34000">
              <a:schemeClr val="accent4">
                <a:shade val="50000"/>
                <a:hueOff val="-77611"/>
                <a:satOff val="-3901"/>
                <a:lumOff val="14483"/>
                <a:alphaOff val="0"/>
                <a:shade val="87000"/>
                <a:satMod val="125000"/>
              </a:schemeClr>
            </a:gs>
            <a:gs pos="70000">
              <a:schemeClr val="accent4">
                <a:shade val="50000"/>
                <a:hueOff val="-77611"/>
                <a:satOff val="-3901"/>
                <a:lumOff val="144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shade val="50000"/>
                <a:hueOff val="-77611"/>
                <a:satOff val="-3901"/>
                <a:lumOff val="144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0922" tIns="137426" rIns="130922" bIns="137426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/>
            <a:t>FECHA Y TIPO PARTO </a:t>
          </a:r>
        </a:p>
      </dsp:txBody>
      <dsp:txXfrm>
        <a:off x="4034727" y="4437828"/>
        <a:ext cx="2671836" cy="1603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68AA2-7A86-43E9-9994-032BCF678F98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6ABBA-1058-42FE-8FEE-4D9008190334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paridas o no paridas en cubrición temprana</a:t>
          </a:r>
        </a:p>
      </dsp:txBody>
      <dsp:txXfrm>
        <a:off x="752110" y="541866"/>
        <a:ext cx="7301111" cy="1083733"/>
      </dsp:txXfrm>
    </dsp:sp>
    <dsp:sp modelId="{80B2DFC3-4B4D-4C2A-9132-568C3AFA339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FE4DC-D934-41E3-A2DA-4025E835DD53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paridas o no paridas en cubrición temprana o bien en la estándar</a:t>
          </a:r>
        </a:p>
      </dsp:txBody>
      <dsp:txXfrm>
        <a:off x="1146048" y="2167466"/>
        <a:ext cx="6907174" cy="1083733"/>
      </dsp:txXfrm>
    </dsp:sp>
    <dsp:sp modelId="{C44885B5-C715-4017-B907-F8D42C2099A0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E6544-FAA7-4525-BBE6-3D23028CB6D1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ovejas que paren o no, en cubriciones posteriores</a:t>
          </a:r>
        </a:p>
      </dsp:txBody>
      <dsp:txXfrm>
        <a:off x="752110" y="3793066"/>
        <a:ext cx="7301111" cy="1083733"/>
      </dsp:txXfrm>
    </dsp:sp>
    <dsp:sp modelId="{00C537F9-F0C4-42C8-9F51-0426850597B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A0524B-3797-4B1D-AFC3-A9137E419F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0B76C5-E675-4B42-8D08-28C9581A86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557AB-9AC5-47CE-9EA1-14965E8CB901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D613EE-AC9A-49E7-B8D3-754D63B2E6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7BB259-F3D1-43C3-B055-5503A417D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19549-45DD-41F1-A151-143A1AD1C7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76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9C54F-56AB-48D9-A6EA-7E823C572090}" type="datetimeFigureOut">
              <a:rPr lang="es-ES" smtClean="0"/>
              <a:t>16/02/2023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D2705-EB09-4E77-9321-08290F5517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2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1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1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9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673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2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7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7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1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0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5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9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7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araid.es/en/content/convenio-grupo-de-coperaci%c3%b3n-arag%c3%b3n-aplicaci%c3%b3n-de-nuevas-herramientas-reproductivas-y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cita-aragon.es/es/proyectos-y-contratos/aplicacion-de-nuevas-herramientas-reproductivas-y-geneticas-para-mejorar-la" TargetMode="Externa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viaragon.com/conclusiones-jornadas-tecnicas-rasa-aragonesa-femoga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oviaragon.com/jornada-upra-y-angra-pac-videos/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oviaragon.com/actos-feria-cedrillas-2021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80A16A2-32CF-467A-AC8F-FA3E72B16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20A55E-77FC-413C-8BA4-57FC081EC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1230" y="639097"/>
            <a:ext cx="457915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900"/>
              <a:t>VAGESO</a:t>
            </a:r>
            <a:br>
              <a:rPr lang="en-US" sz="2900"/>
            </a:br>
            <a:r>
              <a:rPr lang="en-US" sz="2900"/>
              <a:t/>
            </a:r>
            <a:br>
              <a:rPr lang="en-US" sz="2900"/>
            </a:br>
            <a:r>
              <a:rPr lang="en-US" sz="2900" b="1"/>
              <a:t>APLICACIÓN DE NUEVAS HERRAMIENTAS REPRODUCTIVAS Y GENETICAS PARA MEJORAR LA SOSTENIBILIDAD DEL OVINO DE CARNE ARAGONES </a:t>
            </a:r>
            <a:endParaRPr lang="en-US" sz="29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A3DC2D-F52D-42F4-B402-B43580E710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1230" y="4455621"/>
            <a:ext cx="4437870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GCP_2019003800   </a:t>
            </a:r>
          </a:p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MAR 2019-OCT2022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6F38C8-F355-4032-AD7A-46E806EC5A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79458" cy="63343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C9808E-C8EC-4484-8739-B3E5BC083A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oja def">
            <a:extLst>
              <a:ext uri="{FF2B5EF4-FFF2-40B4-BE49-F238E27FC236}">
                <a16:creationId xmlns:a16="http://schemas.microsoft.com/office/drawing/2014/main" id="{D11DC77A-B4C4-490E-8D03-D5CCC0E73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36" y="1171650"/>
            <a:ext cx="2784700" cy="170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130B6EC-AA31-49CF-91FF-41FF72E43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334094"/>
            <a:ext cx="2567411" cy="1942889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56711C98-A6AA-4E08-A61D-54E34E06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752" y="749845"/>
            <a:ext cx="2295082" cy="111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2572581-0455-4956-AF02-C1381BCCE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89BDD56-5766-41C8-9779-D5970F470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EDD8C8-419E-4F2E-B97B-FC125A400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4752" y="3357848"/>
            <a:ext cx="2295082" cy="17190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7466EE-9999-4B4C-B982-E82950533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27839" y="4343400"/>
            <a:ext cx="39319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1814D5C1-4D92-4858-9B13-D6A83F67AB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14C140-7450-4ADB-9BF7-305B0C6B75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27E1159-183B-4668-8D51-E090974A038E}"/>
              </a:ext>
            </a:extLst>
          </p:cNvPr>
          <p:cNvSpPr/>
          <p:nvPr/>
        </p:nvSpPr>
        <p:spPr>
          <a:xfrm>
            <a:off x="321733" y="3879167"/>
            <a:ext cx="3057905" cy="22929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s-ES" b="1" dirty="0"/>
          </a:p>
          <a:p>
            <a:pPr>
              <a:spcAft>
                <a:spcPts val="600"/>
              </a:spcAft>
            </a:pPr>
            <a:endParaRPr lang="es-ES" b="1" dirty="0"/>
          </a:p>
          <a:p>
            <a:pPr algn="ctr">
              <a:spcAft>
                <a:spcPts val="600"/>
              </a:spcAft>
            </a:pP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COTEGA</a:t>
            </a:r>
          </a:p>
          <a:p>
            <a:pPr>
              <a:spcAft>
                <a:spcPts val="600"/>
              </a:spcAft>
            </a:pPr>
            <a:endParaRPr lang="es-ES" b="1" dirty="0"/>
          </a:p>
          <a:p>
            <a:pPr>
              <a:spcAft>
                <a:spcPts val="600"/>
              </a:spcAft>
            </a:pPr>
            <a:endParaRPr lang="es-ES" b="1" dirty="0"/>
          </a:p>
          <a:p>
            <a:pPr>
              <a:spcAft>
                <a:spcPts val="600"/>
              </a:spcAft>
            </a:pPr>
            <a:endParaRPr lang="es-ES" b="1" dirty="0"/>
          </a:p>
        </p:txBody>
      </p:sp>
      <p:pic>
        <p:nvPicPr>
          <p:cNvPr id="17" name="Imagen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9317" y="5749499"/>
            <a:ext cx="67627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833" y="5681709"/>
            <a:ext cx="2105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23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BB1B70-C390-4BE2-B54B-A76D2561E9EA}"/>
              </a:ext>
            </a:extLst>
          </p:cNvPr>
          <p:cNvSpPr txBox="1"/>
          <p:nvPr/>
        </p:nvSpPr>
        <p:spPr>
          <a:xfrm>
            <a:off x="648928" y="5210177"/>
            <a:ext cx="10909073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PASO 3. – </a:t>
            </a:r>
            <a:r>
              <a:rPr lang="es-E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Clasificación</a:t>
            </a: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los animals </a:t>
            </a:r>
            <a:r>
              <a:rPr lang="en-US" sz="38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según</a:t>
            </a: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800" spc="-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fertilidad</a:t>
            </a:r>
            <a:endParaRPr lang="en-US" sz="3800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9C38156-7912-40DA-AD23-FBE43DF21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86" y="796951"/>
            <a:ext cx="10923377" cy="4642435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F6CCCC5-CA4D-43F1-BF24-06114741C0E1}"/>
              </a:ext>
            </a:extLst>
          </p:cNvPr>
          <p:cNvSpPr/>
          <p:nvPr/>
        </p:nvSpPr>
        <p:spPr>
          <a:xfrm rot="5400000">
            <a:off x="983757" y="437775"/>
            <a:ext cx="278538" cy="26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a la derecha 24">
            <a:extLst>
              <a:ext uri="{FF2B5EF4-FFF2-40B4-BE49-F238E27FC236}">
                <a16:creationId xmlns:a16="http://schemas.microsoft.com/office/drawing/2014/main" id="{95C975C4-27C1-439A-B4AE-9BEC7B4F6DA3}"/>
              </a:ext>
            </a:extLst>
          </p:cNvPr>
          <p:cNvSpPr/>
          <p:nvPr/>
        </p:nvSpPr>
        <p:spPr>
          <a:xfrm rot="5400000">
            <a:off x="1953700" y="437775"/>
            <a:ext cx="278538" cy="26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312E9B90-D2C4-4699-BD8A-4650159A8CDB}"/>
              </a:ext>
            </a:extLst>
          </p:cNvPr>
          <p:cNvSpPr/>
          <p:nvPr/>
        </p:nvSpPr>
        <p:spPr>
          <a:xfrm rot="5400000">
            <a:off x="2923643" y="437634"/>
            <a:ext cx="278538" cy="26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36819F22-0545-4954-A4F4-11832B259979}"/>
              </a:ext>
            </a:extLst>
          </p:cNvPr>
          <p:cNvSpPr/>
          <p:nvPr/>
        </p:nvSpPr>
        <p:spPr>
          <a:xfrm rot="5400000">
            <a:off x="4382053" y="437634"/>
            <a:ext cx="278538" cy="26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C23A978E-3219-45DA-817E-D38DF8C255F3}"/>
              </a:ext>
            </a:extLst>
          </p:cNvPr>
          <p:cNvSpPr/>
          <p:nvPr/>
        </p:nvSpPr>
        <p:spPr>
          <a:xfrm rot="5400000">
            <a:off x="11046595" y="460983"/>
            <a:ext cx="278538" cy="260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55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A5E3E-2BF6-4479-AE6A-A74409EE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721530"/>
            <a:ext cx="5127171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100" dirty="0"/>
              <a:t>PASO 4. </a:t>
            </a:r>
            <a:br>
              <a:rPr lang="en-US" sz="4100" dirty="0"/>
            </a:br>
            <a:r>
              <a:rPr lang="en-US" sz="4100" dirty="0"/>
              <a:t>PERFILES DE EDADES DE CUBRICION </a:t>
            </a:r>
          </a:p>
        </p:txBody>
      </p:sp>
      <p:pic>
        <p:nvPicPr>
          <p:cNvPr id="17" name="Marcador de contenido 6">
            <a:extLst>
              <a:ext uri="{FF2B5EF4-FFF2-40B4-BE49-F238E27FC236}">
                <a16:creationId xmlns:a16="http://schemas.microsoft.com/office/drawing/2014/main" id="{7B572653-8CEA-4CA5-8714-0E8874842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373" y="625337"/>
            <a:ext cx="5451627" cy="508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C87FD4-674E-4D93-BFBB-8185A14D4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1684" y="2434045"/>
            <a:ext cx="5127172" cy="1558632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rm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ha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establecido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perfil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edades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cubrición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fértil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las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corderas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reposición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ganaderos: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915AD22-9E8E-4702-9205-F25D832A3DD4}"/>
              </a:ext>
            </a:extLst>
          </p:cNvPr>
          <p:cNvSpPr/>
          <p:nvPr/>
        </p:nvSpPr>
        <p:spPr>
          <a:xfrm>
            <a:off x="644373" y="5798415"/>
            <a:ext cx="545162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+mj-lt"/>
                <a:ea typeface="Times New Roman" panose="02020603050405020304" pitchFamily="18" charset="0"/>
              </a:rPr>
              <a:t>En cada lote, se representan las corderas </a:t>
            </a:r>
            <a:r>
              <a:rPr lang="es-ES" dirty="0">
                <a:latin typeface="+mj-lt"/>
              </a:rPr>
              <a:t>ordenadas </a:t>
            </a:r>
            <a:r>
              <a:rPr lang="es-ES" dirty="0">
                <a:latin typeface="+mj-lt"/>
                <a:ea typeface="Times New Roman" panose="02020603050405020304" pitchFamily="18" charset="0"/>
              </a:rPr>
              <a:t>por edad a la primera cubrición fértil.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5671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9A5E3E-2BF6-4479-AE6A-A74409EE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8" y="523684"/>
            <a:ext cx="4476808" cy="189443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700" dirty="0"/>
              <a:t>PASO 4.</a:t>
            </a:r>
            <a:br>
              <a:rPr lang="en-US" sz="3700" dirty="0"/>
            </a:br>
            <a:r>
              <a:rPr lang="en-US" sz="3700" dirty="0"/>
              <a:t>FERTILIDAD DE LAS CORDERAS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" name="Imagen 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206FF56-69FA-4559-8443-273ABF796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98" y="640080"/>
            <a:ext cx="5420005" cy="505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3140A0C-92E6-4236-8A07-FF4444F5BD04}"/>
              </a:ext>
            </a:extLst>
          </p:cNvPr>
          <p:cNvSpPr txBox="1">
            <a:spLocks/>
          </p:cNvSpPr>
          <p:nvPr/>
        </p:nvSpPr>
        <p:spPr>
          <a:xfrm>
            <a:off x="7163062" y="2242769"/>
            <a:ext cx="4242379" cy="194726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cap="all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SE HA DETERMINADO LA FERTILIDAD DE LAS CORDERAS EN CUBRICION TEMPRANA, ESTANDAR Y POSTERIORES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CAF45E84-42E9-45BE-9D00-619D58FEDE3D}"/>
              </a:ext>
            </a:extLst>
          </p:cNvPr>
          <p:cNvGrpSpPr/>
          <p:nvPr/>
        </p:nvGrpSpPr>
        <p:grpSpPr>
          <a:xfrm>
            <a:off x="2179931" y="5798198"/>
            <a:ext cx="4196572" cy="369332"/>
            <a:chOff x="1207658" y="5926237"/>
            <a:chExt cx="4196572" cy="369332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6869FF72-3045-4437-8848-8DC869936440}"/>
                </a:ext>
              </a:extLst>
            </p:cNvPr>
            <p:cNvSpPr txBox="1"/>
            <p:nvPr/>
          </p:nvSpPr>
          <p:spPr>
            <a:xfrm>
              <a:off x="1207658" y="5926237"/>
              <a:ext cx="419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       1ª CUBRICIÓN          1º PARTO</a:t>
              </a:r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2D79B57B-2753-43D3-8BB6-6BFF7C6F97FC}"/>
                </a:ext>
              </a:extLst>
            </p:cNvPr>
            <p:cNvSpPr/>
            <p:nvPr/>
          </p:nvSpPr>
          <p:spPr>
            <a:xfrm>
              <a:off x="1354238" y="5990246"/>
              <a:ext cx="196770" cy="2276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8F768F35-E195-43CD-B90E-311B22F370EB}"/>
                </a:ext>
              </a:extLst>
            </p:cNvPr>
            <p:cNvSpPr/>
            <p:nvPr/>
          </p:nvSpPr>
          <p:spPr>
            <a:xfrm>
              <a:off x="3183038" y="6005155"/>
              <a:ext cx="196770" cy="22767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9E59F5F0-C5CA-4F40-8388-C7DF58A9C222}"/>
              </a:ext>
            </a:extLst>
          </p:cNvPr>
          <p:cNvSpPr/>
          <p:nvPr/>
        </p:nvSpPr>
        <p:spPr>
          <a:xfrm>
            <a:off x="5883518" y="5329713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dirty="0">
                <a:latin typeface="+mj-lt"/>
                <a:ea typeface="Times New Roman" panose="02020603050405020304" pitchFamily="18" charset="0"/>
              </a:rPr>
              <a:t>Para cada lote, se representan las fechas de nacimiento, fechas de primera cubrición fértil y fechas de parto, respectivamente.</a:t>
            </a:r>
            <a:endParaRPr lang="es-ES" sz="20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00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887580-1B21-49B4-B6AB-3F15BB30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3011" y="523684"/>
            <a:ext cx="2645829" cy="3819716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92075"/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PASO 4. </a:t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ÍNDICES DE  FERTILIDAD PARA  CADA CUBRICION Y  EXPLOTACIÓN</a:t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138A54F-6D5D-43B0-89FB-F3A16B07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2" y="451914"/>
            <a:ext cx="9046037" cy="5879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Straight Connector 19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1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478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1055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60" name="Straight Connector 1059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62" name="Rectangle 1061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0ED473B-3CCD-40C1-8473-7D31D824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094" y="337443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PASO 5.</a:t>
            </a:r>
            <a:br>
              <a:rPr lang="en-US" sz="2600" dirty="0"/>
            </a:b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ECUACIONES DE PREDICCIÓN </a:t>
            </a:r>
          </a:p>
        </p:txBody>
      </p:sp>
      <p:pic>
        <p:nvPicPr>
          <p:cNvPr id="1026" name="Imagen 4">
            <a:extLst>
              <a:ext uri="{FF2B5EF4-FFF2-40B4-BE49-F238E27FC236}">
                <a16:creationId xmlns:a16="http://schemas.microsoft.com/office/drawing/2014/main" id="{5A2192A6-30D4-4714-8927-77CB7A67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23170"/>
            <a:ext cx="6909801" cy="494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56E48422-2ABD-4276-926E-B619FEB1DEB3}"/>
              </a:ext>
            </a:extLst>
          </p:cNvPr>
          <p:cNvSpPr/>
          <p:nvPr/>
        </p:nvSpPr>
        <p:spPr>
          <a:xfrm>
            <a:off x="7892143" y="1761144"/>
            <a:ext cx="3690257" cy="140601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los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espectros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NIRS, 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determinado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ecuaciones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predicción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ovejas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gestantes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vacías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cubrición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temprana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así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temprana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estándar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cada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6" name="Rectangle 1065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248AE35E-C509-4CC0-BC92-94219A5030ED}"/>
              </a:ext>
            </a:extLst>
          </p:cNvPr>
          <p:cNvSpPr/>
          <p:nvPr/>
        </p:nvSpPr>
        <p:spPr>
          <a:xfrm>
            <a:off x="7892143" y="3352801"/>
            <a:ext cx="3690257" cy="235259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rmAutofit lnSpcReduction="10000"/>
          </a:bodyPr>
          <a:lstStyle/>
          <a:p>
            <a:pPr indent="88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b="1" dirty="0">
                <a:solidFill>
                  <a:schemeClr val="bg1"/>
                </a:solidFill>
              </a:rPr>
              <a:t>RESULTADOS DEL ESTUDIO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bg1"/>
              </a:solidFill>
            </a:endParaRPr>
          </a:p>
          <a:p>
            <a:pPr marL="88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>
                <a:solidFill>
                  <a:schemeClr val="bg1"/>
                </a:solidFill>
              </a:rPr>
              <a:t>La </a:t>
            </a:r>
            <a:r>
              <a:rPr lang="en-US" b="1" dirty="0" err="1">
                <a:solidFill>
                  <a:schemeClr val="bg1"/>
                </a:solidFill>
              </a:rPr>
              <a:t>mejora</a:t>
            </a:r>
            <a:r>
              <a:rPr lang="en-US" b="1" dirty="0">
                <a:solidFill>
                  <a:schemeClr val="bg1"/>
                </a:solidFill>
              </a:rPr>
              <a:t> que se </a:t>
            </a:r>
            <a:r>
              <a:rPr lang="en-US" b="1" dirty="0" err="1">
                <a:solidFill>
                  <a:schemeClr val="bg1"/>
                </a:solidFill>
              </a:rPr>
              <a:t>obtendría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la </a:t>
            </a:r>
            <a:r>
              <a:rPr lang="en-US" b="1" dirty="0" err="1">
                <a:solidFill>
                  <a:schemeClr val="bg1"/>
                </a:solidFill>
              </a:rPr>
              <a:t>fertilidad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si</a:t>
            </a:r>
            <a:r>
              <a:rPr lang="en-US" b="1" dirty="0">
                <a:solidFill>
                  <a:schemeClr val="bg1"/>
                </a:solidFill>
              </a:rPr>
              <a:t> se </a:t>
            </a:r>
            <a:r>
              <a:rPr lang="en-US" b="1" dirty="0" err="1">
                <a:solidFill>
                  <a:schemeClr val="bg1"/>
                </a:solidFill>
              </a:rPr>
              <a:t>eligieran</a:t>
            </a:r>
            <a:r>
              <a:rPr lang="en-US" b="1" dirty="0">
                <a:solidFill>
                  <a:schemeClr val="bg1"/>
                </a:solidFill>
              </a:rPr>
              <a:t> las </a:t>
            </a:r>
            <a:r>
              <a:rPr lang="en-US" b="1" dirty="0" err="1">
                <a:solidFill>
                  <a:schemeClr val="bg1"/>
                </a:solidFill>
              </a:rPr>
              <a:t>corderas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precozmente</a:t>
            </a:r>
            <a:r>
              <a:rPr lang="en-US" b="1" dirty="0">
                <a:solidFill>
                  <a:schemeClr val="bg1"/>
                </a:solidFill>
              </a:rPr>
              <a:t> con </a:t>
            </a:r>
            <a:r>
              <a:rPr lang="en-US" b="1" dirty="0" err="1">
                <a:solidFill>
                  <a:schemeClr val="bg1"/>
                </a:solidFill>
              </a:rPr>
              <a:t>predición</a:t>
            </a:r>
            <a:r>
              <a:rPr lang="en-US" b="1" dirty="0">
                <a:solidFill>
                  <a:schemeClr val="bg1"/>
                </a:solidFill>
              </a:rPr>
              <a:t> NIRS y </a:t>
            </a:r>
            <a:r>
              <a:rPr lang="en-US" b="1" dirty="0" err="1">
                <a:solidFill>
                  <a:schemeClr val="bg1"/>
                </a:solidFill>
              </a:rPr>
              <a:t>este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modelo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sería</a:t>
            </a:r>
            <a:r>
              <a:rPr lang="en-US" b="1" dirty="0">
                <a:solidFill>
                  <a:schemeClr val="bg1"/>
                </a:solidFill>
              </a:rPr>
              <a:t> de 6.4 a 95.5%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cubrición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temprana</a:t>
            </a:r>
            <a:r>
              <a:rPr lang="en-US" b="1" dirty="0">
                <a:solidFill>
                  <a:schemeClr val="bg1"/>
                </a:solidFill>
              </a:rPr>
              <a:t> y de 1.8 a 67.9% </a:t>
            </a:r>
            <a:r>
              <a:rPr lang="en-US" b="1" dirty="0" err="1">
                <a:solidFill>
                  <a:schemeClr val="bg1"/>
                </a:solidFill>
              </a:rPr>
              <a:t>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temprana+estándar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BC41FE-A8EF-4E75-841E-3D0F6531EF00}"/>
              </a:ext>
            </a:extLst>
          </p:cNvPr>
          <p:cNvSpPr txBox="1"/>
          <p:nvPr/>
        </p:nvSpPr>
        <p:spPr>
          <a:xfrm>
            <a:off x="547551" y="5887215"/>
            <a:ext cx="728254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Los valores en rojo en las dos últimas columnas, indican el % de mejora en fertilidad que se habría producido si se hubieran elegido las corderas por valor NIRS , tanto en cubrición temprana ,como standard para cada lote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7CD93A9-D242-48CA-9F53-66E93C1CA50A}"/>
              </a:ext>
            </a:extLst>
          </p:cNvPr>
          <p:cNvSpPr/>
          <p:nvPr/>
        </p:nvSpPr>
        <p:spPr>
          <a:xfrm>
            <a:off x="571950" y="22259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" sz="1200" b="1" i="1" dirty="0">
                <a:latin typeface="+mj-lt"/>
                <a:ea typeface="Times New Roman" panose="02020603050405020304" pitchFamily="18" charset="0"/>
              </a:rPr>
              <a:t>Tabla 2. Tabla de predicción por NIRS. Los datos de lotes resaltados en verde corresponden al 10% de mejores características o resultados y en rojo, los 10% peores.</a:t>
            </a:r>
            <a:endParaRPr lang="es-ES" sz="1200" dirty="0">
              <a:latin typeface="+mj-lt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070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ABF45F-D77E-486E-AEEC-B6C94483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98335"/>
            <a:ext cx="12192000" cy="1350819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algn="ctr" defTabSz="457200"/>
            <a:r>
              <a:rPr lang="es-ES" sz="2400" b="1" dirty="0">
                <a:solidFill>
                  <a:schemeClr val="lt1"/>
                </a:solidFill>
              </a:rPr>
              <a:t/>
            </a:r>
            <a:br>
              <a:rPr lang="es-ES" sz="2400" b="1" dirty="0">
                <a:solidFill>
                  <a:schemeClr val="lt1"/>
                </a:solidFill>
              </a:rPr>
            </a:br>
            <a:r>
              <a:rPr lang="es-ES" sz="2400" b="1" dirty="0">
                <a:solidFill>
                  <a:schemeClr val="lt1"/>
                </a:solidFill>
              </a:rPr>
              <a:t>Objetivo 2: Aplicar nuevas herramientas de diagnóstico genético que hagan posible la detección precoz de animales más productivos </a:t>
            </a:r>
            <a:br>
              <a:rPr lang="es-ES" sz="2400" b="1" dirty="0">
                <a:solidFill>
                  <a:schemeClr val="lt1"/>
                </a:solidFill>
              </a:rPr>
            </a:br>
            <a:endParaRPr lang="es-ES" sz="2400" b="1" dirty="0">
              <a:solidFill>
                <a:schemeClr val="lt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34735F-AA15-4FFE-8D3E-6394DD223110}"/>
              </a:ext>
            </a:extLst>
          </p:cNvPr>
          <p:cNvSpPr txBox="1"/>
          <p:nvPr/>
        </p:nvSpPr>
        <p:spPr>
          <a:xfrm>
            <a:off x="147484" y="1789471"/>
            <a:ext cx="11897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</a:rPr>
              <a:t>Entre las herramientas genéticas se estudiarán marcadores relacionados con la fertilidad y la edad al primer parto en las hembras. Se pretende validar en una población comercial los efectos encontrados en poblaciones experimentales de los polimorfismos en los genes </a:t>
            </a:r>
            <a:r>
              <a:rPr lang="es-ES" i="1" dirty="0">
                <a:solidFill>
                  <a:srgbClr val="FF0000"/>
                </a:solidFill>
                <a:latin typeface="+mj-lt"/>
              </a:rPr>
              <a:t>MTNR1A</a:t>
            </a:r>
            <a:r>
              <a:rPr lang="es-ES" dirty="0">
                <a:latin typeface="+mj-lt"/>
              </a:rPr>
              <a:t>, </a:t>
            </a:r>
            <a:r>
              <a:rPr lang="es-ES" i="1" dirty="0">
                <a:solidFill>
                  <a:srgbClr val="FF0000"/>
                </a:solidFill>
                <a:latin typeface="+mj-lt"/>
              </a:rPr>
              <a:t>LEPR</a:t>
            </a:r>
            <a:r>
              <a:rPr lang="es-ES" dirty="0">
                <a:latin typeface="+mj-lt"/>
              </a:rPr>
              <a:t> y </a:t>
            </a:r>
            <a:r>
              <a:rPr lang="es-ES" i="1" dirty="0">
                <a:solidFill>
                  <a:srgbClr val="FF0000"/>
                </a:solidFill>
                <a:latin typeface="+mj-lt"/>
              </a:rPr>
              <a:t>KISS1R</a:t>
            </a:r>
            <a:r>
              <a:rPr lang="es-ES" dirty="0">
                <a:latin typeface="+mj-lt"/>
              </a:rPr>
              <a:t>, que nos permita identificar animales más fértiles y precoces, y por lo tanto más eficientes, que incremente la rentabilidad de la explotación y por lo tanto la viabilidad de la misma.</a:t>
            </a:r>
          </a:p>
          <a:p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A89DFD5-5790-4094-8B4C-3732AB9DF5B0}"/>
              </a:ext>
            </a:extLst>
          </p:cNvPr>
          <p:cNvSpPr/>
          <p:nvPr/>
        </p:nvSpPr>
        <p:spPr>
          <a:xfrm>
            <a:off x="1625218" y="4419448"/>
            <a:ext cx="8477084" cy="16312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i="1" dirty="0">
                <a:solidFill>
                  <a:schemeClr val="bg1"/>
                </a:solidFill>
              </a:rPr>
              <a:t>Asignación de paternidad</a:t>
            </a:r>
          </a:p>
          <a:p>
            <a:pPr algn="ctr"/>
            <a:r>
              <a:rPr lang="es-ES" sz="2000" b="1" i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s-ES" sz="2000" b="1" i="1" dirty="0">
                <a:solidFill>
                  <a:schemeClr val="bg1"/>
                </a:solidFill>
              </a:rPr>
              <a:t>MTNR1A</a:t>
            </a:r>
            <a:r>
              <a:rPr lang="es-ES" sz="2000" b="1" dirty="0">
                <a:solidFill>
                  <a:schemeClr val="bg1"/>
                </a:solidFill>
              </a:rPr>
              <a:t>, </a:t>
            </a:r>
            <a:r>
              <a:rPr lang="es-ES" sz="2000" b="1" i="1" dirty="0">
                <a:solidFill>
                  <a:schemeClr val="bg1"/>
                </a:solidFill>
              </a:rPr>
              <a:t>LEPR</a:t>
            </a:r>
            <a:r>
              <a:rPr lang="es-ES" sz="2000" b="1" dirty="0">
                <a:solidFill>
                  <a:schemeClr val="bg1"/>
                </a:solidFill>
              </a:rPr>
              <a:t> y </a:t>
            </a:r>
            <a:r>
              <a:rPr lang="es-ES" sz="2000" b="1" i="1" dirty="0">
                <a:solidFill>
                  <a:schemeClr val="bg1"/>
                </a:solidFill>
              </a:rPr>
              <a:t>KISS1R</a:t>
            </a:r>
          </a:p>
          <a:p>
            <a:pPr algn="ctr"/>
            <a:r>
              <a:rPr lang="es-ES" sz="2000" b="1" i="1" dirty="0">
                <a:solidFill>
                  <a:schemeClr val="bg1"/>
                </a:solidFill>
              </a:rPr>
              <a:t>+</a:t>
            </a:r>
          </a:p>
          <a:p>
            <a:pPr algn="ctr"/>
            <a:r>
              <a:rPr lang="es-ES" sz="2000" b="1" i="1" dirty="0" err="1">
                <a:solidFill>
                  <a:schemeClr val="bg1"/>
                </a:solidFill>
              </a:rPr>
              <a:t>FecX</a:t>
            </a:r>
            <a:r>
              <a:rPr lang="es-ES" sz="2000" b="1" i="1" baseline="30000" dirty="0" err="1">
                <a:solidFill>
                  <a:schemeClr val="bg1"/>
                </a:solidFill>
              </a:rPr>
              <a:t>R</a:t>
            </a:r>
            <a:r>
              <a:rPr lang="es-ES" sz="2000" b="1" i="1" dirty="0">
                <a:solidFill>
                  <a:schemeClr val="bg1"/>
                </a:solidFill>
              </a:rPr>
              <a:t>  (ROA), </a:t>
            </a:r>
            <a:r>
              <a:rPr lang="es-ES" sz="2000" b="1" i="1" dirty="0" err="1">
                <a:solidFill>
                  <a:schemeClr val="bg1"/>
                </a:solidFill>
              </a:rPr>
              <a:t>FecX</a:t>
            </a:r>
            <a:r>
              <a:rPr lang="es-ES" sz="2000" b="1" i="1" baseline="30000" dirty="0" err="1">
                <a:solidFill>
                  <a:schemeClr val="bg1"/>
                </a:solidFill>
              </a:rPr>
              <a:t>GR</a:t>
            </a:r>
            <a:r>
              <a:rPr lang="es-ES" sz="2000" b="1" i="1" baseline="30000" dirty="0">
                <a:solidFill>
                  <a:schemeClr val="bg1"/>
                </a:solidFill>
              </a:rPr>
              <a:t> </a:t>
            </a:r>
            <a:r>
              <a:rPr lang="es-ES" sz="2000" b="1" i="1" dirty="0">
                <a:solidFill>
                  <a:schemeClr val="bg1"/>
                </a:solidFill>
              </a:rPr>
              <a:t>(</a:t>
            </a:r>
            <a:r>
              <a:rPr lang="es-ES" sz="2000" b="1" i="1" dirty="0" err="1">
                <a:solidFill>
                  <a:schemeClr val="bg1"/>
                </a:solidFill>
              </a:rPr>
              <a:t>Grivette</a:t>
            </a:r>
            <a:r>
              <a:rPr lang="es-ES" sz="2000" b="1" i="1" dirty="0">
                <a:solidFill>
                  <a:schemeClr val="bg1"/>
                </a:solidFill>
              </a:rPr>
              <a:t>); </a:t>
            </a:r>
            <a:r>
              <a:rPr lang="es-ES" sz="2000" b="1" i="1" dirty="0" err="1">
                <a:solidFill>
                  <a:schemeClr val="bg1"/>
                </a:solidFill>
              </a:rPr>
              <a:t>FecX</a:t>
            </a:r>
            <a:r>
              <a:rPr lang="es-ES" sz="2000" b="1" i="1" baseline="30000" dirty="0" err="1">
                <a:solidFill>
                  <a:schemeClr val="bg1"/>
                </a:solidFill>
              </a:rPr>
              <a:t>RA</a:t>
            </a:r>
            <a:r>
              <a:rPr lang="es-ES" sz="2000" b="1" i="1" dirty="0">
                <a:solidFill>
                  <a:schemeClr val="bg1"/>
                </a:solidFill>
              </a:rPr>
              <a:t>(ROA2) + scrapie  + otros genes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5C14B30D-D113-4F73-9F01-F8E1416C3DBE}"/>
              </a:ext>
            </a:extLst>
          </p:cNvPr>
          <p:cNvSpPr/>
          <p:nvPr/>
        </p:nvSpPr>
        <p:spPr>
          <a:xfrm>
            <a:off x="5183318" y="3068960"/>
            <a:ext cx="576064" cy="72008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6517639-AB63-4148-80CC-3B973B06C0E3}"/>
              </a:ext>
            </a:extLst>
          </p:cNvPr>
          <p:cNvSpPr/>
          <p:nvPr/>
        </p:nvSpPr>
        <p:spPr>
          <a:xfrm>
            <a:off x="3223837" y="3772239"/>
            <a:ext cx="7169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 de nuevas tecnologías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 Paneles de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SNPs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5 Elipse"/>
          <p:cNvSpPr/>
          <p:nvPr/>
        </p:nvSpPr>
        <p:spPr>
          <a:xfrm>
            <a:off x="3822783" y="4732386"/>
            <a:ext cx="5364088" cy="14329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3" name="8 Rectángulo"/>
          <p:cNvSpPr/>
          <p:nvPr/>
        </p:nvSpPr>
        <p:spPr>
          <a:xfrm>
            <a:off x="2135560" y="33912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sz="2400" b="1" i="1" dirty="0">
                <a:latin typeface="+mj-lt"/>
              </a:rPr>
              <a:t>Más versatilidad ya que permite incluir diferentes </a:t>
            </a:r>
            <a:r>
              <a:rPr lang="es-ES" altLang="es-ES" sz="2400" b="1" i="1" dirty="0" err="1">
                <a:latin typeface="+mj-lt"/>
              </a:rPr>
              <a:t>genotipados</a:t>
            </a:r>
            <a:r>
              <a:rPr lang="es-ES" altLang="es-ES" sz="2400" b="1" i="1" dirty="0">
                <a:latin typeface="+mj-lt"/>
              </a:rPr>
              <a:t> realizados por separado</a:t>
            </a:r>
            <a:endParaRPr lang="es-ES" altLang="es-ES" sz="2400" b="1" i="1" baseline="30000" dirty="0">
              <a:latin typeface="+mj-lt"/>
            </a:endParaRPr>
          </a:p>
        </p:txBody>
      </p:sp>
      <p:pic>
        <p:nvPicPr>
          <p:cNvPr id="4" name="Picture 2" descr="https://scontent-mad1-1.xx.fbcdn.net/v/t1.0-9/14650262_1120040968078923_2406523145194269047_n.jpg?oh=1a5055ed2583ee826d81fe0349bc965e&amp;oe=58977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64" y="1415275"/>
            <a:ext cx="4489699" cy="16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03322" y="407919"/>
            <a:ext cx="418668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s-ES" alt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Desarrollo</a:t>
            </a:r>
            <a:r>
              <a:rPr lang="es-ES" alt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de paneles de </a:t>
            </a:r>
            <a:r>
              <a:rPr lang="es-ES" altLang="es-ES" sz="2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SNPs</a:t>
            </a:r>
            <a:endParaRPr lang="es-ES" altLang="es-ES" sz="2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" name="14 CuadroTexto"/>
          <p:cNvSpPr txBox="1"/>
          <p:nvPr/>
        </p:nvSpPr>
        <p:spPr>
          <a:xfrm>
            <a:off x="5910781" y="4772260"/>
            <a:ext cx="71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latin typeface="+mj-lt"/>
              </a:rPr>
              <a:t>FecX</a:t>
            </a:r>
            <a:r>
              <a:rPr lang="es-ES" b="1" baseline="30000" dirty="0" err="1">
                <a:latin typeface="+mj-lt"/>
              </a:rPr>
              <a:t>R</a:t>
            </a:r>
            <a:endParaRPr lang="es-ES" b="1" dirty="0">
              <a:latin typeface="+mj-lt"/>
            </a:endParaRPr>
          </a:p>
        </p:txBody>
      </p:sp>
      <p:sp>
        <p:nvSpPr>
          <p:cNvPr id="8" name="15 CuadroTexto"/>
          <p:cNvSpPr txBox="1"/>
          <p:nvPr/>
        </p:nvSpPr>
        <p:spPr>
          <a:xfrm>
            <a:off x="4631463" y="4859275"/>
            <a:ext cx="875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Scrapie</a:t>
            </a:r>
          </a:p>
        </p:txBody>
      </p:sp>
      <p:sp>
        <p:nvSpPr>
          <p:cNvPr id="9" name="16 CuadroTexto"/>
          <p:cNvSpPr txBox="1"/>
          <p:nvPr/>
        </p:nvSpPr>
        <p:spPr>
          <a:xfrm>
            <a:off x="4014294" y="5221318"/>
            <a:ext cx="1539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Estacionalidad </a:t>
            </a:r>
          </a:p>
          <a:p>
            <a:r>
              <a:rPr lang="es-ES" b="1" dirty="0">
                <a:latin typeface="+mj-lt"/>
              </a:rPr>
              <a:t>reproductiva</a:t>
            </a:r>
          </a:p>
        </p:txBody>
      </p:sp>
      <p:sp>
        <p:nvSpPr>
          <p:cNvPr id="10" name="6 Rectángulo"/>
          <p:cNvSpPr/>
          <p:nvPr/>
        </p:nvSpPr>
        <p:spPr>
          <a:xfrm>
            <a:off x="6962862" y="4923436"/>
            <a:ext cx="2393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Susceptibilidad </a:t>
            </a:r>
            <a:r>
              <a:rPr lang="es-ES" b="1" dirty="0" err="1">
                <a:latin typeface="+mj-lt"/>
              </a:rPr>
              <a:t>lentivirus</a:t>
            </a:r>
            <a:r>
              <a:rPr lang="es-ES" b="1" dirty="0">
                <a:latin typeface="+mj-lt"/>
              </a:rPr>
              <a:t>, mamitis</a:t>
            </a:r>
          </a:p>
        </p:txBody>
      </p:sp>
      <p:sp>
        <p:nvSpPr>
          <p:cNvPr id="11" name="23 Rectángulo"/>
          <p:cNvSpPr/>
          <p:nvPr/>
        </p:nvSpPr>
        <p:spPr>
          <a:xfrm>
            <a:off x="5630442" y="5221317"/>
            <a:ext cx="124709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Paternidad</a:t>
            </a:r>
          </a:p>
        </p:txBody>
      </p:sp>
      <p:sp>
        <p:nvSpPr>
          <p:cNvPr id="12" name="24 Rectángulo"/>
          <p:cNvSpPr/>
          <p:nvPr/>
        </p:nvSpPr>
        <p:spPr>
          <a:xfrm>
            <a:off x="6258397" y="5700659"/>
            <a:ext cx="2031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Alelos recesivos</a:t>
            </a:r>
          </a:p>
        </p:txBody>
      </p:sp>
    </p:spTree>
    <p:extLst>
      <p:ext uri="{BB962C8B-B14F-4D97-AF65-F5344CB8AC3E}">
        <p14:creationId xmlns:p14="http://schemas.microsoft.com/office/powerpoint/2010/main" val="3136415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812648" y="142305"/>
            <a:ext cx="6953132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sz="2800" b="1" dirty="0">
              <a:latin typeface="+mj-lt"/>
            </a:endParaRPr>
          </a:p>
          <a:p>
            <a:pPr algn="ctr"/>
            <a:r>
              <a:rPr lang="es-ES" sz="2800" b="1" dirty="0">
                <a:latin typeface="+mj-lt"/>
              </a:rPr>
              <a:t>Panel de </a:t>
            </a:r>
            <a:r>
              <a:rPr lang="es-ES" sz="2800" b="1" dirty="0" err="1">
                <a:latin typeface="+mj-lt"/>
              </a:rPr>
              <a:t>SNPs</a:t>
            </a:r>
            <a:r>
              <a:rPr lang="es-ES" sz="2800" b="1" dirty="0">
                <a:latin typeface="+mj-lt"/>
              </a:rPr>
              <a:t> de asignación de paternidad</a:t>
            </a:r>
          </a:p>
          <a:p>
            <a:pPr algn="ctr"/>
            <a:endParaRPr lang="es-ES" sz="2800" b="1" dirty="0">
              <a:latin typeface="+mj-lt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2423592" y="2101626"/>
            <a:ext cx="7342188" cy="370363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latin typeface="+mj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691921" y="3135089"/>
            <a:ext cx="4364612" cy="14970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tx1"/>
                </a:solidFill>
                <a:latin typeface="+mj-lt"/>
              </a:rPr>
              <a:t>163 </a:t>
            </a:r>
            <a:r>
              <a:rPr lang="es-ES" sz="2800" b="1" dirty="0" err="1">
                <a:solidFill>
                  <a:schemeClr val="tx1"/>
                </a:solidFill>
                <a:latin typeface="+mj-lt"/>
              </a:rPr>
              <a:t>SNPs</a:t>
            </a:r>
            <a:r>
              <a:rPr lang="es-ES" sz="2800" b="1" dirty="0">
                <a:solidFill>
                  <a:schemeClr val="tx1"/>
                </a:solidFill>
                <a:latin typeface="+mj-lt"/>
              </a:rPr>
              <a:t> para la asignación de paternidad</a:t>
            </a:r>
            <a:endParaRPr lang="es-E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859918" y="2089581"/>
            <a:ext cx="155138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2800" b="1" dirty="0">
                <a:latin typeface="+mj-lt"/>
              </a:rPr>
              <a:t>192 </a:t>
            </a:r>
            <a:r>
              <a:rPr lang="es-ES" sz="2800" b="1" dirty="0" err="1">
                <a:latin typeface="+mj-lt"/>
              </a:rPr>
              <a:t>SNPs</a:t>
            </a:r>
            <a:endParaRPr lang="es-ES" sz="2800" b="1" dirty="0">
              <a:latin typeface="+mj-lt"/>
            </a:endParaRPr>
          </a:p>
        </p:txBody>
      </p:sp>
      <p:sp>
        <p:nvSpPr>
          <p:cNvPr id="11" name="CuadroTexto 7"/>
          <p:cNvSpPr txBox="1">
            <a:spLocks noChangeArrowheads="1"/>
          </p:cNvSpPr>
          <p:nvPr/>
        </p:nvSpPr>
        <p:spPr bwMode="auto">
          <a:xfrm>
            <a:off x="3384030" y="2614391"/>
            <a:ext cx="14335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PRNP</a:t>
            </a:r>
            <a:r>
              <a:rPr lang="es-ES">
                <a:latin typeface="+mj-lt"/>
              </a:rPr>
              <a:t>/scrapie</a:t>
            </a:r>
          </a:p>
        </p:txBody>
      </p:sp>
      <p:sp>
        <p:nvSpPr>
          <p:cNvPr id="12" name="CuadroTexto 8"/>
          <p:cNvSpPr txBox="1">
            <a:spLocks noChangeArrowheads="1"/>
          </p:cNvSpPr>
          <p:nvPr/>
        </p:nvSpPr>
        <p:spPr bwMode="auto">
          <a:xfrm>
            <a:off x="5009630" y="2346101"/>
            <a:ext cx="1549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MTNR1A</a:t>
            </a:r>
            <a:r>
              <a:rPr lang="es-ES">
                <a:latin typeface="+mj-lt"/>
              </a:rPr>
              <a:t>/GDO</a:t>
            </a:r>
          </a:p>
        </p:txBody>
      </p:sp>
      <p:sp>
        <p:nvSpPr>
          <p:cNvPr id="13" name="CuadroTexto 9"/>
          <p:cNvSpPr txBox="1">
            <a:spLocks noChangeArrowheads="1"/>
          </p:cNvSpPr>
          <p:nvPr/>
        </p:nvSpPr>
        <p:spPr bwMode="auto">
          <a:xfrm>
            <a:off x="6687619" y="2612801"/>
            <a:ext cx="695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GDF9</a:t>
            </a:r>
          </a:p>
        </p:txBody>
      </p:sp>
      <p:sp>
        <p:nvSpPr>
          <p:cNvPr id="14" name="19 CuadroTexto"/>
          <p:cNvSpPr txBox="1">
            <a:spLocks noChangeArrowheads="1"/>
          </p:cNvSpPr>
          <p:nvPr/>
        </p:nvSpPr>
        <p:spPr bwMode="auto">
          <a:xfrm>
            <a:off x="7890944" y="3135091"/>
            <a:ext cx="1304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FecX</a:t>
            </a:r>
            <a:r>
              <a:rPr lang="es-ES" i="1" baseline="30000">
                <a:latin typeface="+mj-lt"/>
              </a:rPr>
              <a:t>R</a:t>
            </a:r>
            <a:r>
              <a:rPr lang="es-ES">
                <a:latin typeface="+mj-lt"/>
              </a:rPr>
              <a:t> / ROA</a:t>
            </a:r>
          </a:p>
        </p:txBody>
      </p:sp>
      <p:sp>
        <p:nvSpPr>
          <p:cNvPr id="15" name="19 CuadroTexto"/>
          <p:cNvSpPr txBox="1">
            <a:spLocks noChangeArrowheads="1"/>
          </p:cNvSpPr>
          <p:nvPr/>
        </p:nvSpPr>
        <p:spPr bwMode="auto">
          <a:xfrm>
            <a:off x="7978255" y="3690714"/>
            <a:ext cx="115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TMEM154</a:t>
            </a:r>
            <a:endParaRPr lang="es-ES">
              <a:latin typeface="+mj-lt"/>
            </a:endParaRPr>
          </a:p>
        </p:txBody>
      </p:sp>
      <p:sp>
        <p:nvSpPr>
          <p:cNvPr id="16" name="19 CuadroTexto"/>
          <p:cNvSpPr txBox="1">
            <a:spLocks noChangeArrowheads="1"/>
          </p:cNvSpPr>
          <p:nvPr/>
        </p:nvSpPr>
        <p:spPr bwMode="auto">
          <a:xfrm>
            <a:off x="7673457" y="4378101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LEPR</a:t>
            </a:r>
            <a:endParaRPr lang="es-ES">
              <a:latin typeface="+mj-lt"/>
            </a:endParaRPr>
          </a:p>
        </p:txBody>
      </p:sp>
      <p:sp>
        <p:nvSpPr>
          <p:cNvPr id="17" name="19 CuadroTexto"/>
          <p:cNvSpPr txBox="1">
            <a:spLocks noChangeArrowheads="1"/>
          </p:cNvSpPr>
          <p:nvPr/>
        </p:nvSpPr>
        <p:spPr bwMode="auto">
          <a:xfrm>
            <a:off x="6368530" y="4830541"/>
            <a:ext cx="501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FST</a:t>
            </a:r>
            <a:endParaRPr lang="es-ES">
              <a:latin typeface="+mj-lt"/>
            </a:endParaRPr>
          </a:p>
        </p:txBody>
      </p:sp>
      <p:sp>
        <p:nvSpPr>
          <p:cNvPr id="18" name="19 CuadroTexto"/>
          <p:cNvSpPr txBox="1">
            <a:spLocks noChangeArrowheads="1"/>
          </p:cNvSpPr>
          <p:nvPr/>
        </p:nvSpPr>
        <p:spPr bwMode="auto">
          <a:xfrm>
            <a:off x="4690542" y="4830541"/>
            <a:ext cx="781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SOCS2</a:t>
            </a:r>
            <a:endParaRPr lang="es-ES">
              <a:latin typeface="+mj-lt"/>
            </a:endParaRPr>
          </a:p>
        </p:txBody>
      </p:sp>
      <p:sp>
        <p:nvSpPr>
          <p:cNvPr id="19" name="19 CuadroTexto"/>
          <p:cNvSpPr txBox="1">
            <a:spLocks noChangeArrowheads="1"/>
          </p:cNvSpPr>
          <p:nvPr/>
        </p:nvSpPr>
        <p:spPr bwMode="auto">
          <a:xfrm>
            <a:off x="3320532" y="4378101"/>
            <a:ext cx="60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GHR</a:t>
            </a:r>
            <a:endParaRPr lang="es-ES">
              <a:latin typeface="+mj-lt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910955" y="3535141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i="1">
                <a:latin typeface="+mj-lt"/>
              </a:rPr>
              <a:t>KISS1R</a:t>
            </a:r>
            <a:endParaRPr lang="es-ES">
              <a:latin typeface="+mj-lt"/>
            </a:endParaRPr>
          </a:p>
        </p:txBody>
      </p:sp>
      <p:sp>
        <p:nvSpPr>
          <p:cNvPr id="21" name="CuadroTexto 17"/>
          <p:cNvSpPr txBox="1">
            <a:spLocks noChangeArrowheads="1"/>
          </p:cNvSpPr>
          <p:nvPr/>
        </p:nvSpPr>
        <p:spPr bwMode="auto">
          <a:xfrm>
            <a:off x="4817542" y="5270933"/>
            <a:ext cx="2699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dirty="0">
                <a:latin typeface="+mj-lt"/>
              </a:rPr>
              <a:t>29 </a:t>
            </a:r>
            <a:r>
              <a:rPr lang="es-ES" sz="2400" b="1" dirty="0" err="1">
                <a:latin typeface="+mj-lt"/>
              </a:rPr>
              <a:t>SNPs</a:t>
            </a:r>
            <a:r>
              <a:rPr lang="es-ES" sz="2400" b="1" dirty="0">
                <a:latin typeface="+mj-lt"/>
              </a:rPr>
              <a:t> </a:t>
            </a:r>
            <a:r>
              <a:rPr lang="fr-FR" altLang="es-ES" sz="2400" dirty="0">
                <a:latin typeface="+mj-lt"/>
              </a:rPr>
              <a:t>funcionales</a:t>
            </a:r>
            <a:endParaRPr lang="es-ES" sz="2400" b="1" dirty="0">
              <a:latin typeface="+mj-lt"/>
            </a:endParaRPr>
          </a:p>
        </p:txBody>
      </p:sp>
      <p:sp>
        <p:nvSpPr>
          <p:cNvPr id="24" name="9 CuadroTexto"/>
          <p:cNvSpPr txBox="1"/>
          <p:nvPr/>
        </p:nvSpPr>
        <p:spPr>
          <a:xfrm rot="18064592">
            <a:off x="1504464" y="2619980"/>
            <a:ext cx="205678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  <a:latin typeface="+mj-lt"/>
              </a:rPr>
              <a:t>Panel abierto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473BCBF-AB56-45FC-8900-67C664AC15C4}"/>
              </a:ext>
            </a:extLst>
          </p:cNvPr>
          <p:cNvSpPr/>
          <p:nvPr/>
        </p:nvSpPr>
        <p:spPr>
          <a:xfrm>
            <a:off x="1777953" y="6032056"/>
            <a:ext cx="798782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El panel de 192 </a:t>
            </a:r>
            <a:r>
              <a:rPr lang="es-E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SNPs</a:t>
            </a:r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se ha genotipado mediante tecnología KASP (</a:t>
            </a:r>
            <a:r>
              <a:rPr lang="es-E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Kompetitive</a:t>
            </a:r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allele</a:t>
            </a:r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ES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specific</a:t>
            </a:r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PCR), analizando un total de 5065 animales pertenecientes a 10 ganaderías. 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329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42663" y="983847"/>
            <a:ext cx="10579261" cy="451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None/>
              <a:defRPr/>
            </a:pPr>
            <a:r>
              <a:rPr lang="es-ES" altLang="es-ES" sz="2800" b="1" i="1" dirty="0">
                <a:latin typeface="+mj-lt"/>
              </a:rPr>
              <a:t>Herramienta de apoyo a los esquemas de selección</a:t>
            </a:r>
          </a:p>
          <a:p>
            <a:pPr algn="just">
              <a:buNone/>
              <a:defRPr/>
            </a:pPr>
            <a:endParaRPr lang="es-ES" altLang="es-ES" sz="2800" b="1" i="1" dirty="0">
              <a:latin typeface="+mj-lt"/>
            </a:endParaRPr>
          </a:p>
          <a:p>
            <a:pPr marL="342900" lvl="1" indent="-342900" algn="just">
              <a:buFont typeface="Wingdings" panose="05000000000000000000" pitchFamily="2" charset="2"/>
              <a:buChar char="Ø"/>
              <a:defRPr/>
            </a:pPr>
            <a:r>
              <a:rPr lang="es-ES" altLang="es-ES" sz="2400" b="1" i="1" dirty="0">
                <a:latin typeface="+mj-lt"/>
              </a:rPr>
              <a:t>Filiación:  # </a:t>
            </a:r>
            <a:r>
              <a:rPr lang="es-ES" altLang="es-ES" sz="2400" b="1" dirty="0">
                <a:latin typeface="+mj-lt"/>
              </a:rPr>
              <a:t>Precisión de valoraciones genéticas es imprescindible la existencia de 				genealogías.</a:t>
            </a:r>
          </a:p>
          <a:p>
            <a:pPr marL="457200" lvl="1" indent="0" algn="just">
              <a:buNone/>
              <a:defRPr/>
            </a:pPr>
            <a:endParaRPr lang="es-ES" altLang="es-ES" sz="2400" b="1" dirty="0">
              <a:latin typeface="+mj-lt"/>
            </a:endParaRPr>
          </a:p>
          <a:p>
            <a:pPr marL="457200" lvl="1" indent="0" algn="just">
              <a:buNone/>
              <a:defRPr/>
            </a:pPr>
            <a:endParaRPr lang="es-ES" altLang="es-ES" sz="2400" b="1" dirty="0">
              <a:latin typeface="+mj-lt"/>
            </a:endParaRPr>
          </a:p>
          <a:p>
            <a:pPr marL="457200" lvl="1" indent="0" algn="just">
              <a:buNone/>
              <a:defRPr/>
            </a:pPr>
            <a:r>
              <a:rPr lang="es-ES" altLang="es-ES" sz="2400" b="1" dirty="0">
                <a:latin typeface="+mj-lt"/>
              </a:rPr>
              <a:t>		 # Valoración de machos de monta natural en la propia ganadería</a:t>
            </a:r>
          </a:p>
          <a:p>
            <a:pPr marL="457200" lvl="1" indent="0" algn="just">
              <a:buNone/>
              <a:defRPr/>
            </a:pPr>
            <a:r>
              <a:rPr lang="es-ES" altLang="es-ES" sz="2400" b="1" dirty="0">
                <a:latin typeface="+mj-lt"/>
              </a:rPr>
              <a:t>		 # Control de la consanguinidad</a:t>
            </a:r>
          </a:p>
          <a:p>
            <a:pPr marL="457200" lvl="1" indent="0" algn="just">
              <a:buNone/>
              <a:defRPr/>
            </a:pPr>
            <a:r>
              <a:rPr lang="es-ES" altLang="es-ES" sz="2400" b="1" dirty="0">
                <a:latin typeface="+mj-lt"/>
              </a:rPr>
              <a:t>		 # Detección de machos con pocos hijos.</a:t>
            </a:r>
          </a:p>
          <a:p>
            <a:pPr marL="457200" lvl="1" indent="0" algn="just">
              <a:buNone/>
              <a:defRPr/>
            </a:pPr>
            <a:endParaRPr lang="es-ES" altLang="es-ES" sz="2400" b="1" dirty="0">
              <a:latin typeface="+mj-lt"/>
            </a:endParaRPr>
          </a:p>
        </p:txBody>
      </p:sp>
      <p:pic>
        <p:nvPicPr>
          <p:cNvPr id="3" name="Picture 2" descr="Resultado de imagen de paternidad bovino y filoge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5210147"/>
            <a:ext cx="2964457" cy="93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Resultado de imagen de paternidad bovino y filogen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975" y="5371154"/>
            <a:ext cx="2972513" cy="93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CuadroTexto"/>
          <p:cNvSpPr txBox="1"/>
          <p:nvPr/>
        </p:nvSpPr>
        <p:spPr>
          <a:xfrm>
            <a:off x="270076" y="2870214"/>
            <a:ext cx="11702005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s-ES" alt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7-15% de errores en las asignaciones </a:t>
            </a:r>
            <a:r>
              <a:rPr lang="es-ES" alt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</a:t>
            </a:r>
            <a:r>
              <a:rPr lang="es-ES" alt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1,5-2,5 % de pérdida de ganancia a la selección</a:t>
            </a:r>
            <a:endParaRPr lang="es-ES" alt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03712" y="260649"/>
            <a:ext cx="5040561" cy="4678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800" b="1" dirty="0">
                <a:latin typeface="+mj-lt"/>
              </a:rPr>
              <a:t>Asignación de paternidad</a:t>
            </a:r>
            <a:endParaRPr lang="es-ES" altLang="es-E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4035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Rectángulo"/>
          <p:cNvSpPr/>
          <p:nvPr/>
        </p:nvSpPr>
        <p:spPr>
          <a:xfrm>
            <a:off x="1743753" y="391462"/>
            <a:ext cx="8497887" cy="6718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es-ES" altLang="es-ES" sz="2800" b="1" i="1" dirty="0">
                <a:solidFill>
                  <a:schemeClr val="tx1"/>
                </a:solidFill>
                <a:latin typeface="+mj-lt"/>
              </a:rPr>
              <a:t>	Selección asistida por marcadores/gen.</a:t>
            </a:r>
          </a:p>
        </p:txBody>
      </p:sp>
      <p:sp>
        <p:nvSpPr>
          <p:cNvPr id="4" name="16 Rectángulo"/>
          <p:cNvSpPr/>
          <p:nvPr/>
        </p:nvSpPr>
        <p:spPr>
          <a:xfrm>
            <a:off x="6481749" y="2500577"/>
            <a:ext cx="2952328" cy="1770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3025365" y="2530194"/>
            <a:ext cx="2952328" cy="17705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2017254" y="1273375"/>
            <a:ext cx="7283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sz="2400" b="1" dirty="0">
                <a:latin typeface="+mj-lt"/>
              </a:rPr>
              <a:t>Pre-selección de reproductores en base a sus genotipos:</a:t>
            </a:r>
          </a:p>
        </p:txBody>
      </p:sp>
      <p:sp>
        <p:nvSpPr>
          <p:cNvPr id="7" name="3 Rectángulo"/>
          <p:cNvSpPr/>
          <p:nvPr/>
        </p:nvSpPr>
        <p:spPr>
          <a:xfrm>
            <a:off x="4124359" y="4942314"/>
            <a:ext cx="5976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</a:rPr>
              <a:t>- </a:t>
            </a:r>
            <a:r>
              <a:rPr lang="en-US" sz="2400" b="1" dirty="0" err="1">
                <a:latin typeface="+mj-lt"/>
              </a:rPr>
              <a:t>Mejora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genética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convencional</a:t>
            </a:r>
            <a:endParaRPr lang="es-ES" altLang="es-ES" sz="2400" b="1" dirty="0">
              <a:latin typeface="+mj-lt"/>
            </a:endParaRPr>
          </a:p>
        </p:txBody>
      </p:sp>
      <p:sp>
        <p:nvSpPr>
          <p:cNvPr id="8" name="4 CuadroTexto"/>
          <p:cNvSpPr txBox="1"/>
          <p:nvPr/>
        </p:nvSpPr>
        <p:spPr>
          <a:xfrm>
            <a:off x="7849901" y="2832015"/>
            <a:ext cx="1070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ARQ/ARQ</a:t>
            </a:r>
          </a:p>
        </p:txBody>
      </p:sp>
      <p:sp>
        <p:nvSpPr>
          <p:cNvPr id="9" name="9 CuadroTexto"/>
          <p:cNvSpPr txBox="1"/>
          <p:nvPr/>
        </p:nvSpPr>
        <p:spPr>
          <a:xfrm>
            <a:off x="6481749" y="2647349"/>
            <a:ext cx="106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VRQ/ARQ</a:t>
            </a:r>
          </a:p>
        </p:txBody>
      </p:sp>
      <p:sp>
        <p:nvSpPr>
          <p:cNvPr id="10" name="10 CuadroTexto"/>
          <p:cNvSpPr txBox="1"/>
          <p:nvPr/>
        </p:nvSpPr>
        <p:spPr>
          <a:xfrm>
            <a:off x="7238196" y="3357910"/>
            <a:ext cx="1070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VRQ/VRQ</a:t>
            </a:r>
          </a:p>
        </p:txBody>
      </p:sp>
      <p:sp>
        <p:nvSpPr>
          <p:cNvPr id="11" name="11 CuadroTexto"/>
          <p:cNvSpPr txBox="1"/>
          <p:nvPr/>
        </p:nvSpPr>
        <p:spPr>
          <a:xfrm>
            <a:off x="4529361" y="3201347"/>
            <a:ext cx="99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ARR/ARR</a:t>
            </a:r>
          </a:p>
        </p:txBody>
      </p:sp>
      <p:sp>
        <p:nvSpPr>
          <p:cNvPr id="12" name="12 CuadroTexto"/>
          <p:cNvSpPr txBox="1"/>
          <p:nvPr/>
        </p:nvSpPr>
        <p:spPr>
          <a:xfrm>
            <a:off x="4052580" y="2632080"/>
            <a:ext cx="102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ARR/ARQ</a:t>
            </a:r>
          </a:p>
        </p:txBody>
      </p:sp>
      <p:sp>
        <p:nvSpPr>
          <p:cNvPr id="13" name="13 CuadroTexto"/>
          <p:cNvSpPr txBox="1"/>
          <p:nvPr/>
        </p:nvSpPr>
        <p:spPr>
          <a:xfrm>
            <a:off x="3550858" y="3727242"/>
            <a:ext cx="1046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ARR/AHQ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97" y="2876441"/>
            <a:ext cx="795172" cy="79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8 Conector recto"/>
          <p:cNvCxnSpPr/>
          <p:nvPr/>
        </p:nvCxnSpPr>
        <p:spPr>
          <a:xfrm flipV="1">
            <a:off x="6337831" y="2212544"/>
            <a:ext cx="3240262" cy="18840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7 Conector recto"/>
          <p:cNvCxnSpPr/>
          <p:nvPr/>
        </p:nvCxnSpPr>
        <p:spPr>
          <a:xfrm>
            <a:off x="6435709" y="3322282"/>
            <a:ext cx="4006481" cy="15663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1 Rectángulo"/>
          <p:cNvSpPr/>
          <p:nvPr/>
        </p:nvSpPr>
        <p:spPr>
          <a:xfrm>
            <a:off x="1631389" y="3167390"/>
            <a:ext cx="126121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altLang="es-ES" sz="2800" b="1" dirty="0">
                <a:solidFill>
                  <a:schemeClr val="tx1"/>
                </a:solidFill>
                <a:latin typeface="+mj-lt"/>
              </a:rPr>
              <a:t>scrapie</a:t>
            </a:r>
            <a:endParaRPr lang="es-E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5977693" y="4444792"/>
            <a:ext cx="36013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6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C89D8-DB63-4760-B343-08DDAA36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692614"/>
            <a:ext cx="10058400" cy="14507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s-ES" sz="3200" dirty="0">
                <a:latin typeface="+mj-lt"/>
                <a:ea typeface="+mj-ea"/>
                <a:cs typeface="+mj-cs"/>
              </a:rPr>
              <a:t>Objetivo 1: Aplicar nuevas herramientas de diagnóstico reproductivo que hagan posible la detección precoz de animales más productivos.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762BA0-B6AA-47C4-B637-FB812365A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635970"/>
            <a:ext cx="10058400" cy="16643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174625" indent="0">
              <a:buNone/>
            </a:pPr>
            <a:r>
              <a:rPr lang="es-ES" sz="3200" spc="-50" dirty="0">
                <a:latin typeface="+mj-lt"/>
                <a:ea typeface="+mj-ea"/>
                <a:cs typeface="+mj-cs"/>
              </a:rPr>
              <a:t>Objetivo 2: Aplicar nuevas herramientas de diagnóstico genético que hagan posible la detección precoz de animales más productivos.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DFC65-FCAB-4378-A524-4E338565ED84}"/>
              </a:ext>
            </a:extLst>
          </p:cNvPr>
          <p:cNvSpPr txBox="1"/>
          <p:nvPr/>
        </p:nvSpPr>
        <p:spPr>
          <a:xfrm>
            <a:off x="0" y="1"/>
            <a:ext cx="12192000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s-ES" dirty="0"/>
          </a:p>
          <a:p>
            <a:r>
              <a:rPr lang="es-E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OBJETIVOS DEL PROYECTO EN EL OVINO DE CARNE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665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D4463D3-C197-AA71-7291-D9ECDF396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80124"/>
              </p:ext>
            </p:extLst>
          </p:nvPr>
        </p:nvGraphicFramePr>
        <p:xfrm>
          <a:off x="565481" y="1618764"/>
          <a:ext cx="10129524" cy="4451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7996">
                  <a:extLst>
                    <a:ext uri="{9D8B030D-6E8A-4147-A177-3AD203B41FA5}">
                      <a16:colId xmlns:a16="http://schemas.microsoft.com/office/drawing/2014/main" val="3671505502"/>
                    </a:ext>
                  </a:extLst>
                </a:gridCol>
                <a:gridCol w="1103920">
                  <a:extLst>
                    <a:ext uri="{9D8B030D-6E8A-4147-A177-3AD203B41FA5}">
                      <a16:colId xmlns:a16="http://schemas.microsoft.com/office/drawing/2014/main" val="423646599"/>
                    </a:ext>
                  </a:extLst>
                </a:gridCol>
                <a:gridCol w="1443588">
                  <a:extLst>
                    <a:ext uri="{9D8B030D-6E8A-4147-A177-3AD203B41FA5}">
                      <a16:colId xmlns:a16="http://schemas.microsoft.com/office/drawing/2014/main" val="3903996868"/>
                    </a:ext>
                  </a:extLst>
                </a:gridCol>
                <a:gridCol w="1996292">
                  <a:extLst>
                    <a:ext uri="{9D8B030D-6E8A-4147-A177-3AD203B41FA5}">
                      <a16:colId xmlns:a16="http://schemas.microsoft.com/office/drawing/2014/main" val="2886681619"/>
                    </a:ext>
                  </a:extLst>
                </a:gridCol>
                <a:gridCol w="2172514">
                  <a:extLst>
                    <a:ext uri="{9D8B030D-6E8A-4147-A177-3AD203B41FA5}">
                      <a16:colId xmlns:a16="http://schemas.microsoft.com/office/drawing/2014/main" val="2166405179"/>
                    </a:ext>
                  </a:extLst>
                </a:gridCol>
                <a:gridCol w="1945214">
                  <a:extLst>
                    <a:ext uri="{9D8B030D-6E8A-4147-A177-3AD203B41FA5}">
                      <a16:colId xmlns:a16="http://schemas.microsoft.com/office/drawing/2014/main" val="838579587"/>
                    </a:ext>
                  </a:extLst>
                </a:gridCol>
              </a:tblGrid>
              <a:tr h="953958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Ganadería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n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% asignación total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% asignación año 1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% asignación año 2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% asignación año 3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2366932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A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268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0,40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0,36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0,43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32084228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B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647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0,94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0,88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0,97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35168257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C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1082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0,94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0,87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0,98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5945518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D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985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0,45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0,32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0,78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0,88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14474271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E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971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81859220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F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479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0,71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0,71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18999116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G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229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0,96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0,84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6405074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H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83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0,42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0,42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26795360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I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177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0,11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0,11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12342391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J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144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0,66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0,66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-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3942112"/>
                  </a:ext>
                </a:extLst>
              </a:tr>
              <a:tr h="317986"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Total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5065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0,76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0,58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>
                          <a:effectLst/>
                        </a:rPr>
                        <a:t>0,89</a:t>
                      </a:r>
                      <a:endParaRPr lang="es-E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</a:rPr>
                        <a:t>0,91</a:t>
                      </a:r>
                      <a:endParaRPr lang="es-E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0002741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D94AAE3-C38E-4A77-5E70-A2F176EB1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82" y="377041"/>
            <a:ext cx="10129523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VAGESO: Porcentaje de asignación de paternidad por explotación y año de análisis.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                Se indican el número animales analizados por ganadería.</a:t>
            </a:r>
            <a:endParaRPr lang="es-ES" altLang="es-E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C23C77C-D436-437A-A16A-24EB02A4E6A8}"/>
              </a:ext>
            </a:extLst>
          </p:cNvPr>
          <p:cNvSpPr/>
          <p:nvPr/>
        </p:nvSpPr>
        <p:spPr>
          <a:xfrm>
            <a:off x="565482" y="6157793"/>
            <a:ext cx="101295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El porcentaje total de asignación de paternidad fue del 76%, variando entre el 58 y el 91% de asignación entre el primer año y el tercero de análisis de resultados.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519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1B87600-F149-5F9E-7817-E504B0EC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87" y="168051"/>
            <a:ext cx="8874528" cy="101566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VAGESO: Frecuencias de los diferentes genotipos de resistencia para al scrapie clásico (codones 136, 154 y 171).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31D83F6-9291-F275-D08E-D9299794EA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29921"/>
              </p:ext>
            </p:extLst>
          </p:nvPr>
        </p:nvGraphicFramePr>
        <p:xfrm>
          <a:off x="720888" y="1359972"/>
          <a:ext cx="8573584" cy="5349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086">
                  <a:extLst>
                    <a:ext uri="{9D8B030D-6E8A-4147-A177-3AD203B41FA5}">
                      <a16:colId xmlns:a16="http://schemas.microsoft.com/office/drawing/2014/main" val="2091595269"/>
                    </a:ext>
                  </a:extLst>
                </a:gridCol>
                <a:gridCol w="1244207">
                  <a:extLst>
                    <a:ext uri="{9D8B030D-6E8A-4147-A177-3AD203B41FA5}">
                      <a16:colId xmlns:a16="http://schemas.microsoft.com/office/drawing/2014/main" val="3131043120"/>
                    </a:ext>
                  </a:extLst>
                </a:gridCol>
                <a:gridCol w="658698">
                  <a:extLst>
                    <a:ext uri="{9D8B030D-6E8A-4147-A177-3AD203B41FA5}">
                      <a16:colId xmlns:a16="http://schemas.microsoft.com/office/drawing/2014/main" val="336302345"/>
                    </a:ext>
                  </a:extLst>
                </a:gridCol>
                <a:gridCol w="439132">
                  <a:extLst>
                    <a:ext uri="{9D8B030D-6E8A-4147-A177-3AD203B41FA5}">
                      <a16:colId xmlns:a16="http://schemas.microsoft.com/office/drawing/2014/main" val="1164661267"/>
                    </a:ext>
                  </a:extLst>
                </a:gridCol>
                <a:gridCol w="658698">
                  <a:extLst>
                    <a:ext uri="{9D8B030D-6E8A-4147-A177-3AD203B41FA5}">
                      <a16:colId xmlns:a16="http://schemas.microsoft.com/office/drawing/2014/main" val="3361470758"/>
                    </a:ext>
                  </a:extLst>
                </a:gridCol>
                <a:gridCol w="585509">
                  <a:extLst>
                    <a:ext uri="{9D8B030D-6E8A-4147-A177-3AD203B41FA5}">
                      <a16:colId xmlns:a16="http://schemas.microsoft.com/office/drawing/2014/main" val="294375965"/>
                    </a:ext>
                  </a:extLst>
                </a:gridCol>
                <a:gridCol w="658698">
                  <a:extLst>
                    <a:ext uri="{9D8B030D-6E8A-4147-A177-3AD203B41FA5}">
                      <a16:colId xmlns:a16="http://schemas.microsoft.com/office/drawing/2014/main" val="178738081"/>
                    </a:ext>
                  </a:extLst>
                </a:gridCol>
                <a:gridCol w="585509">
                  <a:extLst>
                    <a:ext uri="{9D8B030D-6E8A-4147-A177-3AD203B41FA5}">
                      <a16:colId xmlns:a16="http://schemas.microsoft.com/office/drawing/2014/main" val="2955902597"/>
                    </a:ext>
                  </a:extLst>
                </a:gridCol>
                <a:gridCol w="496652">
                  <a:extLst>
                    <a:ext uri="{9D8B030D-6E8A-4147-A177-3AD203B41FA5}">
                      <a16:colId xmlns:a16="http://schemas.microsoft.com/office/drawing/2014/main" val="2497845712"/>
                    </a:ext>
                  </a:extLst>
                </a:gridCol>
                <a:gridCol w="714465">
                  <a:extLst>
                    <a:ext uri="{9D8B030D-6E8A-4147-A177-3AD203B41FA5}">
                      <a16:colId xmlns:a16="http://schemas.microsoft.com/office/drawing/2014/main" val="2816224953"/>
                    </a:ext>
                  </a:extLst>
                </a:gridCol>
                <a:gridCol w="714465">
                  <a:extLst>
                    <a:ext uri="{9D8B030D-6E8A-4147-A177-3AD203B41FA5}">
                      <a16:colId xmlns:a16="http://schemas.microsoft.com/office/drawing/2014/main" val="3994554615"/>
                    </a:ext>
                  </a:extLst>
                </a:gridCol>
                <a:gridCol w="714465">
                  <a:extLst>
                    <a:ext uri="{9D8B030D-6E8A-4147-A177-3AD203B41FA5}">
                      <a16:colId xmlns:a16="http://schemas.microsoft.com/office/drawing/2014/main" val="2420145450"/>
                    </a:ext>
                  </a:extLst>
                </a:gridCol>
              </a:tblGrid>
              <a:tr h="25250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Frecuencia ganadería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08563"/>
                  </a:ext>
                </a:extLst>
              </a:tr>
              <a:tr h="98706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Genotipo PRNP (scrapie clásico)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Frecuencia Total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B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C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E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G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I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J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45697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ARR/ARQ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0,40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0,36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0,39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0,43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0,38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0,50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896051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ARR/ARR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0,30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0,39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0,28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0,24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0,32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0,41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0,38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59258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ARQ/ARQ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0,20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0,13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54326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ARR/AHQ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0,05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610760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ARQ/AHQ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0,04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718115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ARH/ARQ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660781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AHQ/AHQ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43025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ARH/AHQ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681272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ARH/ARH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905546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AHQ/VRQ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322455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ARR/AHR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556823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ARR/VRQ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06019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ARQ/VRQ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19640"/>
                  </a:ext>
                </a:extLst>
              </a:tr>
              <a:tr h="2525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ARH/ARK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&lt;0,01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210423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0833C28C-B507-4F3C-B4B6-A3F6B2AC05F8}"/>
              </a:ext>
            </a:extLst>
          </p:cNvPr>
          <p:cNvSpPr/>
          <p:nvPr/>
        </p:nvSpPr>
        <p:spPr>
          <a:xfrm>
            <a:off x="9595415" y="4422346"/>
            <a:ext cx="217664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>
                <a:latin typeface="+mj-lt"/>
                <a:ea typeface="Times New Roman" panose="02020603050405020304" pitchFamily="18" charset="0"/>
              </a:rPr>
              <a:t>Destacan las altas frecuencias de los genotipos de resistencias a ambos scrapies, y la baja frecuencia de animales portadores del alelo VRQ.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675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C80390C-B742-7AA3-C2BF-6D0A754A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376" y="447005"/>
            <a:ext cx="10104633" cy="7078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VAGESO: Frecuencias de los diferentes genotipos de resistencia para al scrapie atípico (codón 141), y para de resistencia a la infección por </a:t>
            </a:r>
            <a:r>
              <a:rPr lang="es-ES" altLang="es-ES" sz="2000" b="1" dirty="0" err="1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lentivirus</a:t>
            </a: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(TMEM154).</a:t>
            </a:r>
            <a:endParaRPr lang="es-ES" altLang="es-ES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C266EDC-9BD7-607E-3035-FD7E5BB5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05029"/>
              </p:ext>
            </p:extLst>
          </p:nvPr>
        </p:nvGraphicFramePr>
        <p:xfrm>
          <a:off x="590376" y="1393510"/>
          <a:ext cx="8947161" cy="3650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039">
                  <a:extLst>
                    <a:ext uri="{9D8B030D-6E8A-4147-A177-3AD203B41FA5}">
                      <a16:colId xmlns:a16="http://schemas.microsoft.com/office/drawing/2014/main" val="687055068"/>
                    </a:ext>
                  </a:extLst>
                </a:gridCol>
                <a:gridCol w="1244543">
                  <a:extLst>
                    <a:ext uri="{9D8B030D-6E8A-4147-A177-3AD203B41FA5}">
                      <a16:colId xmlns:a16="http://schemas.microsoft.com/office/drawing/2014/main" val="2518203849"/>
                    </a:ext>
                  </a:extLst>
                </a:gridCol>
                <a:gridCol w="665492">
                  <a:extLst>
                    <a:ext uri="{9D8B030D-6E8A-4147-A177-3AD203B41FA5}">
                      <a16:colId xmlns:a16="http://schemas.microsoft.com/office/drawing/2014/main" val="146227067"/>
                    </a:ext>
                  </a:extLst>
                </a:gridCol>
                <a:gridCol w="517604">
                  <a:extLst>
                    <a:ext uri="{9D8B030D-6E8A-4147-A177-3AD203B41FA5}">
                      <a16:colId xmlns:a16="http://schemas.microsoft.com/office/drawing/2014/main" val="1066557662"/>
                    </a:ext>
                  </a:extLst>
                </a:gridCol>
                <a:gridCol w="591547">
                  <a:extLst>
                    <a:ext uri="{9D8B030D-6E8A-4147-A177-3AD203B41FA5}">
                      <a16:colId xmlns:a16="http://schemas.microsoft.com/office/drawing/2014/main" val="2419658349"/>
                    </a:ext>
                  </a:extLst>
                </a:gridCol>
                <a:gridCol w="604046">
                  <a:extLst>
                    <a:ext uri="{9D8B030D-6E8A-4147-A177-3AD203B41FA5}">
                      <a16:colId xmlns:a16="http://schemas.microsoft.com/office/drawing/2014/main" val="176430493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3193845354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2766538275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498022513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1492623855"/>
                    </a:ext>
                  </a:extLst>
                </a:gridCol>
                <a:gridCol w="813378">
                  <a:extLst>
                    <a:ext uri="{9D8B030D-6E8A-4147-A177-3AD203B41FA5}">
                      <a16:colId xmlns:a16="http://schemas.microsoft.com/office/drawing/2014/main" val="910003065"/>
                    </a:ext>
                  </a:extLst>
                </a:gridCol>
              </a:tblGrid>
              <a:tr h="248359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Frecuencia ganadería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21299"/>
                  </a:ext>
                </a:extLst>
              </a:tr>
              <a:tr h="72870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Genotipo PRNP (scrapie atípico)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Frecuencia Total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B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C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D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E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F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G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H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I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6880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L/L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0,95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0,93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0,99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0,91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0,97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0,95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0,97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0,99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0,93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0,99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236177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L/F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0,04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0,08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530271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F/F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&lt;0,01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 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 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84847"/>
                  </a:ext>
                </a:extLst>
              </a:tr>
              <a:tr h="51582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Genotipo TMEM154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Frecuencia Total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A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B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C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D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E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F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H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I</a:t>
                      </a:r>
                      <a:endParaRPr lang="es-E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876430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K/K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0,73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0,74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0,73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0,67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0,71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0,77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0,86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0,77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0,69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0,68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94333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K/E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0,25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0,25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0,30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0,26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0,13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0,29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0,30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734809"/>
                  </a:ext>
                </a:extLst>
              </a:tr>
              <a:tr h="248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>
                          <a:effectLst/>
                        </a:rPr>
                        <a:t>E/E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u="none" strike="noStrike" dirty="0">
                          <a:effectLst/>
                        </a:rPr>
                        <a:t>0,02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352" marR="9352" marT="935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0,03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&lt;0,01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>
                          <a:effectLst/>
                        </a:rPr>
                        <a:t>0,02</a:t>
                      </a:r>
                      <a:endParaRPr lang="es-E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u="none" strike="noStrike" dirty="0">
                          <a:effectLst/>
                        </a:rPr>
                        <a:t>0,02</a:t>
                      </a:r>
                      <a:endParaRPr lang="es-E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52" marR="9352" marT="9352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10499"/>
                  </a:ext>
                </a:extLst>
              </a:tr>
            </a:tbl>
          </a:graphicData>
        </a:graphic>
      </p:graphicFrame>
      <p:sp>
        <p:nvSpPr>
          <p:cNvPr id="15" name="3 Rectángulo">
            <a:extLst>
              <a:ext uri="{FF2B5EF4-FFF2-40B4-BE49-F238E27FC236}">
                <a16:creationId xmlns:a16="http://schemas.microsoft.com/office/drawing/2014/main" id="{952D2059-8274-E1D7-3F18-6048FDD59060}"/>
              </a:ext>
            </a:extLst>
          </p:cNvPr>
          <p:cNvSpPr/>
          <p:nvPr/>
        </p:nvSpPr>
        <p:spPr>
          <a:xfrm>
            <a:off x="9803756" y="3078494"/>
            <a:ext cx="1620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sz="2400" b="1" dirty="0" err="1">
                <a:latin typeface="+mj-lt"/>
              </a:rPr>
              <a:t>Alelos</a:t>
            </a:r>
            <a:r>
              <a:rPr lang="en-US" altLang="es-ES" sz="2400" b="1" dirty="0">
                <a:latin typeface="+mj-lt"/>
              </a:rPr>
              <a:t> L y K </a:t>
            </a:r>
            <a:r>
              <a:rPr lang="en-US" altLang="es-ES" sz="2400" b="1" dirty="0" err="1">
                <a:latin typeface="+mj-lt"/>
              </a:rPr>
              <a:t>confieren</a:t>
            </a:r>
            <a:r>
              <a:rPr lang="en-US" altLang="es-ES" sz="2400" b="1" dirty="0">
                <a:latin typeface="+mj-lt"/>
              </a:rPr>
              <a:t> </a:t>
            </a:r>
            <a:r>
              <a:rPr lang="en-US" altLang="es-ES" sz="2400" b="1" dirty="0" err="1">
                <a:latin typeface="+mj-lt"/>
              </a:rPr>
              <a:t>resistencia</a:t>
            </a:r>
            <a:endParaRPr lang="es-ES" altLang="es-ES" sz="2400" b="1" dirty="0"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D8305CA-B723-49D9-BA36-17B5BB20C9C3}"/>
              </a:ext>
            </a:extLst>
          </p:cNvPr>
          <p:cNvSpPr/>
          <p:nvPr/>
        </p:nvSpPr>
        <p:spPr>
          <a:xfrm>
            <a:off x="590376" y="5210902"/>
            <a:ext cx="114820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latin typeface="+mj-lt"/>
                <a:ea typeface="Times New Roman" panose="02020603050405020304" pitchFamily="18" charset="0"/>
              </a:rPr>
              <a:t>Hay que resaltar que el alelo “L” asociado a una mayor resistencia a la infección por scrapie atípico y a un mayor periodo de incubación se encuentra en una frecuencia del 0,99, estando los animales homocigotos para el citado alelo en una frecuencia del 0,95. </a:t>
            </a:r>
            <a:endParaRPr lang="es-ES" sz="1600" dirty="0">
              <a:latin typeface="+mj-l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71482A5-52DA-43BB-A5C9-0E69E4E4B95E}"/>
              </a:ext>
            </a:extLst>
          </p:cNvPr>
          <p:cNvSpPr/>
          <p:nvPr/>
        </p:nvSpPr>
        <p:spPr>
          <a:xfrm>
            <a:off x="590376" y="5908973"/>
            <a:ext cx="114820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600" dirty="0">
                <a:latin typeface="+mj-lt"/>
                <a:ea typeface="Times New Roman" panose="02020603050405020304" pitchFamily="18" charset="0"/>
              </a:rPr>
              <a:t>Los genotipos de resistencia a la infección por </a:t>
            </a:r>
            <a:r>
              <a:rPr lang="es-ES" sz="1600" dirty="0" err="1">
                <a:latin typeface="+mj-lt"/>
                <a:ea typeface="Times New Roman" panose="02020603050405020304" pitchFamily="18" charset="0"/>
              </a:rPr>
              <a:t>lentivirus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 se encontraron en una frecuencia del 0,73 (</a:t>
            </a:r>
            <a:r>
              <a:rPr lang="es-ES" sz="1600" dirty="0" err="1">
                <a:latin typeface="+mj-lt"/>
                <a:ea typeface="Times New Roman" panose="02020603050405020304" pitchFamily="18" charset="0"/>
              </a:rPr>
              <a:t>genopipo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 K/K), que confiere la mayor resistencia, lo que podría explicar la poca incidencia sintomatológica que presenta el MAEDI en las explotaciones de Rasa aragonesa </a:t>
            </a:r>
            <a:endParaRPr lang="es-E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041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26675" y="258725"/>
            <a:ext cx="4023249" cy="79248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latin typeface="+mj-lt"/>
              </a:rPr>
              <a:t>SAM prolificidad</a:t>
            </a:r>
            <a:endParaRPr lang="es-ES" altLang="es-ES" sz="2400" b="1" dirty="0">
              <a:latin typeface="+mj-lt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5F248CC-0D3C-2AC7-9D48-63D25600392B}"/>
              </a:ext>
            </a:extLst>
          </p:cNvPr>
          <p:cNvSpPr txBox="1"/>
          <p:nvPr/>
        </p:nvSpPr>
        <p:spPr>
          <a:xfrm>
            <a:off x="4084335" y="1218366"/>
            <a:ext cx="233227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latin typeface="+mj-lt"/>
              </a:rPr>
              <a:t>Genes mayores</a:t>
            </a:r>
            <a:endParaRPr lang="es-ES" sz="1600" b="1" dirty="0">
              <a:latin typeface="+mj-lt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800C6F64-3AB7-A39E-0EED-5D327D77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3338"/>
              </p:ext>
            </p:extLst>
          </p:nvPr>
        </p:nvGraphicFramePr>
        <p:xfrm>
          <a:off x="1099595" y="1661552"/>
          <a:ext cx="7010311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0836">
                  <a:extLst>
                    <a:ext uri="{9D8B030D-6E8A-4147-A177-3AD203B41FA5}">
                      <a16:colId xmlns:a16="http://schemas.microsoft.com/office/drawing/2014/main" val="2775283164"/>
                    </a:ext>
                  </a:extLst>
                </a:gridCol>
                <a:gridCol w="1477863">
                  <a:extLst>
                    <a:ext uri="{9D8B030D-6E8A-4147-A177-3AD203B41FA5}">
                      <a16:colId xmlns:a16="http://schemas.microsoft.com/office/drawing/2014/main" val="1720122465"/>
                    </a:ext>
                  </a:extLst>
                </a:gridCol>
                <a:gridCol w="1570228">
                  <a:extLst>
                    <a:ext uri="{9D8B030D-6E8A-4147-A177-3AD203B41FA5}">
                      <a16:colId xmlns:a16="http://schemas.microsoft.com/office/drawing/2014/main" val="2488930080"/>
                    </a:ext>
                  </a:extLst>
                </a:gridCol>
                <a:gridCol w="1521384">
                  <a:extLst>
                    <a:ext uri="{9D8B030D-6E8A-4147-A177-3AD203B41FA5}">
                      <a16:colId xmlns:a16="http://schemas.microsoft.com/office/drawing/2014/main" val="298304673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Alelos - </a:t>
                      </a:r>
                      <a:r>
                        <a:rPr lang="es-ES" sz="2000" dirty="0" err="1"/>
                        <a:t>FecX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+/</a:t>
                      </a:r>
                      <a:r>
                        <a:rPr lang="es-ES" sz="2000" dirty="0" err="1"/>
                        <a:t>FecX</a:t>
                      </a:r>
                      <a:r>
                        <a:rPr lang="es-ES" sz="2000" baseline="30000" dirty="0" err="1"/>
                        <a:t>GR</a:t>
                      </a:r>
                      <a:endParaRPr lang="es-E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+/</a:t>
                      </a:r>
                      <a:r>
                        <a:rPr lang="es-ES" sz="2000" dirty="0" err="1"/>
                        <a:t>FecX</a:t>
                      </a:r>
                      <a:r>
                        <a:rPr lang="es-ES" sz="2000" baseline="30000" dirty="0" err="1"/>
                        <a:t>RA</a:t>
                      </a:r>
                      <a:endParaRPr lang="es-E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+/</a:t>
                      </a:r>
                      <a:r>
                        <a:rPr lang="es-ES" sz="2000" dirty="0" err="1"/>
                        <a:t>FecX</a:t>
                      </a:r>
                      <a:r>
                        <a:rPr lang="es-ES" sz="2000" baseline="30000" dirty="0" err="1"/>
                        <a:t>R</a:t>
                      </a:r>
                      <a:endParaRPr lang="es-ES" sz="20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44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r>
                        <a:rPr lang="es-ES" sz="2000" dirty="0"/>
                        <a:t>Efecto sobre 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+ 0,52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+ 0,42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+ 0,32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7000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6E42A7A-1905-320E-0F90-7151F64AD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05431"/>
              </p:ext>
            </p:extLst>
          </p:nvPr>
        </p:nvGraphicFramePr>
        <p:xfrm>
          <a:off x="8109906" y="1661552"/>
          <a:ext cx="1870168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168">
                  <a:extLst>
                    <a:ext uri="{9D8B030D-6E8A-4147-A177-3AD203B41FA5}">
                      <a16:colId xmlns:a16="http://schemas.microsoft.com/office/drawing/2014/main" val="2775283164"/>
                    </a:ext>
                  </a:extLst>
                </a:gridCol>
              </a:tblGrid>
              <a:tr h="538826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LEPR (TA)</a:t>
                      </a:r>
                      <a:r>
                        <a:rPr lang="es-ES" sz="2000" baseline="0" dirty="0"/>
                        <a:t> 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944006"/>
                  </a:ext>
                </a:extLst>
              </a:tr>
              <a:tr h="436534">
                <a:tc>
                  <a:txBody>
                    <a:bodyPr/>
                    <a:lstStyle/>
                    <a:p>
                      <a:r>
                        <a:rPr lang="es-ES" sz="2000" dirty="0"/>
                        <a:t>+0,07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070008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D8E3D84-E8E1-9746-9EA0-9EFB8DC813ED}"/>
              </a:ext>
            </a:extLst>
          </p:cNvPr>
          <p:cNvSpPr>
            <a:spLocks noChangeArrowheads="1"/>
          </p:cNvSpPr>
          <p:nvPr/>
        </p:nvSpPr>
        <p:spPr bwMode="auto">
          <a:xfrm rot="2836933">
            <a:off x="8894393" y="1351894"/>
            <a:ext cx="2821490" cy="555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b="1" dirty="0">
                <a:latin typeface="+mj-lt"/>
              </a:rPr>
              <a:t>Selección de individuos más eficientes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FEC2C0F-64FE-34B3-127D-32A6ED6F3BD8}"/>
              </a:ext>
            </a:extLst>
          </p:cNvPr>
          <p:cNvSpPr txBox="1"/>
          <p:nvPr/>
        </p:nvSpPr>
        <p:spPr>
          <a:xfrm>
            <a:off x="2279576" y="2906634"/>
            <a:ext cx="334723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dirty="0">
                <a:latin typeface="+mj-lt"/>
              </a:rPr>
              <a:t>LEPR (rs596133197) 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AEC55CA0-D3B7-E3E0-4484-BE14A3B33755}"/>
              </a:ext>
            </a:extLst>
          </p:cNvPr>
          <p:cNvSpPr/>
          <p:nvPr/>
        </p:nvSpPr>
        <p:spPr>
          <a:xfrm>
            <a:off x="5671724" y="3047840"/>
            <a:ext cx="465101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44B9FDE-CB2F-50C4-95BA-1D46FFB06DD6}"/>
              </a:ext>
            </a:extLst>
          </p:cNvPr>
          <p:cNvSpPr txBox="1"/>
          <p:nvPr/>
        </p:nvSpPr>
        <p:spPr>
          <a:xfrm>
            <a:off x="6210326" y="2854678"/>
            <a:ext cx="3987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+mj-lt"/>
              </a:rPr>
              <a:t>Análisis GWAS 4010 animales con VG para prolificidad </a:t>
            </a:r>
          </a:p>
        </p:txBody>
      </p:sp>
      <p:graphicFrame>
        <p:nvGraphicFramePr>
          <p:cNvPr id="23" name="Tabla 22">
            <a:extLst>
              <a:ext uri="{FF2B5EF4-FFF2-40B4-BE49-F238E27FC236}">
                <a16:creationId xmlns:a16="http://schemas.microsoft.com/office/drawing/2014/main" id="{F87A043A-9348-0773-1858-FF3E923931EF}"/>
              </a:ext>
            </a:extLst>
          </p:cNvPr>
          <p:cNvGraphicFramePr>
            <a:graphicFrameLocks noGrp="1"/>
          </p:cNvGraphicFramePr>
          <p:nvPr/>
        </p:nvGraphicFramePr>
        <p:xfrm>
          <a:off x="2279576" y="3535697"/>
          <a:ext cx="7917900" cy="975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786">
                  <a:extLst>
                    <a:ext uri="{9D8B030D-6E8A-4147-A177-3AD203B41FA5}">
                      <a16:colId xmlns:a16="http://schemas.microsoft.com/office/drawing/2014/main" val="2631698460"/>
                    </a:ext>
                  </a:extLst>
                </a:gridCol>
                <a:gridCol w="1193969">
                  <a:extLst>
                    <a:ext uri="{9D8B030D-6E8A-4147-A177-3AD203B41FA5}">
                      <a16:colId xmlns:a16="http://schemas.microsoft.com/office/drawing/2014/main" val="208990502"/>
                    </a:ext>
                  </a:extLst>
                </a:gridCol>
                <a:gridCol w="393925">
                  <a:extLst>
                    <a:ext uri="{9D8B030D-6E8A-4147-A177-3AD203B41FA5}">
                      <a16:colId xmlns:a16="http://schemas.microsoft.com/office/drawing/2014/main" val="486555796"/>
                    </a:ext>
                  </a:extLst>
                </a:gridCol>
                <a:gridCol w="468021">
                  <a:extLst>
                    <a:ext uri="{9D8B030D-6E8A-4147-A177-3AD203B41FA5}">
                      <a16:colId xmlns:a16="http://schemas.microsoft.com/office/drawing/2014/main" val="3581396130"/>
                    </a:ext>
                  </a:extLst>
                </a:gridCol>
                <a:gridCol w="1051406">
                  <a:extLst>
                    <a:ext uri="{9D8B030D-6E8A-4147-A177-3AD203B41FA5}">
                      <a16:colId xmlns:a16="http://schemas.microsoft.com/office/drawing/2014/main" val="1329290720"/>
                    </a:ext>
                  </a:extLst>
                </a:gridCol>
                <a:gridCol w="720321">
                  <a:extLst>
                    <a:ext uri="{9D8B030D-6E8A-4147-A177-3AD203B41FA5}">
                      <a16:colId xmlns:a16="http://schemas.microsoft.com/office/drawing/2014/main" val="958307218"/>
                    </a:ext>
                  </a:extLst>
                </a:gridCol>
                <a:gridCol w="753148">
                  <a:extLst>
                    <a:ext uri="{9D8B030D-6E8A-4147-A177-3AD203B41FA5}">
                      <a16:colId xmlns:a16="http://schemas.microsoft.com/office/drawing/2014/main" val="1355078426"/>
                    </a:ext>
                  </a:extLst>
                </a:gridCol>
                <a:gridCol w="893835">
                  <a:extLst>
                    <a:ext uri="{9D8B030D-6E8A-4147-A177-3AD203B41FA5}">
                      <a16:colId xmlns:a16="http://schemas.microsoft.com/office/drawing/2014/main" val="3379596617"/>
                    </a:ext>
                  </a:extLst>
                </a:gridCol>
                <a:gridCol w="1233361">
                  <a:extLst>
                    <a:ext uri="{9D8B030D-6E8A-4147-A177-3AD203B41FA5}">
                      <a16:colId xmlns:a16="http://schemas.microsoft.com/office/drawing/2014/main" val="2014937053"/>
                    </a:ext>
                  </a:extLst>
                </a:gridCol>
                <a:gridCol w="708128">
                  <a:extLst>
                    <a:ext uri="{9D8B030D-6E8A-4147-A177-3AD203B41FA5}">
                      <a16:colId xmlns:a16="http://schemas.microsoft.com/office/drawing/2014/main" val="3807215267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Cr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SNP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A1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A2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Frecuencia (MAF)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ES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p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p_bonf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Gen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78492963"/>
                  </a:ext>
                </a:extLst>
              </a:tr>
              <a:tr h="88265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rs596133197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T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C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0,045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0,021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0,004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2,50E-07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5,04E-05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LEPR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0470857"/>
                  </a:ext>
                </a:extLst>
              </a:tr>
              <a:tr h="52070"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X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FecXGr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T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C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0,015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0,034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0,006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3,61E-07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effectLst/>
                        </a:rPr>
                        <a:t>7,29E-05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BMP15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620279"/>
                  </a:ext>
                </a:extLst>
              </a:tr>
            </a:tbl>
          </a:graphicData>
        </a:graphic>
      </p:graphicFrame>
      <p:graphicFrame>
        <p:nvGraphicFramePr>
          <p:cNvPr id="25" name="Tabla 24">
            <a:extLst>
              <a:ext uri="{FF2B5EF4-FFF2-40B4-BE49-F238E27FC236}">
                <a16:creationId xmlns:a16="http://schemas.microsoft.com/office/drawing/2014/main" id="{CDD54828-3811-D9C5-8CF1-DF4523712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127517"/>
              </p:ext>
            </p:extLst>
          </p:nvPr>
        </p:nvGraphicFramePr>
        <p:xfrm>
          <a:off x="2279577" y="4770788"/>
          <a:ext cx="7917899" cy="1960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1601">
                  <a:extLst>
                    <a:ext uri="{9D8B030D-6E8A-4147-A177-3AD203B41FA5}">
                      <a16:colId xmlns:a16="http://schemas.microsoft.com/office/drawing/2014/main" val="2790023715"/>
                    </a:ext>
                  </a:extLst>
                </a:gridCol>
                <a:gridCol w="1984868">
                  <a:extLst>
                    <a:ext uri="{9D8B030D-6E8A-4147-A177-3AD203B41FA5}">
                      <a16:colId xmlns:a16="http://schemas.microsoft.com/office/drawing/2014/main" val="3529944593"/>
                    </a:ext>
                  </a:extLst>
                </a:gridCol>
                <a:gridCol w="2180309">
                  <a:extLst>
                    <a:ext uri="{9D8B030D-6E8A-4147-A177-3AD203B41FA5}">
                      <a16:colId xmlns:a16="http://schemas.microsoft.com/office/drawing/2014/main" val="2117376766"/>
                    </a:ext>
                  </a:extLst>
                </a:gridCol>
                <a:gridCol w="2151121">
                  <a:extLst>
                    <a:ext uri="{9D8B030D-6E8A-4147-A177-3AD203B41FA5}">
                      <a16:colId xmlns:a16="http://schemas.microsoft.com/office/drawing/2014/main" val="1150739594"/>
                    </a:ext>
                  </a:extLst>
                </a:gridCol>
              </a:tblGrid>
              <a:tr h="245089">
                <a:tc>
                  <a:txBody>
                    <a:bodyPr/>
                    <a:lstStyle/>
                    <a:p>
                      <a:r>
                        <a:rPr lang="es-ES" sz="1600" dirty="0">
                          <a:effectLst/>
                        </a:rPr>
                        <a:t>Gen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effectLst/>
                        </a:rPr>
                        <a:t> </a:t>
                      </a:r>
                      <a:r>
                        <a:rPr lang="es-ES" sz="1600" dirty="0" err="1">
                          <a:effectLst/>
                        </a:rPr>
                        <a:t>LsMeans</a:t>
                      </a:r>
                      <a:r>
                        <a:rPr lang="es-ES" sz="1600" dirty="0">
                          <a:effectLst/>
                        </a:rPr>
                        <a:t> Genotipo (</a:t>
                      </a:r>
                      <a:r>
                        <a:rPr lang="es-ES" sz="1600" dirty="0" err="1">
                          <a:effectLst/>
                        </a:rPr>
                        <a:t>nº</a:t>
                      </a:r>
                      <a:r>
                        <a:rPr lang="es-ES" sz="1600" dirty="0">
                          <a:effectLst/>
                        </a:rPr>
                        <a:t> de animales)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673108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LEPR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CC (12380)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TC (856)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TT (18)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05249488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2,0566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0,21a, c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2,1425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0,21b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2,6589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0,21a,d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4561601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FecX</a:t>
                      </a:r>
                      <a:r>
                        <a:rPr lang="es-ES" sz="1600" baseline="30000">
                          <a:effectLst/>
                        </a:rPr>
                        <a:t>Gr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CC (13206)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TC (422)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TT (2)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5082936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2,0492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0,12e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2,2191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0,13f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2,5898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0,58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970016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FecX</a:t>
                      </a:r>
                      <a:r>
                        <a:rPr lang="es-ES" sz="1600" baseline="30000">
                          <a:effectLst/>
                        </a:rPr>
                        <a:t>R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 Normal (12070)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ROA (3595)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10161140"/>
                  </a:ext>
                </a:extLst>
              </a:tr>
              <a:tr h="245089"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2,0801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0,22e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2,492 </a:t>
                      </a:r>
                      <a:r>
                        <a:rPr lang="es-ES" sz="1600" u="sng">
                          <a:effectLst/>
                        </a:rPr>
                        <a:t>+</a:t>
                      </a:r>
                      <a:r>
                        <a:rPr lang="es-ES" sz="1600">
                          <a:effectLst/>
                        </a:rPr>
                        <a:t> 0,22f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26872101"/>
                  </a:ext>
                </a:extLst>
              </a:tr>
              <a:tr h="245089">
                <a:tc gridSpan="2">
                  <a:txBody>
                    <a:bodyPr/>
                    <a:lstStyle/>
                    <a:p>
                      <a:r>
                        <a:rPr lang="es-ES" sz="1600">
                          <a:effectLst/>
                        </a:rPr>
                        <a:t>a,b &lt;0,05; c,d &lt; 0,01; e,f &lt;0,001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es-ES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158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014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6C80390C-B742-7AA3-C2BF-6D0A754A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457" y="197655"/>
            <a:ext cx="8784971" cy="40011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VAGESO: Frecuencias alelos prolificidad</a:t>
            </a:r>
            <a:endParaRPr lang="es-ES" altLang="es-ES" sz="2000" b="1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EB503A5-AE48-E1C1-C993-4B0CBFE4C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30406"/>
              </p:ext>
            </p:extLst>
          </p:nvPr>
        </p:nvGraphicFramePr>
        <p:xfrm>
          <a:off x="997458" y="795984"/>
          <a:ext cx="8784972" cy="5945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0">
                  <a:extLst>
                    <a:ext uri="{9D8B030D-6E8A-4147-A177-3AD203B41FA5}">
                      <a16:colId xmlns:a16="http://schemas.microsoft.com/office/drawing/2014/main" val="1268459933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89812261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815978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609839299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04325597"/>
                    </a:ext>
                  </a:extLst>
                </a:gridCol>
                <a:gridCol w="492055">
                  <a:extLst>
                    <a:ext uri="{9D8B030D-6E8A-4147-A177-3AD203B41FA5}">
                      <a16:colId xmlns:a16="http://schemas.microsoft.com/office/drawing/2014/main" val="332546434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1574092857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61983576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2896153980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383063431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3688655730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1509719873"/>
                    </a:ext>
                  </a:extLst>
                </a:gridCol>
                <a:gridCol w="732081">
                  <a:extLst>
                    <a:ext uri="{9D8B030D-6E8A-4147-A177-3AD203B41FA5}">
                      <a16:colId xmlns:a16="http://schemas.microsoft.com/office/drawing/2014/main" val="2238861323"/>
                    </a:ext>
                  </a:extLst>
                </a:gridCol>
              </a:tblGrid>
              <a:tr h="2579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600" b="1" u="none" strike="noStrike" dirty="0">
                          <a:effectLst/>
                        </a:rPr>
                        <a:t>Prolificidad                                         Frecuencia 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Frecuencia ganaderías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76242"/>
                  </a:ext>
                </a:extLst>
              </a:tr>
              <a:tr h="2579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Genotipo BMP15 (alelo </a:t>
                      </a:r>
                      <a:r>
                        <a:rPr lang="es-ES" sz="1400" b="1" u="none" strike="noStrike" dirty="0" err="1">
                          <a:effectLst/>
                        </a:rPr>
                        <a:t>FecX</a:t>
                      </a:r>
                      <a:r>
                        <a:rPr lang="es-ES" sz="1400" b="1" u="none" strike="noStrike" baseline="30000" dirty="0" err="1">
                          <a:effectLst/>
                        </a:rPr>
                        <a:t>R</a:t>
                      </a:r>
                      <a:r>
                        <a:rPr lang="es-ES" sz="1400" b="1" u="none" strike="noStrike" dirty="0">
                          <a:effectLst/>
                        </a:rPr>
                        <a:t>/ROA)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B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G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H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J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802794"/>
                  </a:ext>
                </a:extLst>
              </a:tr>
              <a:tr h="137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N/N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0,76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0,74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0,76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0,78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0,44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0,52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0,65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1758772925"/>
                  </a:ext>
                </a:extLst>
              </a:tr>
              <a:tr h="2579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 err="1">
                          <a:effectLst/>
                        </a:rPr>
                        <a:t>FecXR</a:t>
                      </a:r>
                      <a:r>
                        <a:rPr lang="es-ES" sz="1400" b="1" u="none" strike="noStrike" dirty="0">
                          <a:effectLst/>
                        </a:rPr>
                        <a:t>/N (prolíficas)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0,23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0,26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0,24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0,22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0,55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0,46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0,35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621539418"/>
                  </a:ext>
                </a:extLst>
              </a:tr>
              <a:tr h="38371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>
                          <a:effectLst/>
                        </a:rPr>
                        <a:t>FecX</a:t>
                      </a:r>
                      <a:r>
                        <a:rPr lang="es-ES" sz="1400" b="1" u="none" strike="noStrike" baseline="30000">
                          <a:effectLst/>
                        </a:rPr>
                        <a:t>R</a:t>
                      </a:r>
                      <a:r>
                        <a:rPr lang="es-ES" sz="1400" b="1" u="none" strike="noStrike">
                          <a:effectLst/>
                        </a:rPr>
                        <a:t>/ FecX</a:t>
                      </a:r>
                      <a:r>
                        <a:rPr lang="es-ES" sz="1400" b="1" u="none" strike="noStrike" baseline="30000">
                          <a:effectLst/>
                        </a:rPr>
                        <a:t>R</a:t>
                      </a:r>
                      <a:r>
                        <a:rPr lang="es-ES" sz="1400" b="1" u="none" strike="noStrike">
                          <a:effectLst/>
                        </a:rPr>
                        <a:t> (estériles)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1632370276"/>
                  </a:ext>
                </a:extLst>
              </a:tr>
              <a:tr h="2579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Genotipo BMP15 (alelo </a:t>
                      </a:r>
                      <a:r>
                        <a:rPr lang="es-ES" sz="1200" b="1" u="none" strike="noStrike" dirty="0" err="1">
                          <a:effectLst/>
                        </a:rPr>
                        <a:t>FecX</a:t>
                      </a:r>
                      <a:r>
                        <a:rPr lang="es-ES" sz="1200" b="1" u="none" strike="noStrike" baseline="30000" dirty="0" err="1">
                          <a:effectLst/>
                        </a:rPr>
                        <a:t>RA</a:t>
                      </a:r>
                      <a:r>
                        <a:rPr lang="es-ES" sz="1200" b="1" u="none" strike="noStrike" dirty="0">
                          <a:effectLst/>
                        </a:rPr>
                        <a:t>/ROA2)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F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I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J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464130"/>
                  </a:ext>
                </a:extLst>
              </a:tr>
              <a:tr h="13750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>
                          <a:effectLst/>
                        </a:rPr>
                        <a:t>N/N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0,96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1447533262"/>
                  </a:ext>
                </a:extLst>
              </a:tr>
              <a:tr h="25799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u="none" strike="noStrike" dirty="0" err="1">
                          <a:effectLst/>
                        </a:rPr>
                        <a:t>FecXRA</a:t>
                      </a:r>
                      <a:r>
                        <a:rPr lang="es-ES" sz="1400" b="1" u="none" strike="noStrike" dirty="0">
                          <a:effectLst/>
                        </a:rPr>
                        <a:t>/N (prolíficas)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1081681054"/>
                  </a:ext>
                </a:extLst>
              </a:tr>
              <a:tr h="25799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dirty="0">
                          <a:effectLst/>
                        </a:rPr>
                        <a:t>Genotipo BMP15 (alelo </a:t>
                      </a:r>
                      <a:r>
                        <a:rPr lang="es-ES" sz="1200" b="1" u="none" strike="noStrike" dirty="0" err="1">
                          <a:effectLst/>
                        </a:rPr>
                        <a:t>FecX</a:t>
                      </a:r>
                      <a:r>
                        <a:rPr lang="es-ES" sz="1200" b="1" u="none" strike="noStrike" baseline="30000" dirty="0" err="1">
                          <a:effectLst/>
                        </a:rPr>
                        <a:t>Gr</a:t>
                      </a:r>
                      <a:r>
                        <a:rPr lang="es-ES" sz="1200" b="1" u="none" strike="noStrike" dirty="0">
                          <a:effectLst/>
                        </a:rPr>
                        <a:t>/</a:t>
                      </a:r>
                      <a:r>
                        <a:rPr lang="es-ES" sz="1200" b="1" u="none" strike="noStrike" dirty="0" err="1">
                          <a:effectLst/>
                        </a:rPr>
                        <a:t>Grivette</a:t>
                      </a:r>
                      <a:r>
                        <a:rPr lang="es-ES" sz="1200" b="1" u="none" strike="noStrike" dirty="0">
                          <a:effectLst/>
                        </a:rPr>
                        <a:t>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B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F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G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H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I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u="none" strike="noStrike" dirty="0">
                          <a:effectLst/>
                        </a:rPr>
                        <a:t>J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366966"/>
                  </a:ext>
                </a:extLst>
              </a:tr>
              <a:tr h="1375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N/N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0,97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0,97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385203523"/>
                  </a:ext>
                </a:extLst>
              </a:tr>
              <a:tr h="3837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FecX</a:t>
                      </a:r>
                      <a:r>
                        <a:rPr lang="es-ES" sz="1400" b="1" u="none" strike="noStrike" baseline="30000" dirty="0" err="1">
                          <a:effectLst/>
                        </a:rPr>
                        <a:t>Gr</a:t>
                      </a:r>
                      <a:r>
                        <a:rPr lang="es-ES" sz="1400" b="1" u="none" strike="noStrike" baseline="30000" dirty="0">
                          <a:effectLst/>
                        </a:rPr>
                        <a:t> </a:t>
                      </a:r>
                      <a:r>
                        <a:rPr lang="es-ES" sz="1400" b="1" u="none" strike="noStrike" dirty="0">
                          <a:effectLst/>
                        </a:rPr>
                        <a:t>/N(prolíficas)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0,02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0,02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0,14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0,11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273127482"/>
                  </a:ext>
                </a:extLst>
              </a:tr>
              <a:tr h="5094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FecXGr</a:t>
                      </a:r>
                      <a:r>
                        <a:rPr lang="es-ES" sz="1400" b="1" u="none" strike="noStrike" dirty="0">
                          <a:effectLst/>
                        </a:rPr>
                        <a:t> /</a:t>
                      </a:r>
                      <a:r>
                        <a:rPr lang="es-ES" sz="1400" b="1" u="none" strike="noStrike" dirty="0" err="1">
                          <a:effectLst/>
                        </a:rPr>
                        <a:t>FecXGr</a:t>
                      </a:r>
                      <a:r>
                        <a:rPr lang="es-ES" sz="1400" b="1" u="none" strike="noStrike" dirty="0">
                          <a:effectLst/>
                        </a:rPr>
                        <a:t> (</a:t>
                      </a:r>
                      <a:r>
                        <a:rPr lang="es-ES" sz="1400" b="1" u="none" strike="noStrike" dirty="0" err="1">
                          <a:effectLst/>
                        </a:rPr>
                        <a:t>Hiperprolífica</a:t>
                      </a:r>
                      <a:r>
                        <a:rPr lang="es-ES" sz="1400" b="1" u="none" strike="noStrike" dirty="0">
                          <a:effectLst/>
                        </a:rPr>
                        <a:t>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&lt;0,01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2804436541"/>
                  </a:ext>
                </a:extLst>
              </a:tr>
              <a:tr h="5094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Genotipo LEPR (rs596133197)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 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 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B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G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H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J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848938"/>
                  </a:ext>
                </a:extLst>
              </a:tr>
              <a:tr h="13750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N/N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0,89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0,89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0,81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0,97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0,97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2238873194"/>
                  </a:ext>
                </a:extLst>
              </a:tr>
              <a:tr h="2579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ProL+/N (prolíficas)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>
                          <a:effectLst/>
                        </a:rPr>
                        <a:t>0,10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>
                          <a:effectLst/>
                        </a:rPr>
                        <a:t>0,10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0,15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0,11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0,12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0,18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1612418545"/>
                  </a:ext>
                </a:extLst>
              </a:tr>
              <a:tr h="38371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 err="1">
                          <a:effectLst/>
                        </a:rPr>
                        <a:t>ProL</a:t>
                      </a:r>
                      <a:r>
                        <a:rPr lang="es-ES" sz="1400" b="1" u="none" strike="noStrike" dirty="0">
                          <a:effectLst/>
                        </a:rPr>
                        <a:t>+/</a:t>
                      </a:r>
                      <a:r>
                        <a:rPr lang="es-ES" sz="1400" b="1" u="none" strike="noStrike" dirty="0" err="1">
                          <a:effectLst/>
                        </a:rPr>
                        <a:t>ProL</a:t>
                      </a:r>
                      <a:r>
                        <a:rPr lang="es-ES" sz="1400" b="1" u="none" strike="noStrike" dirty="0">
                          <a:effectLst/>
                        </a:rPr>
                        <a:t>+ (muy prolíficas)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ES" sz="1200" b="1" u="none" strike="noStrike" dirty="0">
                          <a:effectLst/>
                        </a:rPr>
                        <a:t>&lt;0,01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&lt;0,01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0,01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&lt;0,01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0,01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48" marR="6548" marT="6548" marB="0" anchor="b"/>
                </a:tc>
                <a:extLst>
                  <a:ext uri="{0D108BD9-81ED-4DB2-BD59-A6C34878D82A}">
                    <a16:rowId xmlns:a16="http://schemas.microsoft.com/office/drawing/2014/main" val="7805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43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redondeado 31"/>
          <p:cNvSpPr/>
          <p:nvPr/>
        </p:nvSpPr>
        <p:spPr>
          <a:xfrm>
            <a:off x="1775520" y="1196752"/>
            <a:ext cx="8136904" cy="44644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+mj-lt"/>
            </a:endParaRPr>
          </a:p>
        </p:txBody>
      </p:sp>
      <p:sp>
        <p:nvSpPr>
          <p:cNvPr id="16" name="17 CuadroTexto"/>
          <p:cNvSpPr txBox="1"/>
          <p:nvPr/>
        </p:nvSpPr>
        <p:spPr>
          <a:xfrm>
            <a:off x="2279577" y="2681626"/>
            <a:ext cx="4189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latin typeface="+mj-lt"/>
              </a:rPr>
              <a:t>Animales dobles heterocigotos: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latin typeface="+mj-lt"/>
              </a:rPr>
              <a:t>ROA/</a:t>
            </a:r>
            <a:r>
              <a:rPr lang="es-ES" sz="2000" b="1" dirty="0" err="1">
                <a:latin typeface="+mj-lt"/>
              </a:rPr>
              <a:t>Grivette</a:t>
            </a:r>
            <a:r>
              <a:rPr lang="es-ES" sz="2000" b="1" dirty="0">
                <a:latin typeface="+mj-lt"/>
                <a:sym typeface="Wingdings" panose="05000000000000000000" pitchFamily="2" charset="2"/>
              </a:rPr>
              <a:t>  No estériles</a:t>
            </a:r>
            <a:endParaRPr lang="en-GB" sz="2000" b="1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latin typeface="+mj-lt"/>
              </a:rPr>
              <a:t>ROA2/</a:t>
            </a:r>
            <a:r>
              <a:rPr lang="es-ES" sz="2000" b="1" dirty="0" err="1">
                <a:latin typeface="+mj-lt"/>
              </a:rPr>
              <a:t>Grivette</a:t>
            </a:r>
            <a:r>
              <a:rPr lang="es-ES" sz="2000" b="1" dirty="0">
                <a:latin typeface="+mj-lt"/>
              </a:rPr>
              <a:t> </a:t>
            </a:r>
            <a:r>
              <a:rPr lang="es-ES" sz="2000" b="1" dirty="0">
                <a:latin typeface="+mj-lt"/>
                <a:sym typeface="Wingdings" panose="05000000000000000000" pitchFamily="2" charset="2"/>
              </a:rPr>
              <a:t> No estériles</a:t>
            </a:r>
            <a:endParaRPr lang="en-GB" sz="2000" b="1" dirty="0">
              <a:latin typeface="+mj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latin typeface="+mj-lt"/>
              </a:rPr>
              <a:t>ROA/ROA2 </a:t>
            </a:r>
            <a:r>
              <a:rPr lang="en-GB" sz="2000" b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GB" sz="2000" b="1" dirty="0" err="1">
                <a:latin typeface="+mj-lt"/>
                <a:sym typeface="Wingdings" panose="05000000000000000000" pitchFamily="2" charset="2"/>
              </a:rPr>
              <a:t>Estériles</a:t>
            </a:r>
            <a:endParaRPr lang="es-ES" sz="2000" b="1" dirty="0">
              <a:latin typeface="+mj-lt"/>
            </a:endParaRPr>
          </a:p>
        </p:txBody>
      </p:sp>
      <p:sp>
        <p:nvSpPr>
          <p:cNvPr id="17" name="17 CuadroTexto"/>
          <p:cNvSpPr txBox="1"/>
          <p:nvPr/>
        </p:nvSpPr>
        <p:spPr>
          <a:xfrm>
            <a:off x="2279577" y="1484785"/>
            <a:ext cx="62538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latin typeface="+mj-lt"/>
              </a:rPr>
              <a:t>Animales homocigotos </a:t>
            </a:r>
            <a:r>
              <a:rPr lang="es-ES" sz="2000" b="1" dirty="0" err="1">
                <a:latin typeface="+mj-lt"/>
              </a:rPr>
              <a:t>Grivette</a:t>
            </a:r>
            <a:r>
              <a:rPr lang="es-ES" sz="2000" b="1" dirty="0">
                <a:latin typeface="+mj-lt"/>
              </a:rPr>
              <a:t> no son estériles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2000" b="1" dirty="0"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b="1" dirty="0">
                <a:latin typeface="+mj-lt"/>
              </a:rPr>
              <a:t>No hemos encontrado animales homocigotos para ROA2</a:t>
            </a:r>
          </a:p>
          <a:p>
            <a:endParaRPr lang="es-ES" sz="2000" b="1" dirty="0"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75720" y="3987062"/>
            <a:ext cx="2232248" cy="16741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843973" y="4643844"/>
            <a:ext cx="191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+mj-lt"/>
              </a:rPr>
              <a:t>ROA2</a:t>
            </a:r>
            <a:r>
              <a:rPr lang="es-ES" b="1" dirty="0">
                <a:latin typeface="+mj-lt"/>
                <a:sym typeface="Wingdings" panose="05000000000000000000" pitchFamily="2" charset="2"/>
              </a:rPr>
              <a:t> esterilidad</a:t>
            </a:r>
            <a:endParaRPr lang="es-ES" b="1" dirty="0">
              <a:latin typeface="+mj-lt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871864" y="332631"/>
            <a:ext cx="2890988" cy="5763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latin typeface="+mj-lt"/>
              </a:rPr>
              <a:t>SAM </a:t>
            </a:r>
            <a:r>
              <a:rPr lang="es-ES" sz="2400" b="1" dirty="0" err="1">
                <a:latin typeface="+mj-lt"/>
              </a:rPr>
              <a:t>prolificidad</a:t>
            </a:r>
            <a:endParaRPr lang="es-ES" altLang="es-E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31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863752" y="188641"/>
            <a:ext cx="5040560" cy="50405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/>
              <a:t>SAM estacionalidad reproductiva</a:t>
            </a:r>
            <a:endParaRPr lang="es-ES" altLang="es-ES" sz="2400" b="1" dirty="0">
              <a:latin typeface="Comic Sans MS" pitchFamily="66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C1B342F-6CB5-7C09-289F-D4A1AE925EF2}"/>
              </a:ext>
            </a:extLst>
          </p:cNvPr>
          <p:cNvGraphicFramePr>
            <a:graphicFrameLocks noGrp="1"/>
          </p:cNvGraphicFramePr>
          <p:nvPr/>
        </p:nvGraphicFramePr>
        <p:xfrm>
          <a:off x="1847528" y="836712"/>
          <a:ext cx="8229600" cy="54759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50810278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10557903"/>
                    </a:ext>
                  </a:extLst>
                </a:gridCol>
                <a:gridCol w="473224">
                  <a:extLst>
                    <a:ext uri="{9D8B030D-6E8A-4147-A177-3AD203B41FA5}">
                      <a16:colId xmlns:a16="http://schemas.microsoft.com/office/drawing/2014/main" val="186971991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3553004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7919851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1426827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56971653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6889485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9219514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5864282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3653396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057732941"/>
                    </a:ext>
                  </a:extLst>
                </a:gridCol>
              </a:tblGrid>
              <a:tr h="33775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600" b="1" u="none" strike="noStrike" dirty="0">
                          <a:effectLst/>
                        </a:rPr>
                        <a:t>Estacionalidad reproductiva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99178"/>
                  </a:ext>
                </a:extLst>
              </a:tr>
              <a:tr h="5023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Genotipo MTNR1A (GDO)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 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E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6837225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N/N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0,49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0,63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0,57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0,64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188488187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>
                          <a:effectLst/>
                        </a:rPr>
                        <a:t>N/D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0,41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747854486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D/D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226943939"/>
                  </a:ext>
                </a:extLst>
              </a:tr>
              <a:tr h="6669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Genotipo LEPR (rs403578195)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B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F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G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H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J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442778790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N/N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0,95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0,88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0,86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313020398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N/E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0,04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495432764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E/E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4213389361"/>
                  </a:ext>
                </a:extLst>
              </a:tr>
              <a:tr h="6669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Genotipo LEPR (rs405459906)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r>
                        <a:rPr lang="es-ES" sz="1400" u="none" strike="noStrike" dirty="0">
                          <a:effectLst/>
                        </a:rPr>
                        <a:t> 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B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C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D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E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>
                          <a:effectLst/>
                        </a:rPr>
                        <a:t>F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G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H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I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dirty="0">
                          <a:effectLst/>
                        </a:rPr>
                        <a:t>J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355336067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N/N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0,81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0,82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0,87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0,92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0,75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335945523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N/E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0,24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386018783"/>
                  </a:ext>
                </a:extLst>
              </a:tr>
              <a:tr h="1800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E/E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</a:rPr>
                        <a:t>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&lt;0,01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>
                          <a:effectLst/>
                        </a:rPr>
                        <a:t>0,02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u="none" strike="noStrike" dirty="0">
                          <a:effectLst/>
                        </a:rPr>
                        <a:t>0,01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05582708"/>
                  </a:ext>
                </a:extLst>
              </a:tr>
            </a:tbl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E4D797D5-0E5E-43DF-EAA8-A694CE023BAD}"/>
              </a:ext>
            </a:extLst>
          </p:cNvPr>
          <p:cNvSpPr/>
          <p:nvPr/>
        </p:nvSpPr>
        <p:spPr>
          <a:xfrm>
            <a:off x="2999656" y="6312629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sym typeface="Wingdings" panose="05000000000000000000" pitchFamily="2" charset="2"/>
              </a:rPr>
              <a:t>alelo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asociado</a:t>
            </a:r>
            <a:r>
              <a:rPr lang="en-US" sz="1600" b="1" dirty="0">
                <a:sym typeface="Wingdings" panose="05000000000000000000" pitchFamily="2" charset="2"/>
              </a:rPr>
              <a:t> a un </a:t>
            </a:r>
            <a:r>
              <a:rPr lang="en-US" sz="1600" b="1" dirty="0" err="1">
                <a:sym typeface="Wingdings" panose="05000000000000000000" pitchFamily="2" charset="2"/>
              </a:rPr>
              <a:t>incremento</a:t>
            </a:r>
            <a:r>
              <a:rPr lang="en-US" sz="1600" b="1" dirty="0">
                <a:sym typeface="Wingdings" panose="05000000000000000000" pitchFamily="2" charset="2"/>
              </a:rPr>
              <a:t> de la </a:t>
            </a:r>
            <a:r>
              <a:rPr lang="en-US" sz="1600" b="1" dirty="0" err="1">
                <a:sym typeface="Wingdings" panose="05000000000000000000" pitchFamily="2" charset="2"/>
              </a:rPr>
              <a:t>estacionalidad</a:t>
            </a:r>
            <a:endParaRPr lang="en-US" sz="1600" b="1" dirty="0"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sym typeface="Wingdings" panose="05000000000000000000" pitchFamily="2" charset="2"/>
              </a:rPr>
              <a:t>D </a:t>
            </a:r>
            <a:r>
              <a:rPr lang="en-US" sz="1600" b="1" dirty="0" err="1">
                <a:sym typeface="Wingdings" panose="05000000000000000000" pitchFamily="2" charset="2"/>
              </a:rPr>
              <a:t>alelo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asociado</a:t>
            </a:r>
            <a:r>
              <a:rPr lang="en-US" sz="1600" b="1" dirty="0">
                <a:sym typeface="Wingdings" panose="05000000000000000000" pitchFamily="2" charset="2"/>
              </a:rPr>
              <a:t> a un </a:t>
            </a:r>
            <a:r>
              <a:rPr lang="en-US" sz="1600" b="1" dirty="0" err="1">
                <a:sym typeface="Wingdings" panose="05000000000000000000" pitchFamily="2" charset="2"/>
              </a:rPr>
              <a:t>incremento</a:t>
            </a:r>
            <a:r>
              <a:rPr lang="en-US" sz="1600" b="1" dirty="0">
                <a:sym typeface="Wingdings" panose="05000000000000000000" pitchFamily="2" charset="2"/>
              </a:rPr>
              <a:t> de la </a:t>
            </a:r>
            <a:r>
              <a:rPr lang="en-US" sz="1600" b="1" dirty="0" err="1">
                <a:sym typeface="Wingdings" panose="05000000000000000000" pitchFamily="2" charset="2"/>
              </a:rPr>
              <a:t>destacionalización</a:t>
            </a:r>
            <a:endParaRPr lang="en-US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5148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88090C9-97F0-4F5F-12C8-38C839F9A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161" y="332657"/>
            <a:ext cx="3307061" cy="5519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latin typeface="+mj-lt"/>
              </a:rPr>
              <a:t>SAM estacionalidad</a:t>
            </a:r>
            <a:endParaRPr lang="es-ES" altLang="es-ES" sz="2400" b="1" dirty="0">
              <a:latin typeface="+mj-lt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766108" y="1864308"/>
          <a:ext cx="6158696" cy="9163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674">
                  <a:extLst>
                    <a:ext uri="{9D8B030D-6E8A-4147-A177-3AD203B41FA5}">
                      <a16:colId xmlns:a16="http://schemas.microsoft.com/office/drawing/2014/main" val="3968540194"/>
                    </a:ext>
                  </a:extLst>
                </a:gridCol>
                <a:gridCol w="1539674">
                  <a:extLst>
                    <a:ext uri="{9D8B030D-6E8A-4147-A177-3AD203B41FA5}">
                      <a16:colId xmlns:a16="http://schemas.microsoft.com/office/drawing/2014/main" val="3874822235"/>
                    </a:ext>
                  </a:extLst>
                </a:gridCol>
                <a:gridCol w="1539674">
                  <a:extLst>
                    <a:ext uri="{9D8B030D-6E8A-4147-A177-3AD203B41FA5}">
                      <a16:colId xmlns:a16="http://schemas.microsoft.com/office/drawing/2014/main" val="119478535"/>
                    </a:ext>
                  </a:extLst>
                </a:gridCol>
                <a:gridCol w="1539674">
                  <a:extLst>
                    <a:ext uri="{9D8B030D-6E8A-4147-A177-3AD203B41FA5}">
                      <a16:colId xmlns:a16="http://schemas.microsoft.com/office/drawing/2014/main" val="471899109"/>
                    </a:ext>
                  </a:extLst>
                </a:gridCol>
              </a:tblGrid>
              <a:tr h="49566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SNP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N/D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D/D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209723"/>
                  </a:ext>
                </a:extLst>
              </a:tr>
              <a:tr h="42071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MTNR1A</a:t>
                      </a:r>
                      <a:endParaRPr lang="es-ES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73.08+7.25a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53.57+7.36b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s-E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20.85+13.13c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065223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177150" y="2895427"/>
            <a:ext cx="310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+mj-lt"/>
              </a:rPr>
              <a:t>Alelo E y D en baja frecuencia</a:t>
            </a:r>
          </a:p>
        </p:txBody>
      </p:sp>
      <p:sp>
        <p:nvSpPr>
          <p:cNvPr id="22" name="6 Rectángulo"/>
          <p:cNvSpPr>
            <a:spLocks noChangeArrowheads="1"/>
          </p:cNvSpPr>
          <p:nvPr/>
        </p:nvSpPr>
        <p:spPr bwMode="auto">
          <a:xfrm>
            <a:off x="4447533" y="1100380"/>
            <a:ext cx="311873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es-ES" sz="2400" b="1" i="1" dirty="0" err="1">
                <a:latin typeface="+mj-lt"/>
              </a:rPr>
              <a:t>Días</a:t>
            </a:r>
            <a:r>
              <a:rPr lang="fr-FR" altLang="es-ES" sz="2400" b="1" i="1" dirty="0">
                <a:latin typeface="+mj-lt"/>
              </a:rPr>
              <a:t> totales de </a:t>
            </a:r>
            <a:r>
              <a:rPr lang="fr-FR" altLang="es-ES" sz="2400" b="1" i="1" dirty="0" err="1">
                <a:latin typeface="+mj-lt"/>
              </a:rPr>
              <a:t>anestro</a:t>
            </a:r>
            <a:r>
              <a:rPr lang="fr-FR" altLang="es-ES" sz="2400" b="1" i="1" dirty="0">
                <a:latin typeface="+mj-lt"/>
              </a:rPr>
              <a:t> </a:t>
            </a:r>
            <a:endParaRPr lang="es-ES" altLang="es-ES" sz="2400" b="1" i="1" dirty="0"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38193" y="6084586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E 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alelo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asociado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a un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incremento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de la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estacionalidad</a:t>
            </a:r>
            <a:endParaRPr lang="en-US" sz="1600" b="1" dirty="0">
              <a:latin typeface="+mj-lt"/>
              <a:sym typeface="Wingdings" panose="05000000000000000000" pitchFamily="2" charset="2"/>
            </a:endParaRPr>
          </a:p>
          <a:p>
            <a:pPr algn="ctr"/>
            <a:r>
              <a:rPr lang="en-US" sz="1600" b="1" dirty="0">
                <a:latin typeface="+mj-lt"/>
                <a:sym typeface="Wingdings" panose="05000000000000000000" pitchFamily="2" charset="2"/>
              </a:rPr>
              <a:t>D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alelo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asociado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a un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incremento</a:t>
            </a:r>
            <a:r>
              <a:rPr lang="en-US" sz="1600" b="1" dirty="0">
                <a:latin typeface="+mj-lt"/>
                <a:sym typeface="Wingdings" panose="05000000000000000000" pitchFamily="2" charset="2"/>
              </a:rPr>
              <a:t> de la </a:t>
            </a:r>
            <a:r>
              <a:rPr lang="en-US" sz="1600" b="1" dirty="0" err="1">
                <a:latin typeface="+mj-lt"/>
                <a:sym typeface="Wingdings" panose="05000000000000000000" pitchFamily="2" charset="2"/>
              </a:rPr>
              <a:t>destacionalización</a:t>
            </a:r>
            <a:endParaRPr lang="en-US" sz="1600" b="1" dirty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860857" y="4225785"/>
            <a:ext cx="83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latin typeface="+mj-lt"/>
              </a:rPr>
              <a:t>Frec</a:t>
            </a:r>
            <a:r>
              <a:rPr lang="es-ES" dirty="0">
                <a:latin typeface="+mj-lt"/>
              </a:rPr>
              <a:t>. D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902952" y="4499828"/>
            <a:ext cx="80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latin typeface="+mj-lt"/>
              </a:rPr>
              <a:t>Frec. </a:t>
            </a:r>
            <a:r>
              <a:rPr lang="es-ES" dirty="0">
                <a:latin typeface="+mj-lt"/>
              </a:rPr>
              <a:t>E</a:t>
            </a:r>
          </a:p>
        </p:txBody>
      </p:sp>
      <p:cxnSp>
        <p:nvCxnSpPr>
          <p:cNvPr id="25" name="Conector recto de flecha 24"/>
          <p:cNvCxnSpPr/>
          <p:nvPr/>
        </p:nvCxnSpPr>
        <p:spPr>
          <a:xfrm flipV="1">
            <a:off x="8768263" y="4166401"/>
            <a:ext cx="0" cy="2882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8790303" y="4543630"/>
            <a:ext cx="0" cy="2400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/>
          <p:cNvSpPr/>
          <p:nvPr/>
        </p:nvSpPr>
        <p:spPr>
          <a:xfrm>
            <a:off x="8956046" y="3586077"/>
            <a:ext cx="440281" cy="603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148F5E0-2E48-0778-60F1-6D6FF9CEAC87}"/>
              </a:ext>
            </a:extLst>
          </p:cNvPr>
          <p:cNvSpPr>
            <a:spLocks noChangeArrowheads="1"/>
          </p:cNvSpPr>
          <p:nvPr/>
        </p:nvSpPr>
        <p:spPr bwMode="auto">
          <a:xfrm rot="2836933">
            <a:off x="8072591" y="1226165"/>
            <a:ext cx="2821490" cy="555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b="1" dirty="0">
                <a:latin typeface="+mj-lt"/>
              </a:rPr>
              <a:t>Selección de individuos más eficientes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C9B336E-DC9D-4ABE-AF0A-679209BADDE5}"/>
              </a:ext>
            </a:extLst>
          </p:cNvPr>
          <p:cNvGraphicFramePr>
            <a:graphicFrameLocks noGrp="1"/>
          </p:cNvGraphicFramePr>
          <p:nvPr/>
        </p:nvGraphicFramePr>
        <p:xfrm>
          <a:off x="1790790" y="4587817"/>
          <a:ext cx="6251060" cy="133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765">
                  <a:extLst>
                    <a:ext uri="{9D8B030D-6E8A-4147-A177-3AD203B41FA5}">
                      <a16:colId xmlns:a16="http://schemas.microsoft.com/office/drawing/2014/main" val="729702818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2042232453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2225637283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4268814876"/>
                    </a:ext>
                  </a:extLst>
                </a:gridCol>
              </a:tblGrid>
              <a:tr h="35552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SNP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N/E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E/E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1769797"/>
                  </a:ext>
                </a:extLst>
              </a:tr>
              <a:tr h="3631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LEPR_ex8</a:t>
                      </a:r>
                      <a:endParaRPr lang="es-ES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0,54±0,01a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0,42±0,03b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0458068"/>
                  </a:ext>
                </a:extLst>
              </a:tr>
              <a:tr h="6198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i="1" dirty="0">
                          <a:effectLst/>
                        </a:rPr>
                        <a:t>LEPR_ex20</a:t>
                      </a:r>
                      <a:endParaRPr lang="es-ES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0,54±0,01a 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 0,50±0,02ab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0,38±0,07 b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514442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2902EF32-7AE6-F39E-E8EA-238546437A74}"/>
              </a:ext>
            </a:extLst>
          </p:cNvPr>
          <p:cNvGraphicFramePr>
            <a:graphicFrameLocks noGrp="1"/>
          </p:cNvGraphicFramePr>
          <p:nvPr/>
        </p:nvGraphicFramePr>
        <p:xfrm>
          <a:off x="1790790" y="3678986"/>
          <a:ext cx="6251060" cy="895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765">
                  <a:extLst>
                    <a:ext uri="{9D8B030D-6E8A-4147-A177-3AD203B41FA5}">
                      <a16:colId xmlns:a16="http://schemas.microsoft.com/office/drawing/2014/main" val="3968540194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3874822235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119478535"/>
                    </a:ext>
                  </a:extLst>
                </a:gridCol>
                <a:gridCol w="1562765">
                  <a:extLst>
                    <a:ext uri="{9D8B030D-6E8A-4147-A177-3AD203B41FA5}">
                      <a16:colId xmlns:a16="http://schemas.microsoft.com/office/drawing/2014/main" val="471899109"/>
                    </a:ext>
                  </a:extLst>
                </a:gridCol>
              </a:tblGrid>
              <a:tr h="4842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SNP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N/N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N/D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D/D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4209723"/>
                  </a:ext>
                </a:extLst>
              </a:tr>
              <a:tr h="41102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MTNR1A</a:t>
                      </a:r>
                      <a:endParaRPr lang="es-ES" sz="1800" i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0,49±0,03a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0,54±0,03ab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0,64±0,06c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2065223"/>
                  </a:ext>
                </a:extLst>
              </a:tr>
            </a:tbl>
          </a:graphicData>
        </a:graphic>
      </p:graphicFrame>
      <p:sp>
        <p:nvSpPr>
          <p:cNvPr id="12" name="6 Rectángulo">
            <a:extLst>
              <a:ext uri="{FF2B5EF4-FFF2-40B4-BE49-F238E27FC236}">
                <a16:creationId xmlns:a16="http://schemas.microsoft.com/office/drawing/2014/main" id="{B4AED5B7-1858-DB60-4971-2FF147719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321" y="2979711"/>
            <a:ext cx="1644375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fr-FR" altLang="es-ES" sz="2400" b="1" i="1" dirty="0">
                <a:latin typeface="+mj-lt"/>
              </a:rPr>
              <a:t>% de </a:t>
            </a:r>
            <a:r>
              <a:rPr lang="fr-FR" altLang="es-ES" sz="2400" b="1" i="1" dirty="0" err="1">
                <a:latin typeface="+mj-lt"/>
              </a:rPr>
              <a:t>celos</a:t>
            </a:r>
            <a:endParaRPr lang="es-ES" altLang="es-ES" sz="24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803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CE6D8E-1B75-2E31-210A-65950D05D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4161" y="188641"/>
            <a:ext cx="4085315" cy="55197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" sz="2400" b="1" dirty="0">
                <a:latin typeface="+mj-lt"/>
              </a:rPr>
              <a:t>SAM edad al primer parto</a:t>
            </a:r>
            <a:endParaRPr lang="es-ES" altLang="es-ES" sz="2400" b="1" dirty="0">
              <a:latin typeface="+mj-lt"/>
            </a:endParaRPr>
          </a:p>
        </p:txBody>
      </p:sp>
      <p:pic>
        <p:nvPicPr>
          <p:cNvPr id="1026" name="Picture 2" descr="Mammalian Diacylglycerol Acyltransferases (DGAT)">
            <a:extLst>
              <a:ext uri="{FF2B5EF4-FFF2-40B4-BE49-F238E27FC236}">
                <a16:creationId xmlns:a16="http://schemas.microsoft.com/office/drawing/2014/main" id="{8F3E1E60-4664-DD48-222E-D39CF2FE7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2"/>
          <a:stretch/>
        </p:blipFill>
        <p:spPr bwMode="auto">
          <a:xfrm>
            <a:off x="1919537" y="768409"/>
            <a:ext cx="5290241" cy="253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64FE4B85-9EB7-4981-61E5-53F6F5056426}"/>
              </a:ext>
            </a:extLst>
          </p:cNvPr>
          <p:cNvSpPr txBox="1"/>
          <p:nvPr/>
        </p:nvSpPr>
        <p:spPr>
          <a:xfrm>
            <a:off x="2113992" y="3429001"/>
            <a:ext cx="4276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Efecto = +75 días en heterocigosis</a:t>
            </a:r>
          </a:p>
          <a:p>
            <a:r>
              <a:rPr lang="es-ES" sz="2400" b="1" dirty="0" err="1">
                <a:latin typeface="+mj-lt"/>
              </a:rPr>
              <a:t>Freq</a:t>
            </a:r>
            <a:r>
              <a:rPr lang="es-ES" sz="2400" b="1" dirty="0">
                <a:latin typeface="+mj-lt"/>
              </a:rPr>
              <a:t> =1,4%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F724F47-A879-704B-F75D-63210E61863D}"/>
              </a:ext>
            </a:extLst>
          </p:cNvPr>
          <p:cNvSpPr txBox="1"/>
          <p:nvPr/>
        </p:nvSpPr>
        <p:spPr>
          <a:xfrm>
            <a:off x="4079777" y="1209664"/>
            <a:ext cx="1603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+mj-lt"/>
              </a:rPr>
              <a:t>p.Arg490Cys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9FF226-35C5-2A97-F877-EDFD79A2B7EC}"/>
              </a:ext>
            </a:extLst>
          </p:cNvPr>
          <p:cNvSpPr txBox="1"/>
          <p:nvPr/>
        </p:nvSpPr>
        <p:spPr>
          <a:xfrm>
            <a:off x="7104113" y="2020421"/>
            <a:ext cx="3421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+mj-lt"/>
              </a:rPr>
              <a:t>Análisis GWAS 3716 animales con animales de edad al primer parto entre 300 y 800 días</a:t>
            </a: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0644CB69-DB64-96E5-57BD-C2D1948D3D6E}"/>
              </a:ext>
            </a:extLst>
          </p:cNvPr>
          <p:cNvSpPr/>
          <p:nvPr/>
        </p:nvSpPr>
        <p:spPr>
          <a:xfrm>
            <a:off x="6960097" y="2297420"/>
            <a:ext cx="240229" cy="267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+mj-lt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383E28-144B-28C6-5C16-C636EF823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541" y="4472763"/>
            <a:ext cx="8858822" cy="16168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55D70C-208C-D9F6-AE83-9675EF2628DB}"/>
              </a:ext>
            </a:extLst>
          </p:cNvPr>
          <p:cNvSpPr txBox="1"/>
          <p:nvPr/>
        </p:nvSpPr>
        <p:spPr>
          <a:xfrm>
            <a:off x="3287688" y="5979191"/>
            <a:ext cx="66967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T= alelo asociado a un incremento de la edad al primer parto</a:t>
            </a:r>
            <a:endParaRPr lang="es-E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881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87CB0B-9956-42BA-9B7B-28BEC76D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48" y="322099"/>
            <a:ext cx="10811632" cy="736282"/>
          </a:xfrm>
        </p:spPr>
        <p:txBody>
          <a:bodyPr/>
          <a:lstStyle/>
          <a:p>
            <a:r>
              <a:rPr lang="es-ES" dirty="0"/>
              <a:t>DIVULGACIÓN: CENTROS TECNOLÓGICOS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C0469C-78CB-46A0-920F-5F59DBD81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7920" y="1276052"/>
            <a:ext cx="4937760" cy="137856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ES" sz="2300" dirty="0">
                <a:solidFill>
                  <a:schemeClr val="bg1">
                    <a:lumMod val="85000"/>
                  </a:schemeClr>
                </a:solidFill>
              </a:rPr>
              <a:t>Página web ARAID</a:t>
            </a:r>
          </a:p>
          <a:p>
            <a:r>
              <a:rPr lang="es-ES" u="sng" cap="none" dirty="0">
                <a:solidFill>
                  <a:schemeClr val="bg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https://araid.es/en/content/convenio-grupo-de-coperaci%c3%b3n-arag%c3%b3n-aplicaci%c3%b3n-de-nuevas-herramientas-reproductivas-y</a:t>
            </a:r>
            <a:endParaRPr lang="es-ES" dirty="0">
              <a:solidFill>
                <a:schemeClr val="bg1">
                  <a:lumMod val="95000"/>
                </a:schemeClr>
              </a:solidFill>
            </a:endParaRPr>
          </a:p>
          <a:p>
            <a:endParaRPr lang="es-ES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7525FB3A-8711-4B53-B3E7-4CC72C5021B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01384" y="2373989"/>
            <a:ext cx="5034403" cy="443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DF40E17-D755-48AC-9C93-5EFFDAA9B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48" y="1058381"/>
            <a:ext cx="4274251" cy="565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E28B87-F17E-49A0-A1A0-5D1F6370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4835" y="1276052"/>
            <a:ext cx="4065029" cy="1037222"/>
          </a:xfr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es-ES" dirty="0">
                <a:solidFill>
                  <a:schemeClr val="bg2">
                    <a:lumMod val="25000"/>
                  </a:schemeClr>
                </a:solidFill>
              </a:rPr>
              <a:t>Página web CITA: </a:t>
            </a:r>
          </a:p>
          <a:p>
            <a:r>
              <a:rPr lang="es-ES" u="sng" cap="none" dirty="0">
                <a:solidFill>
                  <a:schemeClr val="bg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https://www.cita-aragon.es/es/proyectos-y-contratos/aplicacion-de-nuevas-herramientas-reproductivas-y-geneticas-para-mejorar-la</a:t>
            </a:r>
            <a:endParaRPr lang="es-ES" cap="none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56D06-D937-4B95-A92E-022374C1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555"/>
            <a:ext cx="12191999" cy="1350819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7200"/>
            <a: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            Objetivo 1: Aplicar nuevas herramientas de diagnóstico reproductivo que hagan </a:t>
            </a:r>
            <a:b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posible la detección precoz de animales más productivos. </a:t>
            </a:r>
            <a:br>
              <a:rPr lang="es-ES" sz="24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endParaRPr lang="es-ES" sz="24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39D34E-FEB4-41AE-8410-41516F945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036011"/>
          </a:xfrm>
        </p:spPr>
        <p:txBody>
          <a:bodyPr/>
          <a:lstStyle/>
          <a:p>
            <a:r>
              <a:rPr lang="es-ES" dirty="0"/>
              <a:t>Se trata de aplicar la tecnología NIRS (</a:t>
            </a:r>
            <a:r>
              <a:rPr lang="es-ES" dirty="0" err="1"/>
              <a:t>Near</a:t>
            </a:r>
            <a:r>
              <a:rPr lang="es-ES" dirty="0"/>
              <a:t> </a:t>
            </a:r>
            <a:r>
              <a:rPr lang="es-ES" dirty="0" err="1"/>
              <a:t>Infrarred</a:t>
            </a:r>
            <a:r>
              <a:rPr lang="es-ES" dirty="0"/>
              <a:t> </a:t>
            </a:r>
            <a:r>
              <a:rPr lang="es-ES" dirty="0" err="1"/>
              <a:t>Reflectance</a:t>
            </a:r>
            <a:r>
              <a:rPr lang="es-ES" dirty="0"/>
              <a:t> </a:t>
            </a:r>
            <a:r>
              <a:rPr lang="es-ES" dirty="0" err="1"/>
              <a:t>Spectroscopy</a:t>
            </a:r>
            <a:r>
              <a:rPr lang="es-ES" dirty="0"/>
              <a:t>; infrarrojo cercano) como nueva herramienta de diagnóstico reproductivo que haga posible la detección precoz de animales más productivos, en este caso, corderas fértiles a una edad más temprana. </a:t>
            </a:r>
          </a:p>
          <a:p>
            <a:endParaRPr lang="es-ES" dirty="0"/>
          </a:p>
        </p:txBody>
      </p:sp>
      <p:pic>
        <p:nvPicPr>
          <p:cNvPr id="10" name="Imagen 9" descr="Un grupo de ovejas&#10;&#10;Descripción generada automáticamente">
            <a:extLst>
              <a:ext uri="{FF2B5EF4-FFF2-40B4-BE49-F238E27FC236}">
                <a16:creationId xmlns:a16="http://schemas.microsoft.com/office/drawing/2014/main" id="{1E062F72-9D73-46F3-B9AF-7E7176A50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33" r="72392"/>
          <a:stretch/>
        </p:blipFill>
        <p:spPr>
          <a:xfrm>
            <a:off x="1190226" y="3099220"/>
            <a:ext cx="1498788" cy="18737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9A75423-EA20-493B-AD0C-DBF8E609D219}"/>
              </a:ext>
            </a:extLst>
          </p:cNvPr>
          <p:cNvSpPr txBox="1"/>
          <p:nvPr/>
        </p:nvSpPr>
        <p:spPr>
          <a:xfrm>
            <a:off x="1108285" y="5066838"/>
            <a:ext cx="158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Preselección  corderas de reposición</a:t>
            </a:r>
          </a:p>
        </p:txBody>
      </p:sp>
      <p:pic>
        <p:nvPicPr>
          <p:cNvPr id="1026" name="Picture 2" descr="Tecnología NIR para análisis de productos agroalimentarios">
            <a:extLst>
              <a:ext uri="{FF2B5EF4-FFF2-40B4-BE49-F238E27FC236}">
                <a16:creationId xmlns:a16="http://schemas.microsoft.com/office/drawing/2014/main" id="{6B7B924E-03E5-470D-80B2-4BD540EB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99" y="2990119"/>
            <a:ext cx="2827325" cy="216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ubos con Heparina de Litio - Nipro Argentina">
            <a:extLst>
              <a:ext uri="{FF2B5EF4-FFF2-40B4-BE49-F238E27FC236}">
                <a16:creationId xmlns:a16="http://schemas.microsoft.com/office/drawing/2014/main" id="{180E4A01-150A-4713-B355-EEF18BA86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6" t="11443" r="37910" b="10118"/>
          <a:stretch/>
        </p:blipFill>
        <p:spPr bwMode="auto">
          <a:xfrm rot="1693439">
            <a:off x="3719024" y="3046993"/>
            <a:ext cx="570808" cy="193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9CB1F57-2C85-4F6F-AD97-F51E9D8099DE}"/>
              </a:ext>
            </a:extLst>
          </p:cNvPr>
          <p:cNvSpPr txBox="1"/>
          <p:nvPr/>
        </p:nvSpPr>
        <p:spPr>
          <a:xfrm>
            <a:off x="3154249" y="4990454"/>
            <a:ext cx="1247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Extracción de sangre &lt;60 días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2A7DB5B-FCA2-48DC-8667-DF42974168D8}"/>
              </a:ext>
            </a:extLst>
          </p:cNvPr>
          <p:cNvSpPr/>
          <p:nvPr/>
        </p:nvSpPr>
        <p:spPr>
          <a:xfrm>
            <a:off x="5434335" y="5061339"/>
            <a:ext cx="231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Tecnología NIRS (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Near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Infrarred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Reflectance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Spectroscopy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 infrarrojo cercano</a:t>
            </a:r>
            <a:endParaRPr lang="es-ES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3BCF85B-0ADF-4EBC-B723-A89B0D01981C}"/>
              </a:ext>
            </a:extLst>
          </p:cNvPr>
          <p:cNvSpPr txBox="1"/>
          <p:nvPr/>
        </p:nvSpPr>
        <p:spPr>
          <a:xfrm>
            <a:off x="15138780" y="1595391"/>
            <a:ext cx="2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6BDEDC4-1879-4099-B08E-19267B3675B4}"/>
              </a:ext>
            </a:extLst>
          </p:cNvPr>
          <p:cNvSpPr txBox="1"/>
          <p:nvPr/>
        </p:nvSpPr>
        <p:spPr>
          <a:xfrm>
            <a:off x="15138780" y="3234902"/>
            <a:ext cx="22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2105DDCC-E4DB-404D-9C48-DDA4AAAA2B85}"/>
              </a:ext>
            </a:extLst>
          </p:cNvPr>
          <p:cNvGrpSpPr/>
          <p:nvPr/>
        </p:nvGrpSpPr>
        <p:grpSpPr>
          <a:xfrm>
            <a:off x="8779037" y="2881745"/>
            <a:ext cx="1492470" cy="2957300"/>
            <a:chOff x="9141103" y="3025997"/>
            <a:chExt cx="1492470" cy="2957300"/>
          </a:xfrm>
        </p:grpSpPr>
        <p:pic>
          <p:nvPicPr>
            <p:cNvPr id="1030" name="Picture 6" descr="Dibujos Animados Animales Pintados A Mano Cordero PNG , Dibujos Animados,  Pintado A Mano, Animal PNG y PSD para Descargar Gratis | Pngtree">
              <a:extLst>
                <a:ext uri="{FF2B5EF4-FFF2-40B4-BE49-F238E27FC236}">
                  <a16:creationId xmlns:a16="http://schemas.microsoft.com/office/drawing/2014/main" id="{6BA00F99-738B-47BC-A796-BE82DC4C8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103" y="3200347"/>
              <a:ext cx="1143439" cy="114343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Dibujos Animados Animales Pintados A Mano Cordero PNG , Dibujos Animados,  Pintado A Mano, Animal PNG y PSD para Descargar Gratis | Pngtree">
              <a:extLst>
                <a:ext uri="{FF2B5EF4-FFF2-40B4-BE49-F238E27FC236}">
                  <a16:creationId xmlns:a16="http://schemas.microsoft.com/office/drawing/2014/main" id="{A6B5DA7C-1861-4EB7-A4E9-CCA19AE122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1103" y="4782968"/>
              <a:ext cx="1200329" cy="120032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heckmark - Ilustración de stock libres de derechos - Stocklib">
              <a:extLst>
                <a:ext uri="{FF2B5EF4-FFF2-40B4-BE49-F238E27FC236}">
                  <a16:creationId xmlns:a16="http://schemas.microsoft.com/office/drawing/2014/main" id="{E8455C69-B244-47A0-B249-E6F076B35F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8" t="18609" r="12253" b="22125"/>
            <a:stretch/>
          </p:blipFill>
          <p:spPr bwMode="auto">
            <a:xfrm>
              <a:off x="9905173" y="3025997"/>
              <a:ext cx="563299" cy="492923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rojo + verde OK, no aceptar los iconos">
              <a:extLst>
                <a:ext uri="{FF2B5EF4-FFF2-40B4-BE49-F238E27FC236}">
                  <a16:creationId xmlns:a16="http://schemas.microsoft.com/office/drawing/2014/main" id="{DBD6C89B-840E-4E0C-B2C4-9EBF7B10C4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3" t="2074"/>
            <a:stretch/>
          </p:blipFill>
          <p:spPr bwMode="auto">
            <a:xfrm>
              <a:off x="9935511" y="4536608"/>
              <a:ext cx="698062" cy="689969"/>
            </a:xfrm>
            <a:prstGeom prst="rect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0DB36375-A712-4231-90CF-8E4FE41C328E}"/>
              </a:ext>
            </a:extLst>
          </p:cNvPr>
          <p:cNvSpPr/>
          <p:nvPr/>
        </p:nvSpPr>
        <p:spPr>
          <a:xfrm>
            <a:off x="2810876" y="3927350"/>
            <a:ext cx="565203" cy="27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FF4819B0-311E-47AD-9B0A-039ED260C3AB}"/>
              </a:ext>
            </a:extLst>
          </p:cNvPr>
          <p:cNvSpPr/>
          <p:nvPr/>
        </p:nvSpPr>
        <p:spPr>
          <a:xfrm>
            <a:off x="4555741" y="3927350"/>
            <a:ext cx="565203" cy="272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DE3A19D-260D-4E95-8CD1-0A4AAD598EF4}"/>
              </a:ext>
            </a:extLst>
          </p:cNvPr>
          <p:cNvGrpSpPr/>
          <p:nvPr/>
        </p:nvGrpSpPr>
        <p:grpSpPr>
          <a:xfrm>
            <a:off x="7948319" y="3856027"/>
            <a:ext cx="577614" cy="687014"/>
            <a:chOff x="7945910" y="3656354"/>
            <a:chExt cx="577614" cy="687014"/>
          </a:xfrm>
        </p:grpSpPr>
        <p:sp>
          <p:nvSpPr>
            <p:cNvPr id="25" name="Flecha: a la derecha 24">
              <a:extLst>
                <a:ext uri="{FF2B5EF4-FFF2-40B4-BE49-F238E27FC236}">
                  <a16:creationId xmlns:a16="http://schemas.microsoft.com/office/drawing/2014/main" id="{8F4E9B98-05AA-4892-A150-BF4C01D713B3}"/>
                </a:ext>
              </a:extLst>
            </p:cNvPr>
            <p:cNvSpPr/>
            <p:nvPr/>
          </p:nvSpPr>
          <p:spPr>
            <a:xfrm rot="19809774">
              <a:off x="7945910" y="3656354"/>
              <a:ext cx="565203" cy="272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Flecha: a la derecha 25">
              <a:extLst>
                <a:ext uri="{FF2B5EF4-FFF2-40B4-BE49-F238E27FC236}">
                  <a16:creationId xmlns:a16="http://schemas.microsoft.com/office/drawing/2014/main" id="{BEED6F48-A705-4AD4-926D-F880C5CAAD42}"/>
                </a:ext>
              </a:extLst>
            </p:cNvPr>
            <p:cNvSpPr/>
            <p:nvPr/>
          </p:nvSpPr>
          <p:spPr>
            <a:xfrm rot="1706417">
              <a:off x="7958321" y="4071184"/>
              <a:ext cx="565203" cy="272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6D4B94-52EC-4D3E-92DA-CF40B2894274}"/>
              </a:ext>
            </a:extLst>
          </p:cNvPr>
          <p:cNvSpPr txBox="1"/>
          <p:nvPr/>
        </p:nvSpPr>
        <p:spPr>
          <a:xfrm>
            <a:off x="10247032" y="2990119"/>
            <a:ext cx="162585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Selección de corderas más productivas</a:t>
            </a:r>
          </a:p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(&lt;60 días vida)</a:t>
            </a:r>
          </a:p>
        </p:txBody>
      </p:sp>
    </p:spTree>
    <p:extLst>
      <p:ext uri="{BB962C8B-B14F-4D97-AF65-F5344CB8AC3E}">
        <p14:creationId xmlns:p14="http://schemas.microsoft.com/office/powerpoint/2010/main" val="129746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75954-DBA6-48B4-8CC7-045F426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479" y="459676"/>
            <a:ext cx="4813072" cy="1618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DIVULGACIÓN: jornadas y ferias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0FAE6A-118D-4C4C-B86A-F5A29505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9999" y="4455621"/>
            <a:ext cx="4829101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FEMOGA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6473546-EB71-4F39-A77F-A2DFC69F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864F06CF-30C4-48BD-832F-F90348FBD163}"/>
              </a:ext>
            </a:extLst>
          </p:cNvPr>
          <p:cNvSpPr/>
          <p:nvPr/>
        </p:nvSpPr>
        <p:spPr>
          <a:xfrm>
            <a:off x="6587318" y="3187724"/>
            <a:ext cx="5601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https://oviaragon.com/conclusiones-jornadas-tecnicas-rasa-aragonesa-femoga/</a:t>
            </a:r>
            <a:endParaRPr lang="es-E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46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75954-DBA6-48B4-8CC7-045F426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774" y="214507"/>
            <a:ext cx="4352081" cy="1073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DIVULGACIÓN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0FAE6A-118D-4C4C-B86A-F5A29505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7245" y="4455621"/>
            <a:ext cx="4081855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Figán</a:t>
            </a:r>
            <a:r>
              <a:rPr 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2021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F1FAC5AA-176C-4E61-84BA-39E2FAEF3543}"/>
              </a:ext>
            </a:extLst>
          </p:cNvPr>
          <p:cNvSpPr/>
          <p:nvPr/>
        </p:nvSpPr>
        <p:spPr>
          <a:xfrm>
            <a:off x="480350" y="214507"/>
            <a:ext cx="6441311" cy="17235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dirty="0">
                <a:ea typeface="Times New Roman" panose="02020603050405020304" pitchFamily="18" charset="0"/>
              </a:rPr>
              <a:t>III Jornadas “Retos en la Mejora Genética del ovino de carne”</a:t>
            </a:r>
          </a:p>
          <a:p>
            <a:pPr>
              <a:spcAft>
                <a:spcPts val="0"/>
              </a:spcAft>
            </a:pPr>
            <a:endParaRPr lang="es-ES" dirty="0">
              <a:latin typeface="+mj-lt"/>
              <a:ea typeface="Times New Roman" panose="02020603050405020304" pitchFamily="18" charset="0"/>
            </a:endParaRPr>
          </a:p>
          <a:p>
            <a:r>
              <a:rPr lang="es-ES" sz="2000" dirty="0">
                <a:latin typeface="+mj-lt"/>
                <a:ea typeface="Times New Roman" panose="02020603050405020304" pitchFamily="18" charset="0"/>
              </a:rPr>
              <a:t>23/09/2021 </a:t>
            </a:r>
          </a:p>
          <a:p>
            <a:pPr>
              <a:spcAft>
                <a:spcPts val="0"/>
              </a:spcAft>
            </a:pP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86154B7-1C78-4D99-9B60-97E0981CDACC}"/>
              </a:ext>
            </a:extLst>
          </p:cNvPr>
          <p:cNvSpPr/>
          <p:nvPr/>
        </p:nvSpPr>
        <p:spPr>
          <a:xfrm>
            <a:off x="7477245" y="2099253"/>
            <a:ext cx="3928903" cy="64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solidFill>
                  <a:srgbClr val="000080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https://oviaragon.com/jornada-upra-y-angra-pac-videos/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D19475-DAEA-4131-8F50-6DE959DB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5546"/>
            <a:ext cx="7027797" cy="51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55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75954-DBA6-48B4-8CC7-045F426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220" y="316409"/>
            <a:ext cx="4352081" cy="1073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DIVULGACIÓN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0FAE6A-118D-4C4C-B86A-F5A29505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5053" y="4763906"/>
            <a:ext cx="4081855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cedrillas</a:t>
            </a:r>
            <a:r>
              <a:rPr 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2021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6AA48501-758A-4465-8427-686ED330D109}"/>
              </a:ext>
            </a:extLst>
          </p:cNvPr>
          <p:cNvSpPr/>
          <p:nvPr/>
        </p:nvSpPr>
        <p:spPr>
          <a:xfrm>
            <a:off x="4970310" y="2199960"/>
            <a:ext cx="4836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u="sng" dirty="0">
                <a:hlinkClick r:id="rId2"/>
              </a:rPr>
              <a:t>https://oviaragon.com/actos-feria-cedrillas-2021/</a:t>
            </a:r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D09A66F-9A18-4FC4-BB00-FE036B59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36644" cy="69166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642EEB-01B8-4EF3-A542-8B3727B90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75" y="2844302"/>
            <a:ext cx="679471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2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0FAE6A-118D-4C4C-B86A-F5A29505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9613" y="4709746"/>
            <a:ext cx="2773394" cy="6881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spc="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femoga</a:t>
            </a:r>
            <a:r>
              <a:rPr 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2022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FE6DE489-DBB5-47BD-BF62-FDC8D1EDA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1" r="-8099" b="5185"/>
          <a:stretch/>
        </p:blipFill>
        <p:spPr>
          <a:xfrm>
            <a:off x="16553" y="0"/>
            <a:ext cx="3331674" cy="68551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FB52A99-4103-40B4-92EF-307886098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59"/>
          <a:stretch/>
        </p:blipFill>
        <p:spPr>
          <a:xfrm>
            <a:off x="3101774" y="1"/>
            <a:ext cx="6401041" cy="434780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A75954-DBA6-48B4-8CC7-045F42610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767" y="639264"/>
            <a:ext cx="4352081" cy="10739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DIVULGACIÓN 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92FA96B-7A10-450B-8067-EAD85620B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69053"/>
              </p:ext>
            </p:extLst>
          </p:nvPr>
        </p:nvGraphicFramePr>
        <p:xfrm>
          <a:off x="3351388" y="4427995"/>
          <a:ext cx="5017108" cy="2346960"/>
        </p:xfrm>
        <a:graphic>
          <a:graphicData uri="http://schemas.openxmlformats.org/drawingml/2006/table">
            <a:tbl>
              <a:tblPr/>
              <a:tblGrid>
                <a:gridCol w="1254277">
                  <a:extLst>
                    <a:ext uri="{9D8B030D-6E8A-4147-A177-3AD203B41FA5}">
                      <a16:colId xmlns:a16="http://schemas.microsoft.com/office/drawing/2014/main" val="3426188336"/>
                    </a:ext>
                  </a:extLst>
                </a:gridCol>
                <a:gridCol w="1254277">
                  <a:extLst>
                    <a:ext uri="{9D8B030D-6E8A-4147-A177-3AD203B41FA5}">
                      <a16:colId xmlns:a16="http://schemas.microsoft.com/office/drawing/2014/main" val="273507395"/>
                    </a:ext>
                  </a:extLst>
                </a:gridCol>
                <a:gridCol w="1254277">
                  <a:extLst>
                    <a:ext uri="{9D8B030D-6E8A-4147-A177-3AD203B41FA5}">
                      <a16:colId xmlns:a16="http://schemas.microsoft.com/office/drawing/2014/main" val="2349836600"/>
                    </a:ext>
                  </a:extLst>
                </a:gridCol>
                <a:gridCol w="1254277">
                  <a:extLst>
                    <a:ext uri="{9D8B030D-6E8A-4147-A177-3AD203B41FA5}">
                      <a16:colId xmlns:a16="http://schemas.microsoft.com/office/drawing/2014/main" val="3298021237"/>
                    </a:ext>
                  </a:extLst>
                </a:gridCol>
              </a:tblGrid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https://oviaragon.com/femoga-2022-jornada-tecnica/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3338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445914"/>
                  </a:ext>
                </a:extLst>
              </a:tr>
              <a:tr h="28655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https://www.interempresas.net/ovino/Articulos/397951-Rumiantes-y-cambio-climatico-se-analizaran-en-XXV-Jornada-para-Ganaderia-del-Siglo-XXI.html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17309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545339"/>
                  </a:ext>
                </a:extLst>
              </a:tr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https://www.losmonegros.com/asp/noticias_detalle.asp?Cod=3305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678634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63253"/>
                  </a:ext>
                </a:extLst>
              </a:tr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https://ne-np.facebook.com/613120532430573/posts/d41d8cd9/1365425883866697/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4831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274166"/>
                  </a:ext>
                </a:extLst>
              </a:tr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https://www.femoga.com/vii-jornada-sobre-ganado-porcino-del-siglo-xxi/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502156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47897"/>
                  </a:ext>
                </a:extLst>
              </a:tr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https://www.youtube.com/watch?v=Wq_PkNsXHyU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923829"/>
                  </a:ext>
                </a:extLst>
              </a:tr>
              <a:tr h="15630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830307"/>
                  </a:ext>
                </a:extLst>
              </a:tr>
              <a:tr h="1563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https://oviaragon.com/ni-ajenos-ni-alarmistas/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949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4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A7FBD-04D6-4D76-940D-D75AD872D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Tecnología NIRS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AC067-C621-472B-8963-A7BCA037B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716434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La</a:t>
            </a:r>
            <a:r>
              <a:rPr lang="es-ES" b="1" dirty="0"/>
              <a:t> espectrometría NIR </a:t>
            </a:r>
            <a:r>
              <a:rPr lang="es-ES" dirty="0"/>
              <a:t>se basa en la aplicación de radiación infrarroja sobre una matriz o muestra dispuesta a ser analizada. En función de la naturaleza de los enlaces (-CH, -NH y -OH) de las moléculas que componen la muestra a analizar, absorberá una cierta cantidad de energía.</a:t>
            </a:r>
          </a:p>
          <a:p>
            <a:pPr algn="just"/>
            <a:r>
              <a:rPr lang="es-ES" dirty="0"/>
              <a:t>Está técnica se fundamenta en la Ley de Lambert-</a:t>
            </a:r>
            <a:r>
              <a:rPr lang="es-ES" dirty="0" err="1"/>
              <a:t>Beer</a:t>
            </a:r>
            <a:r>
              <a:rPr lang="es-ES" dirty="0"/>
              <a:t>, es decir, la cantidad de energía absorbida por la muestra es directamente proporcional a la concentración de los componentes de la muestra.</a:t>
            </a:r>
          </a:p>
          <a:p>
            <a:pPr algn="just"/>
            <a:r>
              <a:rPr lang="es-ES" dirty="0"/>
              <a:t>Una de las mayores ventajas que tiene el infrarrojo cercano es </a:t>
            </a:r>
            <a:r>
              <a:rPr lang="es-ES" b="1" dirty="0"/>
              <a:t>la versatilidad y adaptabilidad para analizar muestras de distinta naturaleza</a:t>
            </a:r>
            <a:r>
              <a:rPr lang="es-ES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A26EA9-9342-476A-B119-A32C36DC057F}"/>
              </a:ext>
            </a:extLst>
          </p:cNvPr>
          <p:cNvSpPr txBox="1"/>
          <p:nvPr/>
        </p:nvSpPr>
        <p:spPr>
          <a:xfrm>
            <a:off x="1097280" y="4866968"/>
            <a:ext cx="100584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/>
              <a:t>La puesta a punto de esta técnica, conlleva crear una base de datos que correlacione la fertilidad real de las corderas con su espectro NIRS y a partir de ahí desarrollar las ECUACIONES DE PREDICCION </a:t>
            </a:r>
          </a:p>
        </p:txBody>
      </p:sp>
    </p:spTree>
    <p:extLst>
      <p:ext uri="{BB962C8B-B14F-4D97-AF65-F5344CB8AC3E}">
        <p14:creationId xmlns:p14="http://schemas.microsoft.com/office/powerpoint/2010/main" val="305374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A3A63735-5075-4FB2-A1AC-AB38F8897F1C}"/>
              </a:ext>
            </a:extLst>
          </p:cNvPr>
          <p:cNvSpPr txBox="1"/>
          <p:nvPr/>
        </p:nvSpPr>
        <p:spPr>
          <a:xfrm>
            <a:off x="4328931" y="2175671"/>
            <a:ext cx="6879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3.774 muestras de sangre de corderas de 35-60 días, de raza Rasa Aragonesa,  pertenecientes a 34 explotaciones.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001518-AD64-4211-A14E-A06BABFC2254}"/>
              </a:ext>
            </a:extLst>
          </p:cNvPr>
          <p:cNvSpPr txBox="1"/>
          <p:nvPr/>
        </p:nvSpPr>
        <p:spPr>
          <a:xfrm>
            <a:off x="326019" y="512320"/>
            <a:ext cx="11031700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es-E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PASO 1. PRE-SELECCIÓN DE CORDERAS Y MUESTREOS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07620FF-076F-4BD1-8AB8-90AF7193B6CA}"/>
              </a:ext>
            </a:extLst>
          </p:cNvPr>
          <p:cNvGrpSpPr/>
          <p:nvPr/>
        </p:nvGrpSpPr>
        <p:grpSpPr>
          <a:xfrm>
            <a:off x="326019" y="1435650"/>
            <a:ext cx="3829291" cy="3200328"/>
            <a:chOff x="326019" y="1435650"/>
            <a:chExt cx="3829291" cy="3200328"/>
          </a:xfrm>
        </p:grpSpPr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E6E6C015-1B73-4A95-8001-E07E4EC2B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0537" t="5395" r="19018" b="8740"/>
            <a:stretch/>
          </p:blipFill>
          <p:spPr>
            <a:xfrm>
              <a:off x="326019" y="1435650"/>
              <a:ext cx="3829291" cy="3200328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3495658A-5568-411F-8E5C-4EBDAC2FD26E}"/>
                </a:ext>
              </a:extLst>
            </p:cNvPr>
            <p:cNvSpPr txBox="1"/>
            <p:nvPr/>
          </p:nvSpPr>
          <p:spPr>
            <a:xfrm>
              <a:off x="607896" y="2535151"/>
              <a:ext cx="314326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dirty="0"/>
            </a:p>
            <a:p>
              <a:r>
                <a:rPr lang="es-ES" sz="2400" dirty="0">
                  <a:latin typeface="+mj-lt"/>
                </a:rPr>
                <a:t>PARTOS: </a:t>
              </a:r>
            </a:p>
            <a:p>
              <a:endParaRPr lang="es-ES" dirty="0">
                <a:latin typeface="+mj-lt"/>
              </a:endParaRP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s-ES" sz="2000" dirty="0">
                  <a:latin typeface="+mj-lt"/>
                </a:rPr>
                <a:t>DICIEMBRE 19 ENERO20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s-ES" sz="2000" dirty="0">
                  <a:latin typeface="+mj-lt"/>
                </a:rPr>
                <a:t>SEPTIEMBRE 20</a:t>
              </a:r>
            </a:p>
            <a:p>
              <a:pPr marL="342900" indent="-342900">
                <a:buFont typeface="Courier New" panose="02070309020205020404" pitchFamily="49" charset="0"/>
                <a:buChar char="o"/>
              </a:pPr>
              <a:r>
                <a:rPr lang="es-ES" sz="2000" dirty="0">
                  <a:latin typeface="+mj-lt"/>
                </a:rPr>
                <a:t>DICIEMBRE 20 ENERO 21</a:t>
              </a: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28F88BA-914F-4ED4-AF2B-51CC490F69CB}"/>
              </a:ext>
            </a:extLst>
          </p:cNvPr>
          <p:cNvSpPr txBox="1"/>
          <p:nvPr/>
        </p:nvSpPr>
        <p:spPr>
          <a:xfrm>
            <a:off x="4645530" y="3950923"/>
            <a:ext cx="558649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/>
              <a:t>OBTENCIÓN DE SUS ESPECTROS NIRS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3846028A-90B5-4CA8-A50C-FBBB675265CC}"/>
              </a:ext>
            </a:extLst>
          </p:cNvPr>
          <p:cNvSpPr/>
          <p:nvPr/>
        </p:nvSpPr>
        <p:spPr>
          <a:xfrm>
            <a:off x="6991109" y="3246283"/>
            <a:ext cx="590309" cy="627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18ABA32F-AC7B-4A17-B71B-F09728276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570" y="4817993"/>
            <a:ext cx="8791696" cy="2022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09FF1A-A871-477B-931C-33877A4C2C25}"/>
              </a:ext>
            </a:extLst>
          </p:cNvPr>
          <p:cNvSpPr txBox="1"/>
          <p:nvPr/>
        </p:nvSpPr>
        <p:spPr>
          <a:xfrm>
            <a:off x="5293564" y="1131509"/>
            <a:ext cx="4290421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20 ganaderías de UPRA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60 lotes de corderas muestreadas  </a:t>
            </a:r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B16CA83F-F992-424B-9EFF-4D10FCB07F38}"/>
              </a:ext>
            </a:extLst>
          </p:cNvPr>
          <p:cNvSpPr/>
          <p:nvPr/>
        </p:nvSpPr>
        <p:spPr>
          <a:xfrm>
            <a:off x="6973900" y="1959337"/>
            <a:ext cx="590309" cy="384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94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21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Rectangle 23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4" name="Straight Connector 25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63566B4-ECCC-44DE-B160-B3D37D8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CUBRICIÓN TEMPRANA  y </a:t>
            </a:r>
            <a:br>
              <a:rPr lang="en-US" dirty="0"/>
            </a:br>
            <a:r>
              <a:rPr lang="en-US" dirty="0"/>
              <a:t>CUBRICIÓN ESTANDAR  de las </a:t>
            </a:r>
            <a:r>
              <a:rPr lang="en-US" dirty="0" err="1"/>
              <a:t>corderas</a:t>
            </a:r>
            <a:endParaRPr lang="en-US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543E68A-9666-4A47-B303-AB77E4035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1529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6739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ED473B-3CCD-40C1-8473-7D31D824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4" y="1546575"/>
            <a:ext cx="3724733" cy="4239743"/>
          </a:xfrm>
        </p:spPr>
        <p:txBody>
          <a:bodyPr>
            <a:normAutofit fontScale="90000"/>
          </a:bodyPr>
          <a:lstStyle/>
          <a:p>
            <a:r>
              <a:rPr lang="es-ES" dirty="0"/>
              <a:t>PASO 2.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900" dirty="0"/>
              <a:t>ELABORACIÓN DE UNA BASE DE DATOS QUE RECOGE TODA LA INFORMACIÓN </a:t>
            </a:r>
            <a:endParaRPr lang="es-ES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197BD046-C581-4523-B1B0-6AF3076CEF4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77841903"/>
              </p:ext>
            </p:extLst>
          </p:nvPr>
        </p:nvGraphicFramePr>
        <p:xfrm>
          <a:off x="4155311" y="235755"/>
          <a:ext cx="7454933" cy="6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upo 14">
            <a:extLst>
              <a:ext uri="{FF2B5EF4-FFF2-40B4-BE49-F238E27FC236}">
                <a16:creationId xmlns:a16="http://schemas.microsoft.com/office/drawing/2014/main" id="{932605B5-194B-4F0A-AB00-75E126E87026}"/>
              </a:ext>
            </a:extLst>
          </p:cNvPr>
          <p:cNvGrpSpPr/>
          <p:nvPr/>
        </p:nvGrpSpPr>
        <p:grpSpPr>
          <a:xfrm>
            <a:off x="2332297" y="172094"/>
            <a:ext cx="1842690" cy="1438143"/>
            <a:chOff x="688693" y="1572193"/>
            <a:chExt cx="1842690" cy="1515670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1390192-167B-459E-933B-34A64A763E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0537" t="5395" r="19018" b="8740"/>
            <a:stretch/>
          </p:blipFill>
          <p:spPr>
            <a:xfrm>
              <a:off x="688693" y="1572193"/>
              <a:ext cx="1842690" cy="1515670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D62B5ED-5667-4966-B1BB-FC7FB5F6BF0B}"/>
                </a:ext>
              </a:extLst>
            </p:cNvPr>
            <p:cNvSpPr txBox="1"/>
            <p:nvPr/>
          </p:nvSpPr>
          <p:spPr>
            <a:xfrm>
              <a:off x="796983" y="2194335"/>
              <a:ext cx="1529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>
                  <a:latin typeface="+mj-lt"/>
                </a:rPr>
                <a:t>2021-2022</a:t>
              </a:r>
              <a:endParaRPr lang="es-ES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4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728C72-6E63-4F82-BFE7-0B20D517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9991" y="717449"/>
            <a:ext cx="11337764" cy="519680"/>
          </a:xfrm>
        </p:spPr>
        <p:txBody>
          <a:bodyPr>
            <a:normAutofit fontScale="62500" lnSpcReduction="20000"/>
          </a:bodyPr>
          <a:lstStyle/>
          <a:p>
            <a:pPr marL="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s-ES" sz="45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BASE DE DATOS</a:t>
            </a:r>
            <a:r>
              <a:rPr lang="es-ES" sz="3800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: 3.189 DATOS VALIDOS = 86% DE LAS MUSTRAS EXTRAIDAS INICIALMENTE **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01E12A-0308-4022-87E0-E46E88917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1" y="1839013"/>
            <a:ext cx="11425911" cy="30095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B51BEDA-A9B8-4F17-BFF8-8B39143E7FBF}"/>
              </a:ext>
            </a:extLst>
          </p:cNvPr>
          <p:cNvSpPr txBox="1"/>
          <p:nvPr/>
        </p:nvSpPr>
        <p:spPr>
          <a:xfrm>
            <a:off x="349991" y="5532699"/>
            <a:ext cx="11425911" cy="646331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** El 14% restante corresponde a animales no seleccionados finalmente para vida, crotales perdidos, bajas o errores de identificación. </a:t>
            </a:r>
          </a:p>
        </p:txBody>
      </p:sp>
    </p:spTree>
    <p:extLst>
      <p:ext uri="{BB962C8B-B14F-4D97-AF65-F5344CB8AC3E}">
        <p14:creationId xmlns:p14="http://schemas.microsoft.com/office/powerpoint/2010/main" val="48837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5B22-A26D-464A-9359-847E3A979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05" y="1559289"/>
            <a:ext cx="3914557" cy="437852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corderas se han clasificado en función de sus resultados ecográficos y partos como: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4529EA-2454-49AB-9D5E-BC0F566D6435}"/>
              </a:ext>
            </a:extLst>
          </p:cNvPr>
          <p:cNvSpPr txBox="1"/>
          <p:nvPr/>
        </p:nvSpPr>
        <p:spPr>
          <a:xfrm>
            <a:off x="424405" y="420645"/>
            <a:ext cx="11343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PASO 3. ANALISIS E INTERPRETACION DE LOS DATOS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49F782E-CEC3-43FD-87CD-13FAED356D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395290"/>
              </p:ext>
            </p:extLst>
          </p:nvPr>
        </p:nvGraphicFramePr>
        <p:xfrm>
          <a:off x="4064000" y="11285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9014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2247</Words>
  <Application>Microsoft Office PowerPoint</Application>
  <PresentationFormat>Panorámica</PresentationFormat>
  <Paragraphs>868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Comic Sans MS</vt:lpstr>
      <vt:lpstr>Courier New</vt:lpstr>
      <vt:lpstr>Times New Roman</vt:lpstr>
      <vt:lpstr>Wingdings</vt:lpstr>
      <vt:lpstr>Retrospección</vt:lpstr>
      <vt:lpstr>VAGESO  APLICACIÓN DE NUEVAS HERRAMIENTAS REPRODUCTIVAS Y GENETICAS PARA MEJORAR LA SOSTENIBILIDAD DEL OVINO DE CARNE ARAGONES </vt:lpstr>
      <vt:lpstr>Objetivo 1: Aplicar nuevas herramientas de diagnóstico reproductivo que hagan posible la detección precoz de animales más productivos. </vt:lpstr>
      <vt:lpstr>              Objetivo 1: Aplicar nuevas herramientas de diagnóstico reproductivo que hagan  posible la detección precoz de animales más productivos.  </vt:lpstr>
      <vt:lpstr>Tecnología NIRS</vt:lpstr>
      <vt:lpstr>Presentación de PowerPoint</vt:lpstr>
      <vt:lpstr>CUBRICIÓN TEMPRANA  y  CUBRICIÓN ESTANDAR  de las corderas</vt:lpstr>
      <vt:lpstr>PASO 2.  ELABORACIÓN DE UNA BASE DE DATOS QUE RECOGE TODA LA INFORMACIÓN </vt:lpstr>
      <vt:lpstr>Presentación de PowerPoint</vt:lpstr>
      <vt:lpstr>Las corderas se han clasificado en función de sus resultados ecográficos y partos como:</vt:lpstr>
      <vt:lpstr>Presentación de PowerPoint</vt:lpstr>
      <vt:lpstr>PASO 4.  PERFILES DE EDADES DE CUBRICION </vt:lpstr>
      <vt:lpstr>PASO 4. FERTILIDAD DE LAS CORDERAS  </vt:lpstr>
      <vt:lpstr>PASO 4.   ÍNDICES DE  FERTILIDAD PARA  CADA CUBRICION Y  EXPLOTACIÓN  </vt:lpstr>
      <vt:lpstr>PASO 5.  ECUACIONES DE PREDICCIÓN </vt:lpstr>
      <vt:lpstr> Objetivo 2: Aplicar nuevas herramientas de diagnóstico genético que hagan posible la detección precoz de animales más productivos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DIVULGACIÓN: CENTROS TECNOLÓGICOS</vt:lpstr>
      <vt:lpstr>DIVULGACIÓN: jornadas y ferias </vt:lpstr>
      <vt:lpstr>DIVULGACIÓN </vt:lpstr>
      <vt:lpstr>DIVULGACIÓN </vt:lpstr>
      <vt:lpstr>DIVULGACIÓN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VAGESO  APLICACIÓN DE NUEVAS HERRAMIENTAS REPRODUCTIVAS Y GENETICAS PARA MEJORAR LA SOSTENIBILIDAD DEL OVINO DE CARNE ARAGONES </dc:title>
  <dc:creator>ljriaguas</dc:creator>
  <cp:lastModifiedBy>Administrador</cp:lastModifiedBy>
  <cp:revision>21</cp:revision>
  <dcterms:created xsi:type="dcterms:W3CDTF">2022-10-11T09:37:14Z</dcterms:created>
  <dcterms:modified xsi:type="dcterms:W3CDTF">2023-02-16T08:59:11Z</dcterms:modified>
</cp:coreProperties>
</file>