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67" r:id="rId4"/>
    <p:sldId id="337" r:id="rId5"/>
    <p:sldId id="307" r:id="rId6"/>
    <p:sldId id="309" r:id="rId7"/>
    <p:sldId id="322" r:id="rId8"/>
    <p:sldId id="282" r:id="rId9"/>
    <p:sldId id="334" r:id="rId10"/>
    <p:sldId id="330" r:id="rId11"/>
    <p:sldId id="335" r:id="rId12"/>
    <p:sldId id="328" r:id="rId13"/>
    <p:sldId id="312" r:id="rId14"/>
    <p:sldId id="284" r:id="rId15"/>
    <p:sldId id="339" r:id="rId16"/>
    <p:sldId id="323" r:id="rId17"/>
    <p:sldId id="338" r:id="rId18"/>
    <p:sldId id="318" r:id="rId19"/>
    <p:sldId id="294" r:id="rId20"/>
    <p:sldId id="326" r:id="rId21"/>
    <p:sldId id="317" r:id="rId22"/>
    <p:sldId id="299" r:id="rId23"/>
    <p:sldId id="300" r:id="rId24"/>
    <p:sldId id="324" r:id="rId25"/>
    <p:sldId id="301" r:id="rId26"/>
    <p:sldId id="304" r:id="rId27"/>
    <p:sldId id="305" r:id="rId28"/>
    <p:sldId id="340" r:id="rId29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0E9F4"/>
    <a:srgbClr val="F6F5F0"/>
    <a:srgbClr val="DFEFFD"/>
    <a:srgbClr val="E9EFF7"/>
    <a:srgbClr val="CC99FF"/>
    <a:srgbClr val="990099"/>
    <a:srgbClr val="FFCCFF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70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66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/>
          <a:lstStyle/>
          <a:p>
            <a:fld id="{010BC9E8-2BB4-488A-B34D-2E090603C88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89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69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63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16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34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7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64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89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62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42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81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53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E18C-E7D8-453F-A364-700BC5088177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1AD2-1F18-4980-8891-9E43F546A3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50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4" b="3030"/>
          <a:stretch/>
        </p:blipFill>
        <p:spPr>
          <a:xfrm>
            <a:off x="5436096" y="91186"/>
            <a:ext cx="3632921" cy="665018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5496" y="-27384"/>
            <a:ext cx="525658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600" b="1" i="1" dirty="0" smtClean="0">
                <a:solidFill>
                  <a:prstClr val="black"/>
                </a:solidFill>
              </a:rPr>
              <a:t>”</a:t>
            </a:r>
            <a:r>
              <a:rPr lang="es-ES" sz="2600" b="1" i="1" dirty="0">
                <a:solidFill>
                  <a:prstClr val="black"/>
                </a:solidFill>
              </a:rPr>
              <a:t>Seguimiento de los resultados reproductivos, </a:t>
            </a:r>
            <a:r>
              <a:rPr lang="es-ES" sz="2600" b="1" i="1" dirty="0" smtClean="0">
                <a:solidFill>
                  <a:prstClr val="black"/>
                </a:solidFill>
              </a:rPr>
              <a:t>productivos</a:t>
            </a:r>
          </a:p>
          <a:p>
            <a:pPr lvl="0" algn="ctr"/>
            <a:r>
              <a:rPr lang="es-ES" sz="2600" b="1" i="1" dirty="0" smtClean="0">
                <a:solidFill>
                  <a:prstClr val="black"/>
                </a:solidFill>
              </a:rPr>
              <a:t> </a:t>
            </a:r>
            <a:r>
              <a:rPr lang="es-ES" sz="2600" b="1" i="1" dirty="0">
                <a:solidFill>
                  <a:prstClr val="black"/>
                </a:solidFill>
              </a:rPr>
              <a:t>y de bienestar </a:t>
            </a:r>
          </a:p>
          <a:p>
            <a:pPr lvl="0" algn="ctr"/>
            <a:r>
              <a:rPr lang="es-ES" sz="2600" b="1" i="1" dirty="0">
                <a:solidFill>
                  <a:prstClr val="black"/>
                </a:solidFill>
              </a:rPr>
              <a:t>en conejas manejadas en banda única sin incorporación de reposición”</a:t>
            </a:r>
            <a:endParaRPr lang="es-ES_tradnl" sz="2600" b="1" i="1" dirty="0">
              <a:solidFill>
                <a:prstClr val="black"/>
              </a:solidFill>
            </a:endParaRPr>
          </a:p>
          <a:p>
            <a:pPr algn="ctr"/>
            <a:endParaRPr lang="es-ES" sz="2400" b="1" dirty="0"/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PROYECTO</a:t>
            </a:r>
          </a:p>
          <a:p>
            <a:pPr algn="ctr"/>
            <a:r>
              <a:rPr lang="es-ES" dirty="0" smtClean="0"/>
              <a:t> </a:t>
            </a:r>
            <a:r>
              <a:rPr lang="es-ES" sz="2800" b="1" dirty="0"/>
              <a:t>“Diseño de nueva forma de Producción </a:t>
            </a:r>
            <a:r>
              <a:rPr lang="es-ES" sz="2800" b="1" dirty="0" err="1"/>
              <a:t>Cunícola</a:t>
            </a:r>
            <a:r>
              <a:rPr lang="es-ES" sz="2800" b="1" dirty="0"/>
              <a:t> industrial, acorde con las recomendaciones de la normativa europea referidas a Bienestar Animal y Revolución Comercial” </a:t>
            </a:r>
            <a:endParaRPr lang="es-ES" sz="2800" b="1" dirty="0" smtClean="0"/>
          </a:p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Convocatoria </a:t>
            </a:r>
            <a:r>
              <a:rPr lang="es-ES" sz="1400" b="1" dirty="0"/>
              <a:t>de subvenciones de apoyo a Acciones de Cooperación de Agentes del Sector Agrario, en el marco del Programa de Desarrollo Rural para Aragón 2014-2020, para 2019 </a:t>
            </a:r>
            <a:endParaRPr lang="es-ES" sz="1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738216" y="6290156"/>
            <a:ext cx="30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sz="1400" dirty="0">
                <a:solidFill>
                  <a:schemeClr val="bg1"/>
                </a:solidFill>
              </a:rPr>
              <a:t>(ORDEN DRS/35/2019, de 22 de enero,</a:t>
            </a:r>
          </a:p>
          <a:p>
            <a:pPr lvl="0" algn="ctr"/>
            <a:r>
              <a:rPr lang="es-ES" sz="1400" dirty="0">
                <a:solidFill>
                  <a:schemeClr val="bg1"/>
                </a:solidFill>
              </a:rPr>
              <a:t>BOA núm. 26 de 7 de febrero de 2019</a:t>
            </a:r>
          </a:p>
        </p:txBody>
      </p:sp>
      <p:pic>
        <p:nvPicPr>
          <p:cNvPr id="5" name="Imagen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301208"/>
            <a:ext cx="2105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225" y="5304548"/>
            <a:ext cx="6762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46734"/>
              </p:ext>
            </p:extLst>
          </p:nvPr>
        </p:nvGraphicFramePr>
        <p:xfrm>
          <a:off x="107504" y="260648"/>
          <a:ext cx="8640959" cy="3750402"/>
        </p:xfrm>
        <a:graphic>
          <a:graphicData uri="http://schemas.openxmlformats.org/drawingml/2006/table">
            <a:tbl>
              <a:tblPr firstRow="1" firstCol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1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8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Mortalidad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Media/parto</a:t>
                      </a:r>
                      <a:endParaRPr lang="es-E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N-A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N-B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N-C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N-D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6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i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Conejas</a:t>
                      </a:r>
                      <a:endParaRPr lang="es-ES" sz="24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  <a:ea typeface="Times New Roman"/>
                        </a:rPr>
                        <a:t>nº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31,65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  <a:ea typeface="Times New Roman"/>
                        </a:rPr>
                        <a:t>34,00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  <a:ea typeface="Times New Roman"/>
                        </a:rPr>
                        <a:t>28,21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  <a:ea typeface="Times New Roman"/>
                        </a:rPr>
                        <a:t>37,00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  <a:ea typeface="Times New Roman"/>
                        </a:rPr>
                        <a:t>28,78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6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5,23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  <a:ea typeface="Times New Roman"/>
                        </a:rPr>
                        <a:t>5,69ab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  <a:ea typeface="Times New Roman"/>
                        </a:rPr>
                        <a:t>4,45a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6,22b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  <a:ea typeface="Times New Roman"/>
                        </a:rPr>
                        <a:t>4,77a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i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Gazapos</a:t>
                      </a:r>
                      <a:endParaRPr lang="es-ES" sz="24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2200" dirty="0">
                        <a:effectLst/>
                        <a:latin typeface="+mn-lt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2400" dirty="0">
                        <a:effectLst/>
                        <a:latin typeface="+mn-lt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2400">
                        <a:effectLst/>
                        <a:latin typeface="+mn-lt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2400">
                        <a:effectLst/>
                        <a:latin typeface="+mn-lt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2400">
                        <a:effectLst/>
                        <a:latin typeface="+mn-lt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651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Total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  <a:ea typeface="Times New Roman"/>
                        </a:rPr>
                        <a:t> nº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  <a:ea typeface="Times New Roman"/>
                        </a:rPr>
                        <a:t>347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6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  <a:ea typeface="Times New Roman"/>
                        </a:rPr>
                        <a:t>8,97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651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Mortinatalidad</a:t>
                      </a:r>
                      <a:endParaRPr lang="es-ES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  <a:ea typeface="Times New Roman"/>
                        </a:rPr>
                        <a:t>nº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6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  <a:ea typeface="Times New Roman"/>
                        </a:rPr>
                        <a:t>% 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0,94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651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Lactación</a:t>
                      </a: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  <a:ea typeface="Times New Roman"/>
                        </a:rPr>
                        <a:t>nº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311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6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  <a:ea typeface="Times New Roman"/>
                        </a:rPr>
                        <a:t>% 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8,12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79512" y="5008692"/>
            <a:ext cx="6292364" cy="1292662"/>
          </a:xfrm>
          <a:prstGeom prst="rect">
            <a:avLst/>
          </a:prstGeom>
          <a:solidFill>
            <a:srgbClr val="F6F5F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Conejas</a:t>
            </a:r>
            <a:r>
              <a:rPr lang="es-ES" sz="2000" b="1" dirty="0"/>
              <a:t>: </a:t>
            </a:r>
            <a:endParaRPr lang="es-ES" sz="2000" b="1" dirty="0" smtClean="0"/>
          </a:p>
          <a:p>
            <a:r>
              <a:rPr lang="es-ES" sz="2000" b="1" dirty="0" smtClean="0"/>
              <a:t>Muy baja </a:t>
            </a:r>
            <a:r>
              <a:rPr lang="es-ES" sz="2000" b="1" dirty="0">
                <a:sym typeface="Wingdings"/>
              </a:rPr>
              <a:t></a:t>
            </a:r>
            <a:r>
              <a:rPr lang="es-ES" sz="2000" b="1" dirty="0" smtClean="0"/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5,23%</a:t>
            </a:r>
            <a:r>
              <a:rPr lang="es-ES" sz="2000" b="1" dirty="0" smtClean="0"/>
              <a:t>  </a:t>
            </a:r>
            <a:r>
              <a:rPr lang="es-ES" sz="2000" b="1" dirty="0" smtClean="0">
                <a:latin typeface="MS Reference Sans Serif"/>
              </a:rPr>
              <a:t>≈</a:t>
            </a:r>
            <a:r>
              <a:rPr lang="es-ES" sz="2000" b="1" dirty="0" smtClean="0"/>
              <a:t>  </a:t>
            </a:r>
            <a:r>
              <a:rPr lang="es-ES" sz="2000" b="1" dirty="0" smtClean="0">
                <a:solidFill>
                  <a:srgbClr val="FF0000"/>
                </a:solidFill>
              </a:rPr>
              <a:t>3,74</a:t>
            </a:r>
            <a:r>
              <a:rPr lang="es-ES" sz="2000" b="1" dirty="0">
                <a:solidFill>
                  <a:srgbClr val="FF0000"/>
                </a:solidFill>
              </a:rPr>
              <a:t>%</a:t>
            </a:r>
            <a:r>
              <a:rPr lang="es-ES" sz="2000" b="1" dirty="0"/>
              <a:t> mensual </a:t>
            </a:r>
            <a:r>
              <a:rPr lang="es-ES" sz="2000" b="1" dirty="0" smtClean="0"/>
              <a:t> </a:t>
            </a:r>
          </a:p>
          <a:p>
            <a:r>
              <a:rPr lang="es-ES" sz="2000" b="1" dirty="0"/>
              <a:t>	</a:t>
            </a:r>
            <a:r>
              <a:rPr lang="es-ES" sz="2000" b="1" dirty="0" smtClean="0"/>
              <a:t>	 </a:t>
            </a:r>
            <a:r>
              <a:rPr lang="es-ES" sz="2000" b="1" i="1" dirty="0" smtClean="0"/>
              <a:t>vs</a:t>
            </a:r>
            <a:r>
              <a:rPr lang="es-ES" sz="2000" b="1" dirty="0" smtClean="0"/>
              <a:t> </a:t>
            </a:r>
            <a:r>
              <a:rPr lang="es-ES" sz="2000" b="1" dirty="0">
                <a:solidFill>
                  <a:srgbClr val="FF0000"/>
                </a:solidFill>
              </a:rPr>
              <a:t>8-9,5%</a:t>
            </a:r>
            <a:r>
              <a:rPr lang="es-ES" sz="2000" b="1" dirty="0"/>
              <a:t> </a:t>
            </a:r>
            <a:r>
              <a:rPr lang="es-ES" sz="2000" b="1" dirty="0" smtClean="0"/>
              <a:t>mensual en </a:t>
            </a:r>
            <a:r>
              <a:rPr lang="es-ES" sz="2000" b="1" dirty="0"/>
              <a:t>manejo </a:t>
            </a:r>
            <a:r>
              <a:rPr lang="es-ES" sz="2000" b="1" dirty="0" smtClean="0"/>
              <a:t>estándar </a:t>
            </a:r>
          </a:p>
          <a:p>
            <a:r>
              <a:rPr lang="es-ES" b="1" dirty="0"/>
              <a:t>	</a:t>
            </a:r>
            <a:r>
              <a:rPr lang="es-ES" b="1" dirty="0" smtClean="0"/>
              <a:t>	</a:t>
            </a:r>
            <a:r>
              <a:rPr lang="es-ES" b="1" dirty="0"/>
              <a:t>	</a:t>
            </a:r>
            <a:r>
              <a:rPr lang="es-ES" b="1" dirty="0" smtClean="0"/>
              <a:t>	</a:t>
            </a:r>
            <a:r>
              <a:rPr lang="es-ES" sz="1400" dirty="0" smtClean="0"/>
              <a:t>(Rosell </a:t>
            </a:r>
            <a:r>
              <a:rPr lang="es-ES" sz="1400" dirty="0"/>
              <a:t>y González, 2009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11664" y="2522884"/>
            <a:ext cx="4536504" cy="1538883"/>
          </a:xfrm>
          <a:prstGeom prst="rect">
            <a:avLst/>
          </a:prstGeom>
          <a:solidFill>
            <a:srgbClr val="F6F5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Gazapos: Muy baja </a:t>
            </a:r>
            <a:r>
              <a:rPr lang="es-ES" sz="2000" b="1" i="1" dirty="0" smtClean="0"/>
              <a:t>vs</a:t>
            </a:r>
            <a:endParaRPr lang="es-ES" sz="2000" b="1" dirty="0" smtClean="0"/>
          </a:p>
          <a:p>
            <a:r>
              <a:rPr lang="es-ES" sz="2800" b="1" dirty="0" smtClean="0">
                <a:solidFill>
                  <a:srgbClr val="FF0000"/>
                </a:solidFill>
              </a:rPr>
              <a:t>  </a:t>
            </a:r>
            <a:r>
              <a:rPr lang="es-ES" sz="2400" b="1" dirty="0" smtClean="0">
                <a:solidFill>
                  <a:srgbClr val="FF0000"/>
                </a:solidFill>
              </a:rPr>
              <a:t>6</a:t>
            </a:r>
            <a:r>
              <a:rPr lang="es-ES" b="1" dirty="0" smtClean="0"/>
              <a:t>% mortinatalidad, </a:t>
            </a:r>
            <a:r>
              <a:rPr lang="es-ES" sz="2400" b="1" dirty="0" smtClean="0">
                <a:solidFill>
                  <a:srgbClr val="FF0000"/>
                </a:solidFill>
              </a:rPr>
              <a:t>8</a:t>
            </a:r>
            <a:r>
              <a:rPr lang="es-ES" b="1" dirty="0" smtClean="0"/>
              <a:t>% muertos +retirados</a:t>
            </a:r>
          </a:p>
          <a:p>
            <a:r>
              <a:rPr lang="es-ES" dirty="0" smtClean="0"/>
              <a:t>    y</a:t>
            </a:r>
          </a:p>
          <a:p>
            <a:r>
              <a:rPr lang="es-ES" sz="2800" b="1" dirty="0" smtClean="0">
                <a:solidFill>
                  <a:srgbClr val="FF0000"/>
                </a:solidFill>
              </a:rPr>
              <a:t>  </a:t>
            </a:r>
            <a:r>
              <a:rPr lang="es-ES" sz="2400" b="1" dirty="0" smtClean="0">
                <a:solidFill>
                  <a:srgbClr val="FF0000"/>
                </a:solidFill>
              </a:rPr>
              <a:t>10-14</a:t>
            </a:r>
            <a:r>
              <a:rPr lang="es-ES" b="1" dirty="0" smtClean="0"/>
              <a:t>% lactación, </a:t>
            </a:r>
            <a:r>
              <a:rPr lang="es-ES" sz="2400" b="1" dirty="0" smtClean="0">
                <a:solidFill>
                  <a:srgbClr val="FF0000"/>
                </a:solidFill>
              </a:rPr>
              <a:t>15-16</a:t>
            </a:r>
            <a:r>
              <a:rPr lang="es-ES" b="1" dirty="0" smtClean="0"/>
              <a:t>% lactación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499992" y="4077072"/>
            <a:ext cx="48245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 smtClean="0"/>
              <a:t>(</a:t>
            </a:r>
            <a:r>
              <a:rPr lang="es-ES" sz="1500" dirty="0"/>
              <a:t>Rosell y González, 2009; </a:t>
            </a:r>
            <a:r>
              <a:rPr lang="es-ES" sz="1500" dirty="0" smtClean="0"/>
              <a:t>Gómez </a:t>
            </a:r>
            <a:r>
              <a:rPr lang="es-ES" sz="1500" i="1" dirty="0"/>
              <a:t>et al</a:t>
            </a:r>
            <a:r>
              <a:rPr lang="es-ES" sz="1500" dirty="0"/>
              <a:t>., </a:t>
            </a:r>
            <a:r>
              <a:rPr lang="es-ES" sz="1500" dirty="0" smtClean="0"/>
              <a:t>2016; </a:t>
            </a:r>
            <a:r>
              <a:rPr lang="es-ES" sz="1500" dirty="0" err="1" smtClean="0"/>
              <a:t>Lebas</a:t>
            </a:r>
            <a:r>
              <a:rPr lang="es-ES" sz="1500" dirty="0"/>
              <a:t>, 2018</a:t>
            </a:r>
            <a:r>
              <a:rPr lang="es-ES" sz="1500" dirty="0" smtClean="0"/>
              <a:t>)</a:t>
            </a:r>
            <a:endParaRPr lang="es-ES" sz="1500" dirty="0"/>
          </a:p>
        </p:txBody>
      </p:sp>
      <p:sp>
        <p:nvSpPr>
          <p:cNvPr id="3" name="Flecha derecha 2"/>
          <p:cNvSpPr/>
          <p:nvPr/>
        </p:nvSpPr>
        <p:spPr>
          <a:xfrm>
            <a:off x="4211960" y="3017625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4211960" y="371703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6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81699"/>
              </p:ext>
            </p:extLst>
          </p:nvPr>
        </p:nvGraphicFramePr>
        <p:xfrm>
          <a:off x="274409" y="995536"/>
          <a:ext cx="8636751" cy="2505472"/>
        </p:xfrm>
        <a:graphic>
          <a:graphicData uri="http://schemas.openxmlformats.org/drawingml/2006/table">
            <a:tbl>
              <a:tblPr firstRow="1" firstCol="1" bandRow="1"/>
              <a:tblGrid>
                <a:gridCol w="230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 </a:t>
                      </a:r>
                      <a:r>
                        <a:rPr lang="es-ES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s-ES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Orden parto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    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(nº 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ciclos</a:t>
                      </a:r>
                      <a:r>
                        <a:rPr lang="es-ES" sz="2000" b="1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†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) 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1º-5º </a:t>
                      </a:r>
                      <a:r>
                        <a:rPr lang="es-ES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          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(20)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6º-10º</a:t>
                      </a: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es-ES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 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18)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11º-15º</a:t>
                      </a: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(18)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16º-20º</a:t>
                      </a: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(8)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21º-25º</a:t>
                      </a: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(5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)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7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err="1">
                          <a:effectLst/>
                          <a:latin typeface="Calibri"/>
                          <a:ea typeface="Times New Roman"/>
                        </a:rPr>
                        <a:t>Prolificidad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9,08 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9,13 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8,00 ab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8,37 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6,95 </a:t>
                      </a: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err="1" smtClean="0">
                          <a:effectLst/>
                          <a:latin typeface="Calibri"/>
                          <a:ea typeface="Times New Roman"/>
                        </a:rPr>
                        <a:t>NV</a:t>
                      </a:r>
                      <a:r>
                        <a:rPr lang="es-ES" sz="2400" b="1" dirty="0" smtClean="0">
                          <a:effectLst/>
                          <a:latin typeface="Calibri"/>
                          <a:ea typeface="Times New Roman"/>
                        </a:rPr>
                        <a:t>/parto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9,01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9,07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7,89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8,26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6,86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Destetados/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parto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8,33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8,44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, 22 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7,70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5,85 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8101" y="44624"/>
            <a:ext cx="8529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i="1" dirty="0" err="1">
                <a:latin typeface="+mj-lt"/>
              </a:rPr>
              <a:t>Prolificidad</a:t>
            </a:r>
            <a:r>
              <a:rPr lang="es-ES" sz="2200" b="1" i="1" dirty="0"/>
              <a:t>, gazapos nacidos vivos y gazapos destetados </a:t>
            </a:r>
            <a:endParaRPr lang="es-ES" sz="2200" b="1" i="1" dirty="0" smtClean="0"/>
          </a:p>
          <a:p>
            <a:pPr algn="ctr"/>
            <a:r>
              <a:rPr lang="es-ES" sz="2200" b="1" i="1" dirty="0" smtClean="0"/>
              <a:t>en </a:t>
            </a:r>
            <a:r>
              <a:rPr lang="es-ES" sz="2200" b="1" i="1" dirty="0"/>
              <a:t>función del orden de parto</a:t>
            </a:r>
            <a:endParaRPr lang="es-ES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940152" y="3512041"/>
            <a:ext cx="2947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aseline="30000" dirty="0"/>
              <a:t>†</a:t>
            </a:r>
            <a:r>
              <a:rPr lang="es-ES" sz="1200" dirty="0"/>
              <a:t>nº ciclos totales de las 4 naves en </a:t>
            </a:r>
            <a:r>
              <a:rPr lang="es-ES" sz="1200" dirty="0" smtClean="0"/>
              <a:t>conjunto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31238" y="3845697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Tamaño de la camada al destete:  7,82 gazapos/parto (media de los 31268 partos)</a:t>
            </a:r>
          </a:p>
          <a:p>
            <a:r>
              <a:rPr lang="es-ES" sz="2000" b="1" dirty="0">
                <a:sym typeface="Wingdings"/>
              </a:rPr>
              <a:t></a:t>
            </a:r>
            <a:r>
              <a:rPr lang="es-ES" sz="2000" b="1" dirty="0" smtClean="0"/>
              <a:t>  Inferior </a:t>
            </a:r>
            <a:r>
              <a:rPr lang="es-ES" sz="2000" b="1" dirty="0"/>
              <a:t>a los 8,2 gazapos destetados/parto de las granjas del programa </a:t>
            </a:r>
            <a:r>
              <a:rPr lang="es-ES" sz="2000" b="1" dirty="0" err="1" smtClean="0"/>
              <a:t>bdcuni</a:t>
            </a:r>
            <a:r>
              <a:rPr lang="es-ES" sz="2000" b="1" dirty="0" smtClean="0"/>
              <a:t> </a:t>
            </a:r>
            <a:r>
              <a:rPr lang="es-ES" sz="2000" b="1" dirty="0"/>
              <a:t>(Pascual </a:t>
            </a:r>
            <a:r>
              <a:rPr lang="es-ES" sz="2000" b="1" i="1" dirty="0"/>
              <a:t>et al</a:t>
            </a:r>
            <a:r>
              <a:rPr lang="es-ES" sz="2000" b="1" dirty="0"/>
              <a:t>., 2012) así como a los 8,54-8,60 que indica </a:t>
            </a:r>
            <a:r>
              <a:rPr lang="es-ES" sz="2000" b="1" dirty="0" err="1"/>
              <a:t>Lebas</a:t>
            </a:r>
            <a:r>
              <a:rPr lang="es-ES" sz="2000" b="1" dirty="0"/>
              <a:t> </a:t>
            </a:r>
            <a:r>
              <a:rPr lang="es-ES" sz="2000" b="1" dirty="0" smtClean="0"/>
              <a:t>(</a:t>
            </a:r>
            <a:r>
              <a:rPr lang="es-ES" sz="2000" b="1" dirty="0"/>
              <a:t>2018</a:t>
            </a:r>
            <a:r>
              <a:rPr lang="es-ES" sz="2000" b="1" dirty="0" smtClean="0"/>
              <a:t>).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1238" y="5157192"/>
            <a:ext cx="888616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srgbClr val="FF0000"/>
                </a:solidFill>
              </a:rPr>
              <a:t>Considerando solo los diez primeros partos de nuestros grupos</a:t>
            </a:r>
            <a:r>
              <a:rPr lang="es-ES" sz="2000" b="1" dirty="0">
                <a:solidFill>
                  <a:prstClr val="black"/>
                </a:solidFill>
              </a:rPr>
              <a:t>: </a:t>
            </a:r>
          </a:p>
          <a:p>
            <a:pPr lvl="0" algn="ctr"/>
            <a:r>
              <a:rPr lang="es-ES" sz="2000" b="1" dirty="0">
                <a:solidFill>
                  <a:prstClr val="black"/>
                </a:solidFill>
              </a:rPr>
              <a:t>8,33-8,44 gazapos destetados (tabla</a:t>
            </a:r>
            <a:r>
              <a:rPr lang="es-ES" sz="2000" b="1" dirty="0" smtClean="0">
                <a:solidFill>
                  <a:prstClr val="black"/>
                </a:solidFill>
              </a:rPr>
              <a:t>), </a:t>
            </a:r>
            <a:r>
              <a:rPr lang="es-ES" sz="2000" b="1" dirty="0">
                <a:solidFill>
                  <a:prstClr val="black"/>
                </a:solidFill>
              </a:rPr>
              <a:t>valores próximos a los indicados para granjas con </a:t>
            </a:r>
            <a:r>
              <a:rPr lang="es-ES" sz="2000" b="1" dirty="0" smtClean="0">
                <a:solidFill>
                  <a:prstClr val="black"/>
                </a:solidFill>
              </a:rPr>
              <a:t>reposición </a:t>
            </a:r>
            <a:r>
              <a:rPr lang="es-ES" sz="2000" b="1" dirty="0">
                <a:solidFill>
                  <a:prstClr val="black"/>
                </a:solidFill>
              </a:rPr>
              <a:t>estándar en las que la mayoría de conejas no alcanzan 10 partos de vida productiva</a:t>
            </a:r>
          </a:p>
        </p:txBody>
      </p:sp>
    </p:spTree>
    <p:extLst>
      <p:ext uri="{BB962C8B-B14F-4D97-AF65-F5344CB8AC3E}">
        <p14:creationId xmlns:p14="http://schemas.microsoft.com/office/powerpoint/2010/main" val="15678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Primeras conclusiones: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1133455"/>
            <a:ext cx="84249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El </a:t>
            </a:r>
            <a:r>
              <a:rPr lang="es-ES" sz="2600" b="1" dirty="0"/>
              <a:t>manejo aplicado </a:t>
            </a:r>
            <a:r>
              <a:rPr lang="es-ES" sz="2600" b="1" dirty="0" smtClean="0"/>
              <a:t>proporciona:</a:t>
            </a:r>
          </a:p>
          <a:p>
            <a:endParaRPr lang="es-ES" sz="2600" b="1" dirty="0" smtClean="0"/>
          </a:p>
          <a:p>
            <a:pPr marL="285750" indent="-285750">
              <a:buFontTx/>
              <a:buChar char="-"/>
            </a:pPr>
            <a:r>
              <a:rPr lang="es-ES" sz="2600" b="1" dirty="0" smtClean="0">
                <a:solidFill>
                  <a:srgbClr val="FF0000"/>
                </a:solidFill>
              </a:rPr>
              <a:t>mortalidad </a:t>
            </a:r>
            <a:r>
              <a:rPr lang="es-ES" sz="2600" b="1" dirty="0">
                <a:solidFill>
                  <a:srgbClr val="FF0000"/>
                </a:solidFill>
              </a:rPr>
              <a:t>reducida</a:t>
            </a:r>
            <a:r>
              <a:rPr lang="es-ES" sz="2600" b="1" dirty="0"/>
              <a:t> respecto a la publicada para granjas estándar (mortinatalidad, lactación y madres</a:t>
            </a:r>
            <a:r>
              <a:rPr lang="es-ES" sz="2600" b="1" dirty="0" smtClean="0"/>
              <a:t>)  </a:t>
            </a:r>
          </a:p>
          <a:p>
            <a:pPr marL="285750" indent="-285750">
              <a:buFontTx/>
              <a:buChar char="-"/>
            </a:pPr>
            <a:endParaRPr lang="es-ES" sz="2600" b="1" dirty="0"/>
          </a:p>
          <a:p>
            <a:pPr marL="285750" indent="-285750">
              <a:buFontTx/>
              <a:buChar char="-"/>
            </a:pPr>
            <a:r>
              <a:rPr lang="es-ES" sz="2600" b="1" dirty="0" smtClean="0"/>
              <a:t>extraordinaria </a:t>
            </a:r>
            <a:r>
              <a:rPr lang="es-ES" sz="2600" b="1" dirty="0">
                <a:solidFill>
                  <a:srgbClr val="FF0000"/>
                </a:solidFill>
              </a:rPr>
              <a:t>longevidad en las conejas</a:t>
            </a:r>
            <a:r>
              <a:rPr lang="es-ES" sz="2600" b="1" dirty="0"/>
              <a:t>, con </a:t>
            </a:r>
            <a:r>
              <a:rPr lang="es-ES" sz="2600" b="1" dirty="0">
                <a:solidFill>
                  <a:srgbClr val="FF0000"/>
                </a:solidFill>
              </a:rPr>
              <a:t>camadas al destete competitivas durante los 10 primeros partos del grupo</a:t>
            </a:r>
            <a:r>
              <a:rPr lang="es-ES" sz="2600" b="1" dirty="0"/>
              <a:t> y, en nuestras condiciones, </a:t>
            </a:r>
            <a:endParaRPr lang="es-ES" sz="2600" b="1" dirty="0" smtClean="0"/>
          </a:p>
          <a:p>
            <a:r>
              <a:rPr lang="es-ES" sz="2600" b="1" dirty="0"/>
              <a:t> </a:t>
            </a:r>
            <a:r>
              <a:rPr lang="es-ES" sz="2600" b="1" dirty="0" smtClean="0"/>
              <a:t>   solo </a:t>
            </a:r>
            <a:r>
              <a:rPr lang="es-ES" sz="2600" b="1" dirty="0"/>
              <a:t>significativamente inferiores </a:t>
            </a:r>
            <a:endParaRPr lang="es-ES" sz="2600" b="1" dirty="0" smtClean="0"/>
          </a:p>
          <a:p>
            <a:r>
              <a:rPr lang="es-ES" sz="2600" b="1" dirty="0"/>
              <a:t> </a:t>
            </a:r>
            <a:r>
              <a:rPr lang="es-ES" sz="2600" b="1" dirty="0" smtClean="0"/>
              <a:t>   desde </a:t>
            </a:r>
            <a:r>
              <a:rPr lang="es-ES" sz="2600" b="1" dirty="0"/>
              <a:t>el parto </a:t>
            </a:r>
            <a:r>
              <a:rPr lang="es-ES" sz="2600" b="1" dirty="0" smtClean="0"/>
              <a:t>20º </a:t>
            </a:r>
          </a:p>
          <a:p>
            <a:endParaRPr lang="es-ES" sz="26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8" b="15758"/>
          <a:stretch/>
        </p:blipFill>
        <p:spPr>
          <a:xfrm>
            <a:off x="5682419" y="3961461"/>
            <a:ext cx="3425577" cy="28722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74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5893" y="943560"/>
            <a:ext cx="8476587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200" b="1" dirty="0"/>
              <a:t>Objetivo </a:t>
            </a:r>
            <a:r>
              <a:rPr lang="es-ES" sz="2200" b="1" dirty="0" smtClean="0"/>
              <a:t>en función de los resultados reproductivos mencionados:  </a:t>
            </a:r>
          </a:p>
          <a:p>
            <a:endParaRPr lang="es-ES" sz="2200" b="1" u="sng" dirty="0"/>
          </a:p>
          <a:p>
            <a:pPr algn="ctr"/>
            <a:r>
              <a:rPr lang="es-ES" sz="2200" b="1" dirty="0" smtClean="0"/>
              <a:t>	</a:t>
            </a:r>
            <a:r>
              <a:rPr lang="es-ES" sz="2200" b="1" u="sng" dirty="0" smtClean="0"/>
              <a:t>Renovación: </a:t>
            </a:r>
            <a:r>
              <a:rPr lang="es-ES" sz="2200" b="1" u="sng" dirty="0"/>
              <a:t>2 </a:t>
            </a:r>
            <a:r>
              <a:rPr lang="es-ES" sz="2200" b="1" u="sng" dirty="0" smtClean="0"/>
              <a:t>naves maternidad/año</a:t>
            </a:r>
            <a:r>
              <a:rPr lang="es-ES" sz="2200" b="1" dirty="0" smtClean="0"/>
              <a:t> </a:t>
            </a:r>
            <a:r>
              <a:rPr lang="es-ES" sz="2200" b="1" dirty="0">
                <a:sym typeface="Wingdings"/>
              </a:rPr>
              <a:t></a:t>
            </a:r>
            <a:r>
              <a:rPr lang="es-ES" sz="2200" b="1" dirty="0"/>
              <a:t> </a:t>
            </a:r>
            <a:r>
              <a:rPr lang="es-ES" sz="2200" b="1" dirty="0" smtClean="0"/>
              <a:t> </a:t>
            </a:r>
          </a:p>
          <a:p>
            <a:pPr algn="ctr"/>
            <a:endParaRPr lang="es-ES" sz="2200" b="1" dirty="0"/>
          </a:p>
          <a:p>
            <a:pPr algn="ctr"/>
            <a:r>
              <a:rPr lang="es-ES" sz="2200" b="1" dirty="0" smtClean="0"/>
              <a:t>Necesarias </a:t>
            </a:r>
            <a:r>
              <a:rPr lang="es-ES" sz="2200" b="1" u="sng" dirty="0" smtClean="0"/>
              <a:t>690 madres de </a:t>
            </a:r>
            <a:r>
              <a:rPr lang="es-ES" sz="2200" b="1" u="sng" dirty="0"/>
              <a:t>4 meses </a:t>
            </a:r>
            <a:r>
              <a:rPr lang="es-ES" sz="2200" b="1" u="sng" dirty="0" smtClean="0"/>
              <a:t>/nave</a:t>
            </a:r>
            <a:r>
              <a:rPr lang="es-ES" sz="2200" b="1" dirty="0" smtClean="0"/>
              <a:t>  x  </a:t>
            </a:r>
            <a:r>
              <a:rPr lang="es-ES" sz="2200" b="1" u="sng" dirty="0" smtClean="0"/>
              <a:t>2 naves</a:t>
            </a:r>
            <a:r>
              <a:rPr lang="es-ES" sz="2200" b="1" dirty="0" smtClean="0"/>
              <a:t> = </a:t>
            </a:r>
            <a:r>
              <a:rPr lang="es-ES" sz="2200" b="1" u="sng" dirty="0" smtClean="0"/>
              <a:t>1380 madres/año</a:t>
            </a:r>
            <a:r>
              <a:rPr lang="es-ES" sz="2200" dirty="0"/>
              <a:t> </a:t>
            </a:r>
            <a:endParaRPr lang="es-ES" sz="22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60465"/>
              </p:ext>
            </p:extLst>
          </p:nvPr>
        </p:nvGraphicFramePr>
        <p:xfrm>
          <a:off x="76564" y="3211801"/>
          <a:ext cx="8990872" cy="2665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54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                                                  Nave 1:</a:t>
                      </a:r>
                      <a:r>
                        <a:rPr kumimoji="0" lang="es-ES" altLang="es-ES" sz="15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      </a:t>
                      </a: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734 madres de 2 meses todas procedentes del mismo parto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             x 94	%       =	</a:t>
                      </a:r>
                      <a:endParaRPr kumimoji="0" lang="es-ES" altLang="es-E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          (viabilidad granja)       Nave 2:</a:t>
                      </a:r>
                      <a:r>
                        <a:rPr kumimoji="0" lang="es-ES" altLang="es-ES" sz="15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      </a:t>
                      </a: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734 madres de 2 meses     “           “             “       “         “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	                      </a:t>
                      </a: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  </a:t>
                      </a: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 jaulas reposición: 734  x  2 ciclos (12 </a:t>
                      </a:r>
                      <a:r>
                        <a:rPr kumimoji="0" lang="es-ES" altLang="es-E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sem</a:t>
                      </a: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 de estancia = de 9 a 20 </a:t>
                      </a:r>
                      <a:r>
                        <a:rPr kumimoji="0" lang="es-ES" altLang="es-E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sem</a:t>
                      </a: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 edad)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para ello se necesitan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	                      </a:t>
                      </a: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s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rPr>
                        <a:t>   abuelas: 734  x  28 / 8,7  =  228 partos x  100 / 81,5  = 280 abuelas de 2 meses</a:t>
                      </a:r>
                      <a:endParaRPr lang="es-ES" sz="15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6" name="25 Grupo"/>
          <p:cNvGrpSpPr/>
          <p:nvPr/>
        </p:nvGrpSpPr>
        <p:grpSpPr>
          <a:xfrm>
            <a:off x="2156748" y="3514596"/>
            <a:ext cx="175998" cy="2146652"/>
            <a:chOff x="2156748" y="2605554"/>
            <a:chExt cx="175998" cy="2146652"/>
          </a:xfrm>
        </p:grpSpPr>
        <p:sp>
          <p:nvSpPr>
            <p:cNvPr id="21" name="25 Abrir llave"/>
            <p:cNvSpPr/>
            <p:nvPr/>
          </p:nvSpPr>
          <p:spPr>
            <a:xfrm>
              <a:off x="2225431" y="3933056"/>
              <a:ext cx="107315" cy="819150"/>
            </a:xfrm>
            <a:prstGeom prst="leftBrac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33" name="10 Abrir llave"/>
            <p:cNvSpPr/>
            <p:nvPr/>
          </p:nvSpPr>
          <p:spPr>
            <a:xfrm>
              <a:off x="2156748" y="2605554"/>
              <a:ext cx="45719" cy="679966"/>
            </a:xfrm>
            <a:prstGeom prst="leftBrac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899592" y="188640"/>
            <a:ext cx="728064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- Repercusión del manejo sobre la tasa de reposición de nulíparas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503" y="116632"/>
            <a:ext cx="893286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>
                <a:solidFill>
                  <a:prstClr val="black"/>
                </a:solidFill>
              </a:rPr>
              <a:t>Reposición de conejas madre y necesidades de jaulas y de abuelas  aplicando </a:t>
            </a:r>
            <a:r>
              <a:rPr lang="es-ES" b="1" u="sng" dirty="0">
                <a:solidFill>
                  <a:prstClr val="black"/>
                </a:solidFill>
              </a:rPr>
              <a:t>manejo estándar en la granja </a:t>
            </a:r>
            <a:r>
              <a:rPr lang="es-ES" b="1" u="sng" dirty="0" err="1">
                <a:solidFill>
                  <a:prstClr val="black"/>
                </a:solidFill>
              </a:rPr>
              <a:t>Campanales</a:t>
            </a:r>
            <a:endParaRPr lang="es-ES" b="1" u="sng" dirty="0">
              <a:solidFill>
                <a:prstClr val="black"/>
              </a:solidFill>
            </a:endParaRPr>
          </a:p>
          <a:p>
            <a:r>
              <a:rPr lang="es-ES" b="1" dirty="0" smtClean="0"/>
              <a:t> </a:t>
            </a:r>
          </a:p>
          <a:p>
            <a:r>
              <a:rPr lang="es-ES" b="1" dirty="0" smtClean="0"/>
              <a:t>        2189 </a:t>
            </a:r>
            <a:r>
              <a:rPr lang="es-ES" b="1" dirty="0"/>
              <a:t>jaulas nido x 130% sobreocupación x 120% nulíparas/año </a:t>
            </a:r>
            <a:r>
              <a:rPr lang="es-ES" b="1" dirty="0" smtClean="0"/>
              <a:t>x </a:t>
            </a:r>
            <a:r>
              <a:rPr lang="es-ES" b="1" dirty="0"/>
              <a:t>88% </a:t>
            </a:r>
            <a:r>
              <a:rPr lang="es-ES" b="1" dirty="0" smtClean="0"/>
              <a:t>viabilidad </a:t>
            </a:r>
            <a:r>
              <a:rPr lang="es-ES" b="1" dirty="0" smtClean="0">
                <a:sym typeface="Wingdings"/>
              </a:rPr>
              <a:t></a:t>
            </a:r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	</a:t>
            </a:r>
            <a:r>
              <a:rPr lang="es-ES" b="1" u="sng" dirty="0" smtClean="0">
                <a:solidFill>
                  <a:srgbClr val="FF0000"/>
                </a:solidFill>
              </a:rPr>
              <a:t>3881 </a:t>
            </a:r>
            <a:r>
              <a:rPr lang="es-ES" b="1" u="sng" dirty="0">
                <a:solidFill>
                  <a:srgbClr val="FF0000"/>
                </a:solidFill>
              </a:rPr>
              <a:t>madres de 2 meses</a:t>
            </a:r>
            <a:r>
              <a:rPr lang="es-ES" b="1" u="sng" dirty="0"/>
              <a:t> </a:t>
            </a:r>
            <a:r>
              <a:rPr lang="es-ES" b="1" dirty="0"/>
              <a:t>(446 madres de 2 meses/ciclo</a:t>
            </a:r>
            <a:r>
              <a:rPr lang="es-ES" b="1" dirty="0" smtClean="0"/>
              <a:t>), </a:t>
            </a:r>
            <a:r>
              <a:rPr lang="es-ES" b="1" dirty="0"/>
              <a:t>conejas que </a:t>
            </a:r>
            <a:r>
              <a:rPr lang="es-ES" b="1" dirty="0" smtClean="0"/>
              <a:t>ocuparían</a:t>
            </a:r>
          </a:p>
          <a:p>
            <a:r>
              <a:rPr lang="es-ES" b="1" dirty="0" smtClean="0"/>
              <a:t> 	</a:t>
            </a:r>
            <a:r>
              <a:rPr lang="es-ES" b="1" u="sng" dirty="0" smtClean="0">
                <a:solidFill>
                  <a:srgbClr val="FF0000"/>
                </a:solidFill>
              </a:rPr>
              <a:t>892 </a:t>
            </a:r>
            <a:r>
              <a:rPr lang="es-ES" b="1" u="sng" dirty="0">
                <a:solidFill>
                  <a:srgbClr val="FF0000"/>
                </a:solidFill>
              </a:rPr>
              <a:t>jaulas de reposición</a:t>
            </a:r>
            <a:r>
              <a:rPr lang="es-ES" b="1" dirty="0"/>
              <a:t> durante la recría </a:t>
            </a:r>
            <a:r>
              <a:rPr lang="es-ES" b="1" dirty="0" smtClean="0"/>
              <a:t>cíclica constante de </a:t>
            </a:r>
            <a:r>
              <a:rPr lang="es-ES" b="1" dirty="0"/>
              <a:t>2 a 4 meses </a:t>
            </a:r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	y </a:t>
            </a:r>
            <a:r>
              <a:rPr lang="es-ES" b="1" dirty="0"/>
              <a:t>un </a:t>
            </a:r>
            <a:r>
              <a:rPr lang="es-ES" b="1" u="sng" dirty="0"/>
              <a:t>número de </a:t>
            </a:r>
            <a:r>
              <a:rPr lang="es-ES" b="1" u="sng" dirty="0">
                <a:solidFill>
                  <a:srgbClr val="FF0000"/>
                </a:solidFill>
              </a:rPr>
              <a:t>abuelas adultas de entre 173 y </a:t>
            </a:r>
            <a:r>
              <a:rPr lang="es-ES" b="1" u="sng" dirty="0" smtClean="0">
                <a:solidFill>
                  <a:srgbClr val="FF0000"/>
                </a:solidFill>
              </a:rPr>
              <a:t>350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504" y="3160127"/>
            <a:ext cx="8932862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/>
              <a:t>Aplicando </a:t>
            </a:r>
            <a:r>
              <a:rPr lang="es-ES" sz="2600" b="1" u="sng" dirty="0" smtClean="0"/>
              <a:t>manejo sin reposición cíclica de nulíparas</a:t>
            </a:r>
            <a:r>
              <a:rPr lang="es-ES" sz="2600" b="1" dirty="0" smtClean="0"/>
              <a:t>:</a:t>
            </a:r>
          </a:p>
          <a:p>
            <a:r>
              <a:rPr lang="es-ES" sz="2600" b="1" dirty="0" smtClean="0"/>
              <a:t>	</a:t>
            </a:r>
            <a:r>
              <a:rPr lang="es-ES" sz="2600" b="1" dirty="0" smtClean="0">
                <a:solidFill>
                  <a:srgbClr val="FF0000"/>
                </a:solidFill>
              </a:rPr>
              <a:t>280 abuelas adultas</a:t>
            </a:r>
            <a:endParaRPr lang="es-ES" sz="2600" b="1" dirty="0"/>
          </a:p>
          <a:p>
            <a:r>
              <a:rPr lang="es-ES" sz="2600" b="1" dirty="0" smtClean="0"/>
              <a:t>	</a:t>
            </a:r>
            <a:r>
              <a:rPr lang="es-ES" sz="2600" b="1" dirty="0" smtClean="0">
                <a:solidFill>
                  <a:srgbClr val="FF0000"/>
                </a:solidFill>
              </a:rPr>
              <a:t>734 jaulas de reposición</a:t>
            </a:r>
            <a:endParaRPr lang="es-ES" sz="2600" b="1" dirty="0"/>
          </a:p>
          <a:p>
            <a:r>
              <a:rPr lang="es-ES" sz="2600" b="1" dirty="0" smtClean="0"/>
              <a:t>	</a:t>
            </a:r>
            <a:r>
              <a:rPr lang="es-ES" sz="2600" b="1" dirty="0">
                <a:solidFill>
                  <a:srgbClr val="FF0000"/>
                </a:solidFill>
              </a:rPr>
              <a:t>1380 madres de 2 meses </a:t>
            </a:r>
            <a:endParaRPr lang="es-ES" sz="2600" b="1" dirty="0" smtClean="0">
              <a:solidFill>
                <a:srgbClr val="FF0000"/>
              </a:solidFill>
            </a:endParaRPr>
          </a:p>
          <a:p>
            <a:r>
              <a:rPr lang="es-ES" sz="2600" b="1" dirty="0" smtClean="0"/>
              <a:t>que, respecto al total de conejas madre, 2875 (</a:t>
            </a:r>
            <a:r>
              <a:rPr lang="es-ES" sz="2600" b="1" dirty="0" smtClean="0">
                <a:latin typeface="Calibri"/>
              </a:rPr>
              <a:t>← </a:t>
            </a:r>
            <a:r>
              <a:rPr lang="es-ES" sz="2600" b="1" dirty="0"/>
              <a:t>131,37%  x  </a:t>
            </a:r>
            <a:r>
              <a:rPr lang="es-ES" sz="2600" b="1" dirty="0" smtClean="0"/>
              <a:t>2189 </a:t>
            </a:r>
            <a:r>
              <a:rPr lang="es-ES" sz="2600" b="1" dirty="0"/>
              <a:t>jaulas </a:t>
            </a:r>
            <a:r>
              <a:rPr lang="es-ES" sz="2600" b="1" dirty="0" smtClean="0"/>
              <a:t>nido):</a:t>
            </a:r>
            <a:endParaRPr lang="es-ES" sz="2600" b="1" dirty="0"/>
          </a:p>
          <a:p>
            <a:pPr marL="2571750" lvl="5" indent="-285750">
              <a:buFont typeface="Wingdings" pitchFamily="2" charset="2"/>
              <a:buChar char="à"/>
            </a:pPr>
            <a:r>
              <a:rPr lang="es-ES" sz="2600" b="1" u="sng" dirty="0" smtClean="0">
                <a:solidFill>
                  <a:srgbClr val="FF0000"/>
                </a:solidFill>
              </a:rPr>
              <a:t>48% de reposición de nulíparas,</a:t>
            </a:r>
            <a:r>
              <a:rPr lang="es-ES" sz="2600" b="1" dirty="0" smtClean="0"/>
              <a:t> </a:t>
            </a:r>
          </a:p>
          <a:p>
            <a:r>
              <a:rPr lang="es-ES" sz="2600" b="1" dirty="0" smtClean="0"/>
              <a:t>		</a:t>
            </a:r>
            <a:r>
              <a:rPr lang="es-ES" sz="2600" b="1" u="sng" dirty="0" smtClean="0">
                <a:solidFill>
                  <a:srgbClr val="FF0000"/>
                </a:solidFill>
              </a:rPr>
              <a:t>número 2,5 </a:t>
            </a:r>
            <a:r>
              <a:rPr lang="es-ES" sz="2600" b="1" u="sng" dirty="0">
                <a:solidFill>
                  <a:srgbClr val="FF0000"/>
                </a:solidFill>
              </a:rPr>
              <a:t>veces inferior al 120% </a:t>
            </a:r>
            <a:r>
              <a:rPr lang="es-ES" sz="2600" b="1" u="sng" dirty="0" smtClean="0">
                <a:solidFill>
                  <a:srgbClr val="FF0000"/>
                </a:solidFill>
              </a:rPr>
              <a:t>estándar</a:t>
            </a:r>
            <a:endParaRPr lang="es-E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35332"/>
            <a:ext cx="637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Comentario final y conclusiones generales relativas a maternidad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8636" y="404664"/>
            <a:ext cx="887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Según la </a:t>
            </a:r>
            <a:r>
              <a:rPr lang="es-ES" dirty="0">
                <a:solidFill>
                  <a:prstClr val="black"/>
                </a:solidFill>
              </a:rPr>
              <a:t>respuesta de la base genética de la granja </a:t>
            </a:r>
            <a:r>
              <a:rPr lang="es-ES" dirty="0" err="1">
                <a:solidFill>
                  <a:prstClr val="black"/>
                </a:solidFill>
              </a:rPr>
              <a:t>Campanales</a:t>
            </a:r>
            <a:r>
              <a:rPr lang="es-ES" dirty="0">
                <a:solidFill>
                  <a:prstClr val="black"/>
                </a:solidFill>
              </a:rPr>
              <a:t> al “manejo sin introducción rutinaria de nulíparas” durante 2 años, podemos indicar que este </a:t>
            </a:r>
            <a:r>
              <a:rPr lang="es-ES" dirty="0" smtClean="0">
                <a:solidFill>
                  <a:prstClr val="black"/>
                </a:solidFill>
              </a:rPr>
              <a:t>manejo: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1052736"/>
            <a:ext cx="8985364" cy="55707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prstClr val="black"/>
                </a:solidFill>
              </a:rPr>
              <a:t>Da </a:t>
            </a:r>
            <a:r>
              <a:rPr lang="es-ES" b="1" u="sng" dirty="0">
                <a:solidFill>
                  <a:prstClr val="black"/>
                </a:solidFill>
              </a:rPr>
              <a:t>muy buenos resultados en relación con la </a:t>
            </a:r>
            <a:r>
              <a:rPr lang="es-ES" b="1" u="sng" dirty="0" smtClean="0">
                <a:solidFill>
                  <a:prstClr val="black"/>
                </a:solidFill>
              </a:rPr>
              <a:t>mortalidad + eliminación </a:t>
            </a:r>
            <a:r>
              <a:rPr lang="es-ES" b="1" u="sng" dirty="0">
                <a:solidFill>
                  <a:prstClr val="black"/>
                </a:solidFill>
              </a:rPr>
              <a:t>de conejas así como con la mortalidad de los </a:t>
            </a:r>
            <a:r>
              <a:rPr lang="es-ES" b="1" u="sng" dirty="0" smtClean="0">
                <a:solidFill>
                  <a:prstClr val="black"/>
                </a:solidFill>
              </a:rPr>
              <a:t>gazapos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endParaRPr lang="es-ES" b="1" dirty="0">
              <a:solidFill>
                <a:prstClr val="black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prstClr val="black"/>
                </a:solidFill>
              </a:rPr>
              <a:t>Precisa </a:t>
            </a:r>
            <a:r>
              <a:rPr lang="es-ES" b="1" dirty="0">
                <a:solidFill>
                  <a:prstClr val="black"/>
                </a:solidFill>
              </a:rPr>
              <a:t>de </a:t>
            </a:r>
            <a:r>
              <a:rPr lang="es-ES" b="1" u="sng" dirty="0" smtClean="0">
                <a:solidFill>
                  <a:prstClr val="black"/>
                </a:solidFill>
              </a:rPr>
              <a:t>menor </a:t>
            </a:r>
            <a:r>
              <a:rPr lang="es-ES" b="1" u="sng" dirty="0">
                <a:solidFill>
                  <a:prstClr val="black"/>
                </a:solidFill>
              </a:rPr>
              <a:t>número de conejas nulíparas como reposición</a:t>
            </a:r>
            <a:r>
              <a:rPr lang="es-ES" b="1" dirty="0">
                <a:solidFill>
                  <a:prstClr val="black"/>
                </a:solidFill>
              </a:rPr>
              <a:t>, concretamente </a:t>
            </a:r>
            <a:r>
              <a:rPr lang="es-ES" b="1" u="sng" dirty="0">
                <a:solidFill>
                  <a:prstClr val="black"/>
                </a:solidFill>
              </a:rPr>
              <a:t>un 48% anual en las condiciones del estudio respecto a un 120% en las granjas con manejo </a:t>
            </a:r>
            <a:r>
              <a:rPr lang="es-ES" b="1" u="sng" dirty="0" smtClean="0">
                <a:solidFill>
                  <a:prstClr val="black"/>
                </a:solidFill>
              </a:rPr>
              <a:t>estánda</a:t>
            </a:r>
            <a:r>
              <a:rPr lang="es-ES" b="1" dirty="0" smtClean="0">
                <a:solidFill>
                  <a:prstClr val="black"/>
                </a:solidFill>
              </a:rPr>
              <a:t>r</a:t>
            </a:r>
            <a:endParaRPr lang="es-ES" b="1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prstClr val="black"/>
                </a:solidFill>
              </a:rPr>
              <a:t>Prolongar </a:t>
            </a:r>
            <a:r>
              <a:rPr lang="es-ES" b="1" dirty="0">
                <a:solidFill>
                  <a:prstClr val="black"/>
                </a:solidFill>
              </a:rPr>
              <a:t>sin medida la duración de los grupos utilizando como reposición conejas multíparas válidas puede penalizar la </a:t>
            </a:r>
            <a:r>
              <a:rPr lang="es-ES" b="1" dirty="0" err="1">
                <a:solidFill>
                  <a:prstClr val="black"/>
                </a:solidFill>
              </a:rPr>
              <a:t>prolificidad</a:t>
            </a:r>
            <a:r>
              <a:rPr lang="es-ES" b="1" dirty="0">
                <a:solidFill>
                  <a:prstClr val="black"/>
                </a:solidFill>
              </a:rPr>
              <a:t> y el número de gazapos </a:t>
            </a:r>
            <a:r>
              <a:rPr lang="es-ES" b="1" dirty="0" smtClean="0">
                <a:solidFill>
                  <a:prstClr val="black"/>
                </a:solidFill>
              </a:rPr>
              <a:t>destetados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endParaRPr lang="es-ES" b="1" dirty="0" smtClean="0">
              <a:solidFill>
                <a:prstClr val="black"/>
              </a:solidFill>
            </a:endParaRPr>
          </a:p>
          <a:p>
            <a:pPr algn="just"/>
            <a:r>
              <a:rPr lang="es-ES" b="1" dirty="0" smtClean="0">
                <a:solidFill>
                  <a:prstClr val="black"/>
                </a:solidFill>
              </a:rPr>
              <a:t>      es </a:t>
            </a:r>
            <a:r>
              <a:rPr lang="es-ES" b="1" u="sng" dirty="0" smtClean="0">
                <a:solidFill>
                  <a:prstClr val="black"/>
                </a:solidFill>
              </a:rPr>
              <a:t>conveniente </a:t>
            </a:r>
            <a:r>
              <a:rPr lang="es-ES" b="1" u="sng" dirty="0">
                <a:solidFill>
                  <a:prstClr val="black"/>
                </a:solidFill>
              </a:rPr>
              <a:t>establecer unos límites de partos/grupo</a:t>
            </a:r>
            <a:r>
              <a:rPr lang="es-ES" b="1" dirty="0" smtClean="0">
                <a:solidFill>
                  <a:prstClr val="black"/>
                </a:solidFill>
              </a:rPr>
              <a:t>, y determinar </a:t>
            </a:r>
            <a:r>
              <a:rPr lang="es-ES" b="1" dirty="0">
                <a:solidFill>
                  <a:prstClr val="black"/>
                </a:solidFill>
              </a:rPr>
              <a:t>cuando el </a:t>
            </a:r>
            <a:r>
              <a:rPr lang="es-ES" b="1" dirty="0" smtClean="0">
                <a:solidFill>
                  <a:prstClr val="black"/>
                </a:solidFill>
              </a:rPr>
              <a:t>descenso</a:t>
            </a:r>
          </a:p>
          <a:p>
            <a:pPr algn="just">
              <a:spcAft>
                <a:spcPts val="1200"/>
              </a:spcAft>
            </a:pP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smtClean="0">
                <a:solidFill>
                  <a:prstClr val="black"/>
                </a:solidFill>
              </a:rPr>
              <a:t>     es drástico </a:t>
            </a:r>
            <a:r>
              <a:rPr lang="es-ES" b="1" dirty="0">
                <a:solidFill>
                  <a:prstClr val="black"/>
                </a:solidFill>
              </a:rPr>
              <a:t>como ha ocurrido en la granja </a:t>
            </a:r>
            <a:r>
              <a:rPr lang="es-ES" b="1" dirty="0" err="1">
                <a:solidFill>
                  <a:prstClr val="black"/>
                </a:solidFill>
              </a:rPr>
              <a:t>Campanales</a:t>
            </a:r>
            <a:r>
              <a:rPr lang="es-ES" b="1" dirty="0">
                <a:solidFill>
                  <a:prstClr val="black"/>
                </a:solidFill>
              </a:rPr>
              <a:t> Balaguer hacia los 20 </a:t>
            </a:r>
            <a:r>
              <a:rPr lang="es-ES" b="1" dirty="0" smtClean="0">
                <a:solidFill>
                  <a:prstClr val="black"/>
                </a:solidFill>
              </a:rPr>
              <a:t>partos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prstClr val="black"/>
                </a:solidFill>
              </a:rPr>
              <a:t>I</a:t>
            </a:r>
            <a:r>
              <a:rPr lang="es-ES" b="1" dirty="0" smtClean="0">
                <a:solidFill>
                  <a:prstClr val="black"/>
                </a:solidFill>
              </a:rPr>
              <a:t>mportantes </a:t>
            </a:r>
            <a:r>
              <a:rPr lang="es-ES" b="1" u="sng" dirty="0">
                <a:solidFill>
                  <a:prstClr val="black"/>
                </a:solidFill>
              </a:rPr>
              <a:t>los resultados de los primeros partos del grupo</a:t>
            </a:r>
            <a:r>
              <a:rPr lang="es-ES" b="1" dirty="0">
                <a:solidFill>
                  <a:prstClr val="black"/>
                </a:solidFill>
              </a:rPr>
              <a:t> (1-5 y 6-10 partos) </a:t>
            </a:r>
            <a:r>
              <a:rPr lang="es-ES" b="1" dirty="0" smtClean="0">
                <a:solidFill>
                  <a:prstClr val="black"/>
                </a:solidFill>
              </a:rPr>
              <a:t>porque van </a:t>
            </a:r>
            <a:r>
              <a:rPr lang="es-ES" b="1" dirty="0">
                <a:solidFill>
                  <a:prstClr val="black"/>
                </a:solidFill>
              </a:rPr>
              <a:t>a garantizar el mantenimiento del grupo cuando el número de destetados empiece a disminuir porque avanza la edad de las </a:t>
            </a:r>
            <a:r>
              <a:rPr lang="es-ES" b="1" dirty="0" smtClean="0">
                <a:solidFill>
                  <a:prstClr val="black"/>
                </a:solidFill>
              </a:rPr>
              <a:t>conejas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prstClr val="black"/>
                </a:solidFill>
              </a:rPr>
              <a:t>Con este manejo es </a:t>
            </a:r>
            <a:r>
              <a:rPr lang="es-ES" b="1" u="sng" dirty="0">
                <a:solidFill>
                  <a:prstClr val="black"/>
                </a:solidFill>
              </a:rPr>
              <a:t>necesario un control más activo de la gestión de </a:t>
            </a:r>
            <a:r>
              <a:rPr lang="es-ES" b="1" u="sng" dirty="0" smtClean="0">
                <a:solidFill>
                  <a:prstClr val="black"/>
                </a:solidFill>
              </a:rPr>
              <a:t>las maternidades que con </a:t>
            </a:r>
            <a:r>
              <a:rPr lang="es-ES" b="1" u="sng" dirty="0">
                <a:solidFill>
                  <a:prstClr val="black"/>
                </a:solidFill>
              </a:rPr>
              <a:t>el </a:t>
            </a:r>
            <a:r>
              <a:rPr lang="es-ES" b="1" u="sng" dirty="0" smtClean="0">
                <a:solidFill>
                  <a:prstClr val="black"/>
                </a:solidFill>
              </a:rPr>
              <a:t>estándar</a:t>
            </a:r>
            <a:r>
              <a:rPr lang="es-ES" b="1" dirty="0" smtClean="0">
                <a:solidFill>
                  <a:prstClr val="black"/>
                </a:solidFill>
              </a:rPr>
              <a:t>. En relación con las abuelas hay que saber que, previamente </a:t>
            </a:r>
            <a:r>
              <a:rPr lang="es-ES" b="1" dirty="0">
                <a:solidFill>
                  <a:prstClr val="black"/>
                </a:solidFill>
              </a:rPr>
              <a:t>a la sustitución de un grupo, se </a:t>
            </a:r>
            <a:r>
              <a:rPr lang="es-ES" b="1" u="sng" dirty="0">
                <a:solidFill>
                  <a:prstClr val="black"/>
                </a:solidFill>
              </a:rPr>
              <a:t>precisan 4 ciclos previos de las abuelas para la preparación del total de conejas nulíparas más la sobreocupación </a:t>
            </a:r>
            <a:r>
              <a:rPr lang="es-ES" b="1" u="sng" dirty="0" smtClean="0">
                <a:solidFill>
                  <a:prstClr val="black"/>
                </a:solidFill>
              </a:rPr>
              <a:t>necesaria</a:t>
            </a:r>
            <a:r>
              <a:rPr lang="es-ES" b="1" dirty="0" smtClean="0">
                <a:solidFill>
                  <a:prstClr val="black"/>
                </a:solidFill>
              </a:rPr>
              <a:t>. También hay que tener </a:t>
            </a:r>
            <a:r>
              <a:rPr lang="es-ES" b="1" dirty="0">
                <a:solidFill>
                  <a:prstClr val="black"/>
                </a:solidFill>
              </a:rPr>
              <a:t>en cuenta que las abuelas deben adquirirse como un único grupo </a:t>
            </a:r>
            <a:r>
              <a:rPr lang="es-ES" b="1" dirty="0" smtClean="0">
                <a:solidFill>
                  <a:prstClr val="black"/>
                </a:solidFill>
              </a:rPr>
              <a:t>anualmente.</a:t>
            </a:r>
            <a:endParaRPr lang="es-E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24"/>
            <a:ext cx="9144000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5069502"/>
            <a:ext cx="9107488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_tradnl" sz="2800" b="1" dirty="0" smtClean="0"/>
              <a:t>Seguimiento </a:t>
            </a:r>
            <a:r>
              <a:rPr lang="es-ES_tradnl" sz="2800" b="1" dirty="0"/>
              <a:t>de curvas de crecimiento y control del desarrollo de tejidos corporales para la tipificación de fases de engorde. Evaluación de comportamientos en jaulas enriquecidas, mortalidad y </a:t>
            </a:r>
            <a:r>
              <a:rPr lang="es-ES_tradnl" sz="2800" b="1" dirty="0" smtClean="0"/>
              <a:t>morbilidad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563888" y="4365104"/>
            <a:ext cx="1609736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Actividad 3</a:t>
            </a:r>
          </a:p>
        </p:txBody>
      </p:sp>
    </p:spTree>
    <p:extLst>
      <p:ext uri="{BB962C8B-B14F-4D97-AF65-F5344CB8AC3E}">
        <p14:creationId xmlns:p14="http://schemas.microsoft.com/office/powerpoint/2010/main" val="19729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196752"/>
            <a:ext cx="46789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- Seguimiento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del crecimiento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los gazapos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3975" y="2483604"/>
            <a:ext cx="43988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- Seguimiento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sacrificio 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los gazapos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3861048"/>
            <a:ext cx="41801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 - Tipificación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las fases de crecimiento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33907" y="1052736"/>
            <a:ext cx="2748445" cy="20621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GRUPO A</a:t>
            </a:r>
          </a:p>
          <a:p>
            <a:r>
              <a:rPr lang="es-ES" sz="1600" dirty="0"/>
              <a:t>D</a:t>
            </a:r>
            <a:r>
              <a:rPr lang="es-ES" sz="1600" dirty="0" smtClean="0"/>
              <a:t>estete 28 junio 2021</a:t>
            </a:r>
          </a:p>
          <a:p>
            <a:r>
              <a:rPr lang="es-ES" sz="1600" dirty="0" smtClean="0"/>
              <a:t>Edad 35 días</a:t>
            </a:r>
          </a:p>
          <a:p>
            <a:r>
              <a:rPr lang="es-ES" sz="1600" dirty="0"/>
              <a:t>16 </a:t>
            </a:r>
            <a:r>
              <a:rPr lang="es-ES" sz="1600" dirty="0" smtClean="0"/>
              <a:t>camadas</a:t>
            </a:r>
          </a:p>
          <a:p>
            <a:r>
              <a:rPr lang="es-ES" sz="1600" dirty="0" smtClean="0"/>
              <a:t>8 gazapos/camada</a:t>
            </a:r>
          </a:p>
          <a:p>
            <a:r>
              <a:rPr lang="es-ES" sz="1600" dirty="0"/>
              <a:t>	</a:t>
            </a:r>
            <a:r>
              <a:rPr lang="es-ES" sz="1600" dirty="0" smtClean="0"/>
              <a:t> </a:t>
            </a:r>
            <a:r>
              <a:rPr lang="es-ES" sz="1600" dirty="0">
                <a:sym typeface="Wingdings" panose="05000000000000000000" pitchFamily="2" charset="2"/>
              </a:rPr>
              <a:t></a:t>
            </a:r>
            <a:r>
              <a:rPr lang="es-ES" sz="1600" dirty="0" smtClean="0"/>
              <a:t> 128 gazapos</a:t>
            </a:r>
          </a:p>
          <a:p>
            <a:r>
              <a:rPr lang="es-ES" sz="1600" dirty="0"/>
              <a:t>C</a:t>
            </a:r>
            <a:r>
              <a:rPr lang="es-ES" sz="1600" dirty="0" smtClean="0"/>
              <a:t>ontrol </a:t>
            </a:r>
            <a:r>
              <a:rPr lang="es-ES" sz="1600" dirty="0"/>
              <a:t>peso y </a:t>
            </a:r>
            <a:r>
              <a:rPr lang="es-ES" sz="1600" dirty="0" smtClean="0"/>
              <a:t>alimentación</a:t>
            </a:r>
          </a:p>
          <a:p>
            <a:r>
              <a:rPr lang="es-ES" sz="1600" dirty="0"/>
              <a:t>	</a:t>
            </a:r>
            <a:r>
              <a:rPr lang="es-ES" sz="1600" dirty="0">
                <a:sym typeface="Wingdings" panose="05000000000000000000" pitchFamily="2" charset="2"/>
              </a:rPr>
              <a:t> </a:t>
            </a:r>
            <a:r>
              <a:rPr lang="es-ES" sz="1600" dirty="0" smtClean="0"/>
              <a:t> </a:t>
            </a:r>
            <a:r>
              <a:rPr lang="es-ES" sz="1600" dirty="0"/>
              <a:t>2 </a:t>
            </a:r>
            <a:r>
              <a:rPr lang="es-ES" sz="1600" dirty="0" smtClean="0"/>
              <a:t>veces/semana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184822" y="179348"/>
            <a:ext cx="46789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- Seguimiento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del crecimiento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los gazapos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19699" y="1052736"/>
            <a:ext cx="2748445" cy="20621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GRUPO B</a:t>
            </a:r>
          </a:p>
          <a:p>
            <a:r>
              <a:rPr lang="es-ES" sz="1600" dirty="0" smtClean="0"/>
              <a:t>Destete 5 julio 2021</a:t>
            </a:r>
          </a:p>
          <a:p>
            <a:r>
              <a:rPr lang="es-ES" sz="1600" dirty="0" smtClean="0"/>
              <a:t>Edad 35 días</a:t>
            </a:r>
          </a:p>
          <a:p>
            <a:r>
              <a:rPr lang="es-ES" sz="1600" dirty="0"/>
              <a:t>16 </a:t>
            </a:r>
            <a:r>
              <a:rPr lang="es-ES" sz="1600" dirty="0" smtClean="0"/>
              <a:t>camadas</a:t>
            </a:r>
          </a:p>
          <a:p>
            <a:r>
              <a:rPr lang="es-ES" sz="1600" dirty="0" smtClean="0"/>
              <a:t>8 gazapos/camada</a:t>
            </a:r>
          </a:p>
          <a:p>
            <a:r>
              <a:rPr lang="es-ES" sz="1600" dirty="0"/>
              <a:t>	</a:t>
            </a:r>
            <a:r>
              <a:rPr lang="es-ES" sz="1600" dirty="0" smtClean="0"/>
              <a:t> </a:t>
            </a:r>
            <a:r>
              <a:rPr lang="es-ES" sz="1600" dirty="0">
                <a:sym typeface="Wingdings" panose="05000000000000000000" pitchFamily="2" charset="2"/>
              </a:rPr>
              <a:t></a:t>
            </a:r>
            <a:r>
              <a:rPr lang="es-ES" sz="1600" dirty="0" smtClean="0"/>
              <a:t> 128 gazapos</a:t>
            </a:r>
          </a:p>
          <a:p>
            <a:r>
              <a:rPr lang="es-ES" sz="1600" dirty="0"/>
              <a:t>C</a:t>
            </a:r>
            <a:r>
              <a:rPr lang="es-ES" sz="1600" dirty="0" smtClean="0"/>
              <a:t>ontrol </a:t>
            </a:r>
            <a:r>
              <a:rPr lang="es-ES" sz="1600" dirty="0"/>
              <a:t>peso y </a:t>
            </a:r>
            <a:r>
              <a:rPr lang="es-ES" sz="1600" dirty="0" smtClean="0"/>
              <a:t>alimentación</a:t>
            </a:r>
          </a:p>
          <a:p>
            <a:r>
              <a:rPr lang="es-ES" sz="1600" dirty="0"/>
              <a:t>	</a:t>
            </a:r>
            <a:r>
              <a:rPr lang="es-ES" sz="1600" dirty="0">
                <a:sym typeface="Wingdings" panose="05000000000000000000" pitchFamily="2" charset="2"/>
              </a:rPr>
              <a:t> </a:t>
            </a:r>
            <a:r>
              <a:rPr lang="es-ES" sz="1600" dirty="0" smtClean="0"/>
              <a:t> </a:t>
            </a:r>
            <a:r>
              <a:rPr lang="es-ES" sz="1600" dirty="0"/>
              <a:t>2 </a:t>
            </a:r>
            <a:r>
              <a:rPr lang="es-ES" sz="1600" dirty="0" smtClean="0"/>
              <a:t>veces/semana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144035" y="1052736"/>
            <a:ext cx="2748445" cy="20621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GRUPO C</a:t>
            </a:r>
          </a:p>
          <a:p>
            <a:r>
              <a:rPr lang="es-ES" sz="1600" dirty="0"/>
              <a:t>D</a:t>
            </a:r>
            <a:r>
              <a:rPr lang="es-ES" sz="1600" dirty="0" smtClean="0"/>
              <a:t>estete 7 marzo 2022</a:t>
            </a:r>
          </a:p>
          <a:p>
            <a:r>
              <a:rPr lang="es-ES" sz="1600" dirty="0" smtClean="0"/>
              <a:t>Edad 35 días</a:t>
            </a:r>
          </a:p>
          <a:p>
            <a:r>
              <a:rPr lang="es-ES" sz="1600" dirty="0" smtClean="0"/>
              <a:t>24 camadas</a:t>
            </a:r>
          </a:p>
          <a:p>
            <a:r>
              <a:rPr lang="es-ES" sz="1600" dirty="0" smtClean="0"/>
              <a:t>8 gazapos/camada</a:t>
            </a:r>
          </a:p>
          <a:p>
            <a:r>
              <a:rPr lang="es-ES" sz="1600" dirty="0"/>
              <a:t>	</a:t>
            </a:r>
            <a:r>
              <a:rPr lang="es-ES" sz="1600" dirty="0">
                <a:sym typeface="Wingdings" panose="05000000000000000000" pitchFamily="2" charset="2"/>
              </a:rPr>
              <a:t>  </a:t>
            </a:r>
            <a:r>
              <a:rPr lang="es-ES" sz="1600" dirty="0" smtClean="0"/>
              <a:t>192 gazapos</a:t>
            </a:r>
          </a:p>
          <a:p>
            <a:r>
              <a:rPr lang="es-ES" sz="1600" dirty="0"/>
              <a:t>C</a:t>
            </a:r>
            <a:r>
              <a:rPr lang="es-ES" sz="1600" dirty="0" smtClean="0"/>
              <a:t>ontrol </a:t>
            </a:r>
            <a:r>
              <a:rPr lang="es-ES" sz="1600" dirty="0"/>
              <a:t>peso y </a:t>
            </a:r>
            <a:r>
              <a:rPr lang="es-ES" sz="1600" dirty="0" smtClean="0"/>
              <a:t>alimentación</a:t>
            </a:r>
          </a:p>
          <a:p>
            <a:r>
              <a:rPr lang="es-ES" sz="1600" dirty="0"/>
              <a:t>	</a:t>
            </a:r>
            <a:r>
              <a:rPr lang="es-ES" sz="1600" dirty="0">
                <a:sym typeface="Wingdings" panose="05000000000000000000" pitchFamily="2" charset="2"/>
              </a:rPr>
              <a:t> </a:t>
            </a:r>
            <a:r>
              <a:rPr lang="es-ES" sz="1600" dirty="0" smtClean="0"/>
              <a:t> 1 vez/semana</a:t>
            </a:r>
            <a:endParaRPr lang="es-ES" sz="1600" dirty="0"/>
          </a:p>
        </p:txBody>
      </p:sp>
      <p:sp>
        <p:nvSpPr>
          <p:cNvPr id="16" name="15 Rectángulo"/>
          <p:cNvSpPr/>
          <p:nvPr/>
        </p:nvSpPr>
        <p:spPr>
          <a:xfrm>
            <a:off x="133907" y="3420449"/>
            <a:ext cx="8758573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600" dirty="0" smtClean="0"/>
              <a:t>Al destete: identificación </a:t>
            </a:r>
            <a:r>
              <a:rPr lang="es-ES" sz="1600" dirty="0"/>
              <a:t>individual de los gazapos y </a:t>
            </a:r>
            <a:r>
              <a:rPr lang="es-ES" sz="1600" dirty="0" err="1" smtClean="0"/>
              <a:t>sexaje</a:t>
            </a:r>
            <a:endParaRPr lang="es-ES" sz="1600" dirty="0" smtClean="0"/>
          </a:p>
          <a:p>
            <a:r>
              <a:rPr lang="es-ES" sz="1600" dirty="0" smtClean="0"/>
              <a:t>Cada camada -procedía </a:t>
            </a:r>
            <a:r>
              <a:rPr lang="es-ES" sz="1600" dirty="0"/>
              <a:t>de la misma </a:t>
            </a:r>
            <a:r>
              <a:rPr lang="es-ES" sz="1600" dirty="0" smtClean="0"/>
              <a:t>madre</a:t>
            </a:r>
          </a:p>
          <a:p>
            <a:r>
              <a:rPr lang="es-ES" sz="1600" dirty="0" smtClean="0"/>
              <a:t>	     -los </a:t>
            </a:r>
            <a:r>
              <a:rPr lang="es-ES" sz="1600" dirty="0"/>
              <a:t>hermanos permanecieron juntos en la jaula de engorde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33907" y="4637454"/>
            <a:ext cx="8902589" cy="18158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Objeto para enriquecimiento de la jaula</a:t>
            </a:r>
            <a:r>
              <a:rPr lang="es-ES" sz="1600" dirty="0" smtClean="0"/>
              <a:t>: La </a:t>
            </a:r>
            <a:r>
              <a:rPr lang="es-ES" sz="1600" dirty="0"/>
              <a:t>mitad de las jaulas </a:t>
            </a:r>
            <a:r>
              <a:rPr lang="es-ES" sz="1600" dirty="0" smtClean="0"/>
              <a:t>disponía </a:t>
            </a:r>
            <a:r>
              <a:rPr lang="es-ES" sz="1600" dirty="0"/>
              <a:t>de un trozo de rama de árbol sujeto a la pared </a:t>
            </a:r>
            <a:r>
              <a:rPr lang="es-ES" sz="1600" dirty="0" smtClean="0"/>
              <a:t>lateral (laurel en grupos A y B; olivo en grupo C).</a:t>
            </a:r>
          </a:p>
          <a:p>
            <a:endParaRPr lang="es-ES" sz="1600" dirty="0" smtClean="0"/>
          </a:p>
          <a:p>
            <a:r>
              <a:rPr lang="es-ES" sz="1600" dirty="0" smtClean="0"/>
              <a:t>Prueba para </a:t>
            </a:r>
            <a:r>
              <a:rPr lang="es-ES" sz="1600" dirty="0"/>
              <a:t>valorar el efecto de la presencia o no de la rama sobre el </a:t>
            </a:r>
            <a:r>
              <a:rPr lang="es-ES" sz="1600" dirty="0" smtClean="0"/>
              <a:t>comportamiento: </a:t>
            </a:r>
            <a:endParaRPr lang="es-ES" sz="1600" dirty="0"/>
          </a:p>
          <a:p>
            <a:r>
              <a:rPr lang="es-ES" sz="1600" dirty="0" smtClean="0"/>
              <a:t>	-siempre antes </a:t>
            </a:r>
            <a:r>
              <a:rPr lang="es-ES" sz="1600" dirty="0"/>
              <a:t>de determinar el peso individual de los </a:t>
            </a:r>
            <a:r>
              <a:rPr lang="es-ES" sz="1600" dirty="0" smtClean="0"/>
              <a:t>gazapos, mismos días;</a:t>
            </a:r>
          </a:p>
          <a:p>
            <a:r>
              <a:rPr lang="es-ES" sz="1600" dirty="0"/>
              <a:t>	</a:t>
            </a:r>
            <a:r>
              <a:rPr lang="es-ES" sz="1600" dirty="0" smtClean="0"/>
              <a:t>-abrir </a:t>
            </a:r>
            <a:r>
              <a:rPr lang="es-ES" sz="1600" dirty="0"/>
              <a:t>la jaula cuidadosamente, </a:t>
            </a:r>
            <a:r>
              <a:rPr lang="es-ES" sz="1600" dirty="0" smtClean="0"/>
              <a:t>colocar </a:t>
            </a:r>
            <a:r>
              <a:rPr lang="es-ES" sz="1600" dirty="0"/>
              <a:t>la mano en el interior </a:t>
            </a:r>
            <a:r>
              <a:rPr lang="es-ES" sz="1600" dirty="0" smtClean="0"/>
              <a:t>durante 30 </a:t>
            </a:r>
            <a:r>
              <a:rPr lang="es-ES" sz="1600" dirty="0"/>
              <a:t>segundos, </a:t>
            </a:r>
            <a:r>
              <a:rPr lang="es-ES" sz="1600" dirty="0" smtClean="0"/>
              <a:t>contabilizar </a:t>
            </a:r>
            <a:r>
              <a:rPr lang="es-ES" sz="1600" dirty="0"/>
              <a:t>el número de gazapos que se acercaban, los que se alejaban o </a:t>
            </a:r>
            <a:r>
              <a:rPr lang="es-ES" sz="1600" dirty="0" smtClean="0"/>
              <a:t>escondían </a:t>
            </a:r>
            <a:r>
              <a:rPr lang="es-ES" sz="1600" dirty="0"/>
              <a:t>y los indiferentes</a:t>
            </a:r>
          </a:p>
        </p:txBody>
      </p:sp>
    </p:spTree>
    <p:extLst>
      <p:ext uri="{BB962C8B-B14F-4D97-AF65-F5344CB8AC3E}">
        <p14:creationId xmlns:p14="http://schemas.microsoft.com/office/powerpoint/2010/main" val="32202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008" y="2959497"/>
            <a:ext cx="896448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i="1" dirty="0"/>
              <a:t>Pienso de arranque, transición </a:t>
            </a:r>
            <a:r>
              <a:rPr lang="es-ES" sz="1600" b="1" dirty="0"/>
              <a:t>o</a:t>
            </a:r>
            <a:r>
              <a:rPr lang="es-ES" sz="1600" b="1" i="1" dirty="0"/>
              <a:t> pre-destete: </a:t>
            </a:r>
            <a:r>
              <a:rPr lang="es-ES" sz="1600" dirty="0"/>
              <a:t>desde los 21 días de edad, inicio alimentación sólida: concentración moderada de proteína, niveles bajos de almidón y elevados de fibra </a:t>
            </a:r>
            <a:r>
              <a:rPr lang="es-ES" sz="1600" dirty="0">
                <a:sym typeface="Wingdings" panose="05000000000000000000" pitchFamily="2" charset="2"/>
              </a:rPr>
              <a:t> </a:t>
            </a:r>
            <a:r>
              <a:rPr lang="es-ES" sz="1600" dirty="0"/>
              <a:t>los jóvenes pueden adaptarse rápidamente, proporcionándoles un estímulo de la ingesta antes y después del destete respecto a piensos menos fibrosos.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2008" y="4445823"/>
            <a:ext cx="896448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i="1" dirty="0"/>
              <a:t>Pienso post-destete, </a:t>
            </a:r>
            <a:r>
              <a:rPr lang="es-ES" sz="1600" b="1" dirty="0"/>
              <a:t>o</a:t>
            </a:r>
            <a:r>
              <a:rPr lang="es-ES" sz="1600" b="1" i="1" dirty="0"/>
              <a:t> digestivo</a:t>
            </a:r>
            <a:r>
              <a:rPr lang="es-ES" sz="1600" dirty="0"/>
              <a:t>, desde los 35 a los 49 días de edad. Menos fibra, se incrementa en lo posible el almidón y se reduce la proteína (</a:t>
            </a:r>
            <a:r>
              <a:rPr lang="es-ES" sz="1600" dirty="0" smtClean="0"/>
              <a:t>facilita la digestión </a:t>
            </a:r>
            <a:r>
              <a:rPr lang="es-ES" sz="1600" dirty="0"/>
              <a:t>post-destete).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2008" y="5376118"/>
            <a:ext cx="896448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i="1" dirty="0"/>
              <a:t>Pienso de crecimiento, de cebo </a:t>
            </a:r>
            <a:r>
              <a:rPr lang="es-ES" sz="1600" b="1" dirty="0"/>
              <a:t>o</a:t>
            </a:r>
            <a:r>
              <a:rPr lang="es-ES" sz="1600" b="1" i="1" dirty="0"/>
              <a:t> de acabado</a:t>
            </a:r>
            <a:r>
              <a:rPr lang="es-ES" sz="1600" b="1" dirty="0"/>
              <a:t>,</a:t>
            </a:r>
            <a:r>
              <a:rPr lang="es-ES" sz="1600" dirty="0"/>
              <a:t> desde los 49 días de edad hasta el sacrificio. Menos fibroso que los anteriores, con un punto más de proteína y con más energía con el fin de que se estimule y complete el desarrollo muscular y un adecuado acabado de las canales. Carece de medicación en cualquier circunstancia (</a:t>
            </a:r>
            <a:r>
              <a:rPr lang="es-ES" sz="1600" dirty="0">
                <a:sym typeface="Wingdings"/>
              </a:rPr>
              <a:t> </a:t>
            </a:r>
            <a:r>
              <a:rPr lang="es-ES" sz="1600" dirty="0"/>
              <a:t>cumple también la función del pienso denominado </a:t>
            </a:r>
            <a:r>
              <a:rPr lang="es-ES" sz="1600" i="1" dirty="0"/>
              <a:t>de retirada</a:t>
            </a:r>
            <a:r>
              <a:rPr lang="es-ES" sz="1600" dirty="0"/>
              <a:t> por el sector). 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3709" y="2327394"/>
            <a:ext cx="680231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s-ES" sz="1600" b="1" i="1" dirty="0"/>
              <a:t>Pienso de lactación:</a:t>
            </a:r>
            <a:r>
              <a:rPr lang="es-ES" sz="1600" dirty="0"/>
              <a:t> pienso de reproductoras, apenas lo consumen los gazapos.</a:t>
            </a:r>
            <a:endParaRPr lang="es-ES" sz="1600" b="1" i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48617"/>
              </p:ext>
            </p:extLst>
          </p:nvPr>
        </p:nvGraphicFramePr>
        <p:xfrm>
          <a:off x="395536" y="620688"/>
          <a:ext cx="8229598" cy="1441450"/>
        </p:xfrm>
        <a:graphic>
          <a:graphicData uri="http://schemas.openxmlformats.org/drawingml/2006/table">
            <a:tbl>
              <a:tblPr firstRow="1" firstCol="1" bandRow="1"/>
              <a:tblGrid>
                <a:gridCol w="149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Pienso</a:t>
                      </a:r>
                      <a:endParaRPr lang="es-E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EE</a:t>
                      </a:r>
                      <a:endParaRPr lang="es-E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FND</a:t>
                      </a:r>
                      <a:endParaRPr lang="es-E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FAD</a:t>
                      </a:r>
                      <a:endParaRPr lang="es-E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LAD</a:t>
                      </a:r>
                      <a:endParaRPr lang="es-E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Almidón </a:t>
                      </a:r>
                      <a:endParaRPr lang="es-E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PB</a:t>
                      </a:r>
                      <a:endParaRPr lang="es-E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/>
                        </a:rPr>
                        <a:t>    Lactación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3,55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37,13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20,23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4,27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16,47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17,23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Times New Roman"/>
                        </a:rPr>
                        <a:t>    Transición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3,19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41,01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23,43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5,36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12,28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16,16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Times New Roman"/>
                        </a:rPr>
                        <a:t>    Post-destete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3,71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39,32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21,36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4,71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14,50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+mn-lt"/>
                          <a:ea typeface="Times New Roman"/>
                        </a:rPr>
                        <a:t>15,92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Times New Roman"/>
                        </a:rPr>
                        <a:t>    Cebo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4,01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37,80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20,08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4,51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15,31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  <a:ea typeface="Times New Roman"/>
                        </a:rPr>
                        <a:t>16,96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3203848" y="188640"/>
            <a:ext cx="204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/>
              <a:t>Manejo alimenticio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36060" y="6497921"/>
            <a:ext cx="5776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Administrados </a:t>
            </a:r>
            <a:r>
              <a:rPr lang="es-ES" sz="1600" i="1" dirty="0"/>
              <a:t>ad </a:t>
            </a:r>
            <a:r>
              <a:rPr lang="es-ES" sz="1600" i="1" dirty="0" smtClean="0"/>
              <a:t>libitum</a:t>
            </a:r>
            <a:r>
              <a:rPr lang="es-ES" sz="1600" dirty="0" smtClean="0"/>
              <a:t>. </a:t>
            </a:r>
            <a:r>
              <a:rPr lang="es-ES" sz="1600" dirty="0"/>
              <a:t>Materias primas siempre de alta calidad </a:t>
            </a:r>
          </a:p>
        </p:txBody>
      </p:sp>
    </p:spTree>
    <p:extLst>
      <p:ext uri="{BB962C8B-B14F-4D97-AF65-F5344CB8AC3E}">
        <p14:creationId xmlns:p14="http://schemas.microsoft.com/office/powerpoint/2010/main" val="28741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Contrato  de asistencia técnica y desarrollo experimental entre la</a:t>
            </a:r>
            <a:endParaRPr lang="es-ES" sz="1600" dirty="0" smtClean="0"/>
          </a:p>
          <a:p>
            <a:pPr algn="ctr"/>
            <a:r>
              <a:rPr lang="es-ES_tradnl" sz="2000" b="1" dirty="0"/>
              <a:t>U</a:t>
            </a:r>
            <a:r>
              <a:rPr lang="es-ES_tradnl" sz="2000" b="1" dirty="0" smtClean="0"/>
              <a:t>niversidad de Zaragoza y</a:t>
            </a:r>
            <a:r>
              <a:rPr lang="es-ES" sz="2000" b="1" dirty="0"/>
              <a:t> </a:t>
            </a:r>
            <a:r>
              <a:rPr lang="es-ES_tradnl" sz="2000" b="1" dirty="0" err="1" smtClean="0"/>
              <a:t>Campanales</a:t>
            </a:r>
            <a:r>
              <a:rPr lang="es-ES_tradnl" sz="2000" b="1" dirty="0" smtClean="0"/>
              <a:t> </a:t>
            </a:r>
            <a:r>
              <a:rPr lang="es-ES_tradnl" sz="2000" b="1" dirty="0"/>
              <a:t>B</a:t>
            </a:r>
            <a:r>
              <a:rPr lang="es-ES_tradnl" sz="2000" b="1" dirty="0" smtClean="0"/>
              <a:t>alaguer </a:t>
            </a:r>
            <a:r>
              <a:rPr lang="es-ES_tradnl" sz="2000" b="1" dirty="0"/>
              <a:t>A</a:t>
            </a:r>
            <a:r>
              <a:rPr lang="es-ES_tradnl" sz="2000" b="1" dirty="0" smtClean="0"/>
              <a:t>grícola S.L.</a:t>
            </a:r>
          </a:p>
          <a:p>
            <a:pPr algn="ctr"/>
            <a:r>
              <a:rPr lang="es-ES" sz="1600" dirty="0" smtClean="0"/>
              <a:t>Dpto. </a:t>
            </a:r>
            <a:r>
              <a:rPr lang="es-ES" sz="1600" b="1" dirty="0" smtClean="0"/>
              <a:t>Producción Animal y Ciencia de los Alimentos</a:t>
            </a:r>
          </a:p>
          <a:p>
            <a:pPr algn="ctr"/>
            <a:r>
              <a:rPr lang="es-ES" sz="1600" dirty="0" smtClean="0"/>
              <a:t>Equipo:</a:t>
            </a:r>
            <a:r>
              <a:rPr lang="es-ES" sz="1600" b="1" dirty="0" smtClean="0"/>
              <a:t> Marina López, Mª Mar Campo, José Luis Olleta, Virginia </a:t>
            </a:r>
            <a:r>
              <a:rPr lang="es-ES" sz="1600" b="1" dirty="0" err="1" smtClean="0"/>
              <a:t>Resconi</a:t>
            </a:r>
            <a:endParaRPr lang="es-ES_tradnl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689" y="1825654"/>
            <a:ext cx="87857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		</a:t>
            </a:r>
            <a:r>
              <a:rPr lang="es-ES_tradnl" dirty="0"/>
              <a:t>	 </a:t>
            </a:r>
            <a:r>
              <a:rPr lang="es-ES_tradnl" dirty="0" smtClean="0"/>
              <a:t>          Actividades :</a:t>
            </a:r>
          </a:p>
          <a:p>
            <a:pPr marL="342900" indent="-342900" algn="just">
              <a:buFont typeface="+mj-lt"/>
              <a:buAutoNum type="arabicPeriod"/>
            </a:pPr>
            <a:endParaRPr lang="es-ES_tradnl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i="1" dirty="0" smtClean="0"/>
              <a:t>”</a:t>
            </a:r>
            <a:r>
              <a:rPr lang="es-ES_tradnl" sz="2000" b="1" i="1" dirty="0" smtClean="0"/>
              <a:t>Seguimiento de resultados reproductivos obtenidos con modelo productivo diferenciado, con especial referencia a mortalidad y morbilidad</a:t>
            </a:r>
            <a:r>
              <a:rPr lang="es-ES" sz="2000" b="1" i="1" dirty="0" smtClean="0"/>
              <a:t>”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S_tradnl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s-ES_tradnl" sz="2000" b="1" i="1" dirty="0" smtClean="0"/>
              <a:t>“Evaluación de resultados productivos con modelo estándar de manejo reproductivo”</a:t>
            </a:r>
            <a:endParaRPr lang="es-ES" sz="2000" b="1" dirty="0" smtClean="0"/>
          </a:p>
          <a:p>
            <a:pPr marL="457200" lvl="0" indent="-457200" algn="just">
              <a:buFont typeface="+mj-lt"/>
              <a:buAutoNum type="arabicPeriod"/>
            </a:pPr>
            <a:endParaRPr lang="es-ES_tradnl" sz="2000" b="1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s-ES_tradnl" sz="2000" b="1" i="1" dirty="0" smtClean="0"/>
              <a:t>“Seguimiento de curvas de crecimiento y control del desarrollo de tejidos corporales para la tipificación de fases de engorde. Evaluación de comportamientos en jaulas enriquecidas, mortalidad y morbilidad”</a:t>
            </a:r>
            <a:endParaRPr lang="es-ES" sz="2000" b="1" dirty="0" smtClean="0"/>
          </a:p>
          <a:p>
            <a:pPr marL="457200" lvl="0" indent="-457200" algn="just">
              <a:buFont typeface="+mj-lt"/>
              <a:buAutoNum type="arabicPeriod"/>
            </a:pPr>
            <a:endParaRPr lang="es-ES_tradnl" sz="2000" b="1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s-ES_tradnl" sz="2000" b="1" i="1" dirty="0" smtClean="0"/>
              <a:t>“Gestión de datos y comparación con los de la aplicación informática </a:t>
            </a:r>
            <a:r>
              <a:rPr lang="es-ES_tradnl" sz="2000" b="1" i="1" dirty="0" err="1" smtClean="0"/>
              <a:t>BdeCuni</a:t>
            </a:r>
            <a:r>
              <a:rPr lang="es-ES_tradnl" sz="2000" b="1" i="1" dirty="0" smtClean="0"/>
              <a:t>”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264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32869"/>
              </p:ext>
            </p:extLst>
          </p:nvPr>
        </p:nvGraphicFramePr>
        <p:xfrm>
          <a:off x="179512" y="116632"/>
          <a:ext cx="4608512" cy="5687952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14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Variable</a:t>
                      </a:r>
                    </a:p>
                  </a:txBody>
                  <a:tcPr marL="58547" marR="5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Nave </a:t>
                      </a:r>
                      <a:endParaRPr lang="es-ES" sz="1800" b="1" dirty="0"/>
                    </a:p>
                  </a:txBody>
                  <a:tcPr marL="58547" marR="5854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58547" marR="5854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B</a:t>
                      </a:r>
                    </a:p>
                  </a:txBody>
                  <a:tcPr marL="58547" marR="5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</a:p>
                  </a:txBody>
                  <a:tcPr marL="58547" marR="5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Peso vivo (g)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     P35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     P49</a:t>
                      </a: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     P63</a:t>
                      </a: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776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1135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1659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673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1030</a:t>
                      </a:r>
                      <a:r>
                        <a:rPr lang="es-E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1520</a:t>
                      </a:r>
                      <a:r>
                        <a:rPr lang="es-E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911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1623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2266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GMD (g/d)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   fase 35-49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   fase </a:t>
                      </a: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49-63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   total </a:t>
                      </a: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35-63</a:t>
                      </a: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25,9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37,2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31,6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26,1</a:t>
                      </a:r>
                      <a:r>
                        <a:rPr lang="es-E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35,6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30,6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50,9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45,9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48,4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ngesta </a:t>
                      </a:r>
                      <a:r>
                        <a:rPr lang="es-ES" sz="2000" b="1" dirty="0" err="1" smtClean="0">
                          <a:effectLst/>
                          <a:latin typeface="+mn-lt"/>
                          <a:ea typeface="Times New Roman"/>
                        </a:rPr>
                        <a:t>gaz</a:t>
                      </a: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/día</a:t>
                      </a:r>
                      <a:r>
                        <a:rPr lang="es-ES" sz="2000" b="1" baseline="0" dirty="0" smtClean="0">
                          <a:effectLst/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g) </a:t>
                      </a: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   fase 35-49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   fase 49-63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   total 35-63</a:t>
                      </a:r>
                    </a:p>
                  </a:txBody>
                  <a:tcPr marL="55320" marR="55320" marT="0" marB="578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78,7</a:t>
                      </a:r>
                      <a:r>
                        <a:rPr lang="es-E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121,5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100,1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57881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73,7</a:t>
                      </a:r>
                      <a:r>
                        <a:rPr lang="es-E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141,3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107,5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578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147,1</a:t>
                      </a:r>
                      <a:r>
                        <a:rPr lang="es-ES" sz="2000" b="1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227,3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187,2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578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IC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fase 35-49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   fase 49-63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+mn-lt"/>
                          <a:ea typeface="Times New Roman"/>
                        </a:rPr>
                        <a:t>   total 35-63</a:t>
                      </a: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3,27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3,27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3,20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2,86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4,01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3,55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2,90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4,96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3,88</a:t>
                      </a:r>
                      <a:r>
                        <a:rPr lang="es-ES" sz="20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23036"/>
              </p:ext>
            </p:extLst>
          </p:nvPr>
        </p:nvGraphicFramePr>
        <p:xfrm>
          <a:off x="4860032" y="116632"/>
          <a:ext cx="2274385" cy="5688632"/>
        </p:xfrm>
        <a:graphic>
          <a:graphicData uri="http://schemas.openxmlformats.org/drawingml/2006/table">
            <a:tbl>
              <a:tblPr firstRow="1" firstCol="1" bandRow="1"/>
              <a:tblGrid>
                <a:gridCol w="14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Times New Roman"/>
                          <a:ea typeface="Times New Roman"/>
                        </a:rPr>
                        <a:t>//</a:t>
                      </a:r>
                      <a:endParaRPr lang="es-E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47" marR="5854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Significación </a:t>
                      </a:r>
                      <a:r>
                        <a:rPr lang="es-ES" sz="1800" b="0" i="1" dirty="0"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Nave</a:t>
                      </a:r>
                    </a:p>
                  </a:txBody>
                  <a:tcPr marL="58547" marR="5854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Estación</a:t>
                      </a:r>
                    </a:p>
                  </a:txBody>
                  <a:tcPr marL="58547" marR="5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effectLst/>
                          <a:latin typeface="+mn-lt"/>
                          <a:ea typeface="Times New Roman"/>
                        </a:rPr>
                        <a:t>Enriquec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58547" marR="58547" marT="0" marB="61257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,052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47" marR="58547" marT="0" marB="612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57881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578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55320" marR="55320" marT="0" marB="57881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55320" marR="55320" marT="0" marB="578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578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 err="1" smtClean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55320" marR="5532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 err="1" smtClean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ns</a:t>
                      </a:r>
                      <a:endParaRPr lang="es-E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308304" y="1124744"/>
            <a:ext cx="10182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Pesos: </a:t>
            </a:r>
            <a:endParaRPr lang="es-ES" b="1" dirty="0"/>
          </a:p>
          <a:p>
            <a:r>
              <a:rPr lang="es-ES" b="1" dirty="0"/>
              <a:t>C &gt; A &gt; B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308304" y="2276872"/>
            <a:ext cx="13992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/>
              <a:t>Crecimiento:</a:t>
            </a:r>
          </a:p>
          <a:p>
            <a:r>
              <a:rPr lang="es-ES" b="1" dirty="0"/>
              <a:t>C &gt; A y B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308304" y="3718773"/>
            <a:ext cx="15747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Ingesta: </a:t>
            </a:r>
            <a:endParaRPr lang="es-ES" b="1" dirty="0"/>
          </a:p>
          <a:p>
            <a:r>
              <a:rPr lang="es-ES" b="1" dirty="0"/>
              <a:t>C muy elevada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7308304" y="4869160"/>
            <a:ext cx="16408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IC</a:t>
            </a:r>
            <a:r>
              <a:rPr lang="es-ES" dirty="0" smtClean="0"/>
              <a:t>  Total </a:t>
            </a:r>
            <a:r>
              <a:rPr lang="es-ES" dirty="0"/>
              <a:t>35-63: </a:t>
            </a:r>
            <a:endParaRPr lang="es-ES" dirty="0" smtClean="0"/>
          </a:p>
          <a:p>
            <a:pPr algn="ctr"/>
            <a:r>
              <a:rPr lang="es-ES" b="1" dirty="0" smtClean="0"/>
              <a:t> </a:t>
            </a:r>
            <a:r>
              <a:rPr lang="es-ES" b="1" dirty="0"/>
              <a:t>C &gt; B &gt; 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1560" y="5890046"/>
            <a:ext cx="84249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- Altos crecimientos </a:t>
            </a:r>
            <a:r>
              <a:rPr lang="es-ES" b="1" dirty="0"/>
              <a:t>de C</a:t>
            </a:r>
            <a:r>
              <a:rPr lang="es-ES" b="1" dirty="0">
                <a:sym typeface="Wingdings"/>
              </a:rPr>
              <a:t>  </a:t>
            </a:r>
            <a:r>
              <a:rPr lang="es-ES" b="1" dirty="0"/>
              <a:t>pesos elevados tempranamente </a:t>
            </a:r>
            <a:r>
              <a:rPr lang="es-ES" b="1" dirty="0">
                <a:sym typeface="Wingdings"/>
              </a:rPr>
              <a:t> </a:t>
            </a:r>
            <a:r>
              <a:rPr lang="es-ES" b="1" dirty="0"/>
              <a:t>deterioro IC</a:t>
            </a:r>
          </a:p>
          <a:p>
            <a:r>
              <a:rPr lang="es-ES" b="1" dirty="0" smtClean="0"/>
              <a:t>- La mejor conversión </a:t>
            </a:r>
            <a:r>
              <a:rPr lang="es-ES" b="1" dirty="0"/>
              <a:t>de A y B </a:t>
            </a:r>
            <a:r>
              <a:rPr lang="es-ES" b="1" dirty="0" smtClean="0"/>
              <a:t>podría </a:t>
            </a:r>
            <a:r>
              <a:rPr lang="es-ES" b="1" dirty="0"/>
              <a:t>no tener relevancia </a:t>
            </a:r>
            <a:r>
              <a:rPr lang="es-ES" b="1" dirty="0" smtClean="0"/>
              <a:t>económica:</a:t>
            </a:r>
            <a:endParaRPr lang="es-ES" b="1" dirty="0"/>
          </a:p>
          <a:p>
            <a:r>
              <a:rPr lang="es-ES" b="1" dirty="0"/>
              <a:t>    </a:t>
            </a:r>
            <a:r>
              <a:rPr lang="es-ES" b="1" dirty="0" smtClean="0"/>
              <a:t>      bajos </a:t>
            </a:r>
            <a:r>
              <a:rPr lang="es-ES" b="1" dirty="0"/>
              <a:t>crecimientos </a:t>
            </a:r>
            <a:r>
              <a:rPr lang="es-ES" b="1" dirty="0">
                <a:sym typeface="Wingdings"/>
              </a:rPr>
              <a:t> </a:t>
            </a:r>
            <a:r>
              <a:rPr lang="es-ES" b="1" dirty="0"/>
              <a:t>solo </a:t>
            </a:r>
            <a:r>
              <a:rPr lang="es-ES" b="1" dirty="0" smtClean="0"/>
              <a:t>1,655 </a:t>
            </a:r>
            <a:r>
              <a:rPr lang="es-ES" b="1" dirty="0"/>
              <a:t>kg y 1,520 kg a los 63 días </a:t>
            </a:r>
            <a:r>
              <a:rPr lang="es-ES" b="1" dirty="0">
                <a:sym typeface="Wingdings"/>
              </a:rPr>
              <a:t> ↑tiempo </a:t>
            </a:r>
            <a:r>
              <a:rPr lang="es-ES" b="1" dirty="0" smtClean="0">
                <a:sym typeface="Wingdings"/>
              </a:rPr>
              <a:t>engorde</a:t>
            </a:r>
            <a:endParaRPr lang="es-ES" b="1" dirty="0"/>
          </a:p>
        </p:txBody>
      </p:sp>
      <p:sp>
        <p:nvSpPr>
          <p:cNvPr id="15" name="14 Flecha abajo"/>
          <p:cNvSpPr/>
          <p:nvPr/>
        </p:nvSpPr>
        <p:spPr>
          <a:xfrm>
            <a:off x="7756624" y="5531339"/>
            <a:ext cx="484632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771396" y="44624"/>
            <a:ext cx="2625140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solidFill>
                  <a:schemeClr val="tx1"/>
                </a:solidFill>
              </a:rPr>
              <a:t>1- Resultados de crecimiento</a:t>
            </a:r>
            <a:endParaRPr lang="es-E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310563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Posibles factores que determinan las diferencias en crecimiento entre grupos:</a:t>
            </a:r>
          </a:p>
          <a:p>
            <a:endParaRPr lang="es-ES" dirty="0" smtClean="0"/>
          </a:p>
          <a:p>
            <a:pPr marL="285750" indent="-14288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b="1" dirty="0" smtClean="0"/>
              <a:t>peso al destete</a:t>
            </a:r>
            <a:r>
              <a:rPr lang="es-ES" dirty="0" smtClean="0"/>
              <a:t>: diferencia significativa inicial</a:t>
            </a:r>
          </a:p>
          <a:p>
            <a:pPr marL="285750" indent="-14288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442913" indent="-185738" algn="just">
              <a:buFont typeface="Arial" panose="020B0604020202020204" pitchFamily="34" charset="0"/>
              <a:buChar char="•"/>
            </a:pPr>
            <a:r>
              <a:rPr lang="es-ES" b="1" dirty="0" smtClean="0"/>
              <a:t>estación</a:t>
            </a:r>
            <a:r>
              <a:rPr lang="es-ES" dirty="0" smtClean="0"/>
              <a:t>: temperaturas de </a:t>
            </a:r>
            <a:r>
              <a:rPr lang="es-ES" dirty="0"/>
              <a:t>verano </a:t>
            </a:r>
            <a:r>
              <a:rPr lang="es-ES" dirty="0" smtClean="0"/>
              <a:t>(engorde de A y B) habitualmente penalizan consumo y crecimiento respecto a primavera (engorde de C)</a:t>
            </a:r>
          </a:p>
          <a:p>
            <a:pPr marL="285750" indent="-14288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442913" indent="-171450" algn="just">
              <a:buFont typeface="Arial" panose="020B0604020202020204" pitchFamily="34" charset="0"/>
              <a:buChar char="•"/>
            </a:pPr>
            <a:r>
              <a:rPr lang="es-ES" b="1" dirty="0" smtClean="0"/>
              <a:t>contaminación </a:t>
            </a:r>
            <a:r>
              <a:rPr lang="es-ES" b="1" dirty="0"/>
              <a:t>aguas arriba</a:t>
            </a:r>
            <a:r>
              <a:rPr lang="es-ES" dirty="0"/>
              <a:t> del </a:t>
            </a:r>
            <a:r>
              <a:rPr lang="es-ES" dirty="0" smtClean="0"/>
              <a:t>río, coincidiendo con el destete del grupo A: niveles </a:t>
            </a:r>
            <a:r>
              <a:rPr lang="es-ES" dirty="0"/>
              <a:t>de mortalidad muy </a:t>
            </a:r>
            <a:r>
              <a:rPr lang="es-ES" dirty="0" smtClean="0"/>
              <a:t>elevados y también de morbilidad </a:t>
            </a:r>
            <a:r>
              <a:rPr lang="es-ES" dirty="0"/>
              <a:t>(síntomas patológicos, predominando los </a:t>
            </a:r>
            <a:r>
              <a:rPr lang="es-ES" dirty="0" smtClean="0"/>
              <a:t>digestivos, en el 9,4% de los gazapos del grupo A y 22,7% de los del B). Grupo B más dañado y con signos más persistentes, tal vez porque les afectó en edad más temprana.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35022"/>
              </p:ext>
            </p:extLst>
          </p:nvPr>
        </p:nvGraphicFramePr>
        <p:xfrm>
          <a:off x="971601" y="4077072"/>
          <a:ext cx="6350997" cy="1743710"/>
        </p:xfrm>
        <a:graphic>
          <a:graphicData uri="http://schemas.openxmlformats.org/drawingml/2006/table">
            <a:tbl>
              <a:tblPr firstRow="1" firstCol="1" bandRow="1"/>
              <a:tblGrid>
                <a:gridCol w="230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Grupo</a:t>
                      </a:r>
                      <a:r>
                        <a:rPr lang="es-ES" sz="1500" b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Grupo</a:t>
                      </a:r>
                      <a:r>
                        <a:rPr lang="es-ES" sz="1500" b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Grupo</a:t>
                      </a:r>
                      <a:r>
                        <a:rPr lang="es-ES" sz="1500" b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Mortalidad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Total </a:t>
                      </a: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35-63 d</a:t>
                      </a:r>
                    </a:p>
                  </a:txBody>
                  <a:tcPr marL="68580" marR="68580" marT="0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10,2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19,5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Morbilidad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Total </a:t>
                      </a: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35-63 </a:t>
                      </a: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Digestivo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Otros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7,81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68580" marR="68580" marT="0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14,8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marL="68580" marR="68580" marT="0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1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1875896" y="41176"/>
            <a:ext cx="5360400" cy="57951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</a:rPr>
              <a:t>2- Enriquecimiento de las jaulas</a:t>
            </a:r>
            <a:endParaRPr lang="es-ES" b="1" i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5896" y="1055638"/>
            <a:ext cx="35200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Jaulas enriquecidas con rama de olivo (fotos a y b) y convencionales (foto c), abiertas al inicio de la prueba de interacción humano-animal 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4710043"/>
            <a:ext cx="910850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  Efecto del enriquecimiento:</a:t>
            </a:r>
            <a:br>
              <a:rPr lang="es-ES" b="1" dirty="0" smtClean="0"/>
            </a:br>
            <a:r>
              <a:rPr lang="es-ES" b="1" dirty="0"/>
              <a:t> </a:t>
            </a:r>
            <a:r>
              <a:rPr lang="es-ES" b="1" dirty="0" smtClean="0"/>
              <a:t>    - </a:t>
            </a:r>
            <a:r>
              <a:rPr lang="es-ES" b="1" u="sng" dirty="0" err="1" smtClean="0"/>
              <a:t>GMD</a:t>
            </a:r>
            <a:r>
              <a:rPr lang="es-ES" b="1" u="sng" dirty="0" smtClean="0"/>
              <a:t> de la última semana de cebo</a:t>
            </a:r>
            <a:r>
              <a:rPr lang="es-ES" b="1" dirty="0" smtClean="0"/>
              <a:t>: </a:t>
            </a:r>
            <a:r>
              <a:rPr lang="es-ES" b="1" dirty="0" smtClean="0">
                <a:solidFill>
                  <a:srgbClr val="FF0000"/>
                </a:solidFill>
              </a:rPr>
              <a:t>más elevada en jaulas convencionales </a:t>
            </a:r>
            <a:r>
              <a:rPr lang="es-ES" b="1" i="1" dirty="0" smtClean="0">
                <a:solidFill>
                  <a:srgbClr val="FF0000"/>
                </a:solidFill>
              </a:rPr>
              <a:t>vs</a:t>
            </a:r>
            <a:r>
              <a:rPr lang="es-ES" b="1" dirty="0" smtClean="0">
                <a:solidFill>
                  <a:srgbClr val="FF0000"/>
                </a:solidFill>
              </a:rPr>
              <a:t> enriquecidas </a:t>
            </a:r>
            <a:r>
              <a:rPr lang="es-ES" b="1" dirty="0" smtClean="0"/>
              <a:t>	(</a:t>
            </a:r>
            <a:r>
              <a:rPr lang="es-ES" b="1" i="1" dirty="0" smtClean="0"/>
              <a:t>P</a:t>
            </a:r>
            <a:r>
              <a:rPr lang="es-ES" b="1" dirty="0" smtClean="0"/>
              <a:t>&lt;0,05).</a:t>
            </a:r>
            <a:r>
              <a:rPr lang="es-ES" b="1" dirty="0"/>
              <a:t>	</a:t>
            </a:r>
            <a:r>
              <a:rPr lang="es-ES" b="1" dirty="0" smtClean="0"/>
              <a:t>Efecto posiblemente relacionado con mayor peso al destete de los 	gazapos que, al azar, ocuparon jaulas convencionales respecto a los de enriquecidas</a:t>
            </a:r>
          </a:p>
          <a:p>
            <a:endParaRPr lang="es-ES" b="1" dirty="0"/>
          </a:p>
          <a:p>
            <a:r>
              <a:rPr lang="es-ES" b="1" dirty="0"/>
              <a:t> </a:t>
            </a:r>
            <a:r>
              <a:rPr lang="es-ES" b="1" dirty="0" smtClean="0"/>
              <a:t>    - </a:t>
            </a:r>
            <a:r>
              <a:rPr lang="es-ES" b="1" dirty="0" smtClean="0">
                <a:solidFill>
                  <a:srgbClr val="FF0000"/>
                </a:solidFill>
              </a:rPr>
              <a:t>NO significativo en el comportamiento</a:t>
            </a:r>
            <a:r>
              <a:rPr lang="es-ES" b="1" dirty="0" smtClean="0"/>
              <a:t> de acercarse, alejarse, o permanecer indiferentes 	al introducir el investigador la </a:t>
            </a:r>
            <a:r>
              <a:rPr lang="es-ES" b="1" dirty="0"/>
              <a:t>mano en la </a:t>
            </a:r>
            <a:r>
              <a:rPr lang="es-ES" b="1" dirty="0" smtClean="0"/>
              <a:t>jaula.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93" y="620688"/>
            <a:ext cx="538638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5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5" y="620688"/>
            <a:ext cx="58511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/>
              <a:t>Cinco grupos de conejos, 10 animales/grupo</a:t>
            </a:r>
            <a:r>
              <a:rPr lang="es-ES" dirty="0"/>
              <a:t>. </a:t>
            </a:r>
            <a:endParaRPr lang="es-ES" dirty="0" smtClean="0"/>
          </a:p>
          <a:p>
            <a:pPr lvl="0"/>
            <a:r>
              <a:rPr lang="es-ES" dirty="0" smtClean="0"/>
              <a:t>Cuatro </a:t>
            </a:r>
            <a:r>
              <a:rPr lang="es-ES" dirty="0"/>
              <a:t>primeros </a:t>
            </a:r>
            <a:r>
              <a:rPr lang="es-ES" dirty="0" smtClean="0"/>
              <a:t>grupos: elegidos al azar </a:t>
            </a:r>
          </a:p>
          <a:p>
            <a:pPr lvl="0"/>
            <a:r>
              <a:rPr lang="es-ES" dirty="0" smtClean="0"/>
              <a:t>en las granjas.</a:t>
            </a:r>
          </a:p>
          <a:p>
            <a:pPr lvl="0"/>
            <a:endParaRPr lang="es-ES" dirty="0" smtClean="0"/>
          </a:p>
          <a:p>
            <a:pPr lvl="0"/>
            <a:r>
              <a:rPr lang="es-ES" b="1" i="1" dirty="0" smtClean="0"/>
              <a:t>21 días</a:t>
            </a:r>
            <a:r>
              <a:rPr lang="es-ES" dirty="0" smtClean="0"/>
              <a:t>: 	leche de la madre como única</a:t>
            </a:r>
          </a:p>
          <a:p>
            <a:pPr lvl="0"/>
            <a:r>
              <a:rPr lang="es-ES" dirty="0"/>
              <a:t>	</a:t>
            </a:r>
            <a:r>
              <a:rPr lang="es-ES" dirty="0" smtClean="0"/>
              <a:t>fuente de alimento;</a:t>
            </a:r>
          </a:p>
          <a:p>
            <a:r>
              <a:rPr lang="es-ES" i="1" dirty="0" smtClean="0"/>
              <a:t> </a:t>
            </a:r>
          </a:p>
          <a:p>
            <a:pPr lvl="0"/>
            <a:r>
              <a:rPr lang="es-ES" b="1" i="1" dirty="0" smtClean="0"/>
              <a:t>35 días</a:t>
            </a:r>
            <a:r>
              <a:rPr lang="es-ES" dirty="0" smtClean="0"/>
              <a:t>:    recién destetados: </a:t>
            </a:r>
          </a:p>
          <a:p>
            <a:pPr lvl="0"/>
            <a:r>
              <a:rPr lang="es-ES" dirty="0" smtClean="0"/>
              <a:t>	leche + pienso de transición;</a:t>
            </a:r>
          </a:p>
          <a:p>
            <a:r>
              <a:rPr lang="es-ES" dirty="0" smtClean="0"/>
              <a:t> </a:t>
            </a:r>
          </a:p>
          <a:p>
            <a:pPr lvl="0"/>
            <a:r>
              <a:rPr lang="es-ES" b="1" i="1" dirty="0" smtClean="0"/>
              <a:t>49 días</a:t>
            </a:r>
            <a:r>
              <a:rPr lang="es-ES" dirty="0" smtClean="0"/>
              <a:t>:   pienso post-destete, o digestivo, </a:t>
            </a:r>
          </a:p>
          <a:p>
            <a:pPr lvl="0"/>
            <a:r>
              <a:rPr lang="es-ES" dirty="0" smtClean="0"/>
              <a:t>	desde el destete;</a:t>
            </a:r>
          </a:p>
          <a:p>
            <a:r>
              <a:rPr lang="es-ES" dirty="0" smtClean="0"/>
              <a:t> </a:t>
            </a:r>
          </a:p>
          <a:p>
            <a:pPr lvl="0"/>
            <a:r>
              <a:rPr lang="es-ES" b="1" i="1" dirty="0" smtClean="0"/>
              <a:t>63 días</a:t>
            </a:r>
            <a:r>
              <a:rPr lang="es-ES" dirty="0"/>
              <a:t>: </a:t>
            </a:r>
            <a:r>
              <a:rPr lang="es-ES" dirty="0" smtClean="0"/>
              <a:t>  pienso </a:t>
            </a:r>
            <a:r>
              <a:rPr lang="es-ES" dirty="0"/>
              <a:t>de cebo desde los 49 </a:t>
            </a:r>
            <a:r>
              <a:rPr lang="es-ES" dirty="0" smtClean="0"/>
              <a:t>días.</a:t>
            </a:r>
          </a:p>
          <a:p>
            <a:r>
              <a:rPr lang="es-ES" dirty="0" smtClean="0"/>
              <a:t> </a:t>
            </a:r>
          </a:p>
          <a:p>
            <a:pPr algn="just"/>
            <a:r>
              <a:rPr lang="es-ES" b="1" i="1" dirty="0" smtClean="0"/>
              <a:t>65 días</a:t>
            </a:r>
            <a:r>
              <a:rPr lang="es-ES" dirty="0" smtClean="0"/>
              <a:t>: forma parte del grupo anterior por su manejo y condiciones, así como por la granja de procedencia, pero se eligió en el matadero de entre los destinados a  sacrificio ese día. Representa a los gazapos de peso de sacrificio </a:t>
            </a:r>
            <a:r>
              <a:rPr lang="es-ES" dirty="0"/>
              <a:t>estándar </a:t>
            </a:r>
            <a:r>
              <a:rPr lang="es-ES" dirty="0" smtClean="0"/>
              <a:t>(alrededor </a:t>
            </a:r>
            <a:r>
              <a:rPr lang="es-ES" dirty="0"/>
              <a:t>de 2100 </a:t>
            </a:r>
            <a:r>
              <a:rPr lang="es-ES" dirty="0" smtClean="0"/>
              <a:t>g), destinado </a:t>
            </a:r>
            <a:r>
              <a:rPr lang="es-ES" dirty="0"/>
              <a:t>a </a:t>
            </a:r>
            <a:r>
              <a:rPr lang="es-ES" dirty="0" smtClean="0"/>
              <a:t>comercialización </a:t>
            </a:r>
            <a:r>
              <a:rPr lang="es-ES" dirty="0"/>
              <a:t>como canal entera o media, que solo </a:t>
            </a:r>
            <a:r>
              <a:rPr lang="es-ES" dirty="0" smtClean="0"/>
              <a:t>muy </a:t>
            </a:r>
            <a:r>
              <a:rPr lang="es-ES" dirty="0"/>
              <a:t>excepcionalmente se comercializa </a:t>
            </a:r>
            <a:r>
              <a:rPr lang="es-ES" dirty="0" smtClean="0"/>
              <a:t>transformada.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160277" y="106512"/>
            <a:ext cx="43988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- Seguimiento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sacrificio 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los gazapos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6138161" y="682142"/>
            <a:ext cx="2826327" cy="5908009"/>
            <a:chOff x="4842017" y="692697"/>
            <a:chExt cx="2826327" cy="5908009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2" r="29259" b="13852"/>
            <a:stretch/>
          </p:blipFill>
          <p:spPr>
            <a:xfrm>
              <a:off x="4842017" y="692697"/>
              <a:ext cx="2826327" cy="5908009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7360152" y="616472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b</a:t>
              </a:r>
              <a:endParaRPr lang="es-ES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460451" y="1267083"/>
            <a:ext cx="1551709" cy="2954005"/>
            <a:chOff x="3099372" y="1267083"/>
            <a:chExt cx="1551709" cy="2954005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0" t="3549" r="23333" b="10303"/>
            <a:stretch/>
          </p:blipFill>
          <p:spPr>
            <a:xfrm>
              <a:off x="3099372" y="1267083"/>
              <a:ext cx="1551709" cy="2954005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4355807" y="385175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</a:t>
              </a:r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4774278" y="6581001"/>
            <a:ext cx="4369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Canales de gazapos de 21 días (foto a) y de 65 días de edad (foto b)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1964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04580"/>
              </p:ext>
            </p:extLst>
          </p:nvPr>
        </p:nvGraphicFramePr>
        <p:xfrm>
          <a:off x="467544" y="980729"/>
          <a:ext cx="8229601" cy="2502916"/>
        </p:xfrm>
        <a:graphic>
          <a:graphicData uri="http://schemas.openxmlformats.org/drawingml/2006/table">
            <a:tbl>
              <a:tblPr firstRow="1" firstCol="1" bandRow="1"/>
              <a:tblGrid>
                <a:gridCol w="284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                    Edad (d)</a:t>
                      </a:r>
                      <a:endParaRPr lang="es-E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+mn-lt"/>
                          <a:ea typeface="Times New Roman"/>
                        </a:rPr>
                        <a:t>21</a:t>
                      </a:r>
                      <a:endParaRPr lang="es-E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n-lt"/>
                          <a:ea typeface="Times New Roman"/>
                        </a:rPr>
                        <a:t>//</a:t>
                      </a:r>
                      <a:endParaRPr lang="es-E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+mn-lt"/>
                          <a:ea typeface="Times New Roman"/>
                        </a:rPr>
                        <a:t>49</a:t>
                      </a:r>
                      <a:endParaRPr lang="es-E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n-lt"/>
                          <a:ea typeface="Times New Roman"/>
                        </a:rPr>
                        <a:t>//</a:t>
                      </a:r>
                      <a:endParaRPr lang="es-E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+mn-lt"/>
                          <a:ea typeface="Times New Roman"/>
                        </a:rPr>
                        <a:t>65</a:t>
                      </a:r>
                      <a:endParaRPr lang="es-E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+mn-lt"/>
                          <a:ea typeface="Times New Roman"/>
                        </a:rPr>
                        <a:t>Sig. </a:t>
                      </a:r>
                      <a:r>
                        <a:rPr lang="es-ES" sz="1800" b="1" i="1"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endParaRPr lang="es-E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Peso vivo de sacrificio (g)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352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1413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2103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e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Peso canal fría (g)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695</a:t>
                      </a:r>
                      <a:r>
                        <a:rPr lang="es-ES" sz="1800" b="1" baseline="30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1164</a:t>
                      </a:r>
                      <a:r>
                        <a:rPr lang="es-ES" sz="1800" b="1" baseline="30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e</a:t>
                      </a:r>
                      <a:endParaRPr lang="es-ES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    Cabeza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17,15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d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10,87</a:t>
                      </a:r>
                      <a:r>
                        <a:rPr lang="es-ES" sz="1800" b="1" baseline="30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8,55</a:t>
                      </a:r>
                      <a:r>
                        <a:rPr lang="es-ES" sz="1800" b="1" baseline="30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    Hígado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4,66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6,08</a:t>
                      </a:r>
                      <a:r>
                        <a:rPr lang="es-ES" sz="1800" b="1" baseline="30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6,04</a:t>
                      </a:r>
                      <a:r>
                        <a:rPr lang="es-ES" sz="1800" b="1" baseline="30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    Riñones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1,78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1,43</a:t>
                      </a:r>
                      <a:r>
                        <a:rPr lang="es-ES" sz="1800" b="1" baseline="30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1,19</a:t>
                      </a:r>
                      <a:r>
                        <a:rPr lang="es-ES" sz="1800" b="1" baseline="30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    Músculo (%)</a:t>
                      </a:r>
                      <a:r>
                        <a:rPr lang="es-ES" sz="1800" b="1" baseline="30000" dirty="0">
                          <a:effectLst/>
                          <a:latin typeface="+mn-lt"/>
                          <a:ea typeface="Times New Roman"/>
                        </a:rPr>
                        <a:t>(1)</a:t>
                      </a:r>
                      <a:endParaRPr lang="es-E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29,49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40,61</a:t>
                      </a:r>
                      <a:r>
                        <a:rPr lang="es-ES" sz="1800" b="1" baseline="30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45,62</a:t>
                      </a:r>
                      <a:r>
                        <a:rPr lang="es-ES" sz="1800" b="1" baseline="30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d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    Grasa </a:t>
                      </a:r>
                      <a:r>
                        <a:rPr lang="es-ES" sz="1800" b="1" dirty="0" err="1">
                          <a:effectLst/>
                          <a:latin typeface="+mn-lt"/>
                          <a:ea typeface="Times New Roman"/>
                        </a:rPr>
                        <a:t>renal+escapular</a:t>
                      </a: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800" b="1" dirty="0" smtClean="0">
                          <a:effectLst/>
                          <a:latin typeface="+mn-lt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2,02</a:t>
                      </a:r>
                      <a:r>
                        <a:rPr lang="es-E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1,07</a:t>
                      </a:r>
                      <a:r>
                        <a:rPr lang="es-E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0,91</a:t>
                      </a:r>
                      <a:r>
                        <a:rPr lang="es-E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/>
                        </a:rPr>
                        <a:t>    Rendimiento canal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56,89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49,23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55,35</a:t>
                      </a:r>
                      <a:r>
                        <a:rPr lang="es-ES" sz="18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Times New Roman"/>
                        </a:rPr>
                        <a:t>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539388"/>
            <a:ext cx="881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1- Evolución del porcentaje de </a:t>
            </a:r>
            <a:r>
              <a:rPr lang="es-ES" b="1" i="1" dirty="0">
                <a:solidFill>
                  <a:prstClr val="black"/>
                </a:solidFill>
              </a:rPr>
              <a:t>los componentes de la canal destinados a </a:t>
            </a:r>
            <a:r>
              <a:rPr lang="es-ES" b="1" i="1" dirty="0" smtClean="0">
                <a:solidFill>
                  <a:prstClr val="black"/>
                </a:solidFill>
              </a:rPr>
              <a:t>consumo </a:t>
            </a:r>
            <a:r>
              <a:rPr lang="es-ES" b="1" i="1" dirty="0">
                <a:solidFill>
                  <a:prstClr val="black"/>
                </a:solidFill>
              </a:rPr>
              <a:t>humano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1" y="3501008"/>
            <a:ext cx="82089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aseline="30000" dirty="0">
                <a:solidFill>
                  <a:prstClr val="black"/>
                </a:solidFill>
              </a:rPr>
              <a:t>(1)</a:t>
            </a:r>
            <a:r>
              <a:rPr lang="es-ES" sz="1050" dirty="0">
                <a:solidFill>
                  <a:prstClr val="black"/>
                </a:solidFill>
              </a:rPr>
              <a:t> </a:t>
            </a:r>
            <a:r>
              <a:rPr lang="es-ES" sz="1050" dirty="0" smtClean="0">
                <a:solidFill>
                  <a:prstClr val="black"/>
                </a:solidFill>
              </a:rPr>
              <a:t>Porcentaje </a:t>
            </a:r>
            <a:r>
              <a:rPr lang="es-ES" sz="1050" dirty="0">
                <a:solidFill>
                  <a:prstClr val="black"/>
                </a:solidFill>
              </a:rPr>
              <a:t>del músculo de la canal sin incluir el músculo de las </a:t>
            </a:r>
            <a:r>
              <a:rPr lang="es-ES" sz="1050" dirty="0" smtClean="0">
                <a:solidFill>
                  <a:prstClr val="black"/>
                </a:solidFill>
              </a:rPr>
              <a:t>paletillas, única región que no se deshuesa comercializándose en bandejas con exclusivamente esta pieza 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4016" y="3933056"/>
            <a:ext cx="8892480" cy="14773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Cabeza y riñones</a:t>
            </a:r>
            <a:r>
              <a:rPr lang="es-ES" dirty="0" smtClean="0">
                <a:solidFill>
                  <a:prstClr val="black"/>
                </a:solidFill>
              </a:rPr>
              <a:t>: porcentaje disminuye (regiones precoces)</a:t>
            </a:r>
          </a:p>
          <a:p>
            <a:r>
              <a:rPr lang="es-ES" b="1" dirty="0" smtClean="0">
                <a:solidFill>
                  <a:prstClr val="black"/>
                </a:solidFill>
              </a:rPr>
              <a:t>Grasa</a:t>
            </a:r>
            <a:r>
              <a:rPr lang="es-ES" dirty="0" smtClean="0">
                <a:solidFill>
                  <a:prstClr val="black"/>
                </a:solidFill>
              </a:rPr>
              <a:t>: porcentaje más elevado en las canales de 21 días de edad (lactantes)</a:t>
            </a:r>
          </a:p>
          <a:p>
            <a:r>
              <a:rPr lang="es-ES" b="1" dirty="0" smtClean="0">
                <a:solidFill>
                  <a:prstClr val="black"/>
                </a:solidFill>
              </a:rPr>
              <a:t>Hígado</a:t>
            </a:r>
            <a:r>
              <a:rPr lang="es-ES" dirty="0" smtClean="0">
                <a:solidFill>
                  <a:prstClr val="black"/>
                </a:solidFill>
              </a:rPr>
              <a:t>: aumento significativo entre 21 y 35 días, proporción constante después </a:t>
            </a:r>
          </a:p>
          <a:p>
            <a:r>
              <a:rPr lang="es-ES" b="1" dirty="0" smtClean="0">
                <a:solidFill>
                  <a:prstClr val="black"/>
                </a:solidFill>
              </a:rPr>
              <a:t>Músculo</a:t>
            </a:r>
            <a:r>
              <a:rPr lang="es-ES" dirty="0" smtClean="0">
                <a:solidFill>
                  <a:prstClr val="black"/>
                </a:solidFill>
              </a:rPr>
              <a:t>: aumento significativo desde los 21 días, adquiere cada vez más importancia en la canal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2008" y="5445224"/>
            <a:ext cx="8964488" cy="14773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Rendimiento canal</a:t>
            </a:r>
            <a:r>
              <a:rPr lang="es-ES" dirty="0">
                <a:solidFill>
                  <a:prstClr val="black"/>
                </a:solidFill>
              </a:rPr>
              <a:t>:</a:t>
            </a:r>
          </a:p>
          <a:p>
            <a:r>
              <a:rPr lang="es-ES" dirty="0">
                <a:solidFill>
                  <a:prstClr val="black"/>
                </a:solidFill>
              </a:rPr>
              <a:t>	Disminuye cuando comienza el consumo de sólidos (</a:t>
            </a:r>
            <a:r>
              <a:rPr lang="es-ES" dirty="0">
                <a:solidFill>
                  <a:prstClr val="black"/>
                </a:solidFill>
                <a:sym typeface="Wingdings" panose="05000000000000000000" pitchFamily="2" charset="2"/>
              </a:rPr>
              <a:t> desarrollo del digestivo, 						especialmente el ciego)</a:t>
            </a:r>
          </a:p>
          <a:p>
            <a:r>
              <a:rPr lang="es-ES" dirty="0">
                <a:solidFill>
                  <a:prstClr val="black"/>
                </a:solidFill>
                <a:sym typeface="Wingdings" panose="05000000000000000000" pitchFamily="2" charset="2"/>
              </a:rPr>
              <a:t>	Aumenta desde 49 días de edad (  retirada pienso fibroso post-destete</a:t>
            </a:r>
          </a:p>
          <a:p>
            <a:r>
              <a:rPr lang="es-ES" dirty="0">
                <a:solidFill>
                  <a:prstClr val="black"/>
                </a:solidFill>
                <a:sym typeface="Wingdings" panose="05000000000000000000" pitchFamily="2" charset="2"/>
              </a:rPr>
              <a:t>						+ introducción pienso de cebo)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19672" y="13267"/>
            <a:ext cx="5688632" cy="4634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Resultados de sacrificio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53004"/>
              </p:ext>
            </p:extLst>
          </p:nvPr>
        </p:nvGraphicFramePr>
        <p:xfrm>
          <a:off x="395536" y="764946"/>
          <a:ext cx="8229601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113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86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80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6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11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27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7252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PESO VIVO al SACRIFICIO (g) 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1897,6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2102,9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EDAD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21 d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35 d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49 d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63 d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65 d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CABEZA 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peso (g)</a:t>
                      </a:r>
                      <a:endParaRPr lang="es-ES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34,15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59,14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75,11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94,96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99,49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Evolución % 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34,33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59,44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75,50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95,45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100,00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dirty="0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Distribución %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34,33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25,12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16,05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24,5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HÍGADO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peso (g)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9,32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28,55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42,27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62,29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70,40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Evolución % 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13,24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40,55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60,04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88,47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100,00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1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Distribución %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13,24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27,31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19,49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40,0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RIÑONES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peso (g)</a:t>
                      </a:r>
                      <a:endParaRPr lang="es-ES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3,56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7,33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9,89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12,61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13,81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Evolución % 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25,77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53,06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71,60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91,29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100,00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1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Distribución %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25,77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27,29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18,53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28,4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MÚSCULO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peso (g)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59,33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176,8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 dirty="0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 dirty="0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283,4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447,7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530,9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Evolución % 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11,18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33,29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53,37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84,32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100,00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1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Distribución %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11,18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22,12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20,08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46,6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GRASA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peso (g)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4,14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6,75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7,50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13,34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10,65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Evolución % 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38,87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dirty="0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63,38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70,42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100,00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1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Distribución %</a:t>
                      </a:r>
                      <a:endParaRPr lang="es-E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 dirty="0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38,87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24,51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7,04</a:t>
                      </a:r>
                      <a:endParaRPr lang="es-E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1">
                        <a:effectLst/>
                        <a:latin typeface="+mn-lt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29,58</a:t>
                      </a: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257" marR="402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18592" y="101103"/>
            <a:ext cx="8266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i="1" dirty="0" smtClean="0"/>
              <a:t>2- Distribución </a:t>
            </a:r>
            <a:r>
              <a:rPr lang="es-ES" b="1" i="1" dirty="0"/>
              <a:t>de los </a:t>
            </a:r>
            <a:r>
              <a:rPr lang="es-ES" b="1" i="1" dirty="0" smtClean="0"/>
              <a:t>componentes de </a:t>
            </a:r>
            <a:r>
              <a:rPr lang="es-ES" b="1" i="1" dirty="0"/>
              <a:t>la canal a lo largo del periodo de </a:t>
            </a:r>
            <a:r>
              <a:rPr lang="es-ES" b="1" i="1" dirty="0" smtClean="0"/>
              <a:t>crecimiento </a:t>
            </a:r>
          </a:p>
          <a:p>
            <a:pPr algn="ctr"/>
            <a:r>
              <a:rPr lang="es-ES" b="1" i="1" dirty="0" smtClean="0"/>
              <a:t>(</a:t>
            </a:r>
            <a:r>
              <a:rPr lang="es-ES" b="1" i="1" dirty="0"/>
              <a:t>21-65 días de edad)</a:t>
            </a:r>
            <a:endParaRPr lang="es-ES" b="1" dirty="0"/>
          </a:p>
        </p:txBody>
      </p:sp>
      <p:sp>
        <p:nvSpPr>
          <p:cNvPr id="4" name="3 Flecha abajo"/>
          <p:cNvSpPr/>
          <p:nvPr/>
        </p:nvSpPr>
        <p:spPr>
          <a:xfrm>
            <a:off x="2555776" y="4941168"/>
            <a:ext cx="242316" cy="2520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372252" y="5229200"/>
            <a:ext cx="293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Porcentajes que se obtienen </a:t>
            </a:r>
          </a:p>
          <a:p>
            <a:r>
              <a:rPr lang="es-ES" b="1" dirty="0" smtClean="0"/>
              <a:t>exclusivamente con leche</a:t>
            </a:r>
            <a:endParaRPr lang="es-ES" b="1" dirty="0"/>
          </a:p>
        </p:txBody>
      </p:sp>
      <p:sp>
        <p:nvSpPr>
          <p:cNvPr id="6" name="5 Flecha abajo"/>
          <p:cNvSpPr/>
          <p:nvPr/>
        </p:nvSpPr>
        <p:spPr>
          <a:xfrm>
            <a:off x="8244408" y="4941168"/>
            <a:ext cx="242316" cy="2520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156176" y="5229200"/>
            <a:ext cx="293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Porcentajes que se obtienen </a:t>
            </a:r>
          </a:p>
          <a:p>
            <a:r>
              <a:rPr lang="es-ES" b="1" dirty="0" smtClean="0"/>
              <a:t>en la fase de acabado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909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2382" y="260648"/>
            <a:ext cx="8852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3- Ecuación de predicción del peso del músculo de canales de peso superior al estándar</a:t>
            </a:r>
          </a:p>
          <a:p>
            <a:pPr algn="ctr"/>
            <a:r>
              <a:rPr lang="es-ES" b="1" i="1" dirty="0" smtClean="0"/>
              <a:t>(comercialización deshuesadas) </a:t>
            </a:r>
          </a:p>
          <a:p>
            <a:endParaRPr lang="es-ES" dirty="0" smtClean="0"/>
          </a:p>
          <a:p>
            <a:r>
              <a:rPr lang="es-ES" dirty="0" smtClean="0"/>
              <a:t>    	</a:t>
            </a:r>
            <a:r>
              <a:rPr lang="es-ES" b="1" dirty="0" smtClean="0"/>
              <a:t>Peso </a:t>
            </a:r>
            <a:r>
              <a:rPr lang="es-ES" b="1" dirty="0"/>
              <a:t>del músculo = 0,00008254 PCF</a:t>
            </a:r>
            <a:r>
              <a:rPr lang="es-ES" b="1" baseline="30000" dirty="0"/>
              <a:t>2</a:t>
            </a:r>
            <a:r>
              <a:rPr lang="es-ES" b="1" dirty="0"/>
              <a:t> + 0,375 PCF -</a:t>
            </a:r>
            <a:r>
              <a:rPr lang="es-ES" b="1" dirty="0" smtClean="0"/>
              <a:t>19,8</a:t>
            </a:r>
            <a:r>
              <a:rPr lang="es-ES" dirty="0" smtClean="0"/>
              <a:t>	(r</a:t>
            </a:r>
            <a:r>
              <a:rPr lang="es-ES" baseline="30000" dirty="0" smtClean="0"/>
              <a:t>2</a:t>
            </a:r>
            <a:r>
              <a:rPr lang="es-ES" dirty="0" smtClean="0"/>
              <a:t>=0,998)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à"/>
            </a:pPr>
            <a:r>
              <a:rPr lang="es-ES" dirty="0" smtClean="0">
                <a:sym typeface="Wingdings" panose="05000000000000000000" pitchFamily="2" charset="2"/>
              </a:rPr>
              <a:t>una canal de 1,380 kg  contendrá 654,89 g de músculo (excluido músculo de paletillas)</a:t>
            </a:r>
          </a:p>
          <a:p>
            <a:endParaRPr lang="es-ES" dirty="0">
              <a:sym typeface="Wingdings" panose="05000000000000000000" pitchFamily="2" charset="2"/>
            </a:endParaRPr>
          </a:p>
          <a:p>
            <a:r>
              <a:rPr lang="es-ES" dirty="0" smtClean="0">
                <a:sym typeface="Wingdings" panose="05000000000000000000" pitchFamily="2" charset="2"/>
              </a:rPr>
              <a:t>        371,5 g de músculo se depositarán desde los 49 días de edad  </a:t>
            </a:r>
          </a:p>
          <a:p>
            <a:endParaRPr lang="es-ES" dirty="0" smtClean="0">
              <a:sym typeface="Wingdings" panose="05000000000000000000" pitchFamily="2" charset="2"/>
            </a:endParaRPr>
          </a:p>
          <a:p>
            <a:r>
              <a:rPr lang="es-ES" dirty="0">
                <a:sym typeface="Wingdings" panose="05000000000000000000" pitchFamily="2" charset="2"/>
              </a:rPr>
              <a:t>	</a:t>
            </a:r>
            <a:r>
              <a:rPr lang="es-ES" dirty="0" smtClean="0">
                <a:sym typeface="Wingdings" panose="05000000000000000000" pitchFamily="2" charset="2"/>
              </a:rPr>
              <a:t> 56,73% del peso de músculo total se producirá a base de pienso de cebo</a:t>
            </a:r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07504" y="3679874"/>
            <a:ext cx="8964487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En </a:t>
            </a:r>
            <a:r>
              <a:rPr lang="es-ES" sz="2400" b="1" dirty="0"/>
              <a:t>las condiciones de manejo estudiadas,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u="sng" dirty="0">
                <a:solidFill>
                  <a:srgbClr val="FF0000"/>
                </a:solidFill>
              </a:rPr>
              <a:t>después de los 49 días de edad se producirá entre el 46,6% y el 56,73% del músculo final </a:t>
            </a:r>
            <a:r>
              <a:rPr lang="es-ES" sz="2400" b="1" dirty="0"/>
              <a:t>según el tipo de producto a </a:t>
            </a:r>
            <a:r>
              <a:rPr lang="es-ES" sz="2400" b="1" dirty="0" smtClean="0"/>
              <a:t>comercializar:</a:t>
            </a:r>
            <a:r>
              <a:rPr lang="es-ES" sz="2400" b="1" dirty="0" smtClean="0">
                <a:solidFill>
                  <a:srgbClr val="FF0000"/>
                </a:solidFill>
              </a:rPr>
              <a:t> canal estándar procedente de peso de sacrificio de 2-2,1 kg o canal deshuesada con mayor peso de sacrificio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23728" y="79778"/>
            <a:ext cx="45795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C-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Tipificación de las fases de crecimiento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476672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dificultad para establecer unas fases de validez universal en el crecimiento de la especie </a:t>
            </a:r>
            <a:r>
              <a:rPr lang="es-ES" dirty="0" err="1" smtClean="0"/>
              <a:t>cunícola</a:t>
            </a:r>
            <a:r>
              <a:rPr lang="es-ES" dirty="0" smtClean="0"/>
              <a:t> obedecen a:</a:t>
            </a:r>
          </a:p>
          <a:p>
            <a:pPr marL="285750" indent="76200" algn="just">
              <a:buFont typeface="Arial" panose="020B0604020202020204" pitchFamily="34" charset="0"/>
              <a:buChar char="•"/>
            </a:pPr>
            <a:r>
              <a:rPr lang="es-ES" dirty="0" smtClean="0"/>
              <a:t>  el corto tiempo de engorde de los gazapos (35-65 días de edad en España),</a:t>
            </a:r>
          </a:p>
          <a:p>
            <a:pPr marL="285750" indent="76200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 la variabilidad en el tipo y número de piensos y tiempo de oferta de los mismos,</a:t>
            </a:r>
          </a:p>
          <a:p>
            <a:pPr marL="285750" indent="76200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 la heterogeneidad en el producto demandado por consumidores de distintos países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Todo ello unido a la gran variabilidad que podemos encontrar en los escasos dos meses de vida de los conejos según los resultados del presente estudio, relacionada con:</a:t>
            </a:r>
            <a:endParaRPr lang="es-ES" dirty="0"/>
          </a:p>
          <a:p>
            <a:pPr marL="285750" indent="-14288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 patologías: alargan las fases (no siempre las mismas) y el periodo total de engorde</a:t>
            </a:r>
          </a:p>
          <a:p>
            <a:pPr marL="285750" indent="-14288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 estación: factor importante</a:t>
            </a:r>
          </a:p>
          <a:p>
            <a:pPr marL="285750" indent="-14288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 crecimientos elevados: pueden acortar las fases y aportar versatilidad en el producto a comercializar: venta con mayores pesos si conviene por razones de mercado, o con menor edad sea por demanda del momento o para evitar el deterioro del índice de conversión.</a:t>
            </a:r>
          </a:p>
          <a:p>
            <a:pPr marL="285750" indent="-14288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Wingdings" pitchFamily="2" charset="2"/>
              <a:buChar char="à"/>
            </a:pPr>
            <a:r>
              <a:rPr lang="es-ES" b="1" dirty="0" smtClean="0">
                <a:sym typeface="Wingdings" panose="05000000000000000000" pitchFamily="2" charset="2"/>
              </a:rPr>
              <a:t>la definición última depende de cada granja a día de hoy</a:t>
            </a:r>
            <a:r>
              <a:rPr lang="es-ES" dirty="0" smtClean="0">
                <a:sym typeface="Wingdings" panose="05000000000000000000" pitchFamily="2" charset="2"/>
              </a:rPr>
              <a:t>. Para el caso presente hablar de 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es-ES" dirty="0">
              <a:sym typeface="Wingdings" panose="05000000000000000000" pitchFamily="2" charset="2"/>
            </a:endParaRPr>
          </a:p>
          <a:p>
            <a:pPr algn="just"/>
            <a:r>
              <a:rPr lang="es-ES" dirty="0">
                <a:sym typeface="Wingdings" panose="05000000000000000000" pitchFamily="2" charset="2"/>
              </a:rPr>
              <a:t>	</a:t>
            </a:r>
            <a:r>
              <a:rPr lang="es-ES" b="1" dirty="0" smtClean="0">
                <a:sym typeface="Wingdings" panose="05000000000000000000" pitchFamily="2" charset="2"/>
              </a:rPr>
              <a:t>fase de lactación, de transición, fase post-destete y fase de cebo, o</a:t>
            </a:r>
          </a:p>
          <a:p>
            <a:pPr algn="just"/>
            <a:r>
              <a:rPr lang="es-ES" dirty="0">
                <a:sym typeface="Wingdings" panose="05000000000000000000" pitchFamily="2" charset="2"/>
              </a:rPr>
              <a:t>	</a:t>
            </a:r>
            <a:r>
              <a:rPr lang="es-ES" b="1" dirty="0" smtClean="0">
                <a:sym typeface="Wingdings" panose="05000000000000000000" pitchFamily="2" charset="2"/>
              </a:rPr>
              <a:t>fase de lactación, transición, post-destete y acabado</a:t>
            </a:r>
          </a:p>
          <a:p>
            <a:pPr algn="just"/>
            <a:endParaRPr lang="es-ES" dirty="0">
              <a:sym typeface="Wingdings" panose="05000000000000000000" pitchFamily="2" charset="2"/>
            </a:endParaRPr>
          </a:p>
          <a:p>
            <a:pPr algn="just"/>
            <a:r>
              <a:rPr lang="es-ES" dirty="0" smtClean="0"/>
              <a:t>se ajustan al manejo de los gazapos y pueden ser </a:t>
            </a:r>
            <a:r>
              <a:rPr lang="es-ES" dirty="0"/>
              <a:t>perfectamente comprensibles para técnicos y ganaderos de cualquier especie, independientemente de que carezcan de información concreta sobre </a:t>
            </a:r>
            <a:r>
              <a:rPr lang="es-ES" dirty="0" smtClean="0"/>
              <a:t>cunicultura y </a:t>
            </a:r>
            <a:r>
              <a:rPr lang="es-ES" dirty="0"/>
              <a:t>sobre la </a:t>
            </a:r>
            <a:r>
              <a:rPr lang="es-ES" dirty="0" smtClean="0"/>
              <a:t>granja.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37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71" y="764704"/>
            <a:ext cx="9168341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abajo"/>
          <p:cNvSpPr/>
          <p:nvPr/>
        </p:nvSpPr>
        <p:spPr>
          <a:xfrm>
            <a:off x="4282141" y="4077072"/>
            <a:ext cx="484632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208231" y="338172"/>
            <a:ext cx="26324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2400" b="1" dirty="0" smtClean="0"/>
              <a:t>Actividades 1, 2 y 4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1181070"/>
            <a:ext cx="89289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600" b="1" dirty="0">
                <a:solidFill>
                  <a:prstClr val="black"/>
                </a:solidFill>
              </a:rPr>
              <a:t>Renovación de grupos completos de reproductoras y utilización de multíparas como reposición ocasional: Resultados </a:t>
            </a:r>
            <a:r>
              <a:rPr lang="es-ES" sz="2600" b="1" dirty="0" smtClean="0">
                <a:solidFill>
                  <a:prstClr val="black"/>
                </a:solidFill>
              </a:rPr>
              <a:t>reproductivos, de mortalidad y repercusión del  manejo en la tasa de reposición de nulíparas </a:t>
            </a:r>
            <a:endParaRPr lang="es-ES" sz="2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8809" y="1196752"/>
            <a:ext cx="14803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Justificación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8809" y="2204864"/>
            <a:ext cx="866667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 - Análisis de los resultados de 4 naves con  450-500 jaulas con nido/nave: </a:t>
            </a: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    69 ciclos reproductivos (ciclo de 42 días)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8809" y="3532946"/>
            <a:ext cx="728064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B - Repercusión del manejo sobre la tasa de reposición de nulíparas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16632"/>
            <a:ext cx="6795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 smtClean="0">
                <a:solidFill>
                  <a:prstClr val="black"/>
                </a:solidFill>
              </a:rPr>
              <a:t>Reposición estándar en cunicultura: </a:t>
            </a:r>
            <a:r>
              <a:rPr lang="es-ES" sz="2600" b="1" dirty="0">
                <a:solidFill>
                  <a:prstClr val="black"/>
                </a:solidFill>
              </a:rPr>
              <a:t>120% anual</a:t>
            </a:r>
          </a:p>
        </p:txBody>
      </p:sp>
      <p:pic>
        <p:nvPicPr>
          <p:cNvPr id="11270" name="Picture 6" descr="calendario fiscal 20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4920" r="63538"/>
          <a:stretch/>
        </p:blipFill>
        <p:spPr bwMode="auto">
          <a:xfrm>
            <a:off x="283924" y="1268760"/>
            <a:ext cx="3325091" cy="48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curvado"/>
          <p:cNvCxnSpPr/>
          <p:nvPr/>
        </p:nvCxnSpPr>
        <p:spPr>
          <a:xfrm rot="10800000" flipV="1">
            <a:off x="3824213" y="1195009"/>
            <a:ext cx="2016222" cy="122587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2276872"/>
            <a:ext cx="24304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Enero		10%</a:t>
            </a:r>
          </a:p>
          <a:p>
            <a:r>
              <a:rPr lang="es-ES" dirty="0">
                <a:solidFill>
                  <a:prstClr val="black"/>
                </a:solidFill>
              </a:rPr>
              <a:t>Febrero		10%</a:t>
            </a:r>
          </a:p>
          <a:p>
            <a:r>
              <a:rPr lang="es-ES" dirty="0">
                <a:solidFill>
                  <a:prstClr val="black"/>
                </a:solidFill>
              </a:rPr>
              <a:t>Marzo		10%</a:t>
            </a:r>
          </a:p>
          <a:p>
            <a:r>
              <a:rPr lang="es-ES" dirty="0">
                <a:solidFill>
                  <a:prstClr val="black"/>
                </a:solidFill>
              </a:rPr>
              <a:t>Abril		10%</a:t>
            </a:r>
          </a:p>
          <a:p>
            <a:r>
              <a:rPr lang="es-ES" dirty="0">
                <a:solidFill>
                  <a:prstClr val="black"/>
                </a:solidFill>
              </a:rPr>
              <a:t>Mayo		10%</a:t>
            </a:r>
          </a:p>
          <a:p>
            <a:r>
              <a:rPr lang="es-ES" dirty="0">
                <a:solidFill>
                  <a:prstClr val="black"/>
                </a:solidFill>
              </a:rPr>
              <a:t>Junio		10%</a:t>
            </a:r>
          </a:p>
          <a:p>
            <a:r>
              <a:rPr lang="es-ES" dirty="0">
                <a:solidFill>
                  <a:prstClr val="black"/>
                </a:solidFill>
              </a:rPr>
              <a:t>Julio		10%</a:t>
            </a:r>
          </a:p>
          <a:p>
            <a:r>
              <a:rPr lang="es-ES" dirty="0">
                <a:solidFill>
                  <a:prstClr val="black"/>
                </a:solidFill>
              </a:rPr>
              <a:t>Agosto		10%</a:t>
            </a:r>
          </a:p>
          <a:p>
            <a:r>
              <a:rPr lang="es-ES" dirty="0">
                <a:solidFill>
                  <a:prstClr val="black"/>
                </a:solidFill>
              </a:rPr>
              <a:t>Septiembre	10%</a:t>
            </a:r>
          </a:p>
          <a:p>
            <a:r>
              <a:rPr lang="es-ES" dirty="0">
                <a:solidFill>
                  <a:prstClr val="black"/>
                </a:solidFill>
              </a:rPr>
              <a:t>Octubre		10%</a:t>
            </a:r>
          </a:p>
          <a:p>
            <a:r>
              <a:rPr lang="es-ES" dirty="0">
                <a:solidFill>
                  <a:prstClr val="black"/>
                </a:solidFill>
              </a:rPr>
              <a:t>Noviembre	10%</a:t>
            </a:r>
          </a:p>
          <a:p>
            <a:r>
              <a:rPr lang="es-ES" dirty="0">
                <a:solidFill>
                  <a:prstClr val="black"/>
                </a:solidFill>
              </a:rPr>
              <a:t>Diciembre	10</a:t>
            </a:r>
            <a:r>
              <a:rPr lang="es-ES" dirty="0" smtClean="0">
                <a:solidFill>
                  <a:prstClr val="black"/>
                </a:solidFill>
              </a:rPr>
              <a:t>%</a:t>
            </a:r>
            <a:endParaRPr lang="es-ES" dirty="0">
              <a:solidFill>
                <a:prstClr val="black"/>
              </a:solidFill>
            </a:endParaRPr>
          </a:p>
        </p:txBody>
      </p:sp>
      <p:cxnSp>
        <p:nvCxnSpPr>
          <p:cNvPr id="11" name="10 Conector curvado"/>
          <p:cNvCxnSpPr/>
          <p:nvPr/>
        </p:nvCxnSpPr>
        <p:spPr>
          <a:xfrm rot="10800000" flipV="1">
            <a:off x="3824213" y="1499809"/>
            <a:ext cx="2016222" cy="122587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curvado"/>
          <p:cNvCxnSpPr/>
          <p:nvPr/>
        </p:nvCxnSpPr>
        <p:spPr>
          <a:xfrm rot="10800000" flipV="1">
            <a:off x="3826770" y="1787097"/>
            <a:ext cx="2016222" cy="122587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curvado"/>
          <p:cNvCxnSpPr/>
          <p:nvPr/>
        </p:nvCxnSpPr>
        <p:spPr>
          <a:xfrm rot="10800000" flipV="1">
            <a:off x="3826770" y="2112749"/>
            <a:ext cx="2016222" cy="122587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curvado"/>
          <p:cNvCxnSpPr/>
          <p:nvPr/>
        </p:nvCxnSpPr>
        <p:spPr>
          <a:xfrm rot="10800000" flipV="1">
            <a:off x="3851567" y="2417549"/>
            <a:ext cx="2016222" cy="122587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lecha derecha"/>
          <p:cNvSpPr/>
          <p:nvPr/>
        </p:nvSpPr>
        <p:spPr>
          <a:xfrm>
            <a:off x="3824213" y="5157192"/>
            <a:ext cx="1150131" cy="1003097"/>
          </a:xfrm>
          <a:prstGeom prst="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</a:rPr>
              <a:t>6-8 </a:t>
            </a:r>
            <a:r>
              <a:rPr lang="es-ES" sz="1400" b="1" dirty="0">
                <a:solidFill>
                  <a:prstClr val="black"/>
                </a:solidFill>
              </a:rPr>
              <a:t>días</a:t>
            </a:r>
          </a:p>
          <a:p>
            <a:pPr algn="ctr"/>
            <a:r>
              <a:rPr lang="es-ES" sz="1400" b="1" dirty="0">
                <a:solidFill>
                  <a:prstClr val="black"/>
                </a:solidFill>
              </a:rPr>
              <a:t>1º PARTO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6185569" y="612271"/>
            <a:ext cx="1527950" cy="2173870"/>
            <a:chOff x="6184513" y="978793"/>
            <a:chExt cx="1527950" cy="2173870"/>
          </a:xfrm>
          <a:solidFill>
            <a:srgbClr val="FFFFCC"/>
          </a:solidFill>
        </p:grpSpPr>
        <p:pic>
          <p:nvPicPr>
            <p:cNvPr id="16" name="15 Imagen" descr="http://2.bp.blogspot.com/-Q2Olma64wqo/UWcmYC9OiMI/AAAAAAAAG4c/y3VQKpAJXwk/s1600/Pescuezo+y+culete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31"/>
            <a:stretch/>
          </p:blipFill>
          <p:spPr bwMode="auto">
            <a:xfrm flipH="1">
              <a:off x="6184513" y="978793"/>
              <a:ext cx="1527950" cy="2162175"/>
            </a:xfrm>
            <a:prstGeom prst="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" name="19 Elipse"/>
            <p:cNvSpPr/>
            <p:nvPr/>
          </p:nvSpPr>
          <p:spPr>
            <a:xfrm>
              <a:off x="6197936" y="2908315"/>
              <a:ext cx="114300" cy="244348"/>
            </a:xfrm>
            <a:prstGeom prst="ellipse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7928244" y="44624"/>
            <a:ext cx="10711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i="1" dirty="0" smtClean="0">
                <a:solidFill>
                  <a:schemeClr val="accent1">
                    <a:lumMod val="75000"/>
                  </a:schemeClr>
                </a:solidFill>
              </a:rPr>
              <a:t>Justificación</a:t>
            </a:r>
            <a:endParaRPr lang="es-E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96634" y="5658740"/>
            <a:ext cx="2995246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conejas nulíparas gestantes </a:t>
            </a:r>
          </a:p>
          <a:p>
            <a:r>
              <a:rPr lang="es-ES" b="1" dirty="0">
                <a:solidFill>
                  <a:srgbClr val="FF0000"/>
                </a:solidFill>
              </a:rPr>
              <a:t>entran </a:t>
            </a:r>
            <a:r>
              <a:rPr lang="es-ES" b="1" dirty="0" smtClean="0">
                <a:solidFill>
                  <a:srgbClr val="FF0000"/>
                </a:solidFill>
              </a:rPr>
              <a:t>cíclicamente a </a:t>
            </a:r>
            <a:r>
              <a:rPr lang="es-ES" b="1" dirty="0">
                <a:solidFill>
                  <a:srgbClr val="FF0000"/>
                </a:solidFill>
              </a:rPr>
              <a:t>la nave de </a:t>
            </a:r>
            <a:r>
              <a:rPr lang="es-ES" b="1" dirty="0" smtClean="0">
                <a:solidFill>
                  <a:srgbClr val="FF0000"/>
                </a:solidFill>
              </a:rPr>
              <a:t>reproductoras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http://www.avicultura.com/wp-content/uploads/2013/05/cone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22" y="4004394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7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71"/>
    </mc:Choice>
    <mc:Fallback xmlns="">
      <p:transition spd="slow" advTm="574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32597" y="2205439"/>
            <a:ext cx="8387875" cy="40318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- SI nulíparas para CREAR GRUPOS (misma edad, mismo parto abuelas, …)</a:t>
            </a:r>
          </a:p>
          <a:p>
            <a:pPr marL="457200" indent="-457200">
              <a:buFontTx/>
              <a:buChar char="-"/>
            </a:pPr>
            <a:endParaRPr lang="es-ES" sz="3200" b="1" dirty="0" smtClean="0"/>
          </a:p>
          <a:p>
            <a:pPr marL="457200" indent="-457200">
              <a:buFontTx/>
              <a:buChar char="-"/>
            </a:pPr>
            <a:endParaRPr lang="es-ES" sz="3200" b="1" dirty="0" smtClean="0"/>
          </a:p>
          <a:p>
            <a:r>
              <a:rPr lang="es-ES" sz="3200" b="1" dirty="0" smtClean="0"/>
              <a:t>- NO REPOSICIÓN cíclica de NULÍPARAS</a:t>
            </a:r>
          </a:p>
          <a:p>
            <a:pPr marL="457200" indent="-457200">
              <a:buFontTx/>
              <a:buChar char="-"/>
            </a:pPr>
            <a:endParaRPr lang="es-ES" sz="3200" b="1" dirty="0" smtClean="0"/>
          </a:p>
          <a:p>
            <a:pPr marL="457200" indent="-457200">
              <a:buFontTx/>
              <a:buChar char="-"/>
            </a:pPr>
            <a:endParaRPr lang="es-ES" sz="3200" b="1" dirty="0" smtClean="0"/>
          </a:p>
          <a:p>
            <a:r>
              <a:rPr lang="es-ES" sz="3200" b="1" dirty="0" smtClean="0"/>
              <a:t>- SI REPOSICIÓN con MULTÍPARAS tras 5º PARTO</a:t>
            </a:r>
            <a:endParaRPr lang="es-ES" sz="3200" b="1" dirty="0"/>
          </a:p>
        </p:txBody>
      </p:sp>
      <p:cxnSp>
        <p:nvCxnSpPr>
          <p:cNvPr id="3" name="2 Conector curvado"/>
          <p:cNvCxnSpPr/>
          <p:nvPr/>
        </p:nvCxnSpPr>
        <p:spPr>
          <a:xfrm rot="16200000" flipH="1">
            <a:off x="3617639" y="1207604"/>
            <a:ext cx="936104" cy="914400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07789" y="215062"/>
            <a:ext cx="74969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dirty="0" smtClean="0">
                <a:latin typeface="Calibri"/>
              </a:rPr>
              <a:t>Propuesta para mejorar b</a:t>
            </a:r>
            <a:r>
              <a:rPr lang="es-ES" sz="2600" b="1" dirty="0" smtClean="0"/>
              <a:t>ioseguridad (</a:t>
            </a:r>
            <a:r>
              <a:rPr lang="es-ES" sz="2600" b="1" dirty="0" smtClean="0">
                <a:sym typeface="Wingdings"/>
              </a:rPr>
              <a:t> </a:t>
            </a:r>
            <a:r>
              <a:rPr lang="es-ES" sz="2600" b="1" dirty="0" smtClean="0"/>
              <a:t>bienestar): </a:t>
            </a:r>
          </a:p>
          <a:p>
            <a:pPr algn="ctr"/>
            <a:r>
              <a:rPr lang="es-ES" sz="2600" b="1" dirty="0" smtClean="0">
                <a:sym typeface="Wingdings" panose="05000000000000000000" pitchFamily="2" charset="2"/>
              </a:rPr>
              <a:t>manejo “todo dentro/todo fuera adaptado” </a:t>
            </a:r>
            <a:endParaRPr lang="es-ES" sz="2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928244" y="44624"/>
            <a:ext cx="10711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i="1" dirty="0" smtClean="0">
                <a:solidFill>
                  <a:schemeClr val="accent1">
                    <a:lumMod val="75000"/>
                  </a:schemeClr>
                </a:solidFill>
              </a:rPr>
              <a:t>Justificación</a:t>
            </a:r>
            <a:endParaRPr lang="es-E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71971"/>
              </p:ext>
            </p:extLst>
          </p:nvPr>
        </p:nvGraphicFramePr>
        <p:xfrm>
          <a:off x="0" y="1792168"/>
          <a:ext cx="8725220" cy="3221008"/>
        </p:xfrm>
        <a:graphic>
          <a:graphicData uri="http://schemas.openxmlformats.org/drawingml/2006/table">
            <a:tbl>
              <a:tblPr firstRow="1" firstCol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2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75212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15-1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1º P </a:t>
                      </a:r>
                      <a:endParaRPr lang="es-E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25-2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9-4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21-5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13-8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24-9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5-11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17-12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28-1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10-3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21-4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14-7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25-8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6-1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17-11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29-12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76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13-11      -2018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1º </a:t>
                      </a:r>
                      <a:r>
                        <a:rPr lang="es-E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25-12  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5-2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19-3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11-6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23-7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3-9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15-10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26-11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 7-1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18-2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31-3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12-5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23-6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u="sng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1º  P</a:t>
                      </a:r>
                      <a:endParaRPr lang="es-E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4-8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15-9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27-10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effectLst/>
                          <a:latin typeface="Times New Roman"/>
                          <a:ea typeface="Times New Roman"/>
                        </a:rPr>
                        <a:t>8-12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5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effectLst/>
                          <a:latin typeface="Times New Roman"/>
                          <a:ea typeface="Times New Roman"/>
                        </a:rPr>
                        <a:t>28-5</a:t>
                      </a:r>
                      <a:endParaRPr lang="es-ES" sz="9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1ºP</a:t>
                      </a:r>
                      <a:endParaRPr lang="es-E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9-7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20-8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5-11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23-12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4-2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17-3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28-4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9-6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21-7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13-10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24-11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93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8-1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8º </a:t>
                      </a:r>
                      <a:r>
                        <a:rPr lang="es-ES" sz="14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19-2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14-5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25-6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6-8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17-9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29-10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10-12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21-1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3-3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14-4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26-5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7-7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s-ES" sz="900" b="1" dirty="0">
                          <a:effectLst/>
                          <a:latin typeface="Times New Roman"/>
                        </a:rPr>
                        <a:t/>
                      </a:r>
                      <a:br>
                        <a:rPr lang="es-ES" sz="900" b="1" dirty="0">
                          <a:effectLst/>
                          <a:latin typeface="Times New Roman"/>
                        </a:rPr>
                      </a:br>
                      <a:endParaRPr lang="es-E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18-8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29-9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Times New Roman"/>
                          <a:ea typeface="Times New Roman"/>
                        </a:rPr>
                        <a:t>10-11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effectLst/>
                          <a:latin typeface="Times New Roman"/>
                          <a:ea typeface="Times New Roman"/>
                        </a:rPr>
                        <a:t>22-12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33813"/>
              </p:ext>
            </p:extLst>
          </p:nvPr>
        </p:nvGraphicFramePr>
        <p:xfrm>
          <a:off x="122390" y="5517232"/>
          <a:ext cx="8381408" cy="1080120"/>
        </p:xfrm>
        <a:graphic>
          <a:graphicData uri="http://schemas.openxmlformats.org/drawingml/2006/table">
            <a:tbl>
              <a:tblPr firstRow="1" firstCol="1" bandRow="1"/>
              <a:tblGrid>
                <a:gridCol w="48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540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48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90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472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s-ES" sz="1000" b="1" dirty="0" smtClean="0">
                          <a:effectLst/>
                          <a:latin typeface="Times New Roman"/>
                          <a:ea typeface="Times New Roman"/>
                        </a:rPr>
                        <a:t>ABU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1-1-19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1º P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12-2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26-3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Times New Roman"/>
                        </a:rPr>
                        <a:t>7-5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Times New Roman"/>
                        </a:rPr>
                        <a:t>18-6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Times New Roman"/>
                        </a:rPr>
                        <a:t>30-7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10-9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22-10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1º P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3-12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14-1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25-2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7-4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19-5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30-6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u="sng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1º P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Times New Roman"/>
                        </a:rPr>
                        <a:t>11-8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22-9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3-11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Times New Roman"/>
                          <a:ea typeface="Times New Roman"/>
                        </a:rPr>
                        <a:t>15-12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s-ES" sz="1000" b="1" dirty="0" smtClean="0">
                          <a:effectLst/>
                          <a:latin typeface="Times New Roman"/>
                          <a:ea typeface="Times New Roman"/>
                        </a:rPr>
                        <a:t>HÍBR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1-1-19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18º P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12-2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26-3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7-5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18-6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30-7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10-9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22-10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3-12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14-1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25-2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7-4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29º P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19-5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u="sng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1º P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30-6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Times New Roman"/>
                        </a:rPr>
                        <a:t>11-8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Times New Roman"/>
                        </a:rPr>
                        <a:t>22-9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Times New Roman"/>
                        </a:rPr>
                        <a:t>3-11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15-12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0" marR="58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9" name="28 Grupo"/>
          <p:cNvGrpSpPr/>
          <p:nvPr/>
        </p:nvGrpSpPr>
        <p:grpSpPr>
          <a:xfrm>
            <a:off x="-108520" y="1250177"/>
            <a:ext cx="7139094" cy="594647"/>
            <a:chOff x="-108520" y="395953"/>
            <a:chExt cx="7139094" cy="594647"/>
          </a:xfrm>
        </p:grpSpPr>
        <p:cxnSp>
          <p:nvCxnSpPr>
            <p:cNvPr id="27" name="37 Conector recto"/>
            <p:cNvCxnSpPr/>
            <p:nvPr/>
          </p:nvCxnSpPr>
          <p:spPr>
            <a:xfrm>
              <a:off x="0" y="476672"/>
              <a:ext cx="676275" cy="2571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uadroTexto"/>
            <p:cNvSpPr txBox="1"/>
            <p:nvPr/>
          </p:nvSpPr>
          <p:spPr>
            <a:xfrm>
              <a:off x="899592" y="395953"/>
              <a:ext cx="61309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FF0000"/>
                  </a:solidFill>
                </a:rPr>
                <a:t>PARTO</a:t>
              </a:r>
            </a:p>
            <a:p>
              <a:r>
                <a:rPr lang="es-ES" sz="1400" b="1" dirty="0">
                  <a:solidFill>
                    <a:srgbClr val="FF0000"/>
                  </a:solidFill>
                </a:rPr>
                <a:t>/Año 2019				       /Año 2020 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-108520" y="652046"/>
              <a:ext cx="861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FF0000"/>
                  </a:solidFill>
                </a:rPr>
                <a:t>GRUPO </a:t>
              </a:r>
              <a:endParaRPr lang="es-ES" dirty="0">
                <a:solidFill>
                  <a:prstClr val="black"/>
                </a:solidFill>
              </a:endParaRPr>
            </a:p>
          </p:txBody>
        </p:sp>
      </p:grpSp>
      <p:sp>
        <p:nvSpPr>
          <p:cNvPr id="5135" name="5134 CuadroTexto"/>
          <p:cNvSpPr txBox="1"/>
          <p:nvPr/>
        </p:nvSpPr>
        <p:spPr>
          <a:xfrm>
            <a:off x="50882" y="1940778"/>
            <a:ext cx="5469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N-A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4889" y="2732866"/>
            <a:ext cx="5373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N-B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2135" y="3524954"/>
            <a:ext cx="5293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N-C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4889" y="4317042"/>
            <a:ext cx="5533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N-D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8089469" y="1826908"/>
            <a:ext cx="5950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18 </a:t>
            </a:r>
            <a:r>
              <a:rPr lang="es-ES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6012160" y="2581602"/>
            <a:ext cx="590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14 P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7649373" y="3387189"/>
            <a:ext cx="5950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14 </a:t>
            </a:r>
            <a:r>
              <a:rPr lang="es-ES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8087488" y="4150821"/>
            <a:ext cx="6639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18 P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(25º)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137" name="5136 CuadroTexto"/>
          <p:cNvSpPr txBox="1"/>
          <p:nvPr/>
        </p:nvSpPr>
        <p:spPr>
          <a:xfrm>
            <a:off x="6588224" y="2581602"/>
            <a:ext cx="5790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1º P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138" name="5137 CuadroTexto"/>
          <p:cNvSpPr txBox="1"/>
          <p:nvPr/>
        </p:nvSpPr>
        <p:spPr>
          <a:xfrm>
            <a:off x="486417" y="4808185"/>
            <a:ext cx="67037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prstClr val="black"/>
                </a:solidFill>
              </a:rPr>
              <a:t>18-3-18</a:t>
            </a:r>
          </a:p>
        </p:txBody>
      </p:sp>
      <p:sp>
        <p:nvSpPr>
          <p:cNvPr id="5139" name="5138 CuadroTexto"/>
          <p:cNvSpPr txBox="1"/>
          <p:nvPr/>
        </p:nvSpPr>
        <p:spPr>
          <a:xfrm>
            <a:off x="119983" y="5877271"/>
            <a:ext cx="4491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prstClr val="black"/>
                </a:solidFill>
              </a:rPr>
              <a:t>N-1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198440" y="2594154"/>
            <a:ext cx="478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5 P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36" name="19 Conector curvado"/>
          <p:cNvCxnSpPr/>
          <p:nvPr/>
        </p:nvCxnSpPr>
        <p:spPr>
          <a:xfrm rot="5400000" flipH="1" flipV="1">
            <a:off x="753270" y="4886399"/>
            <a:ext cx="998537" cy="92075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19 Conector curvado"/>
          <p:cNvCxnSpPr/>
          <p:nvPr/>
        </p:nvCxnSpPr>
        <p:spPr>
          <a:xfrm rot="5400000" flipH="1" flipV="1">
            <a:off x="3701764" y="4847144"/>
            <a:ext cx="998537" cy="92075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19 Conector curvado"/>
          <p:cNvCxnSpPr/>
          <p:nvPr/>
        </p:nvCxnSpPr>
        <p:spPr>
          <a:xfrm rot="5400000" flipH="1" flipV="1">
            <a:off x="6235437" y="4830979"/>
            <a:ext cx="998537" cy="92075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19 Conector curvado"/>
          <p:cNvCxnSpPr/>
          <p:nvPr/>
        </p:nvCxnSpPr>
        <p:spPr>
          <a:xfrm>
            <a:off x="944564" y="5891724"/>
            <a:ext cx="603101" cy="41169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19 Conector curvado"/>
          <p:cNvCxnSpPr/>
          <p:nvPr/>
        </p:nvCxnSpPr>
        <p:spPr>
          <a:xfrm>
            <a:off x="3740657" y="5969633"/>
            <a:ext cx="603101" cy="41169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19 Conector curvado"/>
          <p:cNvCxnSpPr/>
          <p:nvPr/>
        </p:nvCxnSpPr>
        <p:spPr>
          <a:xfrm rot="5400000" flipH="1" flipV="1">
            <a:off x="5182924" y="5172632"/>
            <a:ext cx="1816011" cy="44556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3 Grupo"/>
          <p:cNvGrpSpPr/>
          <p:nvPr/>
        </p:nvGrpSpPr>
        <p:grpSpPr>
          <a:xfrm>
            <a:off x="676276" y="1916832"/>
            <a:ext cx="7134448" cy="2840573"/>
            <a:chOff x="676276" y="1156652"/>
            <a:chExt cx="7134448" cy="2840573"/>
          </a:xfrm>
        </p:grpSpPr>
        <p:cxnSp>
          <p:nvCxnSpPr>
            <p:cNvPr id="31" name="6 Conector angular"/>
            <p:cNvCxnSpPr/>
            <p:nvPr/>
          </p:nvCxnSpPr>
          <p:spPr>
            <a:xfrm rot="16200000" flipH="1">
              <a:off x="359532" y="1808821"/>
              <a:ext cx="1728190" cy="648071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6 Conector angular"/>
            <p:cNvCxnSpPr/>
            <p:nvPr/>
          </p:nvCxnSpPr>
          <p:spPr>
            <a:xfrm rot="16200000" flipH="1">
              <a:off x="-371474" y="2460525"/>
              <a:ext cx="2211387" cy="115888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14 Conector curvado"/>
            <p:cNvCxnSpPr/>
            <p:nvPr/>
          </p:nvCxnSpPr>
          <p:spPr>
            <a:xfrm flipV="1">
              <a:off x="1979712" y="1405313"/>
              <a:ext cx="1440160" cy="1411288"/>
            </a:xfrm>
            <a:prstGeom prst="curved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20 Conector curvado"/>
            <p:cNvCxnSpPr/>
            <p:nvPr/>
          </p:nvCxnSpPr>
          <p:spPr>
            <a:xfrm flipV="1">
              <a:off x="1979712" y="2318072"/>
              <a:ext cx="1114425" cy="750888"/>
            </a:xfrm>
            <a:prstGeom prst="curved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17 Conector curvado"/>
            <p:cNvCxnSpPr/>
            <p:nvPr/>
          </p:nvCxnSpPr>
          <p:spPr>
            <a:xfrm>
              <a:off x="1979712" y="3251100"/>
              <a:ext cx="1497012" cy="746125"/>
            </a:xfrm>
            <a:prstGeom prst="curved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20 Conector curvado"/>
            <p:cNvCxnSpPr/>
            <p:nvPr/>
          </p:nvCxnSpPr>
          <p:spPr>
            <a:xfrm flipV="1">
              <a:off x="6433704" y="1156652"/>
              <a:ext cx="1114425" cy="750888"/>
            </a:xfrm>
            <a:prstGeom prst="curved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17 Conector curvado"/>
            <p:cNvCxnSpPr/>
            <p:nvPr/>
          </p:nvCxnSpPr>
          <p:spPr>
            <a:xfrm>
              <a:off x="6313712" y="2420888"/>
              <a:ext cx="1497012" cy="830212"/>
            </a:xfrm>
            <a:prstGeom prst="curved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7 Conector curvado"/>
            <p:cNvCxnSpPr/>
            <p:nvPr/>
          </p:nvCxnSpPr>
          <p:spPr>
            <a:xfrm rot="16200000" flipH="1">
              <a:off x="6110894" y="2681903"/>
              <a:ext cx="1408564" cy="1081692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41 CuadroTexto"/>
          <p:cNvSpPr txBox="1"/>
          <p:nvPr/>
        </p:nvSpPr>
        <p:spPr>
          <a:xfrm>
            <a:off x="251520" y="190381"/>
            <a:ext cx="86666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- Análisis de los resultados de 4 naves con  450-500 jaulas con nido/nave. </a:t>
            </a: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    69 ciclos reproductivos (ciclo de 42 días): 18 de N-A, 19 de N-B, 14 de N-C y 18 de N-D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536924" y="1013247"/>
            <a:ext cx="65252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i="1" dirty="0"/>
              <a:t>Número de ciclos en cada grupo y representación de la </a:t>
            </a:r>
            <a:r>
              <a:rPr lang="es-ES" sz="1700" i="1" dirty="0" smtClean="0"/>
              <a:t>redistribución</a:t>
            </a:r>
          </a:p>
          <a:p>
            <a:pPr algn="ctr"/>
            <a:r>
              <a:rPr lang="es-ES" sz="1700" i="1" dirty="0" smtClean="0"/>
              <a:t> </a:t>
            </a:r>
            <a:r>
              <a:rPr lang="es-ES" sz="1700" i="1" dirty="0"/>
              <a:t>de multíparas al finalizar la vida reproductiva del grupo (flechas)</a:t>
            </a:r>
            <a:endParaRPr lang="es-ES" sz="17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8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56"/>
    </mc:Choice>
    <mc:Fallback xmlns="">
      <p:transition spd="slow" advTm="1418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017" y="404664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Procedimiento</a:t>
            </a:r>
            <a:r>
              <a:rPr lang="es-ES" sz="2400" b="1" dirty="0" smtClean="0"/>
              <a:t> </a:t>
            </a:r>
            <a:r>
              <a:rPr lang="es-ES" sz="2400" b="1" dirty="0" smtClean="0">
                <a:sym typeface="Wingdings" panose="05000000000000000000" pitchFamily="2" charset="2"/>
              </a:rPr>
              <a:t></a:t>
            </a:r>
            <a:endParaRPr lang="es-ES" sz="2400" dirty="0" smtClean="0"/>
          </a:p>
          <a:p>
            <a:endParaRPr lang="es-ES" dirty="0" smtClean="0"/>
          </a:p>
          <a:p>
            <a:pPr algn="ctr"/>
            <a:r>
              <a:rPr lang="es-ES" sz="2000" b="1" dirty="0" smtClean="0"/>
              <a:t>Vacío sanitario nave de reproductoras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Introducción  lote de nulíparas (150% de conejas respecto al número de jaulas con nido: 100% gestantes y resto para sobreocupación)</a:t>
            </a:r>
          </a:p>
          <a:p>
            <a:pPr algn="ctr"/>
            <a:endParaRPr lang="es-ES" sz="2000" b="1" dirty="0"/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/>
              <a:t>Ocupan 100% jaulas con nido (conejas gestantes) + jaulas de sobreocupación</a:t>
            </a:r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/>
              <a:t>Durante 5 ciclos reproductivos </a:t>
            </a:r>
            <a:r>
              <a:rPr lang="es-ES" sz="2000" b="1" u="sng" dirty="0" smtClean="0"/>
              <a:t>ninguna coneja se incorporará a esa nave</a:t>
            </a:r>
            <a:r>
              <a:rPr lang="es-ES" sz="2000" b="1" dirty="0" smtClean="0"/>
              <a:t> </a:t>
            </a:r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/>
              <a:t>Desde el 6º ciclo: entran conejas multíparas procedentes de otra/s nave/s en las que el lote de reproductoras va a ser renovado, pero en el que hay conejas sanas y todavía buenas productoras que pasan a ser la reposición del presente lote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95787"/>
            <a:ext cx="6032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4231384" y="1484784"/>
            <a:ext cx="484632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4238252" y="2420888"/>
            <a:ext cx="484632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4278382" y="4365104"/>
            <a:ext cx="484632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0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89546"/>
              </p:ext>
            </p:extLst>
          </p:nvPr>
        </p:nvGraphicFramePr>
        <p:xfrm>
          <a:off x="171894" y="764704"/>
          <a:ext cx="3268160" cy="4184028"/>
        </p:xfrm>
        <a:graphic>
          <a:graphicData uri="http://schemas.openxmlformats.org/drawingml/2006/table">
            <a:tbl>
              <a:tblPr firstRow="1" firstCol="1" bandRow="1"/>
              <a:tblGrid>
                <a:gridCol w="168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    </a:t>
                      </a:r>
                      <a:r>
                        <a:rPr lang="es-E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Media/parto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Sobreocupación 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132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Ocupación 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Fertilidad 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%</a:t>
                      </a:r>
                      <a:endParaRPr lang="es-ES" sz="1800" b="1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75,47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Prolificidad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nº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</a:t>
                      </a:r>
                      <a:r>
                        <a:rPr lang="es-ES" sz="18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NV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/parto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nº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393490" y="3573016"/>
            <a:ext cx="129819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93489" y="4293096"/>
            <a:ext cx="1298191" cy="612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2" y="157282"/>
            <a:ext cx="3958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prstClr val="black"/>
                </a:solidFill>
              </a:rPr>
              <a:t>Resultados </a:t>
            </a:r>
            <a:r>
              <a:rPr lang="es-ES" sz="2800" b="1" dirty="0" smtClean="0">
                <a:solidFill>
                  <a:prstClr val="black"/>
                </a:solidFill>
              </a:rPr>
              <a:t>reproductivos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0604" y="1611578"/>
            <a:ext cx="91440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0000"/>
                </a:solidFill>
                <a:ea typeface="Times New Roman"/>
              </a:rPr>
              <a:t>132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270734" y="2853822"/>
            <a:ext cx="1100974" cy="5708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a typeface="Times New Roman"/>
              </a:rPr>
              <a:t>75,47</a:t>
            </a:r>
            <a:endParaRPr lang="es-ES" sz="2400" b="1" dirty="0">
              <a:solidFill>
                <a:srgbClr val="FF0000"/>
              </a:solidFill>
              <a:ea typeface="Times New Roman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28600"/>
              </p:ext>
            </p:extLst>
          </p:nvPr>
        </p:nvGraphicFramePr>
        <p:xfrm>
          <a:off x="1979711" y="3537012"/>
          <a:ext cx="6696745" cy="1368152"/>
        </p:xfrm>
        <a:graphic>
          <a:graphicData uri="http://schemas.openxmlformats.org/drawingml/2006/table">
            <a:tbl>
              <a:tblPr firstRow="1" firstCol="1" bandRow="1"/>
              <a:tblGrid>
                <a:gridCol w="135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8,57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8,64ab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9,17b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8,57ab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7,94a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8,49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8,57ab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9,10b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8,50ab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7,83a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95821"/>
              </p:ext>
            </p:extLst>
          </p:nvPr>
        </p:nvGraphicFramePr>
        <p:xfrm>
          <a:off x="3707904" y="805879"/>
          <a:ext cx="4968552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126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Nave-A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Nave-B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Nave-C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Nave-D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2 Conector recto de flecha"/>
          <p:cNvCxnSpPr/>
          <p:nvPr/>
        </p:nvCxnSpPr>
        <p:spPr>
          <a:xfrm>
            <a:off x="5508104" y="1633972"/>
            <a:ext cx="0" cy="1867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8028384" y="1628800"/>
            <a:ext cx="0" cy="1867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105459" y="5173328"/>
            <a:ext cx="3458429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000" b="1" dirty="0"/>
              <a:t>Partos estudiados:  </a:t>
            </a:r>
            <a:r>
              <a:rPr lang="es-ES" sz="2000" b="1" dirty="0" smtClean="0"/>
              <a:t>31268</a:t>
            </a:r>
            <a:endParaRPr lang="es-ES" sz="2000" b="1" dirty="0"/>
          </a:p>
          <a:p>
            <a:r>
              <a:rPr lang="es-ES" sz="2000" b="1" dirty="0"/>
              <a:t>Fertilidad: </a:t>
            </a:r>
            <a:r>
              <a:rPr lang="es-ES" sz="2000" b="1" dirty="0" smtClean="0"/>
              <a:t>	moderada</a:t>
            </a:r>
          </a:p>
          <a:p>
            <a:r>
              <a:rPr lang="es-ES" sz="2000" b="1" dirty="0" err="1" smtClean="0"/>
              <a:t>Prolificidad</a:t>
            </a:r>
            <a:r>
              <a:rPr lang="es-ES" sz="2000" b="1" dirty="0" smtClean="0"/>
              <a:t>: 	moderada </a:t>
            </a:r>
            <a:r>
              <a:rPr lang="es-ES" b="1" dirty="0">
                <a:sym typeface="Wingdings"/>
              </a:rPr>
              <a:t></a:t>
            </a:r>
            <a:endParaRPr lang="es-ES" b="1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3100382" y="4799131"/>
            <a:ext cx="823546" cy="8820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3497154" y="57517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2200" i="1" dirty="0">
                <a:solidFill>
                  <a:srgbClr val="FF0000"/>
                </a:solidFill>
              </a:rPr>
              <a:t>vs.</a:t>
            </a:r>
            <a:r>
              <a:rPr lang="es-ES" sz="2400" i="1" dirty="0">
                <a:solidFill>
                  <a:prstClr val="black"/>
                </a:solidFill>
              </a:rPr>
              <a:t>   </a:t>
            </a:r>
            <a:r>
              <a:rPr lang="es-ES" sz="2400" b="1" dirty="0">
                <a:solidFill>
                  <a:srgbClr val="FF0000"/>
                </a:solidFill>
              </a:rPr>
              <a:t>10,7-10,8</a:t>
            </a:r>
            <a:r>
              <a:rPr lang="es-ES" sz="2400" b="1" dirty="0">
                <a:solidFill>
                  <a:prstClr val="black"/>
                </a:solidFill>
              </a:rPr>
              <a:t> </a:t>
            </a:r>
            <a:r>
              <a:rPr lang="es-ES" sz="2200" b="1" dirty="0" err="1">
                <a:solidFill>
                  <a:prstClr val="black"/>
                </a:solidFill>
              </a:rPr>
              <a:t>prolificidad</a:t>
            </a:r>
            <a:endParaRPr lang="es-ES" sz="2200" b="1" dirty="0">
              <a:solidFill>
                <a:prstClr val="black"/>
              </a:solidFill>
            </a:endParaRPr>
          </a:p>
          <a:p>
            <a:pPr lvl="0"/>
            <a:r>
              <a:rPr lang="es-ES" sz="2400" b="1" dirty="0">
                <a:solidFill>
                  <a:prstClr val="black"/>
                </a:solidFill>
              </a:rPr>
              <a:t>        </a:t>
            </a:r>
            <a:r>
              <a:rPr lang="es-ES" sz="2400" b="1" dirty="0">
                <a:solidFill>
                  <a:srgbClr val="FF0000"/>
                </a:solidFill>
              </a:rPr>
              <a:t>10,1-10,2</a:t>
            </a:r>
            <a:r>
              <a:rPr lang="es-ES" sz="2400" b="1" dirty="0">
                <a:solidFill>
                  <a:prstClr val="black"/>
                </a:solidFill>
              </a:rPr>
              <a:t> </a:t>
            </a:r>
            <a:r>
              <a:rPr lang="es-ES" sz="2200" b="1" dirty="0" smtClean="0">
                <a:solidFill>
                  <a:prstClr val="black"/>
                </a:solidFill>
              </a:rPr>
              <a:t>NV/parto</a:t>
            </a:r>
            <a:endParaRPr lang="es-ES" sz="2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592390" y="6083478"/>
            <a:ext cx="258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697 granjas</a:t>
            </a:r>
            <a:r>
              <a:rPr lang="es-ES" dirty="0" smtClean="0">
                <a:solidFill>
                  <a:prstClr val="black"/>
                </a:solidFill>
              </a:rPr>
              <a:t> (</a:t>
            </a:r>
            <a:r>
              <a:rPr lang="es-ES" dirty="0" err="1" smtClean="0">
                <a:solidFill>
                  <a:prstClr val="black"/>
                </a:solidFill>
              </a:rPr>
              <a:t>Lebas</a:t>
            </a:r>
            <a:r>
              <a:rPr lang="es-ES" dirty="0" smtClean="0">
                <a:solidFill>
                  <a:prstClr val="black"/>
                </a:solidFill>
              </a:rPr>
              <a:t>, 2018)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2267744" y="3627486"/>
            <a:ext cx="1166737" cy="5040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E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8,57</a:t>
            </a:r>
            <a:endParaRPr lang="es-ES" sz="2400" b="1" dirty="0">
              <a:solidFill>
                <a:srgbClr val="FF0000"/>
              </a:solidFill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2277837" y="4323648"/>
            <a:ext cx="1156644" cy="5040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8,49</a:t>
            </a:r>
          </a:p>
        </p:txBody>
      </p:sp>
    </p:spTree>
    <p:extLst>
      <p:ext uri="{BB962C8B-B14F-4D97-AF65-F5344CB8AC3E}">
        <p14:creationId xmlns:p14="http://schemas.microsoft.com/office/powerpoint/2010/main" val="4264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0.8|0.7|0.8|7.7|7.8|3.1|12.9|3|6.5|15.3|44.4|10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16545</TotalTime>
  <Words>2696</Words>
  <Application>Microsoft Office PowerPoint</Application>
  <PresentationFormat>Presentación en pantalla (4:3)</PresentationFormat>
  <Paragraphs>900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MS Reference Sans Serif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--</dc:creator>
  <cp:lastModifiedBy>Administrador</cp:lastModifiedBy>
  <cp:revision>296</cp:revision>
  <cp:lastPrinted>2022-10-14T16:39:22Z</cp:lastPrinted>
  <dcterms:created xsi:type="dcterms:W3CDTF">2022-10-05T14:50:55Z</dcterms:created>
  <dcterms:modified xsi:type="dcterms:W3CDTF">2023-02-16T08:58:39Z</dcterms:modified>
</cp:coreProperties>
</file>