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7" r:id="rId2"/>
    <p:sldId id="258" r:id="rId3"/>
    <p:sldId id="259" r:id="rId4"/>
    <p:sldId id="303" r:id="rId5"/>
    <p:sldId id="304" r:id="rId6"/>
    <p:sldId id="305" r:id="rId7"/>
    <p:sldId id="306" r:id="rId8"/>
    <p:sldId id="307" r:id="rId9"/>
    <p:sldId id="284" r:id="rId10"/>
    <p:sldId id="278" r:id="rId11"/>
    <p:sldId id="280" r:id="rId12"/>
    <p:sldId id="281" r:id="rId13"/>
    <p:sldId id="282" r:id="rId14"/>
    <p:sldId id="285" r:id="rId15"/>
    <p:sldId id="286" r:id="rId16"/>
    <p:sldId id="287" r:id="rId17"/>
    <p:sldId id="288" r:id="rId18"/>
    <p:sldId id="289"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35" autoAdjust="0"/>
  </p:normalViewPr>
  <p:slideViewPr>
    <p:cSldViewPr>
      <p:cViewPr varScale="1">
        <p:scale>
          <a:sx n="110" d="100"/>
          <a:sy n="110" d="100"/>
        </p:scale>
        <p:origin x="165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525B8-03B8-41D5-9B89-9A479D1DFB35}" type="datetimeFigureOut">
              <a:rPr lang="es-ES" smtClean="0"/>
              <a:t>28/02/2023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7E152-7D72-4EAF-9101-C7A21D8A966B}" type="slidenum">
              <a:rPr lang="es-ES" smtClean="0"/>
              <a:t>‹Nº›</a:t>
            </a:fld>
            <a:endParaRPr lang="es-ES"/>
          </a:p>
        </p:txBody>
      </p:sp>
    </p:spTree>
    <p:extLst>
      <p:ext uri="{BB962C8B-B14F-4D97-AF65-F5344CB8AC3E}">
        <p14:creationId xmlns:p14="http://schemas.microsoft.com/office/powerpoint/2010/main" val="225279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1E7E152-7D72-4EAF-9101-C7A21D8A966B}" type="slidenum">
              <a:rPr lang="es-ES" smtClean="0"/>
              <a:t>1</a:t>
            </a:fld>
            <a:endParaRPr lang="es-ES"/>
          </a:p>
        </p:txBody>
      </p:sp>
    </p:spTree>
    <p:extLst>
      <p:ext uri="{BB962C8B-B14F-4D97-AF65-F5344CB8AC3E}">
        <p14:creationId xmlns:p14="http://schemas.microsoft.com/office/powerpoint/2010/main" val="390227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1890B31E-ABF7-44B8-966B-8AB1E3FFE67E}" type="datetime1">
              <a:rPr lang="es-ES" smtClean="0"/>
              <a:t>28/02/2023</a:t>
            </a:fld>
            <a:endParaRPr 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35A6F62D-34D7-4757-9A47-1E7BD4A89E1E}" type="slidenum">
              <a:rPr lang="es-ES" smtClean="0"/>
              <a:t>‹Nº›</a:t>
            </a:fld>
            <a:endParaRPr 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BCD39B0-9DC6-437E-B733-86D176C8B1A7}" type="datetime1">
              <a:rPr lang="es-ES" smtClean="0"/>
              <a:t>28/02/2023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5FC3B5C-FDB4-4325-A8C9-1FC155E6F775}" type="datetime1">
              <a:rPr lang="es-ES" smtClean="0"/>
              <a:t>28/02/2023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B4EBF98-0029-41A6-95FB-6D0F44A3F341}" type="datetime1">
              <a:rPr lang="es-ES" smtClean="0"/>
              <a:t>28/02/2023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563CD1F5-F863-473E-9654-6E6A8C4CAB3B}" type="datetime1">
              <a:rPr lang="es-ES" smtClean="0"/>
              <a:t>28/02/2023</a:t>
            </a:fld>
            <a:endParaRPr 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35A6F62D-34D7-4757-9A47-1E7BD4A89E1E}" type="slidenum">
              <a:rPr lang="es-ES" smtClean="0"/>
              <a:t>‹Nº›</a:t>
            </a:fld>
            <a:endParaRPr 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9061257-6DAA-46DC-9B1D-B4D3F2339918}" type="datetime1">
              <a:rPr lang="es-ES" smtClean="0"/>
              <a:t>28/02/2023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E0CC2265-7423-4BDC-ADD3-E76AA597B141}" type="datetime1">
              <a:rPr lang="es-ES" smtClean="0"/>
              <a:t>28/02/2023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DCFCDBB-7512-41C6-BA2E-B059EFAE0C5F}" type="datetime1">
              <a:rPr lang="es-ES" smtClean="0"/>
              <a:t>28/02/2023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7F83CA-8632-4540-8263-E3A5A7669B83}" type="datetime1">
              <a:rPr lang="es-ES" smtClean="0"/>
              <a:t>28/02/2023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024D4B5F-67FE-47DE-91DB-01E2B2311C3F}" type="datetime1">
              <a:rPr lang="es-ES" smtClean="0"/>
              <a:t>28/02/2023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2D25A776-AF7C-405E-B3A9-0621BD30E76A}" type="datetime1">
              <a:rPr lang="es-ES" smtClean="0"/>
              <a:t>28/02/2023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A6F62D-34D7-4757-9A47-1E7BD4A89E1E}" type="slidenum">
              <a:rPr lang="es-ES" smtClean="0"/>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3B439FA-7F47-4CED-94F3-5CE114CF39FC}" type="datetime1">
              <a:rPr lang="es-ES" smtClean="0"/>
              <a:t>28/02/2023</a:t>
            </a:fld>
            <a:endParaRPr 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5A6F62D-34D7-4757-9A47-1E7BD4A89E1E}" type="slidenum">
              <a:rPr lang="es-ES" smtClean="0"/>
              <a:t>‹Nº›</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s://riegosalz.com/calidad-aguas/" TargetMode="Externa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p:cNvSpPr>
          <p:nvPr/>
        </p:nvSpPr>
        <p:spPr>
          <a:xfrm>
            <a:off x="1219200" y="3886200"/>
            <a:ext cx="6858000"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000" b="0" i="0" u="none" strike="noStrike" kern="1200" cap="none" spc="0" normalizeH="0" baseline="0" noProof="0">
                <a:ln>
                  <a:noFill/>
                </a:ln>
                <a:solidFill>
                  <a:schemeClr val="tx1"/>
                </a:solidFill>
                <a:effectLst/>
                <a:uLnTx/>
                <a:uFillTx/>
                <a:latin typeface="+mj-lt"/>
                <a:ea typeface="+mj-ea"/>
                <a:cs typeface="+mj-cs"/>
              </a:rPr>
              <a:t>GRUPO DE COOPERACIÓN: RECUPERACION DE CAUDALES DE RETORNO EN REGADÍO</a:t>
            </a:r>
            <a:br>
              <a:rPr kumimoji="0" lang="es-ES" sz="2000" b="0" i="0" u="none" strike="noStrike" kern="1200" cap="none" spc="0" normalizeH="0" baseline="0" noProof="0">
                <a:ln>
                  <a:noFill/>
                </a:ln>
                <a:solidFill>
                  <a:schemeClr val="tx1"/>
                </a:solidFill>
                <a:effectLst/>
                <a:uLnTx/>
                <a:uFillTx/>
                <a:latin typeface="+mj-lt"/>
                <a:ea typeface="+mj-ea"/>
                <a:cs typeface="+mj-cs"/>
              </a:rPr>
            </a:b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Subtítulo"/>
          <p:cNvSpPr>
            <a:spLocks noGrp="1"/>
          </p:cNvSpPr>
          <p:nvPr>
            <p:ph type="title" idx="4294967295"/>
          </p:nvPr>
        </p:nvSpPr>
        <p:spPr>
          <a:xfrm>
            <a:off x="1219200" y="5124450"/>
            <a:ext cx="6858000"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S" sz="2400" b="0" i="0" u="none" strike="noStrike" kern="1200" cap="none" spc="0" normalizeH="0" baseline="0" noProof="0" dirty="0">
                <a:ln>
                  <a:noFill/>
                </a:ln>
                <a:solidFill>
                  <a:schemeClr val="tx2"/>
                </a:solidFill>
                <a:effectLst/>
                <a:uLnTx/>
                <a:uFillTx/>
                <a:latin typeface="+mj-lt"/>
                <a:ea typeface="+mj-ea"/>
                <a:cs typeface="+mj-cs"/>
              </a:rPr>
              <a:t>GCP-2019-0030-00</a:t>
            </a:r>
            <a:br>
              <a:rPr kumimoji="0" lang="es-ES" sz="2400" b="0" i="0" u="none" strike="noStrike" kern="1200" cap="none" spc="0" normalizeH="0" baseline="0" noProof="0" dirty="0">
                <a:ln>
                  <a:noFill/>
                </a:ln>
                <a:solidFill>
                  <a:schemeClr val="tx2"/>
                </a:solidFill>
                <a:effectLst/>
                <a:uLnTx/>
                <a:uFillTx/>
                <a:latin typeface="+mj-lt"/>
                <a:ea typeface="+mj-ea"/>
                <a:cs typeface="+mj-cs"/>
              </a:rPr>
            </a:br>
            <a:endParaRPr kumimoji="0" lang="es-ES" sz="24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8" name="7 Grupo"/>
          <p:cNvGrpSpPr/>
          <p:nvPr/>
        </p:nvGrpSpPr>
        <p:grpSpPr>
          <a:xfrm>
            <a:off x="47040" y="1052736"/>
            <a:ext cx="924560" cy="5688271"/>
            <a:chOff x="-36511" y="1052736"/>
            <a:chExt cx="924560" cy="5688271"/>
          </a:xfrm>
        </p:grpSpPr>
        <p:pic>
          <p:nvPicPr>
            <p:cNvPr id="4" name="2 Imagen" descr="logoriegosalz.jpg"/>
            <p:cNvPicPr/>
            <p:nvPr/>
          </p:nvPicPr>
          <p:blipFill>
            <a:blip r:embed="rId3" cstate="print">
              <a:extLst>
                <a:ext uri="{28A0092B-C50C-407E-A947-70E740481C1C}">
                  <a14:useLocalDpi xmlns:a14="http://schemas.microsoft.com/office/drawing/2010/main" val="0"/>
                </a:ext>
              </a:extLst>
            </a:blip>
            <a:stretch>
              <a:fillRect/>
            </a:stretch>
          </p:blipFill>
          <p:spPr>
            <a:xfrm rot="16200000">
              <a:off x="-258127" y="5800889"/>
              <a:ext cx="1367790" cy="512445"/>
            </a:xfrm>
            <a:prstGeom prst="rect">
              <a:avLst/>
            </a:prstGeom>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6041" y="2247264"/>
              <a:ext cx="719455" cy="924560"/>
            </a:xfrm>
            <a:prstGeom prst="rect">
              <a:avLst/>
            </a:prstGeom>
            <a:noFill/>
            <a:ln w="9525">
              <a:noFill/>
              <a:miter lim="800000"/>
              <a:headEnd/>
              <a:tailEnd/>
            </a:ln>
          </p:spPr>
        </p:pic>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2226" y="1305466"/>
              <a:ext cx="935990" cy="430530"/>
            </a:xfrm>
            <a:prstGeom prst="rect">
              <a:avLst/>
            </a:prstGeom>
            <a:noFill/>
            <a:ln w="9525">
              <a:noFill/>
              <a:miter lim="800000"/>
              <a:headEnd/>
              <a:tailEnd/>
            </a:ln>
          </p:spPr>
        </p:pic>
      </p:grpSp>
      <p:pic>
        <p:nvPicPr>
          <p:cNvPr id="9" name="Imagen 8">
            <a:extLst>
              <a:ext uri="{FF2B5EF4-FFF2-40B4-BE49-F238E27FC236}">
                <a16:creationId xmlns:a16="http://schemas.microsoft.com/office/drawing/2014/main" id="{47AD9950-388C-ABD0-3C2C-A5956106C5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72000" y="88265"/>
            <a:ext cx="3836928" cy="3417559"/>
          </a:xfrm>
          <a:prstGeom prst="rect">
            <a:avLst/>
          </a:prstGeom>
          <a:noFill/>
          <a:ln>
            <a:noFill/>
          </a:ln>
          <a:extLst>
            <a:ext uri="{53640926-AAD7-44D8-BBD7-CCE9431645EC}">
              <a14:shadowObscured xmlns:a14="http://schemas.microsoft.com/office/drawing/2010/main"/>
            </a:ext>
          </a:extLst>
        </p:spPr>
      </p:pic>
      <p:pic>
        <p:nvPicPr>
          <p:cNvPr id="10" name="Imagen 9" descr="Resultado de imagen de riegos del alto aragon">
            <a:extLst>
              <a:ext uri="{FF2B5EF4-FFF2-40B4-BE49-F238E27FC236}">
                <a16:creationId xmlns:a16="http://schemas.microsoft.com/office/drawing/2014/main" id="{2B5278B5-4AB3-5171-6695-DAD48221F4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15619" y="263699"/>
            <a:ext cx="717550" cy="717550"/>
          </a:xfrm>
          <a:prstGeom prst="rect">
            <a:avLst/>
          </a:prstGeom>
          <a:noFill/>
          <a:ln>
            <a:noFill/>
          </a:ln>
        </p:spPr>
      </p:pic>
      <p:pic>
        <p:nvPicPr>
          <p:cNvPr id="12" name="Imagen 11">
            <a:extLst>
              <a:ext uri="{FF2B5EF4-FFF2-40B4-BE49-F238E27FC236}">
                <a16:creationId xmlns:a16="http://schemas.microsoft.com/office/drawing/2014/main" id="{F4555372-A9C2-E3C6-5837-51245E79F25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103233" y="157480"/>
            <a:ext cx="617220" cy="556260"/>
          </a:xfrm>
          <a:prstGeom prst="rect">
            <a:avLst/>
          </a:prstGeom>
          <a:noFill/>
          <a:ln>
            <a:noFill/>
          </a:ln>
        </p:spPr>
      </p:pic>
      <p:sp>
        <p:nvSpPr>
          <p:cNvPr id="14" name="Text Box 12">
            <a:extLst>
              <a:ext uri="{FF2B5EF4-FFF2-40B4-BE49-F238E27FC236}">
                <a16:creationId xmlns:a16="http://schemas.microsoft.com/office/drawing/2014/main" id="{25EB1763-C27B-1364-67DD-7C0AC75ECB9C}"/>
              </a:ext>
            </a:extLst>
          </p:cNvPr>
          <p:cNvSpPr txBox="1">
            <a:spLocks noChangeArrowheads="1"/>
          </p:cNvSpPr>
          <p:nvPr/>
        </p:nvSpPr>
        <p:spPr bwMode="auto">
          <a:xfrm>
            <a:off x="1115616" y="2131060"/>
            <a:ext cx="467995" cy="12979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vert270" wrap="square" lIns="91440" tIns="45720" rIns="91440" bIns="45720" anchor="t" anchorCtr="0" upright="1">
            <a:noAutofit/>
          </a:bodyPr>
          <a:lstStyle/>
          <a:p>
            <a:pPr algn="just">
              <a:lnSpc>
                <a:spcPct val="110000"/>
              </a:lnSpc>
              <a:spcAft>
                <a:spcPts val="90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Comunidad de Regantes de Llanos de Camarera</a:t>
            </a:r>
            <a:endParaRPr lang="es-ES"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 Box 12">
            <a:extLst>
              <a:ext uri="{FF2B5EF4-FFF2-40B4-BE49-F238E27FC236}">
                <a16:creationId xmlns:a16="http://schemas.microsoft.com/office/drawing/2014/main" id="{239E3BB2-66E5-08C9-6A3F-343E5E80A1EA}"/>
              </a:ext>
            </a:extLst>
          </p:cNvPr>
          <p:cNvSpPr txBox="1">
            <a:spLocks noChangeArrowheads="1"/>
          </p:cNvSpPr>
          <p:nvPr/>
        </p:nvSpPr>
        <p:spPr bwMode="auto">
          <a:xfrm>
            <a:off x="240396" y="3748290"/>
            <a:ext cx="467995" cy="13646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vert270" wrap="square" lIns="91440" tIns="45720" rIns="91440" bIns="45720" anchor="t" anchorCtr="0" upright="1">
            <a:noAutofit/>
          </a:bodyPr>
          <a:lstStyle/>
          <a:p>
            <a:pPr algn="just">
              <a:lnSpc>
                <a:spcPct val="110000"/>
              </a:lnSpc>
              <a:spcAft>
                <a:spcPts val="900"/>
              </a:spcAft>
            </a:pPr>
            <a:r>
              <a:rPr lang="es-ES" sz="800" dirty="0">
                <a:effectLst/>
                <a:latin typeface="Arial" panose="020B0604020202020204" pitchFamily="34" charset="0"/>
                <a:ea typeface="Times New Roman" panose="02020603050405020304" pitchFamily="18" charset="0"/>
                <a:cs typeface="Times New Roman" panose="02020603050405020304" pitchFamily="18" charset="0"/>
              </a:rPr>
              <a:t>Comunidad de Regantes de la Huerta de Pina</a:t>
            </a:r>
            <a:endParaRPr lang="es-ES"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 Box 12">
            <a:extLst>
              <a:ext uri="{FF2B5EF4-FFF2-40B4-BE49-F238E27FC236}">
                <a16:creationId xmlns:a16="http://schemas.microsoft.com/office/drawing/2014/main" id="{B6E377F3-151D-80A8-8E48-0EE2A54FEF3B}"/>
              </a:ext>
            </a:extLst>
          </p:cNvPr>
          <p:cNvSpPr txBox="1">
            <a:spLocks noChangeArrowheads="1"/>
          </p:cNvSpPr>
          <p:nvPr/>
        </p:nvSpPr>
        <p:spPr bwMode="auto">
          <a:xfrm>
            <a:off x="1133713" y="771208"/>
            <a:ext cx="431800" cy="12979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vert270" wrap="square" lIns="91440" tIns="45720" rIns="91440" bIns="45720" anchor="t" anchorCtr="0" upright="1">
            <a:noAutofit/>
          </a:bodyPr>
          <a:lstStyle/>
          <a:p>
            <a:pPr algn="just">
              <a:lnSpc>
                <a:spcPct val="110000"/>
              </a:lnSpc>
              <a:spcAft>
                <a:spcPts val="90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INDANA 2018</a:t>
            </a:r>
            <a:endParaRPr lang="es-ES"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0EBE035F-2579-FF9F-2908-DDF1B4F23E7F}"/>
              </a:ext>
            </a:extLst>
          </p:cNvPr>
          <p:cNvSpPr txBox="1">
            <a:spLocks noChangeArrowheads="1"/>
          </p:cNvSpPr>
          <p:nvPr/>
        </p:nvSpPr>
        <p:spPr bwMode="auto">
          <a:xfrm>
            <a:off x="1727627" y="2133859"/>
            <a:ext cx="431800" cy="12979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vert270" wrap="square" lIns="91440" tIns="45720" rIns="91440" bIns="45720" anchor="t" anchorCtr="0" upright="1">
            <a:noAutofit/>
          </a:bodyPr>
          <a:lstStyle/>
          <a:p>
            <a:pPr algn="just">
              <a:lnSpc>
                <a:spcPct val="110000"/>
              </a:lnSpc>
              <a:spcAft>
                <a:spcPts val="90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IMPOALA 2008 ARAGON</a:t>
            </a:r>
            <a:endParaRPr lang="es-ES"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6F6E2B62-F22B-0312-C3CF-20029B69B6B1}"/>
              </a:ext>
            </a:extLst>
          </p:cNvPr>
          <p:cNvSpPr>
            <a:spLocks noGrp="1"/>
          </p:cNvSpPr>
          <p:nvPr>
            <p:ph type="sldNum" sz="quarter" idx="12"/>
          </p:nvPr>
        </p:nvSpPr>
        <p:spPr/>
        <p:txBody>
          <a:bodyPr/>
          <a:lstStyle/>
          <a:p>
            <a:fld id="{35A6F62D-34D7-4757-9A47-1E7BD4A89E1E}" type="slidenum">
              <a:rPr lang="es-ES" smtClean="0"/>
              <a:t>1</a:t>
            </a:fld>
            <a:endParaRPr lang="es-ES"/>
          </a:p>
        </p:txBody>
      </p:sp>
      <p:pic>
        <p:nvPicPr>
          <p:cNvPr id="18" name="Imagen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0777" y="6169507"/>
            <a:ext cx="21050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0790" y="6159982"/>
            <a:ext cx="676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22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Diseñar y validar una metodología para el control de caudales y calidad de agua en cauces de desagüe de zonas regables. </a:t>
            </a: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57200" y="1219200"/>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700" b="0" i="0" u="none" strike="noStrike" kern="1200" cap="none" spc="0" normalizeH="0" baseline="0" noProof="0" dirty="0">
                <a:ln>
                  <a:noFill/>
                </a:ln>
                <a:solidFill>
                  <a:schemeClr val="tx1"/>
                </a:solidFill>
                <a:effectLst/>
                <a:uLnTx/>
                <a:uFillTx/>
                <a:latin typeface="+mn-lt"/>
                <a:ea typeface="+mn-ea"/>
                <a:cs typeface="+mn-cs"/>
              </a:rPr>
              <a:t>El proyecto ha buscado el diseño de un sistema que permita medir el </a:t>
            </a:r>
            <a:r>
              <a:rPr kumimoji="0" lang="es-ES" sz="1700" b="1" i="0" u="none" strike="noStrike" kern="1200" cap="none" spc="0" normalizeH="0" baseline="0" noProof="0" dirty="0">
                <a:ln>
                  <a:noFill/>
                </a:ln>
                <a:solidFill>
                  <a:schemeClr val="tx1"/>
                </a:solidFill>
                <a:effectLst/>
                <a:uLnTx/>
                <a:uFillTx/>
                <a:latin typeface="+mn-lt"/>
                <a:ea typeface="+mn-ea"/>
                <a:cs typeface="+mn-cs"/>
              </a:rPr>
              <a:t>caudal</a:t>
            </a:r>
            <a:r>
              <a:rPr kumimoji="0" lang="es-ES" sz="1700" b="0" i="0" u="none" strike="noStrike" kern="1200" cap="none" spc="0" normalizeH="0" baseline="0" noProof="0" dirty="0">
                <a:ln>
                  <a:noFill/>
                </a:ln>
                <a:solidFill>
                  <a:schemeClr val="tx1"/>
                </a:solidFill>
                <a:effectLst/>
                <a:uLnTx/>
                <a:uFillTx/>
                <a:latin typeface="+mn-lt"/>
                <a:ea typeface="+mn-ea"/>
                <a:cs typeface="+mn-cs"/>
              </a:rPr>
              <a:t> en un cauce de retorno de aguas de riego y estimar su </a:t>
            </a:r>
            <a:r>
              <a:rPr kumimoji="0" lang="es-ES" sz="1700" b="1" i="0" u="none" strike="noStrike" kern="1200" cap="none" spc="0" normalizeH="0" baseline="0" noProof="0" dirty="0">
                <a:ln>
                  <a:noFill/>
                </a:ln>
                <a:solidFill>
                  <a:schemeClr val="tx1"/>
                </a:solidFill>
                <a:effectLst/>
                <a:uLnTx/>
                <a:uFillTx/>
                <a:latin typeface="+mn-lt"/>
                <a:ea typeface="+mn-ea"/>
                <a:cs typeface="+mn-cs"/>
              </a:rPr>
              <a:t>calidad.</a:t>
            </a:r>
            <a:endParaRPr kumimoji="0" lang="es-ES" sz="17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700" b="0" i="0" u="none" strike="noStrike" kern="1200" cap="none" spc="0" normalizeH="0" baseline="0" noProof="0" dirty="0">
                <a:ln>
                  <a:noFill/>
                </a:ln>
                <a:solidFill>
                  <a:schemeClr val="tx1"/>
                </a:solidFill>
                <a:effectLst/>
                <a:uLnTx/>
                <a:uFillTx/>
                <a:latin typeface="+mn-lt"/>
                <a:ea typeface="+mn-ea"/>
                <a:cs typeface="+mn-cs"/>
              </a:rPr>
              <a:t>El sistema debe cumplir unas características para determinar su viabilidad:</a:t>
            </a:r>
          </a:p>
          <a:p>
            <a:pPr marL="617220" marR="0" lvl="1" indent="-342900" algn="l" defTabSz="914400" rtl="0" eaLnBrk="1" fontAlgn="auto" latinLnBrk="0" hangingPunct="1">
              <a:lnSpc>
                <a:spcPct val="90000"/>
              </a:lnSpc>
              <a:spcBef>
                <a:spcPts val="500"/>
              </a:spcBef>
              <a:spcAft>
                <a:spcPts val="0"/>
              </a:spcAft>
              <a:buClr>
                <a:schemeClr val="accent2"/>
              </a:buClr>
              <a:buSzPct val="76000"/>
              <a:buFont typeface="Symbol" panose="05050102010706020507" pitchFamily="18" charset="2"/>
              <a:buChar char=""/>
              <a:tabLst/>
              <a:defRPr/>
            </a:pPr>
            <a:r>
              <a:rPr kumimoji="0" lang="es-ES" sz="1700" b="0" i="0" u="none" strike="noStrike" kern="1200" cap="none" spc="0" normalizeH="0" baseline="0" noProof="0" dirty="0">
                <a:ln>
                  <a:noFill/>
                </a:ln>
                <a:solidFill>
                  <a:schemeClr val="tx2"/>
                </a:solidFill>
                <a:effectLst/>
                <a:uLnTx/>
                <a:uFillTx/>
                <a:latin typeface="+mn-lt"/>
                <a:ea typeface="+mn-ea"/>
                <a:cs typeface="+mn-cs"/>
              </a:rPr>
              <a:t>Efectividad</a:t>
            </a:r>
          </a:p>
          <a:p>
            <a:pPr marL="617220" marR="0" lvl="1" indent="-342900" algn="l" defTabSz="914400" rtl="0" eaLnBrk="1" fontAlgn="auto" latinLnBrk="0" hangingPunct="1">
              <a:lnSpc>
                <a:spcPct val="90000"/>
              </a:lnSpc>
              <a:spcBef>
                <a:spcPts val="500"/>
              </a:spcBef>
              <a:spcAft>
                <a:spcPts val="0"/>
              </a:spcAft>
              <a:buClr>
                <a:schemeClr val="accent2"/>
              </a:buClr>
              <a:buSzPct val="76000"/>
              <a:buFont typeface="Symbol" panose="05050102010706020507" pitchFamily="18" charset="2"/>
              <a:buChar char=""/>
              <a:tabLst/>
              <a:defRPr/>
            </a:pPr>
            <a:r>
              <a:rPr kumimoji="0" lang="es-ES" sz="1700" b="0" i="0" u="none" strike="noStrike" kern="1200" cap="none" spc="0" normalizeH="0" baseline="0" noProof="0" dirty="0">
                <a:ln>
                  <a:noFill/>
                </a:ln>
                <a:solidFill>
                  <a:schemeClr val="tx2"/>
                </a:solidFill>
                <a:effectLst/>
                <a:uLnTx/>
                <a:uFillTx/>
                <a:latin typeface="+mn-lt"/>
                <a:ea typeface="+mn-ea"/>
                <a:cs typeface="+mn-cs"/>
              </a:rPr>
              <a:t>Precisión</a:t>
            </a:r>
          </a:p>
          <a:p>
            <a:pPr marL="617220" marR="0" lvl="1" indent="-342900" algn="l" defTabSz="914400" rtl="0" eaLnBrk="1" fontAlgn="auto" latinLnBrk="0" hangingPunct="1">
              <a:lnSpc>
                <a:spcPct val="90000"/>
              </a:lnSpc>
              <a:spcBef>
                <a:spcPts val="500"/>
              </a:spcBef>
              <a:spcAft>
                <a:spcPts val="0"/>
              </a:spcAft>
              <a:buClr>
                <a:schemeClr val="accent2"/>
              </a:buClr>
              <a:buSzPct val="76000"/>
              <a:buFont typeface="Symbol" panose="05050102010706020507" pitchFamily="18" charset="2"/>
              <a:buChar char=""/>
              <a:tabLst/>
              <a:defRPr/>
            </a:pPr>
            <a:r>
              <a:rPr kumimoji="0" lang="es-ES" sz="1700" b="0" i="0" u="none" strike="noStrike" kern="1200" cap="none" spc="0" normalizeH="0" baseline="0" noProof="0" dirty="0">
                <a:ln>
                  <a:noFill/>
                </a:ln>
                <a:solidFill>
                  <a:schemeClr val="tx2"/>
                </a:solidFill>
                <a:effectLst/>
                <a:uLnTx/>
                <a:uFillTx/>
                <a:latin typeface="+mn-lt"/>
                <a:ea typeface="+mn-ea"/>
                <a:cs typeface="+mn-cs"/>
              </a:rPr>
              <a:t>Coste de implantación y mantenimiento</a:t>
            </a:r>
          </a:p>
          <a:p>
            <a:pPr marL="617220" marR="0" lvl="1" indent="-342900" algn="l" defTabSz="914400" rtl="0" eaLnBrk="1" fontAlgn="auto" latinLnBrk="0" hangingPunct="1">
              <a:lnSpc>
                <a:spcPct val="90000"/>
              </a:lnSpc>
              <a:spcBef>
                <a:spcPts val="500"/>
              </a:spcBef>
              <a:spcAft>
                <a:spcPts val="0"/>
              </a:spcAft>
              <a:buClr>
                <a:schemeClr val="accent2"/>
              </a:buClr>
              <a:buSzPct val="76000"/>
              <a:buFont typeface="Symbol" panose="05050102010706020507" pitchFamily="18" charset="2"/>
              <a:buChar char=""/>
              <a:tabLst/>
              <a:defRPr/>
            </a:pPr>
            <a:r>
              <a:rPr kumimoji="0" lang="es-ES" sz="1700" b="0" i="0" u="none" strike="noStrike" kern="1200" cap="none" spc="0" normalizeH="0" baseline="0" noProof="0" dirty="0">
                <a:ln>
                  <a:noFill/>
                </a:ln>
                <a:solidFill>
                  <a:schemeClr val="tx2"/>
                </a:solidFill>
                <a:effectLst/>
                <a:uLnTx/>
                <a:uFillTx/>
                <a:latin typeface="+mn-lt"/>
                <a:ea typeface="+mn-ea"/>
                <a:cs typeface="+mn-cs"/>
              </a:rPr>
              <a:t>Robustez</a:t>
            </a:r>
          </a:p>
          <a:p>
            <a:pPr marL="617220" marR="0" lvl="1" indent="-342900" algn="l" defTabSz="914400" rtl="0" eaLnBrk="1" fontAlgn="auto" latinLnBrk="0" hangingPunct="1">
              <a:lnSpc>
                <a:spcPct val="90000"/>
              </a:lnSpc>
              <a:spcBef>
                <a:spcPts val="500"/>
              </a:spcBef>
              <a:spcAft>
                <a:spcPts val="900"/>
              </a:spcAft>
              <a:buClr>
                <a:schemeClr val="accent2"/>
              </a:buClr>
              <a:buSzPct val="76000"/>
              <a:buFont typeface="Symbol" panose="05050102010706020507" pitchFamily="18" charset="2"/>
              <a:buChar char=""/>
              <a:tabLst/>
              <a:defRPr/>
            </a:pPr>
            <a:r>
              <a:rPr kumimoji="0" lang="es-ES" sz="1700" b="0" i="0" u="none" strike="noStrike" kern="1200" cap="none" spc="0" normalizeH="0" baseline="0" noProof="0" dirty="0">
                <a:ln>
                  <a:noFill/>
                </a:ln>
                <a:solidFill>
                  <a:schemeClr val="tx2"/>
                </a:solidFill>
                <a:effectLst/>
                <a:uLnTx/>
                <a:uFillTx/>
                <a:latin typeface="+mn-lt"/>
                <a:ea typeface="+mn-ea"/>
                <a:cs typeface="+mn-cs"/>
              </a:rPr>
              <a:t>Sencillez de manejo.</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Marcador de contenido 6" descr="Imagen que contiene exterior, pasto, calle, parado&#10;&#10;Descripción generada automáticamente">
            <a:extLst>
              <a:ext uri="{FF2B5EF4-FFF2-40B4-BE49-F238E27FC236}">
                <a16:creationId xmlns:a16="http://schemas.microsoft.com/office/drawing/2014/main" id="{ABC167FD-09E3-EB2C-9ACC-250C84893D52}"/>
              </a:ext>
            </a:extLst>
          </p:cNvPr>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a:stretch/>
        </p:blipFill>
        <p:spPr bwMode="auto">
          <a:xfrm>
            <a:off x="4632198" y="1216152"/>
            <a:ext cx="4041648" cy="4937760"/>
          </a:xfrm>
          <a:prstGeom prst="rect">
            <a:avLst/>
          </a:prstGeom>
          <a:noFill/>
          <a:ln>
            <a:noFill/>
          </a:ln>
        </p:spPr>
      </p:pic>
      <p:sp>
        <p:nvSpPr>
          <p:cNvPr id="2" name="Marcador de número de diapositiva 1">
            <a:extLst>
              <a:ext uri="{FF2B5EF4-FFF2-40B4-BE49-F238E27FC236}">
                <a16:creationId xmlns:a16="http://schemas.microsoft.com/office/drawing/2014/main" id="{3D0798AB-43AF-0C3E-40B5-974898E1336A}"/>
              </a:ext>
            </a:extLst>
          </p:cNvPr>
          <p:cNvSpPr>
            <a:spLocks noGrp="1"/>
          </p:cNvSpPr>
          <p:nvPr>
            <p:ph type="sldNum" sz="quarter" idx="12"/>
          </p:nvPr>
        </p:nvSpPr>
        <p:spPr/>
        <p:txBody>
          <a:bodyPr/>
          <a:lstStyle/>
          <a:p>
            <a:fld id="{35A6F62D-34D7-4757-9A47-1E7BD4A89E1E}" type="slidenum">
              <a:rPr lang="es-ES" smtClean="0"/>
              <a:t>10</a:t>
            </a:fld>
            <a:endParaRPr lang="es-ES"/>
          </a:p>
        </p:txBody>
      </p:sp>
    </p:spTree>
    <p:extLst>
      <p:ext uri="{BB962C8B-B14F-4D97-AF65-F5344CB8AC3E}">
        <p14:creationId xmlns:p14="http://schemas.microsoft.com/office/powerpoint/2010/main" val="178906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Diseñar y validar una metodología para el control de caudales y calidad de agua en cauces de desagüe de zonas regables. </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Marcador de contenido 7" descr="Imagen que contiene edificio, cemento, sucio, pequeño&#10;&#10;Descripción generada automáticamente">
            <a:extLst>
              <a:ext uri="{FF2B5EF4-FFF2-40B4-BE49-F238E27FC236}">
                <a16:creationId xmlns:a16="http://schemas.microsoft.com/office/drawing/2014/main" id="{2A60E023-7BBA-7B6B-1A72-783500BDF410}"/>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a:stretch/>
        </p:blipFill>
        <p:spPr bwMode="auto">
          <a:xfrm>
            <a:off x="457200" y="1219200"/>
            <a:ext cx="4041648" cy="4937760"/>
          </a:xfrm>
          <a:prstGeom prst="rect">
            <a:avLst/>
          </a:prstGeom>
          <a:noFill/>
          <a:ln>
            <a:noFill/>
          </a:ln>
        </p:spPr>
      </p:pic>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632325" y="1216025"/>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CAUDAL</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El método que más se ajusta a las características buscadas es la sección de aforo normalizada con régimen crítico. </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Respecto a los demás métodos:</a:t>
            </a:r>
          </a:p>
          <a:p>
            <a:pPr marL="617220" marR="0" lvl="1" indent="-342900" algn="l" defTabSz="914400" rtl="0" eaLnBrk="1" fontAlgn="auto" latinLnBrk="0" hangingPunct="1">
              <a:lnSpc>
                <a:spcPct val="90000"/>
              </a:lnSpc>
              <a:spcBef>
                <a:spcPts val="500"/>
              </a:spcBef>
              <a:spcAft>
                <a:spcPts val="0"/>
              </a:spcAft>
              <a:buClr>
                <a:schemeClr val="accent2"/>
              </a:buClr>
              <a:buSzPct val="76000"/>
              <a:buFont typeface="Symbol" panose="05050102010706020507" pitchFamily="18" charset="2"/>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Caudalímetro. Resulta muy costoso para su implantación y mantenimiento.</a:t>
            </a:r>
          </a:p>
          <a:p>
            <a:pPr marL="617220" marR="0" lvl="1" indent="-342900" algn="l" defTabSz="914400" rtl="0" eaLnBrk="1" fontAlgn="auto" latinLnBrk="0" hangingPunct="1">
              <a:lnSpc>
                <a:spcPct val="90000"/>
              </a:lnSpc>
              <a:spcBef>
                <a:spcPts val="500"/>
              </a:spcBef>
              <a:spcAft>
                <a:spcPts val="0"/>
              </a:spcAft>
              <a:buClr>
                <a:schemeClr val="accent2"/>
              </a:buClr>
              <a:buSzPct val="76000"/>
              <a:buFont typeface="Symbol" panose="05050102010706020507" pitchFamily="18" charset="2"/>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Curva de aforo sobre cauce sin modificar: resulta impreciso.</a:t>
            </a:r>
          </a:p>
          <a:p>
            <a:pPr marL="617220" marR="0" lvl="1" indent="-342900" algn="l" defTabSz="914400" rtl="0" eaLnBrk="1" fontAlgn="auto" latinLnBrk="0" hangingPunct="1">
              <a:lnSpc>
                <a:spcPct val="90000"/>
              </a:lnSpc>
              <a:spcBef>
                <a:spcPts val="500"/>
              </a:spcBef>
              <a:spcAft>
                <a:spcPts val="900"/>
              </a:spcAft>
              <a:buClr>
                <a:schemeClr val="accent2"/>
              </a:buClr>
              <a:buSzPct val="76000"/>
              <a:buFont typeface="Symbol" panose="05050102010706020507" pitchFamily="18" charset="2"/>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Medición de velocidad en salida de bombas. Es complejo porque no suele haber un tramo de flujo ordenado en el que la medición de velocidad sea correcta.</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Estimación en función de parámetros indirectos (bombeo): recurrir a ello sólo en caso límite</a:t>
            </a:r>
          </a:p>
        </p:txBody>
      </p:sp>
      <p:sp>
        <p:nvSpPr>
          <p:cNvPr id="2" name="Marcador de número de diapositiva 1">
            <a:extLst>
              <a:ext uri="{FF2B5EF4-FFF2-40B4-BE49-F238E27FC236}">
                <a16:creationId xmlns:a16="http://schemas.microsoft.com/office/drawing/2014/main" id="{AEC969B4-9365-821B-17EA-C2D383608885}"/>
              </a:ext>
            </a:extLst>
          </p:cNvPr>
          <p:cNvSpPr>
            <a:spLocks noGrp="1"/>
          </p:cNvSpPr>
          <p:nvPr>
            <p:ph type="sldNum" sz="quarter" idx="12"/>
          </p:nvPr>
        </p:nvSpPr>
        <p:spPr/>
        <p:txBody>
          <a:bodyPr/>
          <a:lstStyle/>
          <a:p>
            <a:fld id="{35A6F62D-34D7-4757-9A47-1E7BD4A89E1E}" type="slidenum">
              <a:rPr lang="es-ES" smtClean="0"/>
              <a:t>11</a:t>
            </a:fld>
            <a:endParaRPr lang="es-ES"/>
          </a:p>
        </p:txBody>
      </p:sp>
    </p:spTree>
    <p:extLst>
      <p:ext uri="{BB962C8B-B14F-4D97-AF65-F5344CB8AC3E}">
        <p14:creationId xmlns:p14="http://schemas.microsoft.com/office/powerpoint/2010/main" val="51004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Diseñar y validar una metodología para el control de caudales y calidad de agua en cauces de desagüe de zonas regables. </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632325" y="1216025"/>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CONDUCTIVIDAD ELÉCTRICA</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Se evaluaron dos tecnologías que diferían en cuanto al método de colocación de la sonda: colgada o insertada en tubo. Pero tras el periodo de prueba se ha seleccionado la insertada por su fiabilidad y durabilidad</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Marcador de contenido 6" descr="Imagen que contiene pequeño, tabla, llenado, plátano&#10;&#10;Descripción generada automáticamente">
            <a:extLst>
              <a:ext uri="{FF2B5EF4-FFF2-40B4-BE49-F238E27FC236}">
                <a16:creationId xmlns:a16="http://schemas.microsoft.com/office/drawing/2014/main" id="{5A51D9BE-4E7C-D27A-9D14-495FAC636778}"/>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57105" y="1526453"/>
            <a:ext cx="3241964" cy="4322618"/>
          </a:xfrm>
          <a:prstGeom prst="rect">
            <a:avLst/>
          </a:prstGeom>
          <a:noFill/>
          <a:ln>
            <a:noFill/>
          </a:ln>
        </p:spPr>
      </p:pic>
      <p:sp>
        <p:nvSpPr>
          <p:cNvPr id="2" name="Marcador de número de diapositiva 1">
            <a:extLst>
              <a:ext uri="{FF2B5EF4-FFF2-40B4-BE49-F238E27FC236}">
                <a16:creationId xmlns:a16="http://schemas.microsoft.com/office/drawing/2014/main" id="{6A947D76-9B77-BF96-9486-581A689F5A2C}"/>
              </a:ext>
            </a:extLst>
          </p:cNvPr>
          <p:cNvSpPr>
            <a:spLocks noGrp="1"/>
          </p:cNvSpPr>
          <p:nvPr>
            <p:ph type="sldNum" sz="quarter" idx="12"/>
          </p:nvPr>
        </p:nvSpPr>
        <p:spPr/>
        <p:txBody>
          <a:bodyPr/>
          <a:lstStyle/>
          <a:p>
            <a:fld id="{35A6F62D-34D7-4757-9A47-1E7BD4A89E1E}" type="slidenum">
              <a:rPr lang="es-ES" smtClean="0"/>
              <a:t>12</a:t>
            </a:fld>
            <a:endParaRPr lang="es-ES"/>
          </a:p>
        </p:txBody>
      </p:sp>
    </p:spTree>
    <p:extLst>
      <p:ext uri="{BB962C8B-B14F-4D97-AF65-F5344CB8AC3E}">
        <p14:creationId xmlns:p14="http://schemas.microsoft.com/office/powerpoint/2010/main" val="354279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p:cNvSpPr>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Diseñar y validar una metodología para el control de caudales y calidad de agua en cauces de desagüe de zonas regables. </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57200" y="1219200"/>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lnSpcReduction="10000"/>
          </a:bodyPr>
          <a:lstStyle/>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2600" b="0" i="0" u="none" strike="noStrike" kern="1200" cap="none" spc="0" normalizeH="0" baseline="0" noProof="0" dirty="0">
                <a:ln>
                  <a:noFill/>
                </a:ln>
                <a:solidFill>
                  <a:schemeClr val="tx1"/>
                </a:solidFill>
                <a:effectLst/>
                <a:uLnTx/>
                <a:uFillTx/>
                <a:latin typeface="+mn-lt"/>
                <a:ea typeface="+mn-ea"/>
                <a:cs typeface="+mn-cs"/>
              </a:rPr>
              <a:t>CONCENTRACIÓN DE NITRATOS</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2600" b="0" i="0" u="none" strike="noStrike" kern="1200" cap="none" spc="0" normalizeH="0" baseline="0" noProof="0" dirty="0">
                <a:ln>
                  <a:noFill/>
                </a:ln>
                <a:solidFill>
                  <a:schemeClr val="tx1"/>
                </a:solidFill>
                <a:effectLst/>
                <a:uLnTx/>
                <a:uFillTx/>
                <a:latin typeface="+mn-lt"/>
                <a:ea typeface="+mn-ea"/>
                <a:cs typeface="+mn-cs"/>
              </a:rPr>
              <a:t>Se han evaluado dos tecnologías de determinación indirecta:</a:t>
            </a:r>
          </a:p>
          <a:p>
            <a:pPr marL="548640" marR="0" lvl="1" indent="-274320" algn="l" defTabSz="914400" rtl="0" eaLnBrk="1" fontAlgn="auto" latinLnBrk="0" hangingPunct="1">
              <a:lnSpc>
                <a:spcPct val="90000"/>
              </a:lnSpc>
              <a:spcBef>
                <a:spcPts val="500"/>
              </a:spcBef>
              <a:spcAft>
                <a:spcPts val="90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Medición con sondas de </a:t>
            </a:r>
            <a:r>
              <a:rPr kumimoji="0" lang="es-ES" sz="2300" b="0" i="0" u="none" strike="noStrike" kern="1200" cap="none" spc="0" normalizeH="0" baseline="0" noProof="0" dirty="0" err="1">
                <a:ln>
                  <a:noFill/>
                </a:ln>
                <a:solidFill>
                  <a:schemeClr val="tx2"/>
                </a:solidFill>
                <a:effectLst/>
                <a:uLnTx/>
                <a:uFillTx/>
                <a:latin typeface="+mn-lt"/>
                <a:ea typeface="+mn-ea"/>
                <a:cs typeface="+mn-cs"/>
              </a:rPr>
              <a:t>Ión</a:t>
            </a:r>
            <a:r>
              <a:rPr kumimoji="0" lang="es-ES" sz="2300" b="0" i="0" u="none" strike="noStrike" kern="1200" cap="none" spc="0" normalizeH="0" baseline="0" noProof="0" dirty="0">
                <a:ln>
                  <a:noFill/>
                </a:ln>
                <a:solidFill>
                  <a:schemeClr val="tx2"/>
                </a:solidFill>
                <a:effectLst/>
                <a:uLnTx/>
                <a:uFillTx/>
                <a:latin typeface="+mn-lt"/>
                <a:ea typeface="+mn-ea"/>
                <a:cs typeface="+mn-cs"/>
              </a:rPr>
              <a:t> selectivo</a:t>
            </a:r>
          </a:p>
          <a:p>
            <a:pPr marL="548640" marR="0" lvl="1" indent="-274320" algn="l" defTabSz="914400" rtl="0" eaLnBrk="1" fontAlgn="auto" latinLnBrk="0" hangingPunct="1">
              <a:lnSpc>
                <a:spcPct val="90000"/>
              </a:lnSpc>
              <a:spcBef>
                <a:spcPts val="500"/>
              </a:spcBef>
              <a:spcAft>
                <a:spcPts val="90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Medición con sondas Ópticas (espectrofotometría)</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La conclusión es que ninguna de ellas se adapta a las necesidades plasmadas en el proyecto, pero la más próxima es la de Medición con sondas ópticas, por lo que se recomienda usar esta tecnología en caso de encajar en los costes de inversión.</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Marcador de contenido 7" descr="Imagen que contiene persona, exterior, vistiendo, puesto&#10;&#10;Descripción generada automáticamente">
            <a:extLst>
              <a:ext uri="{FF2B5EF4-FFF2-40B4-BE49-F238E27FC236}">
                <a16:creationId xmlns:a16="http://schemas.microsoft.com/office/drawing/2014/main" id="{6A435999-F5BB-BA6F-9B9D-B74CC773A0A1}"/>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5400000">
            <a:off x="4184650" y="1833166"/>
            <a:ext cx="4937125" cy="3702843"/>
          </a:xfrm>
        </p:spPr>
      </p:pic>
      <p:sp>
        <p:nvSpPr>
          <p:cNvPr id="3" name="Título 2">
            <a:extLst>
              <a:ext uri="{FF2B5EF4-FFF2-40B4-BE49-F238E27FC236}">
                <a16:creationId xmlns:a16="http://schemas.microsoft.com/office/drawing/2014/main" id="{C271F7AA-D55A-BB6B-B9B0-FD06579441F8}"/>
              </a:ext>
            </a:extLst>
          </p:cNvPr>
          <p:cNvSpPr txBox="1">
            <a:spLocks noGrp="1"/>
          </p:cNvSpPr>
          <p:nvPr>
            <p:ph type="title" idx="4294967295"/>
          </p:nvPr>
        </p:nvSpPr>
        <p:spPr>
          <a:xfrm>
            <a:off x="-2052736" y="548680"/>
            <a:ext cx="185395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tx1"/>
                </a:solidFill>
                <a:effectLst/>
                <a:uLnTx/>
                <a:uFillTx/>
                <a:latin typeface="+mn-lt"/>
                <a:ea typeface="+mn-ea"/>
                <a:cs typeface="+mn-cs"/>
              </a:rPr>
              <a:t>CONCENTRACIÓN DE NITRATOS</a:t>
            </a:r>
          </a:p>
        </p:txBody>
      </p:sp>
      <p:sp>
        <p:nvSpPr>
          <p:cNvPr id="6" name="Marcador de número de diapositiva 5">
            <a:extLst>
              <a:ext uri="{FF2B5EF4-FFF2-40B4-BE49-F238E27FC236}">
                <a16:creationId xmlns:a16="http://schemas.microsoft.com/office/drawing/2014/main" id="{C4FB7744-20DE-F779-33C1-95B6686219E7}"/>
              </a:ext>
            </a:extLst>
          </p:cNvPr>
          <p:cNvSpPr>
            <a:spLocks noGrp="1"/>
          </p:cNvSpPr>
          <p:nvPr>
            <p:ph type="sldNum" sz="quarter" idx="12"/>
          </p:nvPr>
        </p:nvSpPr>
        <p:spPr/>
        <p:txBody>
          <a:bodyPr/>
          <a:lstStyle/>
          <a:p>
            <a:fld id="{35A6F62D-34D7-4757-9A47-1E7BD4A89E1E}" type="slidenum">
              <a:rPr lang="es-ES" smtClean="0"/>
              <a:t>13</a:t>
            </a:fld>
            <a:endParaRPr lang="es-ES"/>
          </a:p>
        </p:txBody>
      </p:sp>
    </p:spTree>
    <p:extLst>
      <p:ext uri="{BB962C8B-B14F-4D97-AF65-F5344CB8AC3E}">
        <p14:creationId xmlns:p14="http://schemas.microsoft.com/office/powerpoint/2010/main" val="243719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Implantar prototipos de elementos de medición y control del caudal y de los parámetros básicos de calidad de aguas</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632325" y="1216025"/>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Los puntos en los que se ha trabajado definitivamente son:</a:t>
            </a:r>
          </a:p>
          <a:p>
            <a:pPr marL="617220" marR="0" lvl="1" indent="-342900" algn="just" defTabSz="914400" rtl="0" eaLnBrk="1" fontAlgn="auto" latinLnBrk="0" hangingPunct="1">
              <a:lnSpc>
                <a:spcPct val="110000"/>
              </a:lnSpc>
              <a:spcBef>
                <a:spcPts val="500"/>
              </a:spcBef>
              <a:spcAft>
                <a:spcPts val="0"/>
              </a:spcAft>
              <a:buClr>
                <a:schemeClr val="accent2"/>
              </a:buClr>
              <a:buSzPct val="76000"/>
              <a:buFont typeface="Symbol" panose="05050102010706020507" pitchFamily="18" charset="2"/>
              <a:buChar char=""/>
              <a:tabLst/>
              <a:defRPr/>
            </a:pPr>
            <a:r>
              <a:rPr kumimoji="0" lang="es-ES" sz="1500" b="0"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Acequia Barranco de </a:t>
            </a:r>
            <a:r>
              <a:rPr kumimoji="0" lang="es-ES" sz="1500" b="0" i="0" u="none" strike="noStrike" kern="1200" cap="none" spc="0" normalizeH="0" baseline="0" noProof="0" dirty="0" err="1">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Ontinar</a:t>
            </a:r>
            <a:r>
              <a:rPr kumimoji="0" lang="es-ES" sz="1500" b="0"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marL="617220" marR="0" lvl="1" indent="-342900" algn="just" defTabSz="914400" rtl="0" eaLnBrk="1" fontAlgn="auto" latinLnBrk="0" hangingPunct="1">
              <a:lnSpc>
                <a:spcPct val="110000"/>
              </a:lnSpc>
              <a:spcBef>
                <a:spcPts val="500"/>
              </a:spcBef>
              <a:spcAft>
                <a:spcPts val="0"/>
              </a:spcAft>
              <a:buClr>
                <a:schemeClr val="accent2"/>
              </a:buClr>
              <a:buSzPct val="76000"/>
              <a:buFont typeface="Symbol" panose="05050102010706020507" pitchFamily="18" charset="2"/>
              <a:buChar char=""/>
              <a:tabLst/>
              <a:defRPr/>
            </a:pPr>
            <a:r>
              <a:rPr kumimoji="0" lang="es-ES" sz="1500" b="0"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Bomba Azarbe </a:t>
            </a:r>
            <a:r>
              <a:rPr kumimoji="0" lang="es-ES" sz="1500" b="0" i="0" u="none" strike="noStrike" kern="1200" cap="none" spc="0" normalizeH="0" baseline="0" noProof="0" dirty="0" err="1">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Ontinares</a:t>
            </a:r>
            <a:r>
              <a:rPr kumimoji="0" lang="es-ES" sz="1500" b="0"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marL="617220" marR="0" lvl="1" indent="-342900" algn="just" defTabSz="914400" rtl="0" eaLnBrk="1" fontAlgn="auto" latinLnBrk="0" hangingPunct="1">
              <a:lnSpc>
                <a:spcPct val="110000"/>
              </a:lnSpc>
              <a:spcBef>
                <a:spcPts val="500"/>
              </a:spcBef>
              <a:spcAft>
                <a:spcPts val="0"/>
              </a:spcAft>
              <a:buClr>
                <a:schemeClr val="accent2"/>
              </a:buClr>
              <a:buSzPct val="76000"/>
              <a:buFont typeface="Symbol" panose="05050102010706020507" pitchFamily="18" charset="2"/>
              <a:buChar char=""/>
              <a:tabLst/>
              <a:defRPr/>
            </a:pPr>
            <a:r>
              <a:rPr kumimoji="0" lang="es-ES" sz="1500" b="0"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Arqueta Portales (Pina)</a:t>
            </a:r>
          </a:p>
          <a:p>
            <a:pPr marL="617220" marR="0" lvl="1" indent="-342900" algn="just" defTabSz="914400" rtl="0" eaLnBrk="1" fontAlgn="auto" latinLnBrk="0" hangingPunct="1">
              <a:lnSpc>
                <a:spcPct val="110000"/>
              </a:lnSpc>
              <a:spcBef>
                <a:spcPts val="500"/>
              </a:spcBef>
              <a:spcAft>
                <a:spcPts val="900"/>
              </a:spcAft>
              <a:buClr>
                <a:schemeClr val="accent2"/>
              </a:buClr>
              <a:buSzPct val="76000"/>
              <a:buFont typeface="Symbol" panose="05050102010706020507" pitchFamily="18" charset="2"/>
              <a:buChar char=""/>
              <a:tabLst/>
              <a:defRPr/>
            </a:pPr>
            <a:r>
              <a:rPr kumimoji="0" lang="es-ES" sz="1500" b="0" i="1"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rPr>
              <a:t>Barranco de Lerma (Fuera de la zona prevista en el proyecto)</a:t>
            </a:r>
            <a:endParaRPr kumimoji="0" lang="es-ES" sz="1500" b="0"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4" name="Picture 4" descr="Monitorizacion de Calidad de Aguas con Triton">
            <a:extLst>
              <a:ext uri="{FF2B5EF4-FFF2-40B4-BE49-F238E27FC236}">
                <a16:creationId xmlns:a16="http://schemas.microsoft.com/office/drawing/2014/main" id="{2CEAC1AC-E9F8-F157-AD47-60F7DB13EB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417102"/>
            <a:ext cx="4041775" cy="454132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1564743B-1152-8C0B-94F7-2E795B67F911}"/>
              </a:ext>
            </a:extLst>
          </p:cNvPr>
          <p:cNvSpPr>
            <a:spLocks noGrp="1"/>
          </p:cNvSpPr>
          <p:nvPr>
            <p:ph type="sldNum" sz="quarter" idx="12"/>
          </p:nvPr>
        </p:nvSpPr>
        <p:spPr/>
        <p:txBody>
          <a:bodyPr/>
          <a:lstStyle/>
          <a:p>
            <a:fld id="{35A6F62D-34D7-4757-9A47-1E7BD4A89E1E}" type="slidenum">
              <a:rPr lang="es-ES" smtClean="0"/>
              <a:t>14</a:t>
            </a:fld>
            <a:endParaRPr lang="es-ES"/>
          </a:p>
        </p:txBody>
      </p:sp>
    </p:spTree>
    <p:extLst>
      <p:ext uri="{BB962C8B-B14F-4D97-AF65-F5344CB8AC3E}">
        <p14:creationId xmlns:p14="http://schemas.microsoft.com/office/powerpoint/2010/main" val="112450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p:nvPr>
        </p:nvSpPr>
        <p:spPr>
          <a:xfrm>
            <a:off x="457200" y="228600"/>
            <a:ext cx="8229600" cy="914400"/>
          </a:xfrm>
        </p:spPr>
        <p:txBody>
          <a:bodyPr anchor="b">
            <a:normAutofit/>
          </a:bodyPr>
          <a:lstStyle/>
          <a:p>
            <a:pPr>
              <a:lnSpc>
                <a:spcPct val="90000"/>
              </a:lnSpc>
            </a:pPr>
            <a:r>
              <a:rPr lang="es-ES" sz="2000" b="1" kern="0" cap="all" dirty="0">
                <a:effectLst/>
              </a:rPr>
              <a:t>Implantar prototipos de elementos de medición y control del caudal y de los parámetros básicos de calidad de aguas</a:t>
            </a:r>
            <a:endParaRPr lang="es-ES" sz="2000" dirty="0"/>
          </a:p>
        </p:txBody>
      </p:sp>
      <p:graphicFrame>
        <p:nvGraphicFramePr>
          <p:cNvPr id="7" name="Marcador de contenido 6">
            <a:extLst>
              <a:ext uri="{FF2B5EF4-FFF2-40B4-BE49-F238E27FC236}">
                <a16:creationId xmlns:a16="http://schemas.microsoft.com/office/drawing/2014/main" id="{9F47304F-4F8A-88A0-1569-7DB9A194A6B4}"/>
              </a:ext>
            </a:extLst>
          </p:cNvPr>
          <p:cNvGraphicFramePr>
            <a:graphicFrameLocks noGrp="1"/>
          </p:cNvGraphicFramePr>
          <p:nvPr>
            <p:ph sz="quarter" idx="1"/>
            <p:extLst>
              <p:ext uri="{D42A27DB-BD31-4B8C-83A1-F6EECF244321}">
                <p14:modId xmlns:p14="http://schemas.microsoft.com/office/powerpoint/2010/main" val="2616659660"/>
              </p:ext>
            </p:extLst>
          </p:nvPr>
        </p:nvGraphicFramePr>
        <p:xfrm>
          <a:off x="491911" y="1219200"/>
          <a:ext cx="3972227" cy="4939468"/>
        </p:xfrm>
        <a:graphic>
          <a:graphicData uri="http://schemas.openxmlformats.org/drawingml/2006/table">
            <a:tbl>
              <a:tblPr firstRow="1" firstCol="1" bandRow="1">
                <a:tableStyleId>{5C22544A-7EE6-4342-B048-85BDC9FD1C3A}</a:tableStyleId>
              </a:tblPr>
              <a:tblGrid>
                <a:gridCol w="1621172">
                  <a:extLst>
                    <a:ext uri="{9D8B030D-6E8A-4147-A177-3AD203B41FA5}">
                      <a16:colId xmlns:a16="http://schemas.microsoft.com/office/drawing/2014/main" val="2239950411"/>
                    </a:ext>
                  </a:extLst>
                </a:gridCol>
                <a:gridCol w="2351055">
                  <a:extLst>
                    <a:ext uri="{9D8B030D-6E8A-4147-A177-3AD203B41FA5}">
                      <a16:colId xmlns:a16="http://schemas.microsoft.com/office/drawing/2014/main" val="1109458668"/>
                    </a:ext>
                  </a:extLst>
                </a:gridCol>
              </a:tblGrid>
              <a:tr h="417375">
                <a:tc gridSpan="2">
                  <a:txBody>
                    <a:bodyPr/>
                    <a:lstStyle/>
                    <a:p>
                      <a:pPr algn="l">
                        <a:lnSpc>
                          <a:spcPct val="110000"/>
                        </a:lnSpc>
                        <a:spcAft>
                          <a:spcPts val="900"/>
                        </a:spcAft>
                      </a:pPr>
                      <a:r>
                        <a:rPr lang="es-ES" sz="1200" b="0" cap="all" spc="150" dirty="0">
                          <a:solidFill>
                            <a:schemeClr val="lt1"/>
                          </a:solidFill>
                          <a:effectLst/>
                        </a:rPr>
                        <a:t>ACEQUIA BARRANCO DE ONTINAR</a:t>
                      </a:r>
                      <a:endParaRPr lang="es-ES" sz="1200" b="0" cap="all" spc="150" dirty="0">
                        <a:solidFill>
                          <a:schemeClr val="l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tc hMerge="1">
                  <a:txBody>
                    <a:bodyPr/>
                    <a:lstStyle/>
                    <a:p>
                      <a:endParaRPr lang="es-ES"/>
                    </a:p>
                  </a:txBody>
                  <a:tcPr/>
                </a:tc>
                <a:extLst>
                  <a:ext uri="{0D108BD9-81ED-4DB2-BD59-A6C34878D82A}">
                    <a16:rowId xmlns:a16="http://schemas.microsoft.com/office/drawing/2014/main" val="193482942"/>
                  </a:ext>
                </a:extLst>
              </a:tr>
              <a:tr h="871493">
                <a:tc>
                  <a:txBody>
                    <a:bodyPr/>
                    <a:lstStyle/>
                    <a:p>
                      <a:pPr algn="l">
                        <a:lnSpc>
                          <a:spcPct val="110000"/>
                        </a:lnSpc>
                        <a:spcAft>
                          <a:spcPts val="900"/>
                        </a:spcAft>
                      </a:pPr>
                      <a:r>
                        <a:rPr lang="es-ES" sz="1000" b="1" cap="none" spc="0">
                          <a:solidFill>
                            <a:schemeClr val="tx1"/>
                          </a:solidFill>
                          <a:effectLst/>
                        </a:rPr>
                        <a:t>OBJETIVO</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tc>
                  <a:txBody>
                    <a:bodyPr/>
                    <a:lstStyle/>
                    <a:p>
                      <a:pPr algn="just">
                        <a:lnSpc>
                          <a:spcPct val="110000"/>
                        </a:lnSpc>
                        <a:spcAft>
                          <a:spcPts val="900"/>
                        </a:spcAft>
                      </a:pPr>
                      <a:r>
                        <a:rPr lang="es-ES" sz="1000" cap="none" spc="0">
                          <a:solidFill>
                            <a:schemeClr val="tx1"/>
                          </a:solidFill>
                          <a:effectLst/>
                        </a:rPr>
                        <a:t>Determinar el caudal y calidad del agua que se transporta en este cauce de recuperación del desagüe “barranco de la Violada”</a:t>
                      </a:r>
                      <a:endParaRPr lang="es-ES" sz="10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extLst>
                  <a:ext uri="{0D108BD9-81ED-4DB2-BD59-A6C34878D82A}">
                    <a16:rowId xmlns:a16="http://schemas.microsoft.com/office/drawing/2014/main" val="1442375084"/>
                  </a:ext>
                </a:extLst>
              </a:tr>
              <a:tr h="545644">
                <a:tc>
                  <a:txBody>
                    <a:bodyPr/>
                    <a:lstStyle/>
                    <a:p>
                      <a:pPr algn="l">
                        <a:lnSpc>
                          <a:spcPct val="110000"/>
                        </a:lnSpc>
                        <a:spcAft>
                          <a:spcPts val="900"/>
                        </a:spcAft>
                      </a:pPr>
                      <a:r>
                        <a:rPr lang="es-ES" sz="1000" b="1" cap="none" spc="0">
                          <a:solidFill>
                            <a:schemeClr val="tx1"/>
                          </a:solidFill>
                          <a:effectLst/>
                        </a:rPr>
                        <a:t>CARACTERISTICAS</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tc>
                  <a:txBody>
                    <a:bodyPr/>
                    <a:lstStyle/>
                    <a:p>
                      <a:pPr algn="just">
                        <a:lnSpc>
                          <a:spcPct val="110000"/>
                        </a:lnSpc>
                        <a:spcAft>
                          <a:spcPts val="900"/>
                        </a:spcAft>
                      </a:pPr>
                      <a:r>
                        <a:rPr lang="es-ES" sz="1000" cap="none" spc="0" dirty="0">
                          <a:solidFill>
                            <a:schemeClr val="tx1"/>
                          </a:solidFill>
                          <a:effectLst/>
                        </a:rPr>
                        <a:t>Acequia rectangular de 1,4*1,2m revestida de hormigón.</a:t>
                      </a:r>
                      <a:endParaRPr lang="es-ES" sz="10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extLst>
                  <a:ext uri="{0D108BD9-81ED-4DB2-BD59-A6C34878D82A}">
                    <a16:rowId xmlns:a16="http://schemas.microsoft.com/office/drawing/2014/main" val="1017578614"/>
                  </a:ext>
                </a:extLst>
              </a:tr>
              <a:tr h="1034417">
                <a:tc>
                  <a:txBody>
                    <a:bodyPr/>
                    <a:lstStyle/>
                    <a:p>
                      <a:pPr algn="l">
                        <a:lnSpc>
                          <a:spcPct val="110000"/>
                        </a:lnSpc>
                        <a:spcAft>
                          <a:spcPts val="900"/>
                        </a:spcAft>
                      </a:pPr>
                      <a:r>
                        <a:rPr lang="es-ES" sz="1000" b="1" cap="none" spc="0">
                          <a:solidFill>
                            <a:schemeClr val="tx1"/>
                          </a:solidFill>
                          <a:effectLst/>
                        </a:rPr>
                        <a:t>ELEMENTOS DE MEDICIÓN</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tc>
                  <a:txBody>
                    <a:bodyPr/>
                    <a:lstStyle/>
                    <a:p>
                      <a:pPr marL="342900" lvl="0" indent="-342900" algn="just">
                        <a:lnSpc>
                          <a:spcPct val="110000"/>
                        </a:lnSpc>
                        <a:buFont typeface="Symbol" panose="05050102010706020507" pitchFamily="18" charset="2"/>
                        <a:buChar char=""/>
                      </a:pPr>
                      <a:r>
                        <a:rPr lang="es-ES" sz="1000" cap="none" spc="0">
                          <a:solidFill>
                            <a:schemeClr val="tx1"/>
                          </a:solidFill>
                          <a:effectLst/>
                        </a:rPr>
                        <a:t>Sensor de nivel sobre sección de aforo.</a:t>
                      </a:r>
                    </a:p>
                    <a:p>
                      <a:pPr marL="342900" lvl="0" indent="-342900" algn="just">
                        <a:lnSpc>
                          <a:spcPct val="110000"/>
                        </a:lnSpc>
                        <a:buFont typeface="Symbol" panose="05050102010706020507" pitchFamily="18" charset="2"/>
                        <a:buChar char=""/>
                      </a:pPr>
                      <a:r>
                        <a:rPr lang="es-ES" sz="1000" cap="none" spc="0">
                          <a:solidFill>
                            <a:schemeClr val="tx1"/>
                          </a:solidFill>
                          <a:effectLst/>
                        </a:rPr>
                        <a:t>Estimación de caudal con Curva de Aforo.</a:t>
                      </a:r>
                    </a:p>
                    <a:p>
                      <a:pPr marL="342900" lvl="0" indent="-342900" algn="just">
                        <a:lnSpc>
                          <a:spcPct val="110000"/>
                        </a:lnSpc>
                        <a:spcAft>
                          <a:spcPts val="900"/>
                        </a:spcAft>
                        <a:buFont typeface="Symbol" panose="05050102010706020507" pitchFamily="18" charset="2"/>
                        <a:buChar char=""/>
                      </a:pPr>
                      <a:r>
                        <a:rPr lang="es-ES" sz="1000" cap="none" spc="0">
                          <a:solidFill>
                            <a:schemeClr val="tx1"/>
                          </a:solidFill>
                          <a:effectLst/>
                        </a:rPr>
                        <a:t>Conductividad eléctrica</a:t>
                      </a:r>
                      <a:endParaRPr lang="es-ES" sz="10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extLst>
                  <a:ext uri="{0D108BD9-81ED-4DB2-BD59-A6C34878D82A}">
                    <a16:rowId xmlns:a16="http://schemas.microsoft.com/office/drawing/2014/main" val="3227461178"/>
                  </a:ext>
                </a:extLst>
              </a:tr>
              <a:tr h="871493">
                <a:tc>
                  <a:txBody>
                    <a:bodyPr/>
                    <a:lstStyle/>
                    <a:p>
                      <a:pPr algn="l">
                        <a:lnSpc>
                          <a:spcPct val="110000"/>
                        </a:lnSpc>
                        <a:spcAft>
                          <a:spcPts val="900"/>
                        </a:spcAft>
                      </a:pPr>
                      <a:r>
                        <a:rPr lang="es-ES" sz="1000" b="1" cap="none" spc="0">
                          <a:solidFill>
                            <a:schemeClr val="tx1"/>
                          </a:solidFill>
                          <a:effectLst/>
                        </a:rPr>
                        <a:t>EQUIPO DE CONTROL</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tc>
                  <a:txBody>
                    <a:bodyPr/>
                    <a:lstStyle/>
                    <a:p>
                      <a:pPr marL="342900" lvl="0" indent="-342900" algn="just">
                        <a:lnSpc>
                          <a:spcPct val="110000"/>
                        </a:lnSpc>
                        <a:buFont typeface="Symbol" panose="05050102010706020507" pitchFamily="18" charset="2"/>
                        <a:buChar char=""/>
                      </a:pPr>
                      <a:r>
                        <a:rPr lang="es-ES" sz="1000" cap="none" spc="0">
                          <a:solidFill>
                            <a:schemeClr val="tx1"/>
                          </a:solidFill>
                          <a:effectLst/>
                        </a:rPr>
                        <a:t>Prototipo “TRITÓN CALIDAD”</a:t>
                      </a:r>
                    </a:p>
                    <a:p>
                      <a:pPr marL="342900" lvl="0" indent="-342900" algn="just">
                        <a:lnSpc>
                          <a:spcPct val="110000"/>
                        </a:lnSpc>
                        <a:buFont typeface="Symbol" panose="05050102010706020507" pitchFamily="18" charset="2"/>
                        <a:buChar char=""/>
                      </a:pPr>
                      <a:r>
                        <a:rPr lang="es-ES" sz="1000" cap="none" spc="0">
                          <a:solidFill>
                            <a:schemeClr val="tx1"/>
                          </a:solidFill>
                          <a:effectLst/>
                        </a:rPr>
                        <a:t>Alimentación con panel solar y batería.</a:t>
                      </a:r>
                    </a:p>
                    <a:p>
                      <a:pPr marL="342900" lvl="0" indent="-342900" algn="just">
                        <a:lnSpc>
                          <a:spcPct val="110000"/>
                        </a:lnSpc>
                        <a:spcAft>
                          <a:spcPts val="900"/>
                        </a:spcAft>
                        <a:buFont typeface="Symbol" panose="05050102010706020507" pitchFamily="18" charset="2"/>
                        <a:buChar char=""/>
                      </a:pPr>
                      <a:r>
                        <a:rPr lang="es-ES" sz="1000" cap="none" spc="0">
                          <a:solidFill>
                            <a:schemeClr val="tx1"/>
                          </a:solidFill>
                          <a:effectLst/>
                        </a:rPr>
                        <a:t>Colocado sobre el mismo canal</a:t>
                      </a:r>
                      <a:endParaRPr lang="es-ES" sz="10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extLst>
                  <a:ext uri="{0D108BD9-81ED-4DB2-BD59-A6C34878D82A}">
                    <a16:rowId xmlns:a16="http://schemas.microsoft.com/office/drawing/2014/main" val="67387053"/>
                  </a:ext>
                </a:extLst>
              </a:tr>
              <a:tr h="1197341">
                <a:tc>
                  <a:txBody>
                    <a:bodyPr/>
                    <a:lstStyle/>
                    <a:p>
                      <a:pPr algn="l">
                        <a:lnSpc>
                          <a:spcPct val="110000"/>
                        </a:lnSpc>
                        <a:spcAft>
                          <a:spcPts val="900"/>
                        </a:spcAft>
                      </a:pPr>
                      <a:r>
                        <a:rPr lang="es-ES" sz="1000" b="1" cap="none" spc="0">
                          <a:solidFill>
                            <a:schemeClr val="tx1"/>
                          </a:solidFill>
                          <a:effectLst/>
                        </a:rPr>
                        <a:t>OTROS DATOS</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tc>
                  <a:txBody>
                    <a:bodyPr/>
                    <a:lstStyle/>
                    <a:p>
                      <a:pPr marL="342900" lvl="0" indent="-342900" algn="just">
                        <a:lnSpc>
                          <a:spcPct val="110000"/>
                        </a:lnSpc>
                        <a:buFont typeface="Symbol" panose="05050102010706020507" pitchFamily="18" charset="2"/>
                        <a:buChar char=""/>
                      </a:pPr>
                      <a:r>
                        <a:rPr lang="es-ES" sz="1000" cap="none" spc="0" dirty="0">
                          <a:solidFill>
                            <a:schemeClr val="tx1"/>
                          </a:solidFill>
                          <a:effectLst/>
                        </a:rPr>
                        <a:t>Curva de aforo contrastada con caudalímetro portátil.</a:t>
                      </a:r>
                    </a:p>
                    <a:p>
                      <a:pPr marL="342900" lvl="0" indent="-342900" algn="just">
                        <a:lnSpc>
                          <a:spcPct val="110000"/>
                        </a:lnSpc>
                        <a:buFont typeface="Symbol" panose="05050102010706020507" pitchFamily="18" charset="2"/>
                        <a:buChar char=""/>
                      </a:pPr>
                      <a:r>
                        <a:rPr lang="es-ES" sz="1000" cap="none" spc="0" dirty="0">
                          <a:solidFill>
                            <a:schemeClr val="tx1"/>
                          </a:solidFill>
                          <a:effectLst/>
                        </a:rPr>
                        <a:t>Estimación de Solidos disueltos Totales</a:t>
                      </a:r>
                    </a:p>
                    <a:p>
                      <a:pPr marL="342900" lvl="0" indent="-342900" algn="just">
                        <a:lnSpc>
                          <a:spcPct val="110000"/>
                        </a:lnSpc>
                        <a:spcAft>
                          <a:spcPts val="900"/>
                        </a:spcAft>
                        <a:buFont typeface="Symbol" panose="05050102010706020507" pitchFamily="18" charset="2"/>
                        <a:buChar char=""/>
                      </a:pPr>
                      <a:r>
                        <a:rPr lang="es-ES" sz="1000" cap="none" spc="0" dirty="0">
                          <a:solidFill>
                            <a:schemeClr val="tx1"/>
                          </a:solidFill>
                          <a:effectLst/>
                        </a:rPr>
                        <a:t>Estimación de masa de sales exportada</a:t>
                      </a:r>
                      <a:endParaRPr lang="es-ES" sz="10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2540" marR="102540" marT="102540" marB="102540"/>
                </a:tc>
                <a:extLst>
                  <a:ext uri="{0D108BD9-81ED-4DB2-BD59-A6C34878D82A}">
                    <a16:rowId xmlns:a16="http://schemas.microsoft.com/office/drawing/2014/main" val="2922214546"/>
                  </a:ext>
                </a:extLst>
              </a:tr>
            </a:tbl>
          </a:graphicData>
        </a:graphic>
      </p:graphicFrame>
      <p:pic>
        <p:nvPicPr>
          <p:cNvPr id="10" name="Marcador de contenido 9" descr="Banca de madera en un parque&#10;&#10;Descripción generada automáticamente con confianza baja">
            <a:extLst>
              <a:ext uri="{FF2B5EF4-FFF2-40B4-BE49-F238E27FC236}">
                <a16:creationId xmlns:a16="http://schemas.microsoft.com/office/drawing/2014/main" id="{EFACCCC7-314F-B762-529E-8886FA22FAD0}"/>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265710" y="1216025"/>
            <a:ext cx="2775004" cy="4937125"/>
          </a:xfrm>
          <a:prstGeom prst="rect">
            <a:avLst/>
          </a:prstGeom>
          <a:noFill/>
          <a:ln>
            <a:noFill/>
          </a:ln>
        </p:spPr>
      </p:pic>
      <p:sp>
        <p:nvSpPr>
          <p:cNvPr id="2" name="Marcador de número de diapositiva 1">
            <a:extLst>
              <a:ext uri="{FF2B5EF4-FFF2-40B4-BE49-F238E27FC236}">
                <a16:creationId xmlns:a16="http://schemas.microsoft.com/office/drawing/2014/main" id="{F9DCD836-9724-BD65-681A-A91A2D95E385}"/>
              </a:ext>
            </a:extLst>
          </p:cNvPr>
          <p:cNvSpPr>
            <a:spLocks noGrp="1"/>
          </p:cNvSpPr>
          <p:nvPr>
            <p:ph type="sldNum" sz="quarter" idx="12"/>
          </p:nvPr>
        </p:nvSpPr>
        <p:spPr/>
        <p:txBody>
          <a:bodyPr/>
          <a:lstStyle/>
          <a:p>
            <a:fld id="{35A6F62D-34D7-4757-9A47-1E7BD4A89E1E}" type="slidenum">
              <a:rPr lang="es-ES" smtClean="0"/>
              <a:t>15</a:t>
            </a:fld>
            <a:endParaRPr lang="es-ES"/>
          </a:p>
        </p:txBody>
      </p:sp>
    </p:spTree>
    <p:extLst>
      <p:ext uri="{BB962C8B-B14F-4D97-AF65-F5344CB8AC3E}">
        <p14:creationId xmlns:p14="http://schemas.microsoft.com/office/powerpoint/2010/main" val="279231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p:nvPr>
        </p:nvSpPr>
        <p:spPr>
          <a:xfrm>
            <a:off x="457200" y="228600"/>
            <a:ext cx="8229600" cy="914400"/>
          </a:xfrm>
        </p:spPr>
        <p:txBody>
          <a:bodyPr anchor="b">
            <a:normAutofit/>
          </a:bodyPr>
          <a:lstStyle/>
          <a:p>
            <a:pPr>
              <a:lnSpc>
                <a:spcPct val="90000"/>
              </a:lnSpc>
            </a:pPr>
            <a:r>
              <a:rPr lang="es-ES" sz="2000" b="1" kern="0" cap="all" dirty="0">
                <a:effectLst/>
              </a:rPr>
              <a:t>Implantar prototipos de elementos de medición y control del caudal y de los parámetros básicos de calidad de aguas</a:t>
            </a:r>
            <a:endParaRPr lang="es-ES" sz="2000" dirty="0"/>
          </a:p>
        </p:txBody>
      </p:sp>
      <p:graphicFrame>
        <p:nvGraphicFramePr>
          <p:cNvPr id="2" name="Marcador de contenido 1">
            <a:extLst>
              <a:ext uri="{FF2B5EF4-FFF2-40B4-BE49-F238E27FC236}">
                <a16:creationId xmlns:a16="http://schemas.microsoft.com/office/drawing/2014/main" id="{4DD9EA45-70AE-1483-BCDF-745E0B48C58A}"/>
              </a:ext>
            </a:extLst>
          </p:cNvPr>
          <p:cNvGraphicFramePr>
            <a:graphicFrameLocks noGrp="1"/>
          </p:cNvGraphicFramePr>
          <p:nvPr>
            <p:ph sz="quarter" idx="1"/>
            <p:extLst>
              <p:ext uri="{D42A27DB-BD31-4B8C-83A1-F6EECF244321}">
                <p14:modId xmlns:p14="http://schemas.microsoft.com/office/powerpoint/2010/main" val="3165620036"/>
              </p:ext>
            </p:extLst>
          </p:nvPr>
        </p:nvGraphicFramePr>
        <p:xfrm>
          <a:off x="457200" y="1341472"/>
          <a:ext cx="4041648" cy="4693219"/>
        </p:xfrm>
        <a:graphic>
          <a:graphicData uri="http://schemas.openxmlformats.org/drawingml/2006/table">
            <a:tbl>
              <a:tblPr firstRow="1" firstCol="1" bandRow="1">
                <a:tableStyleId>{5C22544A-7EE6-4342-B048-85BDC9FD1C3A}</a:tableStyleId>
              </a:tblPr>
              <a:tblGrid>
                <a:gridCol w="1634610">
                  <a:extLst>
                    <a:ext uri="{9D8B030D-6E8A-4147-A177-3AD203B41FA5}">
                      <a16:colId xmlns:a16="http://schemas.microsoft.com/office/drawing/2014/main" val="2601856107"/>
                    </a:ext>
                  </a:extLst>
                </a:gridCol>
                <a:gridCol w="2407038">
                  <a:extLst>
                    <a:ext uri="{9D8B030D-6E8A-4147-A177-3AD203B41FA5}">
                      <a16:colId xmlns:a16="http://schemas.microsoft.com/office/drawing/2014/main" val="836782811"/>
                    </a:ext>
                  </a:extLst>
                </a:gridCol>
              </a:tblGrid>
              <a:tr h="327329">
                <a:tc gridSpan="2">
                  <a:txBody>
                    <a:bodyPr/>
                    <a:lstStyle/>
                    <a:p>
                      <a:pPr algn="l">
                        <a:lnSpc>
                          <a:spcPct val="110000"/>
                        </a:lnSpc>
                        <a:spcAft>
                          <a:spcPts val="900"/>
                        </a:spcAft>
                      </a:pPr>
                      <a:r>
                        <a:rPr kumimoji="0" lang="es-ES" sz="1000" kern="1200" cap="none" spc="0">
                          <a:solidFill>
                            <a:schemeClr val="tx1"/>
                          </a:solidFill>
                          <a:effectLst/>
                        </a:rPr>
                        <a:t>BOMBA AZARBE ONTINARES</a:t>
                      </a:r>
                      <a:endParaRPr kumimoji="0" lang="es-ES" sz="1000" kern="1200" cap="none" spc="0">
                        <a:solidFill>
                          <a:schemeClr val="tx1"/>
                        </a:solidFill>
                        <a:effectLst/>
                        <a:latin typeface="+mn-lt"/>
                        <a:ea typeface="+mn-ea"/>
                        <a:cs typeface="+mn-cs"/>
                      </a:endParaRPr>
                    </a:p>
                  </a:txBody>
                  <a:tcPr marL="89258" marR="25290" marT="68660" marB="68660" anchor="ctr"/>
                </a:tc>
                <a:tc hMerge="1">
                  <a:txBody>
                    <a:bodyPr/>
                    <a:lstStyle/>
                    <a:p>
                      <a:endParaRPr lang="es-ES"/>
                    </a:p>
                  </a:txBody>
                  <a:tcPr/>
                </a:tc>
                <a:extLst>
                  <a:ext uri="{0D108BD9-81ED-4DB2-BD59-A6C34878D82A}">
                    <a16:rowId xmlns:a16="http://schemas.microsoft.com/office/drawing/2014/main" val="4227549613"/>
                  </a:ext>
                </a:extLst>
              </a:tr>
              <a:tr h="679785">
                <a:tc>
                  <a:txBody>
                    <a:bodyPr/>
                    <a:lstStyle/>
                    <a:p>
                      <a:pPr algn="l">
                        <a:lnSpc>
                          <a:spcPct val="110000"/>
                        </a:lnSpc>
                        <a:spcAft>
                          <a:spcPts val="900"/>
                        </a:spcAft>
                      </a:pPr>
                      <a:r>
                        <a:rPr kumimoji="0" lang="es-ES" sz="1000" kern="1200" cap="none" spc="0">
                          <a:solidFill>
                            <a:schemeClr val="tx1"/>
                          </a:solidFill>
                          <a:effectLst/>
                        </a:rPr>
                        <a:t>OBJETIVO</a:t>
                      </a:r>
                      <a:endParaRPr kumimoji="0" lang="es-ES" sz="1000" kern="1200" cap="none" spc="0">
                        <a:solidFill>
                          <a:schemeClr val="tx1"/>
                        </a:solidFill>
                        <a:effectLst/>
                        <a:latin typeface="+mn-lt"/>
                        <a:ea typeface="+mn-ea"/>
                        <a:cs typeface="+mn-cs"/>
                      </a:endParaRPr>
                    </a:p>
                  </a:txBody>
                  <a:tcPr marL="89258" marR="25290" marT="68660" marB="68660"/>
                </a:tc>
                <a:tc>
                  <a:txBody>
                    <a:bodyPr/>
                    <a:lstStyle/>
                    <a:p>
                      <a:pPr algn="just">
                        <a:lnSpc>
                          <a:spcPct val="110000"/>
                        </a:lnSpc>
                        <a:spcAft>
                          <a:spcPts val="900"/>
                        </a:spcAft>
                      </a:pPr>
                      <a:r>
                        <a:rPr kumimoji="0" lang="es-ES" sz="1000" kern="1200" cap="none" spc="0">
                          <a:solidFill>
                            <a:schemeClr val="tx1"/>
                          </a:solidFill>
                          <a:effectLst/>
                        </a:rPr>
                        <a:t>Determinar el caudal y calidad del agua que se bombea desde el desagüe DV-17 a la acequia V-8</a:t>
                      </a:r>
                      <a:endParaRPr kumimoji="0" lang="es-ES" sz="1000" kern="1200" cap="none" spc="0">
                        <a:solidFill>
                          <a:schemeClr val="tx1"/>
                        </a:solidFill>
                        <a:effectLst/>
                        <a:latin typeface="+mn-lt"/>
                        <a:ea typeface="+mn-ea"/>
                        <a:cs typeface="+mn-cs"/>
                      </a:endParaRPr>
                    </a:p>
                  </a:txBody>
                  <a:tcPr marL="89258" marR="25290" marT="68660" marB="68660"/>
                </a:tc>
                <a:extLst>
                  <a:ext uri="{0D108BD9-81ED-4DB2-BD59-A6C34878D82A}">
                    <a16:rowId xmlns:a16="http://schemas.microsoft.com/office/drawing/2014/main" val="1773757514"/>
                  </a:ext>
                </a:extLst>
              </a:tr>
              <a:tr h="679785">
                <a:tc>
                  <a:txBody>
                    <a:bodyPr/>
                    <a:lstStyle/>
                    <a:p>
                      <a:pPr algn="l">
                        <a:lnSpc>
                          <a:spcPct val="110000"/>
                        </a:lnSpc>
                        <a:spcAft>
                          <a:spcPts val="900"/>
                        </a:spcAft>
                      </a:pPr>
                      <a:r>
                        <a:rPr kumimoji="0" lang="es-ES" sz="1000" kern="1200" cap="none" spc="0">
                          <a:solidFill>
                            <a:schemeClr val="tx1"/>
                          </a:solidFill>
                          <a:effectLst/>
                        </a:rPr>
                        <a:t>CARACTERISTICAS</a:t>
                      </a:r>
                      <a:endParaRPr kumimoji="0" lang="es-ES" sz="1000" kern="1200" cap="none" spc="0">
                        <a:solidFill>
                          <a:schemeClr val="tx1"/>
                        </a:solidFill>
                        <a:effectLst/>
                        <a:latin typeface="+mn-lt"/>
                        <a:ea typeface="+mn-ea"/>
                        <a:cs typeface="+mn-cs"/>
                      </a:endParaRPr>
                    </a:p>
                  </a:txBody>
                  <a:tcPr marL="89258" marR="25290" marT="68660" marB="68660"/>
                </a:tc>
                <a:tc>
                  <a:txBody>
                    <a:bodyPr/>
                    <a:lstStyle/>
                    <a:p>
                      <a:pPr algn="just">
                        <a:lnSpc>
                          <a:spcPct val="110000"/>
                        </a:lnSpc>
                        <a:spcAft>
                          <a:spcPts val="900"/>
                        </a:spcAft>
                      </a:pPr>
                      <a:r>
                        <a:rPr kumimoji="0" lang="es-ES" sz="1000" kern="1200" cap="none" spc="0" dirty="0">
                          <a:solidFill>
                            <a:schemeClr val="tx1"/>
                          </a:solidFill>
                          <a:effectLst/>
                        </a:rPr>
                        <a:t>Estación de bombeo (aspiración en el desagüe, impulsión y vertido sobre la acequia principal)</a:t>
                      </a:r>
                      <a:endParaRPr kumimoji="0" lang="es-ES" sz="1000" kern="1200" cap="none" spc="0" dirty="0">
                        <a:solidFill>
                          <a:schemeClr val="tx1"/>
                        </a:solidFill>
                        <a:effectLst/>
                        <a:latin typeface="+mn-lt"/>
                        <a:ea typeface="+mn-ea"/>
                        <a:cs typeface="+mn-cs"/>
                      </a:endParaRPr>
                    </a:p>
                  </a:txBody>
                  <a:tcPr marL="89258" marR="25290" marT="68660" marB="68660"/>
                </a:tc>
                <a:extLst>
                  <a:ext uri="{0D108BD9-81ED-4DB2-BD59-A6C34878D82A}">
                    <a16:rowId xmlns:a16="http://schemas.microsoft.com/office/drawing/2014/main" val="2955626456"/>
                  </a:ext>
                </a:extLst>
              </a:tr>
              <a:tr h="1470522">
                <a:tc>
                  <a:txBody>
                    <a:bodyPr/>
                    <a:lstStyle/>
                    <a:p>
                      <a:pPr algn="l">
                        <a:lnSpc>
                          <a:spcPct val="110000"/>
                        </a:lnSpc>
                        <a:spcAft>
                          <a:spcPts val="900"/>
                        </a:spcAft>
                      </a:pPr>
                      <a:r>
                        <a:rPr kumimoji="0" lang="es-ES" sz="1000" kern="1200" cap="none" spc="0">
                          <a:solidFill>
                            <a:schemeClr val="tx1"/>
                          </a:solidFill>
                          <a:effectLst/>
                        </a:rPr>
                        <a:t>ELEMENTOS DE MEDICIÓN</a:t>
                      </a:r>
                      <a:endParaRPr kumimoji="0" lang="es-ES" sz="1000" kern="1200" cap="none" spc="0">
                        <a:solidFill>
                          <a:schemeClr val="tx1"/>
                        </a:solidFill>
                        <a:effectLst/>
                        <a:latin typeface="+mn-lt"/>
                        <a:ea typeface="+mn-ea"/>
                        <a:cs typeface="+mn-cs"/>
                      </a:endParaRPr>
                    </a:p>
                  </a:txBody>
                  <a:tcPr marL="89258" marR="25290" marT="68660" marB="68660"/>
                </a:tc>
                <a:tc>
                  <a:txBody>
                    <a:bodyPr/>
                    <a:lstStyle/>
                    <a:p>
                      <a:pPr marL="342900" lvl="0" indent="-342900" algn="just">
                        <a:lnSpc>
                          <a:spcPct val="110000"/>
                        </a:lnSpc>
                        <a:buFont typeface="Symbol" panose="05050102010706020507" pitchFamily="18" charset="2"/>
                        <a:buChar char=""/>
                      </a:pPr>
                      <a:r>
                        <a:rPr kumimoji="0" lang="es-ES" sz="1000" kern="1200" cap="none" spc="0">
                          <a:solidFill>
                            <a:schemeClr val="tx1"/>
                          </a:solidFill>
                          <a:effectLst/>
                        </a:rPr>
                        <a:t>Intensidad consumida por la bomba.</a:t>
                      </a:r>
                    </a:p>
                    <a:p>
                      <a:pPr marL="342900" lvl="0" indent="-342900" algn="just">
                        <a:lnSpc>
                          <a:spcPct val="110000"/>
                        </a:lnSpc>
                        <a:buFont typeface="Symbol" panose="05050102010706020507" pitchFamily="18" charset="2"/>
                        <a:buChar char=""/>
                      </a:pPr>
                      <a:r>
                        <a:rPr kumimoji="0" lang="es-ES" sz="1000" kern="1200" cap="none" spc="0">
                          <a:solidFill>
                            <a:schemeClr val="tx1"/>
                          </a:solidFill>
                          <a:effectLst/>
                        </a:rPr>
                        <a:t>Estimación de cauda a partir de la intensidad y otros parámetros fijos de la elevación</a:t>
                      </a:r>
                    </a:p>
                    <a:p>
                      <a:pPr marL="342900" lvl="0" indent="-342900" algn="just">
                        <a:lnSpc>
                          <a:spcPct val="110000"/>
                        </a:lnSpc>
                        <a:spcAft>
                          <a:spcPts val="900"/>
                        </a:spcAft>
                        <a:buFont typeface="Symbol" panose="05050102010706020507" pitchFamily="18" charset="2"/>
                        <a:buChar char=""/>
                      </a:pPr>
                      <a:r>
                        <a:rPr kumimoji="0" lang="es-ES" sz="1000" kern="1200" cap="none" spc="0">
                          <a:solidFill>
                            <a:schemeClr val="tx1"/>
                          </a:solidFill>
                          <a:effectLst/>
                        </a:rPr>
                        <a:t>Conductividad eléctrica</a:t>
                      </a:r>
                    </a:p>
                    <a:p>
                      <a:pPr algn="just">
                        <a:lnSpc>
                          <a:spcPct val="110000"/>
                        </a:lnSpc>
                        <a:spcAft>
                          <a:spcPts val="900"/>
                        </a:spcAft>
                      </a:pPr>
                      <a:r>
                        <a:rPr kumimoji="0" lang="es-ES" sz="1000" kern="1200" cap="none" spc="0">
                          <a:solidFill>
                            <a:schemeClr val="tx1"/>
                          </a:solidFill>
                          <a:effectLst/>
                        </a:rPr>
                        <a:t> </a:t>
                      </a:r>
                      <a:endParaRPr kumimoji="0" lang="es-ES" sz="1000" kern="1200" cap="none" spc="0">
                        <a:solidFill>
                          <a:schemeClr val="tx1"/>
                        </a:solidFill>
                        <a:effectLst/>
                        <a:latin typeface="+mn-lt"/>
                        <a:ea typeface="+mn-ea"/>
                        <a:cs typeface="+mn-cs"/>
                      </a:endParaRPr>
                    </a:p>
                  </a:txBody>
                  <a:tcPr marL="89258" marR="25290" marT="68660" marB="68660"/>
                </a:tc>
                <a:extLst>
                  <a:ext uri="{0D108BD9-81ED-4DB2-BD59-A6C34878D82A}">
                    <a16:rowId xmlns:a16="http://schemas.microsoft.com/office/drawing/2014/main" val="568145289"/>
                  </a:ext>
                </a:extLst>
              </a:tr>
              <a:tr h="1032241">
                <a:tc>
                  <a:txBody>
                    <a:bodyPr/>
                    <a:lstStyle/>
                    <a:p>
                      <a:pPr algn="l">
                        <a:lnSpc>
                          <a:spcPct val="110000"/>
                        </a:lnSpc>
                        <a:spcAft>
                          <a:spcPts val="900"/>
                        </a:spcAft>
                      </a:pPr>
                      <a:r>
                        <a:rPr kumimoji="0" lang="es-ES" sz="1000" kern="1200" cap="none" spc="0">
                          <a:solidFill>
                            <a:schemeClr val="tx1"/>
                          </a:solidFill>
                          <a:effectLst/>
                        </a:rPr>
                        <a:t>EQUIPO DE CONTROL</a:t>
                      </a:r>
                      <a:endParaRPr kumimoji="0" lang="es-ES" sz="1000" kern="1200" cap="none" spc="0">
                        <a:solidFill>
                          <a:schemeClr val="tx1"/>
                        </a:solidFill>
                        <a:effectLst/>
                        <a:latin typeface="+mn-lt"/>
                        <a:ea typeface="+mn-ea"/>
                        <a:cs typeface="+mn-cs"/>
                      </a:endParaRPr>
                    </a:p>
                  </a:txBody>
                  <a:tcPr marL="89258" marR="25290" marT="68660" marB="68660"/>
                </a:tc>
                <a:tc>
                  <a:txBody>
                    <a:bodyPr/>
                    <a:lstStyle/>
                    <a:p>
                      <a:pPr marL="342900" lvl="0" indent="-342900" algn="just">
                        <a:lnSpc>
                          <a:spcPct val="110000"/>
                        </a:lnSpc>
                        <a:buFont typeface="Symbol" panose="05050102010706020507" pitchFamily="18" charset="2"/>
                        <a:buChar char=""/>
                      </a:pPr>
                      <a:r>
                        <a:rPr kumimoji="0" lang="es-ES" sz="1000" kern="1200" cap="none" spc="0">
                          <a:solidFill>
                            <a:schemeClr val="tx1"/>
                          </a:solidFill>
                          <a:effectLst/>
                        </a:rPr>
                        <a:t>Prototipo “TRITÓN CALIDAD”</a:t>
                      </a:r>
                    </a:p>
                    <a:p>
                      <a:pPr marL="342900" lvl="0" indent="-342900" algn="just">
                        <a:lnSpc>
                          <a:spcPct val="110000"/>
                        </a:lnSpc>
                        <a:buFont typeface="Symbol" panose="05050102010706020507" pitchFamily="18" charset="2"/>
                        <a:buChar char=""/>
                      </a:pPr>
                      <a:r>
                        <a:rPr kumimoji="0" lang="es-ES" sz="1000" kern="1200" cap="none" spc="0">
                          <a:solidFill>
                            <a:schemeClr val="tx1"/>
                          </a:solidFill>
                          <a:effectLst/>
                        </a:rPr>
                        <a:t>Alimentación con panel solar y batería.</a:t>
                      </a:r>
                    </a:p>
                    <a:p>
                      <a:pPr marL="342900" lvl="0" indent="-342900" algn="just">
                        <a:lnSpc>
                          <a:spcPct val="110000"/>
                        </a:lnSpc>
                        <a:spcAft>
                          <a:spcPts val="900"/>
                        </a:spcAft>
                        <a:buFont typeface="Symbol" panose="05050102010706020507" pitchFamily="18" charset="2"/>
                        <a:buChar char=""/>
                      </a:pPr>
                      <a:r>
                        <a:rPr kumimoji="0" lang="es-ES" sz="1000" kern="1200" cap="none" spc="0">
                          <a:solidFill>
                            <a:schemeClr val="tx1"/>
                          </a:solidFill>
                          <a:effectLst/>
                        </a:rPr>
                        <a:t>Colocado en la estación de bombeo</a:t>
                      </a:r>
                      <a:endParaRPr kumimoji="0" lang="es-ES" sz="1000" kern="1200" cap="none" spc="0">
                        <a:solidFill>
                          <a:schemeClr val="tx1"/>
                        </a:solidFill>
                        <a:effectLst/>
                        <a:latin typeface="+mn-lt"/>
                        <a:ea typeface="+mn-ea"/>
                        <a:cs typeface="+mn-cs"/>
                      </a:endParaRPr>
                    </a:p>
                  </a:txBody>
                  <a:tcPr marL="89258" marR="25290" marT="68660" marB="68660"/>
                </a:tc>
                <a:extLst>
                  <a:ext uri="{0D108BD9-81ED-4DB2-BD59-A6C34878D82A}">
                    <a16:rowId xmlns:a16="http://schemas.microsoft.com/office/drawing/2014/main" val="2504423594"/>
                  </a:ext>
                </a:extLst>
              </a:tr>
              <a:tr h="503557">
                <a:tc>
                  <a:txBody>
                    <a:bodyPr/>
                    <a:lstStyle/>
                    <a:p>
                      <a:pPr algn="l">
                        <a:lnSpc>
                          <a:spcPct val="110000"/>
                        </a:lnSpc>
                        <a:spcAft>
                          <a:spcPts val="900"/>
                        </a:spcAft>
                      </a:pPr>
                      <a:r>
                        <a:rPr kumimoji="0" lang="es-ES" sz="1000" kern="1200" cap="none" spc="0">
                          <a:solidFill>
                            <a:schemeClr val="tx1"/>
                          </a:solidFill>
                          <a:effectLst/>
                        </a:rPr>
                        <a:t>OTROS DATOS</a:t>
                      </a:r>
                      <a:endParaRPr kumimoji="0" lang="es-ES" sz="1000" kern="1200" cap="none" spc="0">
                        <a:solidFill>
                          <a:schemeClr val="tx1"/>
                        </a:solidFill>
                        <a:effectLst/>
                        <a:latin typeface="+mn-lt"/>
                        <a:ea typeface="+mn-ea"/>
                        <a:cs typeface="+mn-cs"/>
                      </a:endParaRPr>
                    </a:p>
                  </a:txBody>
                  <a:tcPr marL="89258" marR="25290" marT="68660" marB="68660"/>
                </a:tc>
                <a:tc>
                  <a:txBody>
                    <a:bodyPr/>
                    <a:lstStyle/>
                    <a:p>
                      <a:pPr marL="342900" lvl="0" indent="-342900" algn="just">
                        <a:lnSpc>
                          <a:spcPct val="110000"/>
                        </a:lnSpc>
                        <a:spcAft>
                          <a:spcPts val="900"/>
                        </a:spcAft>
                        <a:buFont typeface="Symbol" panose="05050102010706020507" pitchFamily="18" charset="2"/>
                        <a:buChar char=""/>
                      </a:pPr>
                      <a:r>
                        <a:rPr kumimoji="0" lang="es-ES" sz="1000" kern="1200" cap="none" spc="0" dirty="0">
                          <a:solidFill>
                            <a:schemeClr val="tx1"/>
                          </a:solidFill>
                          <a:effectLst/>
                        </a:rPr>
                        <a:t>Curva de aforo NO contrastada por dificultad técnica.</a:t>
                      </a:r>
                      <a:endParaRPr kumimoji="0" lang="es-ES" sz="1000" kern="1200" cap="none" spc="0" dirty="0">
                        <a:solidFill>
                          <a:schemeClr val="tx1"/>
                        </a:solidFill>
                        <a:effectLst/>
                        <a:latin typeface="+mn-lt"/>
                        <a:ea typeface="+mn-ea"/>
                        <a:cs typeface="+mn-cs"/>
                      </a:endParaRPr>
                    </a:p>
                  </a:txBody>
                  <a:tcPr marL="89258" marR="25290" marT="68660" marB="68660"/>
                </a:tc>
                <a:extLst>
                  <a:ext uri="{0D108BD9-81ED-4DB2-BD59-A6C34878D82A}">
                    <a16:rowId xmlns:a16="http://schemas.microsoft.com/office/drawing/2014/main" val="1392293896"/>
                  </a:ext>
                </a:extLst>
              </a:tr>
            </a:tbl>
          </a:graphicData>
        </a:graphic>
      </p:graphicFrame>
      <p:pic>
        <p:nvPicPr>
          <p:cNvPr id="9" name="Marcador de contenido 8">
            <a:extLst>
              <a:ext uri="{FF2B5EF4-FFF2-40B4-BE49-F238E27FC236}">
                <a16:creationId xmlns:a16="http://schemas.microsoft.com/office/drawing/2014/main" id="{5401FE09-C137-DE8C-1A61-AFB71A5666C5}"/>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5337722" y="1928524"/>
            <a:ext cx="2762669" cy="3512127"/>
          </a:xfrm>
          <a:prstGeom prst="rect">
            <a:avLst/>
          </a:prstGeom>
          <a:noFill/>
          <a:ln>
            <a:noFill/>
          </a:ln>
        </p:spPr>
      </p:pic>
      <p:sp>
        <p:nvSpPr>
          <p:cNvPr id="3" name="Marcador de número de diapositiva 2">
            <a:extLst>
              <a:ext uri="{FF2B5EF4-FFF2-40B4-BE49-F238E27FC236}">
                <a16:creationId xmlns:a16="http://schemas.microsoft.com/office/drawing/2014/main" id="{AE42FB63-5D96-A438-D327-4278CE2F899C}"/>
              </a:ext>
            </a:extLst>
          </p:cNvPr>
          <p:cNvSpPr>
            <a:spLocks noGrp="1"/>
          </p:cNvSpPr>
          <p:nvPr>
            <p:ph type="sldNum" sz="quarter" idx="12"/>
          </p:nvPr>
        </p:nvSpPr>
        <p:spPr/>
        <p:txBody>
          <a:bodyPr/>
          <a:lstStyle/>
          <a:p>
            <a:fld id="{35A6F62D-34D7-4757-9A47-1E7BD4A89E1E}" type="slidenum">
              <a:rPr lang="es-ES" smtClean="0"/>
              <a:t>16</a:t>
            </a:fld>
            <a:endParaRPr lang="es-ES"/>
          </a:p>
        </p:txBody>
      </p:sp>
    </p:spTree>
    <p:extLst>
      <p:ext uri="{BB962C8B-B14F-4D97-AF65-F5344CB8AC3E}">
        <p14:creationId xmlns:p14="http://schemas.microsoft.com/office/powerpoint/2010/main" val="302415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p:nvPr>
        </p:nvSpPr>
        <p:spPr>
          <a:xfrm>
            <a:off x="457200" y="228600"/>
            <a:ext cx="8229600" cy="914400"/>
          </a:xfrm>
        </p:spPr>
        <p:txBody>
          <a:bodyPr anchor="b">
            <a:normAutofit/>
          </a:bodyPr>
          <a:lstStyle/>
          <a:p>
            <a:pPr>
              <a:lnSpc>
                <a:spcPct val="90000"/>
              </a:lnSpc>
            </a:pPr>
            <a:r>
              <a:rPr lang="es-ES" sz="2000" b="1" kern="0" cap="all" dirty="0">
                <a:effectLst/>
              </a:rPr>
              <a:t>Implantar prototipos de elementos de medición y control del caudal y de los parámetros básicos de calidad de aguas</a:t>
            </a:r>
            <a:endParaRPr lang="es-ES" sz="2000" dirty="0"/>
          </a:p>
        </p:txBody>
      </p:sp>
      <p:pic>
        <p:nvPicPr>
          <p:cNvPr id="5" name="Marcador de contenido 4" descr="Un campo de tierra&#10;&#10;Descripción generada automáticamente con confianza media">
            <a:extLst>
              <a:ext uri="{FF2B5EF4-FFF2-40B4-BE49-F238E27FC236}">
                <a16:creationId xmlns:a16="http://schemas.microsoft.com/office/drawing/2014/main" id="{C2EE62E7-9CAA-54F8-A096-C931F9ACB872}"/>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632325" y="2548083"/>
            <a:ext cx="4041775" cy="2273008"/>
          </a:xfrm>
          <a:prstGeom prst="rect">
            <a:avLst/>
          </a:prstGeom>
          <a:noFill/>
          <a:ln>
            <a:noFill/>
          </a:ln>
        </p:spPr>
      </p:pic>
      <p:graphicFrame>
        <p:nvGraphicFramePr>
          <p:cNvPr id="9" name="Marcador de contenido 8">
            <a:extLst>
              <a:ext uri="{FF2B5EF4-FFF2-40B4-BE49-F238E27FC236}">
                <a16:creationId xmlns:a16="http://schemas.microsoft.com/office/drawing/2014/main" id="{BA17F936-369C-E633-58FE-78CB72A19C45}"/>
              </a:ext>
            </a:extLst>
          </p:cNvPr>
          <p:cNvGraphicFramePr>
            <a:graphicFrameLocks noGrp="1"/>
          </p:cNvGraphicFramePr>
          <p:nvPr>
            <p:ph sz="quarter" idx="1"/>
            <p:extLst>
              <p:ext uri="{D42A27DB-BD31-4B8C-83A1-F6EECF244321}">
                <p14:modId xmlns:p14="http://schemas.microsoft.com/office/powerpoint/2010/main" val="1411287189"/>
              </p:ext>
            </p:extLst>
          </p:nvPr>
        </p:nvGraphicFramePr>
        <p:xfrm>
          <a:off x="722708" y="1219200"/>
          <a:ext cx="3510634" cy="4937763"/>
        </p:xfrm>
        <a:graphic>
          <a:graphicData uri="http://schemas.openxmlformats.org/drawingml/2006/table">
            <a:tbl>
              <a:tblPr firstRow="1" firstCol="1" bandRow="1">
                <a:tableStyleId>{5C22544A-7EE6-4342-B048-85BDC9FD1C3A}</a:tableStyleId>
              </a:tblPr>
              <a:tblGrid>
                <a:gridCol w="1325279">
                  <a:extLst>
                    <a:ext uri="{9D8B030D-6E8A-4147-A177-3AD203B41FA5}">
                      <a16:colId xmlns:a16="http://schemas.microsoft.com/office/drawing/2014/main" val="1552717803"/>
                    </a:ext>
                  </a:extLst>
                </a:gridCol>
                <a:gridCol w="2185355">
                  <a:extLst>
                    <a:ext uri="{9D8B030D-6E8A-4147-A177-3AD203B41FA5}">
                      <a16:colId xmlns:a16="http://schemas.microsoft.com/office/drawing/2014/main" val="3095691711"/>
                    </a:ext>
                  </a:extLst>
                </a:gridCol>
              </a:tblGrid>
              <a:tr h="393940">
                <a:tc gridSpan="2">
                  <a:txBody>
                    <a:bodyPr/>
                    <a:lstStyle/>
                    <a:p>
                      <a:pPr algn="l">
                        <a:lnSpc>
                          <a:spcPct val="110000"/>
                        </a:lnSpc>
                        <a:spcAft>
                          <a:spcPts val="900"/>
                        </a:spcAft>
                      </a:pPr>
                      <a:r>
                        <a:rPr lang="es-ES" sz="1000" b="1" cap="all" spc="60" dirty="0">
                          <a:solidFill>
                            <a:schemeClr val="tx1"/>
                          </a:solidFill>
                          <a:effectLst/>
                        </a:rPr>
                        <a:t>ARQUETA PORTALES PINA</a:t>
                      </a:r>
                      <a:endParaRPr lang="es-ES" sz="1000" b="1" cap="all" spc="6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8826" marR="108826" marT="108826" marB="108826"/>
                </a:tc>
                <a:tc hMerge="1">
                  <a:txBody>
                    <a:bodyPr/>
                    <a:lstStyle/>
                    <a:p>
                      <a:endParaRPr lang="es-ES"/>
                    </a:p>
                  </a:txBody>
                  <a:tcPr/>
                </a:tc>
                <a:extLst>
                  <a:ext uri="{0D108BD9-81ED-4DB2-BD59-A6C34878D82A}">
                    <a16:rowId xmlns:a16="http://schemas.microsoft.com/office/drawing/2014/main" val="656663509"/>
                  </a:ext>
                </a:extLst>
              </a:tr>
              <a:tr h="1376957">
                <a:tc>
                  <a:txBody>
                    <a:bodyPr/>
                    <a:lstStyle/>
                    <a:p>
                      <a:pPr algn="l">
                        <a:lnSpc>
                          <a:spcPct val="110000"/>
                        </a:lnSpc>
                        <a:spcAft>
                          <a:spcPts val="900"/>
                        </a:spcAft>
                      </a:pPr>
                      <a:r>
                        <a:rPr lang="es-ES" sz="1000" b="1" cap="none" spc="0" dirty="0">
                          <a:solidFill>
                            <a:schemeClr val="tx1"/>
                          </a:solidFill>
                          <a:effectLst/>
                        </a:rPr>
                        <a:t>OBJETIVO</a:t>
                      </a:r>
                      <a:endParaRPr lang="es-ES" sz="10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tc>
                  <a:txBody>
                    <a:bodyPr/>
                    <a:lstStyle/>
                    <a:p>
                      <a:pPr algn="just">
                        <a:lnSpc>
                          <a:spcPct val="110000"/>
                        </a:lnSpc>
                        <a:spcAft>
                          <a:spcPts val="900"/>
                        </a:spcAft>
                      </a:pPr>
                      <a:r>
                        <a:rPr lang="es-ES" sz="1300" cap="none" spc="0" dirty="0">
                          <a:solidFill>
                            <a:schemeClr val="tx1"/>
                          </a:solidFill>
                          <a:effectLst/>
                        </a:rPr>
                        <a:t>Determinar el caudal y calidad del agua que se transporta en este desagüe que drena parte de los sectores de riego desde el ramal 4 hasta el 6</a:t>
                      </a:r>
                      <a:endParaRPr lang="es-ES" sz="13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extLst>
                  <a:ext uri="{0D108BD9-81ED-4DB2-BD59-A6C34878D82A}">
                    <a16:rowId xmlns:a16="http://schemas.microsoft.com/office/drawing/2014/main" val="60737794"/>
                  </a:ext>
                </a:extLst>
              </a:tr>
              <a:tr h="738513">
                <a:tc>
                  <a:txBody>
                    <a:bodyPr/>
                    <a:lstStyle/>
                    <a:p>
                      <a:pPr algn="l">
                        <a:lnSpc>
                          <a:spcPct val="110000"/>
                        </a:lnSpc>
                        <a:spcAft>
                          <a:spcPts val="900"/>
                        </a:spcAft>
                      </a:pPr>
                      <a:r>
                        <a:rPr lang="es-ES" sz="1000" b="1" cap="none" spc="0">
                          <a:solidFill>
                            <a:schemeClr val="tx1"/>
                          </a:solidFill>
                          <a:effectLst/>
                        </a:rPr>
                        <a:t>CARACTERISTICAS</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tc>
                  <a:txBody>
                    <a:bodyPr/>
                    <a:lstStyle/>
                    <a:p>
                      <a:pPr algn="just">
                        <a:lnSpc>
                          <a:spcPct val="110000"/>
                        </a:lnSpc>
                        <a:spcAft>
                          <a:spcPts val="900"/>
                        </a:spcAft>
                      </a:pPr>
                      <a:r>
                        <a:rPr lang="es-ES" sz="1300" cap="none" spc="0">
                          <a:solidFill>
                            <a:schemeClr val="tx1"/>
                          </a:solidFill>
                          <a:effectLst/>
                        </a:rPr>
                        <a:t>Arqueta intercalada en tubería de drenaje de 400mm de diámetro.</a:t>
                      </a:r>
                      <a:endParaRPr lang="es-E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extLst>
                  <a:ext uri="{0D108BD9-81ED-4DB2-BD59-A6C34878D82A}">
                    <a16:rowId xmlns:a16="http://schemas.microsoft.com/office/drawing/2014/main" val="2217376545"/>
                  </a:ext>
                </a:extLst>
              </a:tr>
              <a:tr h="525698">
                <a:tc>
                  <a:txBody>
                    <a:bodyPr/>
                    <a:lstStyle/>
                    <a:p>
                      <a:pPr algn="l">
                        <a:lnSpc>
                          <a:spcPct val="110000"/>
                        </a:lnSpc>
                        <a:spcAft>
                          <a:spcPts val="900"/>
                        </a:spcAft>
                      </a:pPr>
                      <a:r>
                        <a:rPr lang="es-ES" sz="1000" b="1" cap="none" spc="0">
                          <a:solidFill>
                            <a:schemeClr val="tx1"/>
                          </a:solidFill>
                          <a:effectLst/>
                        </a:rPr>
                        <a:t>ELEMENTOS DE MEDICIÓN</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tc>
                  <a:txBody>
                    <a:bodyPr/>
                    <a:lstStyle/>
                    <a:p>
                      <a:pPr marL="342900" lvl="0" indent="-342900" algn="just">
                        <a:lnSpc>
                          <a:spcPct val="110000"/>
                        </a:lnSpc>
                        <a:buFont typeface="Symbol" panose="05050102010706020507" pitchFamily="18" charset="2"/>
                        <a:buChar char=""/>
                      </a:pPr>
                      <a:r>
                        <a:rPr lang="es-ES" sz="1300" cap="none" spc="0">
                          <a:solidFill>
                            <a:schemeClr val="tx1"/>
                          </a:solidFill>
                          <a:effectLst/>
                        </a:rPr>
                        <a:t>Sensor de nivel.</a:t>
                      </a:r>
                    </a:p>
                    <a:p>
                      <a:pPr marL="342900" lvl="0" indent="-342900" algn="just">
                        <a:lnSpc>
                          <a:spcPct val="110000"/>
                        </a:lnSpc>
                        <a:spcAft>
                          <a:spcPts val="900"/>
                        </a:spcAft>
                        <a:buFont typeface="Symbol" panose="05050102010706020507" pitchFamily="18" charset="2"/>
                        <a:buChar char=""/>
                      </a:pPr>
                      <a:r>
                        <a:rPr lang="es-ES" sz="1300" cap="none" spc="0">
                          <a:solidFill>
                            <a:schemeClr val="tx1"/>
                          </a:solidFill>
                          <a:effectLst/>
                        </a:rPr>
                        <a:t>Conductividad eléctrica</a:t>
                      </a:r>
                      <a:endParaRPr lang="es-E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extLst>
                  <a:ext uri="{0D108BD9-81ED-4DB2-BD59-A6C34878D82A}">
                    <a16:rowId xmlns:a16="http://schemas.microsoft.com/office/drawing/2014/main" val="3653393273"/>
                  </a:ext>
                </a:extLst>
              </a:tr>
              <a:tr h="1376957">
                <a:tc>
                  <a:txBody>
                    <a:bodyPr/>
                    <a:lstStyle/>
                    <a:p>
                      <a:pPr algn="l">
                        <a:lnSpc>
                          <a:spcPct val="110000"/>
                        </a:lnSpc>
                        <a:spcAft>
                          <a:spcPts val="900"/>
                        </a:spcAft>
                      </a:pPr>
                      <a:r>
                        <a:rPr lang="es-ES" sz="1000" b="1" cap="none" spc="0">
                          <a:solidFill>
                            <a:schemeClr val="tx1"/>
                          </a:solidFill>
                          <a:effectLst/>
                        </a:rPr>
                        <a:t>EQUIPO DE CONTROL</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tc>
                  <a:txBody>
                    <a:bodyPr/>
                    <a:lstStyle/>
                    <a:p>
                      <a:pPr marL="342900" lvl="0" indent="-342900" algn="just">
                        <a:lnSpc>
                          <a:spcPct val="110000"/>
                        </a:lnSpc>
                        <a:buFont typeface="Symbol" panose="05050102010706020507" pitchFamily="18" charset="2"/>
                        <a:buChar char=""/>
                      </a:pPr>
                      <a:r>
                        <a:rPr lang="es-ES" sz="1300" cap="none" spc="0">
                          <a:solidFill>
                            <a:schemeClr val="tx1"/>
                          </a:solidFill>
                          <a:effectLst/>
                        </a:rPr>
                        <a:t>Prototipo “TRITÓN CALIDAD”</a:t>
                      </a:r>
                    </a:p>
                    <a:p>
                      <a:pPr marL="342900" lvl="0" indent="-342900" algn="just">
                        <a:lnSpc>
                          <a:spcPct val="110000"/>
                        </a:lnSpc>
                        <a:buFont typeface="Symbol" panose="05050102010706020507" pitchFamily="18" charset="2"/>
                        <a:buChar char=""/>
                      </a:pPr>
                      <a:r>
                        <a:rPr lang="es-ES" sz="1300" cap="none" spc="0">
                          <a:solidFill>
                            <a:schemeClr val="tx1"/>
                          </a:solidFill>
                          <a:effectLst/>
                        </a:rPr>
                        <a:t>Alimentación con panel solar y batería.</a:t>
                      </a:r>
                    </a:p>
                    <a:p>
                      <a:pPr marL="342900" lvl="0" indent="-342900" algn="just">
                        <a:lnSpc>
                          <a:spcPct val="110000"/>
                        </a:lnSpc>
                        <a:spcAft>
                          <a:spcPts val="900"/>
                        </a:spcAft>
                        <a:buFont typeface="Symbol" panose="05050102010706020507" pitchFamily="18" charset="2"/>
                        <a:buChar char=""/>
                      </a:pPr>
                      <a:r>
                        <a:rPr lang="es-ES" sz="1300" cap="none" spc="0">
                          <a:solidFill>
                            <a:schemeClr val="tx1"/>
                          </a:solidFill>
                          <a:effectLst/>
                        </a:rPr>
                        <a:t>Colocado sobre la arqueta</a:t>
                      </a:r>
                      <a:endParaRPr lang="es-E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extLst>
                  <a:ext uri="{0D108BD9-81ED-4DB2-BD59-A6C34878D82A}">
                    <a16:rowId xmlns:a16="http://schemas.microsoft.com/office/drawing/2014/main" val="2236548014"/>
                  </a:ext>
                </a:extLst>
              </a:tr>
              <a:tr h="525698">
                <a:tc>
                  <a:txBody>
                    <a:bodyPr/>
                    <a:lstStyle/>
                    <a:p>
                      <a:pPr algn="l">
                        <a:lnSpc>
                          <a:spcPct val="110000"/>
                        </a:lnSpc>
                        <a:spcAft>
                          <a:spcPts val="900"/>
                        </a:spcAft>
                      </a:pPr>
                      <a:r>
                        <a:rPr lang="es-ES" sz="1000" b="1" cap="none" spc="0">
                          <a:solidFill>
                            <a:schemeClr val="tx1"/>
                          </a:solidFill>
                          <a:effectLst/>
                        </a:rPr>
                        <a:t>OTROS DATOS</a:t>
                      </a:r>
                      <a:endParaRPr lang="es-ES" sz="10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tc>
                  <a:txBody>
                    <a:bodyPr/>
                    <a:lstStyle/>
                    <a:p>
                      <a:pPr marL="342900" lvl="0" indent="-342900" algn="just">
                        <a:lnSpc>
                          <a:spcPct val="110000"/>
                        </a:lnSpc>
                        <a:spcAft>
                          <a:spcPts val="900"/>
                        </a:spcAft>
                        <a:buFont typeface="Symbol" panose="05050102010706020507" pitchFamily="18" charset="2"/>
                        <a:buChar char=""/>
                      </a:pPr>
                      <a:r>
                        <a:rPr lang="es-ES" sz="1300" cap="none" spc="0" dirty="0">
                          <a:solidFill>
                            <a:schemeClr val="tx1"/>
                          </a:solidFill>
                          <a:effectLst/>
                        </a:rPr>
                        <a:t>No hay curva de aforo disponible</a:t>
                      </a:r>
                      <a:endParaRPr lang="es-ES" sz="13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37557" marT="15023" marB="72550"/>
                </a:tc>
                <a:extLst>
                  <a:ext uri="{0D108BD9-81ED-4DB2-BD59-A6C34878D82A}">
                    <a16:rowId xmlns:a16="http://schemas.microsoft.com/office/drawing/2014/main" val="999019569"/>
                  </a:ext>
                </a:extLst>
              </a:tr>
            </a:tbl>
          </a:graphicData>
        </a:graphic>
      </p:graphicFrame>
      <p:sp>
        <p:nvSpPr>
          <p:cNvPr id="2" name="Marcador de número de diapositiva 1">
            <a:extLst>
              <a:ext uri="{FF2B5EF4-FFF2-40B4-BE49-F238E27FC236}">
                <a16:creationId xmlns:a16="http://schemas.microsoft.com/office/drawing/2014/main" id="{9EFB0D75-6256-0025-55CD-B3EF50F4496D}"/>
              </a:ext>
            </a:extLst>
          </p:cNvPr>
          <p:cNvSpPr>
            <a:spLocks noGrp="1"/>
          </p:cNvSpPr>
          <p:nvPr>
            <p:ph type="sldNum" sz="quarter" idx="12"/>
          </p:nvPr>
        </p:nvSpPr>
        <p:spPr/>
        <p:txBody>
          <a:bodyPr/>
          <a:lstStyle/>
          <a:p>
            <a:fld id="{35A6F62D-34D7-4757-9A47-1E7BD4A89E1E}" type="slidenum">
              <a:rPr lang="es-ES" smtClean="0"/>
              <a:t>17</a:t>
            </a:fld>
            <a:endParaRPr lang="es-ES"/>
          </a:p>
        </p:txBody>
      </p:sp>
    </p:spTree>
    <p:extLst>
      <p:ext uri="{BB962C8B-B14F-4D97-AF65-F5344CB8AC3E}">
        <p14:creationId xmlns:p14="http://schemas.microsoft.com/office/powerpoint/2010/main" val="230560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p:nvPr>
        </p:nvSpPr>
        <p:spPr>
          <a:xfrm>
            <a:off x="457200" y="228600"/>
            <a:ext cx="8229600" cy="914400"/>
          </a:xfrm>
        </p:spPr>
        <p:txBody>
          <a:bodyPr anchor="b">
            <a:normAutofit/>
          </a:bodyPr>
          <a:lstStyle/>
          <a:p>
            <a:pPr>
              <a:lnSpc>
                <a:spcPct val="90000"/>
              </a:lnSpc>
            </a:pPr>
            <a:r>
              <a:rPr lang="es-ES" sz="2000" b="1" kern="0" cap="all" dirty="0">
                <a:effectLst/>
              </a:rPr>
              <a:t>Implantar prototipos de elementos de medición y control del caudal y de los parámetros básicos de calidad de aguas</a:t>
            </a:r>
            <a:endParaRPr lang="es-ES" sz="2000" dirty="0"/>
          </a:p>
        </p:txBody>
      </p:sp>
      <p:pic>
        <p:nvPicPr>
          <p:cNvPr id="10" name="Marcador de contenido 9" descr="Imagen que contiene exterior, agua, pequeño, hombre&#10;&#10;Descripción generada automáticamente">
            <a:extLst>
              <a:ext uri="{FF2B5EF4-FFF2-40B4-BE49-F238E27FC236}">
                <a16:creationId xmlns:a16="http://schemas.microsoft.com/office/drawing/2014/main" id="{4D0E43DA-5C2E-EE46-F83C-81AC1F35A345}"/>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632325" y="2548064"/>
            <a:ext cx="4041775" cy="2273046"/>
          </a:xfrm>
          <a:prstGeom prst="rect">
            <a:avLst/>
          </a:prstGeom>
          <a:noFill/>
          <a:ln>
            <a:noFill/>
          </a:ln>
        </p:spPr>
      </p:pic>
      <p:graphicFrame>
        <p:nvGraphicFramePr>
          <p:cNvPr id="6" name="Marcador de contenido 5">
            <a:extLst>
              <a:ext uri="{FF2B5EF4-FFF2-40B4-BE49-F238E27FC236}">
                <a16:creationId xmlns:a16="http://schemas.microsoft.com/office/drawing/2014/main" id="{29F8C49E-1C26-7D28-A4EF-0ACEC8EB5A85}"/>
              </a:ext>
            </a:extLst>
          </p:cNvPr>
          <p:cNvGraphicFramePr>
            <a:graphicFrameLocks noGrp="1"/>
          </p:cNvGraphicFramePr>
          <p:nvPr>
            <p:ph sz="quarter" idx="1"/>
            <p:extLst>
              <p:ext uri="{D42A27DB-BD31-4B8C-83A1-F6EECF244321}">
                <p14:modId xmlns:p14="http://schemas.microsoft.com/office/powerpoint/2010/main" val="1458381407"/>
              </p:ext>
            </p:extLst>
          </p:nvPr>
        </p:nvGraphicFramePr>
        <p:xfrm>
          <a:off x="457200" y="2026093"/>
          <a:ext cx="4041649" cy="3345217"/>
        </p:xfrm>
        <a:graphic>
          <a:graphicData uri="http://schemas.openxmlformats.org/drawingml/2006/table">
            <a:tbl>
              <a:tblPr firstRow="1" firstCol="1" bandRow="1">
                <a:tableStyleId>{5C22544A-7EE6-4342-B048-85BDC9FD1C3A}</a:tableStyleId>
              </a:tblPr>
              <a:tblGrid>
                <a:gridCol w="1295182">
                  <a:extLst>
                    <a:ext uri="{9D8B030D-6E8A-4147-A177-3AD203B41FA5}">
                      <a16:colId xmlns:a16="http://schemas.microsoft.com/office/drawing/2014/main" val="1996800976"/>
                    </a:ext>
                  </a:extLst>
                </a:gridCol>
                <a:gridCol w="2746467">
                  <a:extLst>
                    <a:ext uri="{9D8B030D-6E8A-4147-A177-3AD203B41FA5}">
                      <a16:colId xmlns:a16="http://schemas.microsoft.com/office/drawing/2014/main" val="1631580875"/>
                    </a:ext>
                  </a:extLst>
                </a:gridCol>
              </a:tblGrid>
              <a:tr h="181887">
                <a:tc gridSpan="2">
                  <a:txBody>
                    <a:bodyPr/>
                    <a:lstStyle/>
                    <a:p>
                      <a:pPr algn="l">
                        <a:lnSpc>
                          <a:spcPct val="110000"/>
                        </a:lnSpc>
                        <a:spcAft>
                          <a:spcPts val="900"/>
                        </a:spcAft>
                      </a:pPr>
                      <a:r>
                        <a:rPr lang="es-ES" sz="1000" dirty="0">
                          <a:effectLst/>
                        </a:rPr>
                        <a:t>BARRANCO DE LERMA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tc hMerge="1">
                  <a:txBody>
                    <a:bodyPr/>
                    <a:lstStyle/>
                    <a:p>
                      <a:endParaRPr lang="es-ES"/>
                    </a:p>
                  </a:txBody>
                  <a:tcPr/>
                </a:tc>
                <a:extLst>
                  <a:ext uri="{0D108BD9-81ED-4DB2-BD59-A6C34878D82A}">
                    <a16:rowId xmlns:a16="http://schemas.microsoft.com/office/drawing/2014/main" val="200846530"/>
                  </a:ext>
                </a:extLst>
              </a:tr>
              <a:tr h="500838">
                <a:tc>
                  <a:txBody>
                    <a:bodyPr/>
                    <a:lstStyle/>
                    <a:p>
                      <a:pPr algn="l">
                        <a:lnSpc>
                          <a:spcPct val="110000"/>
                        </a:lnSpc>
                        <a:spcAft>
                          <a:spcPts val="900"/>
                        </a:spcAft>
                      </a:pPr>
                      <a:r>
                        <a:rPr lang="es-ES" sz="1000">
                          <a:effectLst/>
                        </a:rPr>
                        <a:t>OBJETIVO</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tc>
                  <a:txBody>
                    <a:bodyPr/>
                    <a:lstStyle/>
                    <a:p>
                      <a:pPr algn="just">
                        <a:lnSpc>
                          <a:spcPct val="110000"/>
                        </a:lnSpc>
                        <a:spcAft>
                          <a:spcPts val="900"/>
                        </a:spcAft>
                      </a:pPr>
                      <a:r>
                        <a:rPr lang="es-ES" sz="1000" dirty="0">
                          <a:effectLst/>
                        </a:rPr>
                        <a:t>Determinar el caudal y calidad del agua que se transporta en este desagüe de una cuenca localizada en </a:t>
                      </a:r>
                      <a:r>
                        <a:rPr lang="es-ES" sz="1000" dirty="0" err="1">
                          <a:effectLst/>
                        </a:rPr>
                        <a:t>Bardenas</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extLst>
                  <a:ext uri="{0D108BD9-81ED-4DB2-BD59-A6C34878D82A}">
                    <a16:rowId xmlns:a16="http://schemas.microsoft.com/office/drawing/2014/main" val="1926953544"/>
                  </a:ext>
                </a:extLst>
              </a:tr>
              <a:tr h="341362">
                <a:tc>
                  <a:txBody>
                    <a:bodyPr/>
                    <a:lstStyle/>
                    <a:p>
                      <a:pPr algn="l">
                        <a:lnSpc>
                          <a:spcPct val="110000"/>
                        </a:lnSpc>
                        <a:spcAft>
                          <a:spcPts val="900"/>
                        </a:spcAft>
                      </a:pPr>
                      <a:r>
                        <a:rPr lang="es-ES" sz="1000">
                          <a:effectLst/>
                        </a:rPr>
                        <a:t>CARACTERISTICAS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tc>
                  <a:txBody>
                    <a:bodyPr/>
                    <a:lstStyle/>
                    <a:p>
                      <a:pPr algn="just">
                        <a:lnSpc>
                          <a:spcPct val="110000"/>
                        </a:lnSpc>
                        <a:spcAft>
                          <a:spcPts val="900"/>
                        </a:spcAft>
                      </a:pPr>
                      <a:r>
                        <a:rPr lang="es-ES" sz="1000">
                          <a:effectLst/>
                        </a:rPr>
                        <a:t>Sección de control intercalada en un cauce natural.</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extLst>
                  <a:ext uri="{0D108BD9-81ED-4DB2-BD59-A6C34878D82A}">
                    <a16:rowId xmlns:a16="http://schemas.microsoft.com/office/drawing/2014/main" val="1984883993"/>
                  </a:ext>
                </a:extLst>
              </a:tr>
              <a:tr h="819788">
                <a:tc>
                  <a:txBody>
                    <a:bodyPr/>
                    <a:lstStyle/>
                    <a:p>
                      <a:pPr algn="l">
                        <a:lnSpc>
                          <a:spcPct val="110000"/>
                        </a:lnSpc>
                        <a:spcAft>
                          <a:spcPts val="900"/>
                        </a:spcAft>
                      </a:pPr>
                      <a:r>
                        <a:rPr lang="es-ES" sz="1000">
                          <a:effectLst/>
                        </a:rPr>
                        <a:t>ELEMENTOS DE MEDICIÓN</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tc>
                  <a:txBody>
                    <a:bodyPr/>
                    <a:lstStyle/>
                    <a:p>
                      <a:pPr marL="342900" lvl="0" indent="-342900" algn="just">
                        <a:lnSpc>
                          <a:spcPct val="110000"/>
                        </a:lnSpc>
                        <a:buFont typeface="Symbol" panose="05050102010706020507" pitchFamily="18" charset="2"/>
                        <a:buChar char=""/>
                      </a:pPr>
                      <a:r>
                        <a:rPr lang="es-ES" sz="1000" dirty="0">
                          <a:effectLst/>
                        </a:rPr>
                        <a:t>Sensor de nivel sobre sección de aforo.</a:t>
                      </a:r>
                    </a:p>
                    <a:p>
                      <a:pPr marL="342900" lvl="0" indent="-342900" algn="just">
                        <a:lnSpc>
                          <a:spcPct val="110000"/>
                        </a:lnSpc>
                        <a:buFont typeface="Symbol" panose="05050102010706020507" pitchFamily="18" charset="2"/>
                        <a:buChar char=""/>
                      </a:pPr>
                      <a:r>
                        <a:rPr lang="es-ES" sz="1000" dirty="0">
                          <a:effectLst/>
                        </a:rPr>
                        <a:t>Estimación de caudal con Curva de Aforo.</a:t>
                      </a:r>
                    </a:p>
                    <a:p>
                      <a:pPr marL="342900" lvl="0" indent="-342900" algn="just">
                        <a:lnSpc>
                          <a:spcPct val="110000"/>
                        </a:lnSpc>
                        <a:buFont typeface="Symbol" panose="05050102010706020507" pitchFamily="18" charset="2"/>
                        <a:buChar char=""/>
                      </a:pPr>
                      <a:r>
                        <a:rPr lang="es-ES" sz="1000" dirty="0">
                          <a:effectLst/>
                        </a:rPr>
                        <a:t>Conductividad eléctrica</a:t>
                      </a:r>
                    </a:p>
                    <a:p>
                      <a:pPr marL="342900" lvl="0" indent="-342900" algn="just">
                        <a:lnSpc>
                          <a:spcPct val="110000"/>
                        </a:lnSpc>
                        <a:buFont typeface="Symbol" panose="05050102010706020507" pitchFamily="18" charset="2"/>
                        <a:buChar char=""/>
                      </a:pPr>
                      <a:r>
                        <a:rPr lang="es-ES" sz="1000" dirty="0">
                          <a:effectLst/>
                        </a:rPr>
                        <a:t>Concentración de Nitratos</a:t>
                      </a:r>
                    </a:p>
                    <a:p>
                      <a:pPr marL="342900" lvl="0" indent="-342900" algn="just">
                        <a:lnSpc>
                          <a:spcPct val="110000"/>
                        </a:lnSpc>
                        <a:spcAft>
                          <a:spcPts val="900"/>
                        </a:spcAft>
                        <a:buFont typeface="Symbol" panose="05050102010706020507" pitchFamily="18" charset="2"/>
                        <a:buChar char=""/>
                      </a:pPr>
                      <a:r>
                        <a:rPr lang="es-ES" sz="1000" dirty="0">
                          <a:effectLst/>
                        </a:rPr>
                        <a:t>Temperatura del agua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extLst>
                  <a:ext uri="{0D108BD9-81ED-4DB2-BD59-A6C34878D82A}">
                    <a16:rowId xmlns:a16="http://schemas.microsoft.com/office/drawing/2014/main" val="2727246727"/>
                  </a:ext>
                </a:extLst>
              </a:tr>
              <a:tr h="500838">
                <a:tc>
                  <a:txBody>
                    <a:bodyPr/>
                    <a:lstStyle/>
                    <a:p>
                      <a:pPr algn="l">
                        <a:lnSpc>
                          <a:spcPct val="110000"/>
                        </a:lnSpc>
                        <a:spcAft>
                          <a:spcPts val="900"/>
                        </a:spcAft>
                      </a:pPr>
                      <a:r>
                        <a:rPr lang="es-ES" sz="1000">
                          <a:effectLst/>
                        </a:rPr>
                        <a:t>EQUIPO DE CONTROL</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tc>
                  <a:txBody>
                    <a:bodyPr/>
                    <a:lstStyle/>
                    <a:p>
                      <a:pPr marL="342900" lvl="0" indent="-342900" algn="just">
                        <a:lnSpc>
                          <a:spcPct val="110000"/>
                        </a:lnSpc>
                        <a:buFont typeface="Symbol" panose="05050102010706020507" pitchFamily="18" charset="2"/>
                        <a:buChar char=""/>
                      </a:pPr>
                      <a:r>
                        <a:rPr lang="es-ES" sz="1000">
                          <a:effectLst/>
                        </a:rPr>
                        <a:t>Prototipo “TRITÓN CALIDAD”</a:t>
                      </a:r>
                    </a:p>
                    <a:p>
                      <a:pPr marL="342900" lvl="0" indent="-342900" algn="just">
                        <a:lnSpc>
                          <a:spcPct val="110000"/>
                        </a:lnSpc>
                        <a:buFont typeface="Symbol" panose="05050102010706020507" pitchFamily="18" charset="2"/>
                        <a:buChar char=""/>
                      </a:pPr>
                      <a:r>
                        <a:rPr lang="es-ES" sz="1000">
                          <a:effectLst/>
                        </a:rPr>
                        <a:t>Alimentación con panel solar y batería.</a:t>
                      </a:r>
                    </a:p>
                    <a:p>
                      <a:pPr marL="342900" lvl="0" indent="-342900" algn="just">
                        <a:lnSpc>
                          <a:spcPct val="110000"/>
                        </a:lnSpc>
                        <a:spcAft>
                          <a:spcPts val="900"/>
                        </a:spcAft>
                        <a:buFont typeface="Symbol" panose="05050102010706020507" pitchFamily="18" charset="2"/>
                        <a:buChar char=""/>
                      </a:pPr>
                      <a:r>
                        <a:rPr lang="es-ES" sz="1000">
                          <a:effectLst/>
                        </a:rPr>
                        <a:t>Colocado en caseta de control</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extLst>
                  <a:ext uri="{0D108BD9-81ED-4DB2-BD59-A6C34878D82A}">
                    <a16:rowId xmlns:a16="http://schemas.microsoft.com/office/drawing/2014/main" val="643277699"/>
                  </a:ext>
                </a:extLst>
              </a:tr>
              <a:tr h="979263">
                <a:tc>
                  <a:txBody>
                    <a:bodyPr/>
                    <a:lstStyle/>
                    <a:p>
                      <a:pPr algn="l">
                        <a:lnSpc>
                          <a:spcPct val="110000"/>
                        </a:lnSpc>
                        <a:spcAft>
                          <a:spcPts val="900"/>
                        </a:spcAft>
                      </a:pPr>
                      <a:r>
                        <a:rPr lang="es-ES" sz="1000">
                          <a:effectLst/>
                        </a:rPr>
                        <a:t>OTROS DATOS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tc>
                  <a:txBody>
                    <a:bodyPr/>
                    <a:lstStyle/>
                    <a:p>
                      <a:pPr marL="342900" lvl="0" indent="-342900" algn="just">
                        <a:lnSpc>
                          <a:spcPct val="110000"/>
                        </a:lnSpc>
                        <a:buFont typeface="Symbol" panose="05050102010706020507" pitchFamily="18" charset="2"/>
                        <a:buChar char=""/>
                      </a:pPr>
                      <a:r>
                        <a:rPr lang="es-ES" sz="1000" dirty="0">
                          <a:effectLst/>
                        </a:rPr>
                        <a:t>Curva de aforo contrastada con caudalímetro portátil.</a:t>
                      </a:r>
                    </a:p>
                    <a:p>
                      <a:pPr marL="342900" lvl="0" indent="-342900" algn="just">
                        <a:lnSpc>
                          <a:spcPct val="110000"/>
                        </a:lnSpc>
                        <a:buFont typeface="Symbol" panose="05050102010706020507" pitchFamily="18" charset="2"/>
                        <a:buChar char=""/>
                      </a:pPr>
                      <a:r>
                        <a:rPr lang="es-ES" sz="1000" dirty="0">
                          <a:effectLst/>
                        </a:rPr>
                        <a:t>Estimación de Solidos disueltos Totales</a:t>
                      </a:r>
                    </a:p>
                    <a:p>
                      <a:pPr marL="342900" lvl="0" indent="-342900" algn="just">
                        <a:lnSpc>
                          <a:spcPct val="110000"/>
                        </a:lnSpc>
                        <a:buFont typeface="Symbol" panose="05050102010706020507" pitchFamily="18" charset="2"/>
                        <a:buChar char=""/>
                      </a:pPr>
                      <a:r>
                        <a:rPr lang="es-ES" sz="1000" dirty="0">
                          <a:effectLst/>
                        </a:rPr>
                        <a:t>Estimación de masa de sales exportada</a:t>
                      </a:r>
                    </a:p>
                    <a:p>
                      <a:pPr marL="342900" lvl="0" indent="-342900" algn="just">
                        <a:lnSpc>
                          <a:spcPct val="110000"/>
                        </a:lnSpc>
                        <a:buFont typeface="Symbol" panose="05050102010706020507" pitchFamily="18" charset="2"/>
                        <a:buChar char=""/>
                      </a:pPr>
                      <a:r>
                        <a:rPr lang="es-ES" sz="1000" dirty="0">
                          <a:effectLst/>
                        </a:rPr>
                        <a:t>Estimación de Nitrógeno en forma Nítrica.</a:t>
                      </a:r>
                    </a:p>
                    <a:p>
                      <a:pPr marL="342900" lvl="0" indent="-342900" algn="just">
                        <a:lnSpc>
                          <a:spcPct val="110000"/>
                        </a:lnSpc>
                        <a:spcAft>
                          <a:spcPts val="900"/>
                        </a:spcAft>
                        <a:buFont typeface="Symbol" panose="05050102010706020507" pitchFamily="18" charset="2"/>
                        <a:buChar char=""/>
                      </a:pPr>
                      <a:r>
                        <a:rPr lang="es-ES" sz="1000" dirty="0">
                          <a:effectLst/>
                        </a:rPr>
                        <a:t>Estimación de masa de sales exportada.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041" marR="32041" marT="0" marB="0"/>
                </a:tc>
                <a:extLst>
                  <a:ext uri="{0D108BD9-81ED-4DB2-BD59-A6C34878D82A}">
                    <a16:rowId xmlns:a16="http://schemas.microsoft.com/office/drawing/2014/main" val="3358299724"/>
                  </a:ext>
                </a:extLst>
              </a:tr>
            </a:tbl>
          </a:graphicData>
        </a:graphic>
      </p:graphicFrame>
      <p:sp>
        <p:nvSpPr>
          <p:cNvPr id="2" name="Marcador de número de diapositiva 1">
            <a:extLst>
              <a:ext uri="{FF2B5EF4-FFF2-40B4-BE49-F238E27FC236}">
                <a16:creationId xmlns:a16="http://schemas.microsoft.com/office/drawing/2014/main" id="{7E449EEB-851E-9405-40F6-4B8607AFDA6E}"/>
              </a:ext>
            </a:extLst>
          </p:cNvPr>
          <p:cNvSpPr>
            <a:spLocks noGrp="1"/>
          </p:cNvSpPr>
          <p:nvPr>
            <p:ph type="sldNum" sz="quarter" idx="12"/>
          </p:nvPr>
        </p:nvSpPr>
        <p:spPr/>
        <p:txBody>
          <a:bodyPr/>
          <a:lstStyle/>
          <a:p>
            <a:fld id="{35A6F62D-34D7-4757-9A47-1E7BD4A89E1E}" type="slidenum">
              <a:rPr lang="es-ES" smtClean="0"/>
              <a:t>18</a:t>
            </a:fld>
            <a:endParaRPr lang="es-ES"/>
          </a:p>
        </p:txBody>
      </p:sp>
    </p:spTree>
    <p:extLst>
      <p:ext uri="{BB962C8B-B14F-4D97-AF65-F5344CB8AC3E}">
        <p14:creationId xmlns:p14="http://schemas.microsoft.com/office/powerpoint/2010/main" val="199436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D4371B-579F-F33E-774B-B266DE16D867}"/>
              </a:ext>
            </a:extLst>
          </p:cNvPr>
          <p:cNvSpPr>
            <a:spLocks noGrp="1"/>
          </p:cNvSpPr>
          <p:nvPr>
            <p:ph type="title"/>
          </p:nvPr>
        </p:nvSpPr>
        <p:spPr/>
        <p:txBody>
          <a:bodyPr>
            <a:noAutofit/>
          </a:bodyPr>
          <a:lstStyle/>
          <a:p>
            <a:r>
              <a:rPr lang="es-ES" sz="2400" dirty="0"/>
              <a:t>Evaluar las mediciones de campo, contrastación con métodos directos o ensayos de laboratorio</a:t>
            </a:r>
          </a:p>
        </p:txBody>
      </p:sp>
      <p:pic>
        <p:nvPicPr>
          <p:cNvPr id="7" name="Marcador de contenido 6" descr="Tabla&#10;&#10;Descripción generada automáticamente">
            <a:extLst>
              <a:ext uri="{FF2B5EF4-FFF2-40B4-BE49-F238E27FC236}">
                <a16:creationId xmlns:a16="http://schemas.microsoft.com/office/drawing/2014/main" id="{DD29F450-E7F4-CBE0-8725-1214622E044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762931"/>
            <a:ext cx="8229600" cy="3849662"/>
          </a:xfrm>
          <a:prstGeom prst="rect">
            <a:avLst/>
          </a:prstGeom>
        </p:spPr>
      </p:pic>
      <p:sp>
        <p:nvSpPr>
          <p:cNvPr id="2" name="Marcador de número de diapositiva 1">
            <a:extLst>
              <a:ext uri="{FF2B5EF4-FFF2-40B4-BE49-F238E27FC236}">
                <a16:creationId xmlns:a16="http://schemas.microsoft.com/office/drawing/2014/main" id="{F2385869-74E8-9AE3-EB52-4CCEDC130E28}"/>
              </a:ext>
            </a:extLst>
          </p:cNvPr>
          <p:cNvSpPr>
            <a:spLocks noGrp="1"/>
          </p:cNvSpPr>
          <p:nvPr>
            <p:ph type="sldNum" sz="quarter" idx="12"/>
          </p:nvPr>
        </p:nvSpPr>
        <p:spPr/>
        <p:txBody>
          <a:bodyPr/>
          <a:lstStyle/>
          <a:p>
            <a:fld id="{35A6F62D-34D7-4757-9A47-1E7BD4A89E1E}" type="slidenum">
              <a:rPr lang="es-ES" smtClean="0"/>
              <a:t>19</a:t>
            </a:fld>
            <a:endParaRPr lang="es-ES"/>
          </a:p>
        </p:txBody>
      </p:sp>
    </p:spTree>
    <p:extLst>
      <p:ext uri="{BB962C8B-B14F-4D97-AF65-F5344CB8AC3E}">
        <p14:creationId xmlns:p14="http://schemas.microsoft.com/office/powerpoint/2010/main" val="71955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1259632" y="152400"/>
            <a:ext cx="7427168"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60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sp>
        <p:nvSpPr>
          <p:cNvPr id="5" name="4 Marcador de contenido"/>
          <p:cNvSpPr>
            <a:spLocks/>
          </p:cNvSpPr>
          <p:nvPr/>
        </p:nvSpPr>
        <p:spPr>
          <a:xfrm>
            <a:off x="1258888" y="1268413"/>
            <a:ext cx="7427912" cy="4887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5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1" i="0" u="sng" strike="noStrike" kern="1200" cap="none" spc="0" normalizeH="0" baseline="0" noProof="0" dirty="0">
                <a:ln>
                  <a:noFill/>
                </a:ln>
                <a:solidFill>
                  <a:schemeClr val="tx1"/>
                </a:solidFill>
                <a:effectLst/>
                <a:uLnTx/>
                <a:uFillTx/>
                <a:latin typeface="+mn-lt"/>
                <a:ea typeface="+mn-ea"/>
                <a:cs typeface="+mn-cs"/>
              </a:rPr>
              <a:t>Resumen</a:t>
            </a:r>
            <a:endParaRPr kumimoji="0" lang="es-ES" sz="1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Proyecto desarrollado por el grupo Recuperación de caudales de retorno en regadío, integrado por:</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Comunidad de Regantes de la Huerta de Pina (Zaragoza)</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Comunidad de Regantes Llanos de Camarera, de </a:t>
            </a:r>
            <a:r>
              <a:rPr kumimoji="0" lang="es-ES" sz="1300" b="0" i="0" u="none" strike="noStrike" kern="1200" cap="none" spc="0" normalizeH="0" baseline="0" noProof="0" dirty="0" err="1">
                <a:ln>
                  <a:noFill/>
                </a:ln>
                <a:solidFill>
                  <a:schemeClr val="tx2"/>
                </a:solidFill>
                <a:effectLst/>
                <a:uLnTx/>
                <a:uFillTx/>
                <a:latin typeface="+mn-lt"/>
                <a:ea typeface="+mn-ea"/>
                <a:cs typeface="+mn-cs"/>
              </a:rPr>
              <a:t>Ontinar</a:t>
            </a:r>
            <a:r>
              <a:rPr kumimoji="0" lang="es-ES" sz="1300" b="0" i="0" u="none" strike="noStrike" kern="1200" cap="none" spc="0" normalizeH="0" baseline="0" noProof="0" dirty="0">
                <a:ln>
                  <a:noFill/>
                </a:ln>
                <a:solidFill>
                  <a:schemeClr val="tx2"/>
                </a:solidFill>
                <a:effectLst/>
                <a:uLnTx/>
                <a:uFillTx/>
                <a:latin typeface="+mn-lt"/>
                <a:ea typeface="+mn-ea"/>
                <a:cs typeface="+mn-cs"/>
              </a:rPr>
              <a:t> de </a:t>
            </a:r>
            <a:r>
              <a:rPr kumimoji="0" lang="es-ES" sz="1300" b="0" i="0" u="none" strike="noStrike" kern="1200" cap="none" spc="0" normalizeH="0" baseline="0" noProof="0" dirty="0" err="1">
                <a:ln>
                  <a:noFill/>
                </a:ln>
                <a:solidFill>
                  <a:schemeClr val="tx2"/>
                </a:solidFill>
                <a:effectLst/>
                <a:uLnTx/>
                <a:uFillTx/>
                <a:latin typeface="+mn-lt"/>
                <a:ea typeface="+mn-ea"/>
                <a:cs typeface="+mn-cs"/>
              </a:rPr>
              <a:t>Salz</a:t>
            </a:r>
            <a:r>
              <a:rPr kumimoji="0" lang="es-ES" sz="1300" b="0" i="0" u="none" strike="noStrike" kern="1200" cap="none" spc="0" normalizeH="0" baseline="0" noProof="0" dirty="0">
                <a:ln>
                  <a:noFill/>
                </a:ln>
                <a:solidFill>
                  <a:schemeClr val="tx2"/>
                </a:solidFill>
                <a:effectLst/>
                <a:uLnTx/>
                <a:uFillTx/>
                <a:latin typeface="+mn-lt"/>
                <a:ea typeface="+mn-ea"/>
                <a:cs typeface="+mn-cs"/>
              </a:rPr>
              <a:t> (Zaragoza)</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Riegosalz SL, PYME de </a:t>
            </a:r>
            <a:r>
              <a:rPr kumimoji="0" lang="es-ES" sz="1300" b="0" i="0" u="none" strike="noStrike" kern="1200" cap="none" spc="0" normalizeH="0" baseline="0" noProof="0" dirty="0" err="1">
                <a:ln>
                  <a:noFill/>
                </a:ln>
                <a:solidFill>
                  <a:schemeClr val="tx2"/>
                </a:solidFill>
                <a:effectLst/>
                <a:uLnTx/>
                <a:uFillTx/>
                <a:latin typeface="+mn-lt"/>
                <a:ea typeface="+mn-ea"/>
                <a:cs typeface="+mn-cs"/>
              </a:rPr>
              <a:t>Ontinar</a:t>
            </a:r>
            <a:r>
              <a:rPr kumimoji="0" lang="es-ES" sz="1300" b="0" i="0" u="none" strike="noStrike" kern="1200" cap="none" spc="0" normalizeH="0" baseline="0" noProof="0" dirty="0">
                <a:ln>
                  <a:noFill/>
                </a:ln>
                <a:solidFill>
                  <a:schemeClr val="tx2"/>
                </a:solidFill>
                <a:effectLst/>
                <a:uLnTx/>
                <a:uFillTx/>
                <a:latin typeface="+mn-lt"/>
                <a:ea typeface="+mn-ea"/>
                <a:cs typeface="+mn-cs"/>
              </a:rPr>
              <a:t> de </a:t>
            </a:r>
            <a:r>
              <a:rPr kumimoji="0" lang="es-ES" sz="1300" b="0" i="0" u="none" strike="noStrike" kern="1200" cap="none" spc="0" normalizeH="0" baseline="0" noProof="0" dirty="0" err="1">
                <a:ln>
                  <a:noFill/>
                </a:ln>
                <a:solidFill>
                  <a:schemeClr val="tx2"/>
                </a:solidFill>
                <a:effectLst/>
                <a:uLnTx/>
                <a:uFillTx/>
                <a:latin typeface="+mn-lt"/>
                <a:ea typeface="+mn-ea"/>
                <a:cs typeface="+mn-cs"/>
              </a:rPr>
              <a:t>Salz</a:t>
            </a:r>
            <a:r>
              <a:rPr kumimoji="0" lang="es-ES" sz="1300" b="0" i="0" u="none" strike="noStrike" kern="1200" cap="none" spc="0" normalizeH="0" baseline="0" noProof="0" dirty="0">
                <a:ln>
                  <a:noFill/>
                </a:ln>
                <a:solidFill>
                  <a:schemeClr val="tx2"/>
                </a:solidFill>
                <a:effectLst/>
                <a:uLnTx/>
                <a:uFillTx/>
                <a:latin typeface="+mn-lt"/>
                <a:ea typeface="+mn-ea"/>
                <a:cs typeface="+mn-cs"/>
              </a:rPr>
              <a:t> (Zaragoza)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Centro de Investigación y Tecnología agroalimentaria (CITA).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Estación experimental de Aula Dei. Consejo Superior de Investigaciones Científicas (EEAD-CSIC)</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IMPOALA 2008 Aragón, SL - Granja gestora de reproducción de cerdos y gestión de residuos situada en Zuera.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INDANA 2018 SL – Promotora de explotaciones porcinas y empresa que gestiona residuos ganaderos ubicada en Zuera.</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Sociedad Cooperativa Agraria San Isidro.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Comunidad General de Riegos del Alto Aragón.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1" i="0" u="none" strike="noStrike" kern="1200" cap="none" spc="0" normalizeH="0" baseline="0" noProof="0" dirty="0">
                <a:ln>
                  <a:noFill/>
                </a:ln>
                <a:solidFill>
                  <a:schemeClr val="tx1"/>
                </a:solidFill>
                <a:effectLst/>
                <a:uLnTx/>
                <a:uFillTx/>
                <a:latin typeface="+mn-lt"/>
                <a:ea typeface="+mn-ea"/>
                <a:cs typeface="+mn-cs"/>
              </a:rPr>
              <a:t>Ubicación</a:t>
            </a:r>
            <a:r>
              <a:rPr kumimoji="0" lang="es-ES" sz="1600" b="0" i="0" u="none" strike="noStrike" kern="1200" cap="none" spc="0" normalizeH="0" baseline="0" noProof="0" dirty="0">
                <a:ln>
                  <a:noFill/>
                </a:ln>
                <a:solidFill>
                  <a:schemeClr val="tx1"/>
                </a:solidFill>
                <a:effectLst/>
                <a:uLnTx/>
                <a:uFillTx/>
                <a:latin typeface="+mn-lt"/>
                <a:ea typeface="+mn-ea"/>
                <a:cs typeface="+mn-cs"/>
              </a:rPr>
              <a:t>:  Área </a:t>
            </a:r>
            <a:r>
              <a:rPr kumimoji="0" lang="es-ES" sz="1400" b="0" i="0" u="none" strike="noStrike" kern="1200" cap="none" spc="0" normalizeH="0" baseline="0" noProof="0" dirty="0">
                <a:ln>
                  <a:noFill/>
                </a:ln>
                <a:solidFill>
                  <a:schemeClr val="tx1"/>
                </a:solidFill>
                <a:effectLst/>
                <a:uLnTx/>
                <a:uFillTx/>
                <a:latin typeface="+mn-lt"/>
                <a:ea typeface="+mn-ea"/>
                <a:cs typeface="+mn-cs"/>
              </a:rPr>
              <a:t>regable de la Huerta de Pina y de </a:t>
            </a:r>
            <a:r>
              <a:rPr kumimoji="0" lang="es-ES" sz="1400" b="0" i="0" u="none" strike="noStrike" kern="1200" cap="none" spc="0" normalizeH="0" baseline="0" noProof="0" dirty="0" err="1">
                <a:ln>
                  <a:noFill/>
                </a:ln>
                <a:solidFill>
                  <a:schemeClr val="tx1"/>
                </a:solidFill>
                <a:effectLst/>
                <a:uLnTx/>
                <a:uFillTx/>
                <a:latin typeface="+mn-lt"/>
                <a:ea typeface="+mn-ea"/>
                <a:cs typeface="+mn-cs"/>
              </a:rPr>
              <a:t>Ontinar</a:t>
            </a:r>
            <a:r>
              <a:rPr kumimoji="0" lang="es-ES" sz="1400" b="0" i="0" u="none" strike="noStrike" kern="1200" cap="none" spc="0" normalizeH="0" baseline="0" noProof="0" dirty="0">
                <a:ln>
                  <a:noFill/>
                </a:ln>
                <a:solidFill>
                  <a:schemeClr val="tx1"/>
                </a:solidFill>
                <a:effectLst/>
                <a:uLnTx/>
                <a:uFillTx/>
                <a:latin typeface="+mn-lt"/>
                <a:ea typeface="+mn-ea"/>
                <a:cs typeface="+mn-cs"/>
              </a:rPr>
              <a:t> de </a:t>
            </a:r>
            <a:r>
              <a:rPr kumimoji="0" lang="es-ES" sz="1400" b="0" i="0" u="none" strike="noStrike" kern="1200" cap="none" spc="0" normalizeH="0" baseline="0" noProof="0" dirty="0" err="1">
                <a:ln>
                  <a:noFill/>
                </a:ln>
                <a:solidFill>
                  <a:schemeClr val="tx1"/>
                </a:solidFill>
                <a:effectLst/>
                <a:uLnTx/>
                <a:uFillTx/>
                <a:latin typeface="+mn-lt"/>
                <a:ea typeface="+mn-ea"/>
                <a:cs typeface="+mn-cs"/>
              </a:rPr>
              <a:t>Salz</a:t>
            </a:r>
            <a:r>
              <a:rPr kumimoji="0" lang="es-ES" sz="1400" b="0" i="0" u="none" strike="noStrike" kern="1200" cap="none" spc="0" normalizeH="0" baseline="0" noProof="0" dirty="0">
                <a:ln>
                  <a:noFill/>
                </a:ln>
                <a:solidFill>
                  <a:schemeClr val="tx1"/>
                </a:solidFill>
                <a:effectLst/>
                <a:uLnTx/>
                <a:uFillTx/>
                <a:latin typeface="+mn-lt"/>
                <a:ea typeface="+mn-ea"/>
                <a:cs typeface="+mn-cs"/>
              </a:rPr>
              <a:t> (Zaragoza)</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1" i="0" u="none" strike="noStrike" kern="1200" cap="none" spc="0" normalizeH="0" baseline="0" noProof="0" dirty="0">
                <a:ln>
                  <a:noFill/>
                </a:ln>
                <a:solidFill>
                  <a:schemeClr val="tx1"/>
                </a:solidFill>
                <a:effectLst/>
                <a:uLnTx/>
                <a:uFillTx/>
                <a:latin typeface="+mn-lt"/>
                <a:ea typeface="+mn-ea"/>
                <a:cs typeface="+mn-cs"/>
              </a:rPr>
              <a:t>Objetivo</a:t>
            </a:r>
            <a:r>
              <a:rPr kumimoji="0" lang="es-ES" sz="1600" b="0" i="0" u="none" strike="noStrike" kern="1200" cap="none" spc="0" normalizeH="0" baseline="0" noProof="0" dirty="0">
                <a:ln>
                  <a:noFill/>
                </a:ln>
                <a:solidFill>
                  <a:schemeClr val="tx1"/>
                </a:solidFill>
                <a:effectLst/>
                <a:uLnTx/>
                <a:uFillTx/>
                <a:latin typeface="+mn-lt"/>
                <a:ea typeface="+mn-ea"/>
                <a:cs typeface="+mn-cs"/>
              </a:rPr>
              <a:t>: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Diseñar y validar una metodología para el control de caudales y calidad de agua en cauces de desagüe de zonas regables.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Implantar prototipos de elementos de medición y control del caudal y de los parámetros básicos de calidad de aguas.</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Evaluar las mediciones de campo, contrastación con métodos directos o ensayos de laboratorio.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Validar la metodología.</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Difundir los resultados entre los usuarios potenciales</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1" i="0" u="none" strike="noStrike" kern="1200" cap="none" spc="0" normalizeH="0" baseline="0" noProof="0" dirty="0">
                <a:ln>
                  <a:noFill/>
                </a:ln>
                <a:solidFill>
                  <a:schemeClr val="tx1"/>
                </a:solidFill>
                <a:effectLst/>
                <a:uLnTx/>
                <a:uFillTx/>
                <a:latin typeface="+mn-lt"/>
                <a:ea typeface="+mn-ea"/>
                <a:cs typeface="+mn-cs"/>
              </a:rPr>
              <a:t>Resultado</a:t>
            </a:r>
            <a:r>
              <a:rPr kumimoji="0" lang="es-ES" sz="1600" b="0" i="0" u="none" strike="noStrike" kern="1200" cap="none" spc="0" normalizeH="0" baseline="0" noProof="0" dirty="0">
                <a:ln>
                  <a:noFill/>
                </a:ln>
                <a:solidFill>
                  <a:schemeClr val="tx1"/>
                </a:solidFill>
                <a:effectLst/>
                <a:uLnTx/>
                <a:uFillTx/>
                <a:latin typeface="+mn-lt"/>
                <a:ea typeface="+mn-ea"/>
                <a:cs typeface="+mn-cs"/>
              </a:rPr>
              <a:t>: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Recuperar caudales de retorno de riego.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Aumentar la eficiencia de uso del agua a nivel de sector de riego.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Disminuir el uso de fertilizantes artificiales aumentando el uso de fertilizantes naturales mediante la concienciación de agricultores y el aporte de mayor valor a los mismos.</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Disminuir la contaminación difusa provocada por el vertido de aguas de retorno a áreas dentro de la Red Natura 2000.</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Capacitar a los agricultores de regadío para optimizar el uso de fertilizantes teniendo en cuenta los aportes que se producen a través de la propia agua de riego.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endParaRPr kumimoji="0" lang="es-ES" sz="1600" b="0" i="0" u="none" strike="noStrike" kern="1200" cap="none" spc="0" normalizeH="0" baseline="0" noProof="0" dirty="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ítulo 1">
            <a:extLst>
              <a:ext uri="{FF2B5EF4-FFF2-40B4-BE49-F238E27FC236}">
                <a16:creationId xmlns:a16="http://schemas.microsoft.com/office/drawing/2014/main" id="{A5A2BA81-640F-6988-DF37-26FE92D877B2}"/>
              </a:ext>
            </a:extLst>
          </p:cNvPr>
          <p:cNvSpPr txBox="1">
            <a:spLocks noGrp="1"/>
          </p:cNvSpPr>
          <p:nvPr>
            <p:ph type="title" idx="4294967295"/>
          </p:nvPr>
        </p:nvSpPr>
        <p:spPr>
          <a:xfrm>
            <a:off x="-972616" y="278368"/>
            <a:ext cx="1183337"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tx1"/>
                </a:solidFill>
                <a:effectLst/>
                <a:uLnTx/>
                <a:uFillTx/>
                <a:latin typeface="+mn-lt"/>
                <a:ea typeface="+mn-ea"/>
                <a:cs typeface="+mn-cs"/>
              </a:rPr>
              <a:t>RESUMEN</a:t>
            </a:r>
          </a:p>
        </p:txBody>
      </p:sp>
      <p:sp>
        <p:nvSpPr>
          <p:cNvPr id="3" name="Marcador de número de diapositiva 2">
            <a:extLst>
              <a:ext uri="{FF2B5EF4-FFF2-40B4-BE49-F238E27FC236}">
                <a16:creationId xmlns:a16="http://schemas.microsoft.com/office/drawing/2014/main" id="{63D977F2-8D52-813F-3A07-2690916419CC}"/>
              </a:ext>
            </a:extLst>
          </p:cNvPr>
          <p:cNvSpPr>
            <a:spLocks noGrp="1"/>
          </p:cNvSpPr>
          <p:nvPr>
            <p:ph type="sldNum" sz="quarter" idx="12"/>
          </p:nvPr>
        </p:nvSpPr>
        <p:spPr/>
        <p:txBody>
          <a:bodyPr/>
          <a:lstStyle/>
          <a:p>
            <a:fld id="{35A6F62D-34D7-4757-9A47-1E7BD4A89E1E}" type="slidenum">
              <a:rPr lang="es-ES" smtClean="0"/>
              <a:t>2</a:t>
            </a:fld>
            <a:endParaRPr lang="es-ES"/>
          </a:p>
        </p:txBody>
      </p:sp>
    </p:spTree>
    <p:extLst>
      <p:ext uri="{BB962C8B-B14F-4D97-AF65-F5344CB8AC3E}">
        <p14:creationId xmlns:p14="http://schemas.microsoft.com/office/powerpoint/2010/main" val="23064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D4371B-579F-F33E-774B-B266DE16D867}"/>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a:ln>
                  <a:noFill/>
                </a:ln>
                <a:solidFill>
                  <a:schemeClr val="tx2"/>
                </a:solidFill>
                <a:effectLst/>
                <a:uLnTx/>
                <a:uFillTx/>
                <a:latin typeface="+mj-lt"/>
                <a:ea typeface="+mj-ea"/>
                <a:cs typeface="+mj-cs"/>
              </a:rPr>
              <a:t>Evaluar las mediciones de campo, contrastación con métodos directos o ensayos de laboratorio</a:t>
            </a:r>
          </a:p>
        </p:txBody>
      </p:sp>
      <p:sp>
        <p:nvSpPr>
          <p:cNvPr id="6" name="Marcador de texto 5">
            <a:extLst>
              <a:ext uri="{FF2B5EF4-FFF2-40B4-BE49-F238E27FC236}">
                <a16:creationId xmlns:a16="http://schemas.microsoft.com/office/drawing/2014/main" id="{1B269A83-A009-FCFE-6426-C03A2F79D2C8}"/>
              </a:ext>
            </a:extLst>
          </p:cNvPr>
          <p:cNvSpPr>
            <a:spLocks/>
          </p:cNvSpPr>
          <p:nvPr/>
        </p:nvSpPr>
        <p:spPr>
          <a:xfrm>
            <a:off x="457200" y="1285875"/>
            <a:ext cx="4040188"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S" sz="2400" b="1" i="0" u="none" strike="noStrike" kern="1200" cap="none" spc="0" normalizeH="0" baseline="0" noProof="0" dirty="0">
                <a:ln>
                  <a:noFill/>
                </a:ln>
                <a:solidFill>
                  <a:schemeClr val="accent2"/>
                </a:solidFill>
                <a:effectLst/>
                <a:uLnTx/>
                <a:uFillTx/>
                <a:latin typeface="+mn-lt"/>
                <a:ea typeface="+mn-ea"/>
                <a:cs typeface="+mn-cs"/>
              </a:rPr>
              <a:t>Conductividad eléctrica</a:t>
            </a:r>
          </a:p>
        </p:txBody>
      </p:sp>
      <p:sp>
        <p:nvSpPr>
          <p:cNvPr id="8" name="Marcador de texto 7">
            <a:extLst>
              <a:ext uri="{FF2B5EF4-FFF2-40B4-BE49-F238E27FC236}">
                <a16:creationId xmlns:a16="http://schemas.microsoft.com/office/drawing/2014/main" id="{F2EA13F6-B62D-1C36-9BB7-CFAED6228147}"/>
              </a:ext>
            </a:extLst>
          </p:cNvPr>
          <p:cNvSpPr>
            <a:spLocks/>
          </p:cNvSpPr>
          <p:nvPr/>
        </p:nvSpPr>
        <p:spPr>
          <a:xfrm>
            <a:off x="4648200" y="1295400"/>
            <a:ext cx="4041775"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S" sz="2400" b="1" i="0" u="none" strike="noStrike" kern="1200" cap="none" spc="0" normalizeH="0" baseline="0" noProof="0" dirty="0">
                <a:ln>
                  <a:noFill/>
                </a:ln>
                <a:solidFill>
                  <a:schemeClr val="accent2"/>
                </a:solidFill>
                <a:effectLst/>
                <a:uLnTx/>
                <a:uFillTx/>
                <a:latin typeface="+mn-lt"/>
                <a:ea typeface="+mn-ea"/>
                <a:cs typeface="+mn-cs"/>
              </a:rPr>
              <a:t>Concentración de nitratos</a:t>
            </a:r>
          </a:p>
        </p:txBody>
      </p:sp>
      <p:sp>
        <p:nvSpPr>
          <p:cNvPr id="3" name="Marcador de contenido 2">
            <a:extLst>
              <a:ext uri="{FF2B5EF4-FFF2-40B4-BE49-F238E27FC236}">
                <a16:creationId xmlns:a16="http://schemas.microsoft.com/office/drawing/2014/main" id="{2A518DF0-DC3D-A1DF-9265-FD6FA998294A}"/>
              </a:ext>
            </a:extLst>
          </p:cNvPr>
          <p:cNvSpPr>
            <a:spLocks/>
          </p:cNvSpPr>
          <p:nvPr/>
        </p:nvSpPr>
        <p:spPr>
          <a:xfrm>
            <a:off x="457200" y="2133600"/>
            <a:ext cx="4038600" cy="4038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lnSpcReduction="20000"/>
          </a:bodyPr>
          <a:lstStyle/>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El equipo de medida en campo tiende a infraestimar el valor de CE respecto a laboratorio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Las diferencias, en promedio, están entre -2,5 y 6,11%</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Las diferencias son más acusadas con el paso del tiempo, lo que indica que es necesaria una recalibración de las sondas</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El punto que presenta una menor CE es el de Bomba Azarbe </a:t>
            </a:r>
            <a:r>
              <a:rPr kumimoji="0" lang="es-ES" sz="2300" b="0" i="0" u="none" strike="noStrike" kern="1200" cap="none" spc="0" normalizeH="0" baseline="0" noProof="0" dirty="0" err="1">
                <a:ln>
                  <a:noFill/>
                </a:ln>
                <a:solidFill>
                  <a:schemeClr val="tx2"/>
                </a:solidFill>
                <a:effectLst/>
                <a:uLnTx/>
                <a:uFillTx/>
                <a:latin typeface="+mn-lt"/>
                <a:ea typeface="+mn-ea"/>
                <a:cs typeface="+mn-cs"/>
              </a:rPr>
              <a:t>Ontinares</a:t>
            </a:r>
            <a:r>
              <a:rPr kumimoji="0" lang="es-ES" sz="2300" b="0" i="0" u="none" strike="noStrike" kern="1200" cap="none" spc="0" normalizeH="0" baseline="0" noProof="0" dirty="0">
                <a:ln>
                  <a:noFill/>
                </a:ln>
                <a:solidFill>
                  <a:schemeClr val="tx2"/>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Marcador de contenido 3">
            <a:extLst>
              <a:ext uri="{FF2B5EF4-FFF2-40B4-BE49-F238E27FC236}">
                <a16:creationId xmlns:a16="http://schemas.microsoft.com/office/drawing/2014/main" id="{A1BAC489-F210-7CD6-E1AE-2B84757EF603}"/>
              </a:ext>
            </a:extLst>
          </p:cNvPr>
          <p:cNvSpPr>
            <a:spLocks/>
          </p:cNvSpPr>
          <p:nvPr/>
        </p:nvSpPr>
        <p:spPr>
          <a:xfrm>
            <a:off x="4648200" y="2133600"/>
            <a:ext cx="4038600" cy="4038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lnSpcReduction="10000"/>
          </a:bodyPr>
          <a:lstStyle/>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El equipo de medida en campo tiende a infraestimar el valor de [NO3-] respecto a laboratorio</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Las diferencias, en promedio, están entre -3 y 7%</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Las diferencias son mayores cuando menor es la concentración de [NO3-]</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2300" b="0" i="0" u="none" strike="noStrike" kern="1200" cap="none" spc="0" normalizeH="0" baseline="0" noProof="0" dirty="0">
                <a:ln>
                  <a:noFill/>
                </a:ln>
                <a:solidFill>
                  <a:schemeClr val="tx2"/>
                </a:solidFill>
                <a:effectLst/>
                <a:uLnTx/>
                <a:uFillTx/>
                <a:latin typeface="+mn-lt"/>
                <a:ea typeface="+mn-ea"/>
                <a:cs typeface="+mn-cs"/>
              </a:rPr>
              <a:t>El punto que presenta una menor [NO3-] es el de Bomba Azarbe </a:t>
            </a:r>
            <a:r>
              <a:rPr kumimoji="0" lang="es-ES" sz="2300" b="0" i="0" u="none" strike="noStrike" kern="1200" cap="none" spc="0" normalizeH="0" baseline="0" noProof="0" dirty="0" err="1">
                <a:ln>
                  <a:noFill/>
                </a:ln>
                <a:solidFill>
                  <a:schemeClr val="tx2"/>
                </a:solidFill>
                <a:effectLst/>
                <a:uLnTx/>
                <a:uFillTx/>
                <a:latin typeface="+mn-lt"/>
                <a:ea typeface="+mn-ea"/>
                <a:cs typeface="+mn-cs"/>
              </a:rPr>
              <a:t>Ontinares</a:t>
            </a:r>
            <a:r>
              <a:rPr kumimoji="0" lang="es-ES" sz="2300" b="0" i="0" u="none" strike="noStrike" kern="1200" cap="none" spc="0" normalizeH="0" baseline="0" noProof="0" dirty="0">
                <a:ln>
                  <a:noFill/>
                </a:ln>
                <a:solidFill>
                  <a:schemeClr val="tx2"/>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Marcador de número de diapositiva 1">
            <a:extLst>
              <a:ext uri="{FF2B5EF4-FFF2-40B4-BE49-F238E27FC236}">
                <a16:creationId xmlns:a16="http://schemas.microsoft.com/office/drawing/2014/main" id="{5AF754B8-DD81-6643-7CF8-772A87FC1E96}"/>
              </a:ext>
            </a:extLst>
          </p:cNvPr>
          <p:cNvSpPr>
            <a:spLocks noGrp="1"/>
          </p:cNvSpPr>
          <p:nvPr>
            <p:ph type="sldNum" sz="quarter" idx="12"/>
          </p:nvPr>
        </p:nvSpPr>
        <p:spPr/>
        <p:txBody>
          <a:bodyPr/>
          <a:lstStyle/>
          <a:p>
            <a:fld id="{35A6F62D-34D7-4757-9A47-1E7BD4A89E1E}" type="slidenum">
              <a:rPr lang="es-ES" smtClean="0"/>
              <a:t>20</a:t>
            </a:fld>
            <a:endParaRPr lang="es-ES"/>
          </a:p>
        </p:txBody>
      </p:sp>
    </p:spTree>
    <p:extLst>
      <p:ext uri="{BB962C8B-B14F-4D97-AF65-F5344CB8AC3E}">
        <p14:creationId xmlns:p14="http://schemas.microsoft.com/office/powerpoint/2010/main" val="14537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D4371B-579F-F33E-774B-B266DE16D867}"/>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a:ln>
                  <a:noFill/>
                </a:ln>
                <a:solidFill>
                  <a:schemeClr val="tx2"/>
                </a:solidFill>
                <a:effectLst/>
                <a:uLnTx/>
                <a:uFillTx/>
                <a:latin typeface="+mj-lt"/>
                <a:ea typeface="+mj-ea"/>
                <a:cs typeface="+mj-cs"/>
              </a:rPr>
              <a:t>Validar la metodología.</a:t>
            </a:r>
          </a:p>
        </p:txBody>
      </p:sp>
      <p:pic>
        <p:nvPicPr>
          <p:cNvPr id="8" name="Marcador de contenido 7" descr="Escala de tiempo&#10;&#10;Descripción generada automáticamente">
            <a:extLst>
              <a:ext uri="{FF2B5EF4-FFF2-40B4-BE49-F238E27FC236}">
                <a16:creationId xmlns:a16="http://schemas.microsoft.com/office/drawing/2014/main" id="{8FE682BD-C4EC-B5F5-DE2A-D8004645FD12}"/>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63431" y="3645024"/>
            <a:ext cx="6696744" cy="2899176"/>
          </a:xfrm>
          <a:prstGeom prst="rect">
            <a:avLst/>
          </a:prstGeom>
          <a:noFill/>
        </p:spPr>
      </p:pic>
      <p:sp>
        <p:nvSpPr>
          <p:cNvPr id="3" name="Marcador de contenido 2">
            <a:extLst>
              <a:ext uri="{FF2B5EF4-FFF2-40B4-BE49-F238E27FC236}">
                <a16:creationId xmlns:a16="http://schemas.microsoft.com/office/drawing/2014/main" id="{2A518DF0-DC3D-A1DF-9265-FD6FA998294A}"/>
              </a:ext>
            </a:extLst>
          </p:cNvPr>
          <p:cNvSpPr>
            <a:spLocks/>
          </p:cNvSpPr>
          <p:nvPr/>
        </p:nvSpPr>
        <p:spPr>
          <a:xfrm>
            <a:off x="1284288" y="1216025"/>
            <a:ext cx="7389812" cy="2500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Monitorizar y telecontrolar a tiempo real:</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Caudal en un cauce de retorno o en una captación de agua.</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Conductividad eléctrica (CE)</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Temperatura</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Concentración de Nitratos [NO3-]</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Calcular</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Total de Sólidos disueltos</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Masa de sales exportada</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Concentración de Nitrógeno derivado de los nitratos.</a:t>
            </a:r>
          </a:p>
          <a:p>
            <a:pPr marL="548640" marR="0" lvl="1" indent="-274320" algn="l" defTabSz="914400" rtl="0" eaLnBrk="1" fontAlgn="auto" latinLnBrk="0" hangingPunct="1">
              <a:lnSpc>
                <a:spcPct val="90000"/>
              </a:lnSpc>
              <a:spcBef>
                <a:spcPts val="500"/>
              </a:spcBef>
              <a:spcAft>
                <a:spcPts val="0"/>
              </a:spcAft>
              <a:buClr>
                <a:schemeClr val="accent2"/>
              </a:buClr>
              <a:buSzPct val="76000"/>
              <a:buFont typeface="Wingdings 3"/>
              <a:buChar char=""/>
              <a:tabLst/>
              <a:defRPr/>
            </a:pPr>
            <a:r>
              <a:rPr kumimoji="0" lang="es-ES" sz="1100" b="0" i="0" u="none" strike="noStrike" kern="1200" cap="none" spc="0" normalizeH="0" baseline="0" noProof="0" dirty="0">
                <a:ln>
                  <a:noFill/>
                </a:ln>
                <a:solidFill>
                  <a:schemeClr val="tx2"/>
                </a:solidFill>
                <a:effectLst/>
                <a:uLnTx/>
                <a:uFillTx/>
                <a:latin typeface="+mn-lt"/>
                <a:ea typeface="+mn-ea"/>
                <a:cs typeface="+mn-cs"/>
              </a:rPr>
              <a:t>Masa de N-NO3- exportada.</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Marcador de número de diapositiva 1">
            <a:extLst>
              <a:ext uri="{FF2B5EF4-FFF2-40B4-BE49-F238E27FC236}">
                <a16:creationId xmlns:a16="http://schemas.microsoft.com/office/drawing/2014/main" id="{8F1B7948-6CB8-DAB0-DA9F-75717EDB2321}"/>
              </a:ext>
            </a:extLst>
          </p:cNvPr>
          <p:cNvSpPr>
            <a:spLocks noGrp="1"/>
          </p:cNvSpPr>
          <p:nvPr>
            <p:ph type="sldNum" sz="quarter" idx="12"/>
          </p:nvPr>
        </p:nvSpPr>
        <p:spPr/>
        <p:txBody>
          <a:bodyPr/>
          <a:lstStyle/>
          <a:p>
            <a:fld id="{35A6F62D-34D7-4757-9A47-1E7BD4A89E1E}" type="slidenum">
              <a:rPr lang="es-ES" smtClean="0"/>
              <a:t>21</a:t>
            </a:fld>
            <a:endParaRPr lang="es-ES"/>
          </a:p>
        </p:txBody>
      </p:sp>
    </p:spTree>
    <p:extLst>
      <p:ext uri="{BB962C8B-B14F-4D97-AF65-F5344CB8AC3E}">
        <p14:creationId xmlns:p14="http://schemas.microsoft.com/office/powerpoint/2010/main" val="272943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D4371B-579F-F33E-774B-B266DE16D867}"/>
              </a:ext>
            </a:extLst>
          </p:cNvPr>
          <p:cNvSpPr>
            <a:spLocks noGrp="1"/>
          </p:cNvSpPr>
          <p:nvPr>
            <p:ph type="title" idx="4294967295"/>
          </p:nvPr>
        </p:nvSpPr>
        <p:spPr>
          <a:xfrm>
            <a:off x="5334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000" b="0" i="0" u="none" strike="noStrike" kern="1200" cap="none" spc="0" normalizeH="0" baseline="0" noProof="0" dirty="0">
                <a:ln>
                  <a:noFill/>
                </a:ln>
                <a:solidFill>
                  <a:schemeClr val="tx2"/>
                </a:solidFill>
                <a:effectLst/>
                <a:uLnTx/>
                <a:uFillTx/>
                <a:latin typeface="+mj-lt"/>
                <a:ea typeface="+mj-ea"/>
                <a:cs typeface="+mj-cs"/>
              </a:rPr>
              <a:t>Difundir los resultados entre los usuarios potenciales</a:t>
            </a:r>
          </a:p>
        </p:txBody>
      </p:sp>
      <p:sp>
        <p:nvSpPr>
          <p:cNvPr id="11" name="Text Placeholder 2">
            <a:extLst>
              <a:ext uri="{FF2B5EF4-FFF2-40B4-BE49-F238E27FC236}">
                <a16:creationId xmlns:a16="http://schemas.microsoft.com/office/drawing/2014/main" id="{A21857FB-B3B3-A6C4-F24A-75999E3F1FBE}"/>
              </a:ext>
            </a:extLst>
          </p:cNvPr>
          <p:cNvSpPr>
            <a:spLocks/>
          </p:cNvSpPr>
          <p:nvPr/>
        </p:nvSpPr>
        <p:spPr>
          <a:xfrm>
            <a:off x="457200" y="1285875"/>
            <a:ext cx="4040188"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S" sz="1800" b="1" i="0" u="none" strike="noStrike" kern="1200" cap="none" spc="0"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Times New Roman" panose="02020603050405020304" pitchFamily="18" charset="0"/>
              </a:rPr>
              <a:t>XXXVIII Congreso Nacional de riegos Cartagena, noviembre 2021</a:t>
            </a:r>
            <a:endParaRPr kumimoji="0" lang="en-US" sz="2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13" name="Text Placeholder 3">
            <a:extLst>
              <a:ext uri="{FF2B5EF4-FFF2-40B4-BE49-F238E27FC236}">
                <a16:creationId xmlns:a16="http://schemas.microsoft.com/office/drawing/2014/main" id="{520683BF-12CD-1A53-EE4A-CB2B913ECBD0}"/>
              </a:ext>
            </a:extLst>
          </p:cNvPr>
          <p:cNvSpPr>
            <a:spLocks/>
          </p:cNvSpPr>
          <p:nvPr/>
        </p:nvSpPr>
        <p:spPr>
          <a:xfrm>
            <a:off x="4648200" y="1295400"/>
            <a:ext cx="4041775"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75000" lnSpcReduction="20000"/>
          </a:body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2400" b="1" i="0" u="none" strike="noStrike" kern="1200" cap="none" spc="0" normalizeH="0" baseline="0" noProof="0" dirty="0" err="1">
                <a:ln>
                  <a:noFill/>
                </a:ln>
                <a:solidFill>
                  <a:schemeClr val="accent2"/>
                </a:solidFill>
                <a:effectLst/>
                <a:uLnTx/>
                <a:uFillTx/>
                <a:latin typeface="+mn-lt"/>
                <a:ea typeface="+mn-ea"/>
                <a:cs typeface="+mn-cs"/>
              </a:rPr>
              <a:t>Congreso</a:t>
            </a:r>
            <a:r>
              <a:rPr kumimoji="0" lang="en-US" sz="2400" b="1" i="0" u="none" strike="noStrike" kern="1200" cap="none" spc="0" normalizeH="0" baseline="0" noProof="0" dirty="0">
                <a:ln>
                  <a:noFill/>
                </a:ln>
                <a:solidFill>
                  <a:schemeClr val="accent2"/>
                </a:solidFill>
                <a:effectLst/>
                <a:uLnTx/>
                <a:uFillTx/>
                <a:latin typeface="+mn-lt"/>
                <a:ea typeface="+mn-ea"/>
                <a:cs typeface="+mn-cs"/>
              </a:rPr>
              <a:t> </a:t>
            </a:r>
            <a:r>
              <a:rPr kumimoji="0" lang="en-US" sz="2400" b="1" i="0" u="none" strike="noStrike" kern="1200" cap="none" spc="0" normalizeH="0" baseline="0" noProof="0" dirty="0" err="1">
                <a:ln>
                  <a:noFill/>
                </a:ln>
                <a:solidFill>
                  <a:schemeClr val="accent2"/>
                </a:solidFill>
                <a:effectLst/>
                <a:uLnTx/>
                <a:uFillTx/>
                <a:latin typeface="+mn-lt"/>
                <a:ea typeface="+mn-ea"/>
                <a:cs typeface="+mn-cs"/>
              </a:rPr>
              <a:t>nacional</a:t>
            </a:r>
            <a:r>
              <a:rPr kumimoji="0" lang="en-US" sz="2400" b="1" i="0" u="none" strike="noStrike" kern="1200" cap="none" spc="0" normalizeH="0" baseline="0" noProof="0" dirty="0">
                <a:ln>
                  <a:noFill/>
                </a:ln>
                <a:solidFill>
                  <a:schemeClr val="accent2"/>
                </a:solidFill>
                <a:effectLst/>
                <a:uLnTx/>
                <a:uFillTx/>
                <a:latin typeface="+mn-lt"/>
                <a:ea typeface="+mn-ea"/>
                <a:cs typeface="+mn-cs"/>
              </a:rPr>
              <a:t> de </a:t>
            </a:r>
            <a:r>
              <a:rPr kumimoji="0" lang="en-US" sz="2400" b="1" i="0" u="none" strike="noStrike" kern="1200" cap="none" spc="0" normalizeH="0" baseline="0" noProof="0" dirty="0" err="1">
                <a:ln>
                  <a:noFill/>
                </a:ln>
                <a:solidFill>
                  <a:schemeClr val="accent2"/>
                </a:solidFill>
                <a:effectLst/>
                <a:uLnTx/>
                <a:uFillTx/>
                <a:latin typeface="+mn-lt"/>
                <a:ea typeface="+mn-ea"/>
                <a:cs typeface="+mn-cs"/>
              </a:rPr>
              <a:t>Comunidades</a:t>
            </a:r>
            <a:r>
              <a:rPr kumimoji="0" lang="en-US" sz="2400" b="1" i="0" u="none" strike="noStrike" kern="1200" cap="none" spc="0" normalizeH="0" baseline="0" noProof="0" dirty="0">
                <a:ln>
                  <a:noFill/>
                </a:ln>
                <a:solidFill>
                  <a:schemeClr val="accent2"/>
                </a:solidFill>
                <a:effectLst/>
                <a:uLnTx/>
                <a:uFillTx/>
                <a:latin typeface="+mn-lt"/>
                <a:ea typeface="+mn-ea"/>
                <a:cs typeface="+mn-cs"/>
              </a:rPr>
              <a:t> de Regantes. Junio 2022</a:t>
            </a:r>
          </a:p>
        </p:txBody>
      </p:sp>
      <p:pic>
        <p:nvPicPr>
          <p:cNvPr id="8" name="Marcador de contenido 7" descr="Texto&#10;&#10;Descripción generada automáticamente">
            <a:extLst>
              <a:ext uri="{FF2B5EF4-FFF2-40B4-BE49-F238E27FC236}">
                <a16:creationId xmlns:a16="http://schemas.microsoft.com/office/drawing/2014/main" id="{FCC353DE-7F16-E8C4-810D-688C39E163C2}"/>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3059290"/>
            <a:ext cx="4038600" cy="2187220"/>
          </a:xfrm>
          <a:prstGeom prst="rect">
            <a:avLst/>
          </a:prstGeom>
        </p:spPr>
      </p:pic>
      <p:pic>
        <p:nvPicPr>
          <p:cNvPr id="10" name="Marcador de contenido 9" descr="Diagrama&#10;&#10;Descripción generada automáticamente con confianza baja">
            <a:extLst>
              <a:ext uri="{FF2B5EF4-FFF2-40B4-BE49-F238E27FC236}">
                <a16:creationId xmlns:a16="http://schemas.microsoft.com/office/drawing/2014/main" id="{1D59BA2D-44D0-8265-2124-ABBEAF75A351}"/>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532087" y="2133600"/>
            <a:ext cx="2270826" cy="4038600"/>
          </a:xfrm>
          <a:prstGeom prst="rect">
            <a:avLst/>
          </a:prstGeom>
          <a:noFill/>
          <a:ln>
            <a:noFill/>
          </a:ln>
        </p:spPr>
      </p:pic>
      <p:sp>
        <p:nvSpPr>
          <p:cNvPr id="2" name="Marcador de número de diapositiva 1">
            <a:extLst>
              <a:ext uri="{FF2B5EF4-FFF2-40B4-BE49-F238E27FC236}">
                <a16:creationId xmlns:a16="http://schemas.microsoft.com/office/drawing/2014/main" id="{8DB4B85A-7C5E-512D-2971-03E79BCDDE20}"/>
              </a:ext>
            </a:extLst>
          </p:cNvPr>
          <p:cNvSpPr>
            <a:spLocks noGrp="1"/>
          </p:cNvSpPr>
          <p:nvPr>
            <p:ph type="sldNum" sz="quarter" idx="12"/>
          </p:nvPr>
        </p:nvSpPr>
        <p:spPr/>
        <p:txBody>
          <a:bodyPr/>
          <a:lstStyle/>
          <a:p>
            <a:fld id="{35A6F62D-34D7-4757-9A47-1E7BD4A89E1E}" type="slidenum">
              <a:rPr lang="es-ES" smtClean="0"/>
              <a:t>22</a:t>
            </a:fld>
            <a:endParaRPr lang="es-ES"/>
          </a:p>
        </p:txBody>
      </p:sp>
    </p:spTree>
    <p:extLst>
      <p:ext uri="{BB962C8B-B14F-4D97-AF65-F5344CB8AC3E}">
        <p14:creationId xmlns:p14="http://schemas.microsoft.com/office/powerpoint/2010/main" val="202107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D4371B-579F-F33E-774B-B266DE16D867}"/>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000" b="0" i="0" u="none" strike="noStrike" kern="1200" cap="none" spc="0" normalizeH="0" baseline="0" noProof="0" dirty="0">
                <a:ln>
                  <a:noFill/>
                </a:ln>
                <a:solidFill>
                  <a:schemeClr val="tx2"/>
                </a:solidFill>
                <a:effectLst/>
                <a:uLnTx/>
                <a:uFillTx/>
                <a:latin typeface="+mj-lt"/>
                <a:ea typeface="+mj-ea"/>
                <a:cs typeface="+mj-cs"/>
              </a:rPr>
              <a:t>Difundir los resultados entre los usuarios potenciales</a:t>
            </a:r>
          </a:p>
        </p:txBody>
      </p:sp>
      <p:sp>
        <p:nvSpPr>
          <p:cNvPr id="18" name="Text Placeholder 2">
            <a:extLst>
              <a:ext uri="{FF2B5EF4-FFF2-40B4-BE49-F238E27FC236}">
                <a16:creationId xmlns:a16="http://schemas.microsoft.com/office/drawing/2014/main" id="{C854D602-54B0-E4B7-972E-1C714C013FB6}"/>
              </a:ext>
            </a:extLst>
          </p:cNvPr>
          <p:cNvSpPr>
            <a:spLocks/>
          </p:cNvSpPr>
          <p:nvPr/>
        </p:nvSpPr>
        <p:spPr>
          <a:xfrm>
            <a:off x="454025" y="1736725"/>
            <a:ext cx="4040188"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S" sz="1800" b="1" i="0" u="none" strike="noStrike" kern="1200" cap="none" spc="0"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Times New Roman" panose="02020603050405020304" pitchFamily="18" charset="0"/>
              </a:rPr>
              <a:t>FERIA INTERNACIONAL DE MAQUINARIA AGRÍCOLA, ABRIL 2022</a:t>
            </a:r>
            <a:endParaRPr kumimoji="0" lang="en-US" sz="2400" b="1" i="0" u="none" strike="noStrike" kern="1200" cap="none" spc="0" normalizeH="0" baseline="0" noProof="0" dirty="0">
              <a:ln>
                <a:noFill/>
              </a:ln>
              <a:solidFill>
                <a:schemeClr val="accent2"/>
              </a:solidFill>
              <a:effectLst/>
              <a:uLnTx/>
              <a:uFillTx/>
              <a:latin typeface="+mn-lt"/>
              <a:ea typeface="+mn-ea"/>
              <a:cs typeface="+mn-cs"/>
            </a:endParaRPr>
          </a:p>
        </p:txBody>
      </p:sp>
      <p:sp>
        <p:nvSpPr>
          <p:cNvPr id="13" name="Text Placeholder 3">
            <a:extLst>
              <a:ext uri="{FF2B5EF4-FFF2-40B4-BE49-F238E27FC236}">
                <a16:creationId xmlns:a16="http://schemas.microsoft.com/office/drawing/2014/main" id="{520683BF-12CD-1A53-EE4A-CB2B913ECBD0}"/>
              </a:ext>
            </a:extLst>
          </p:cNvPr>
          <p:cNvSpPr>
            <a:spLocks/>
          </p:cNvSpPr>
          <p:nvPr/>
        </p:nvSpPr>
        <p:spPr>
          <a:xfrm>
            <a:off x="4648200" y="1295400"/>
            <a:ext cx="4041775"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600"/>
              </a:spcBef>
              <a:spcAft>
                <a:spcPts val="0"/>
              </a:spcAft>
              <a:buClr>
                <a:schemeClr val="accent1"/>
              </a:buClr>
              <a:buSzPct val="76000"/>
              <a:buFont typeface="Wingdings 3"/>
              <a:buNone/>
              <a:tabLst/>
              <a:defRPr/>
            </a:pPr>
            <a:r>
              <a:rPr kumimoji="0" lang="en-US" sz="1700" b="1" i="0" u="none" strike="noStrike" kern="1200" cap="none" spc="0" normalizeH="0" baseline="0" noProof="0" dirty="0">
                <a:ln>
                  <a:noFill/>
                </a:ln>
                <a:solidFill>
                  <a:schemeClr val="accent2"/>
                </a:solidFill>
                <a:effectLst/>
                <a:uLnTx/>
                <a:uFillTx/>
                <a:latin typeface="+mn-lt"/>
                <a:ea typeface="+mn-ea"/>
                <a:cs typeface="+mn-cs"/>
              </a:rPr>
              <a:t>Canal </a:t>
            </a:r>
            <a:r>
              <a:rPr kumimoji="0" lang="en-US" sz="1700" b="1" i="0" u="none" strike="noStrike" kern="1200" cap="none" spc="0" normalizeH="0" baseline="0" noProof="0" dirty="0" err="1">
                <a:ln>
                  <a:noFill/>
                </a:ln>
                <a:solidFill>
                  <a:schemeClr val="accent2"/>
                </a:solidFill>
                <a:effectLst/>
                <a:uLnTx/>
                <a:uFillTx/>
                <a:latin typeface="+mn-lt"/>
                <a:ea typeface="+mn-ea"/>
                <a:cs typeface="+mn-cs"/>
              </a:rPr>
              <a:t>prototipo</a:t>
            </a:r>
            <a:r>
              <a:rPr kumimoji="0" lang="en-US" sz="1700" b="1" i="0" u="none" strike="noStrike" kern="1200" cap="none" spc="0" normalizeH="0" baseline="0" noProof="0" dirty="0">
                <a:ln>
                  <a:noFill/>
                </a:ln>
                <a:solidFill>
                  <a:schemeClr val="accent2"/>
                </a:solidFill>
                <a:effectLst/>
                <a:uLnTx/>
                <a:uFillTx/>
                <a:latin typeface="+mn-lt"/>
                <a:ea typeface="+mn-ea"/>
                <a:cs typeface="+mn-cs"/>
              </a:rPr>
              <a:t>. Control de Caudal, CE y [NO3-]</a:t>
            </a:r>
          </a:p>
        </p:txBody>
      </p:sp>
      <p:pic>
        <p:nvPicPr>
          <p:cNvPr id="4" name="Marcador de contenido 3" descr="Dibujo de ingeniería&#10;&#10;Descripción generada automáticamente">
            <a:extLst>
              <a:ext uri="{FF2B5EF4-FFF2-40B4-BE49-F238E27FC236}">
                <a16:creationId xmlns:a16="http://schemas.microsoft.com/office/drawing/2014/main" id="{6C7BC9E0-611A-E0B7-197B-D3417DC97A98}"/>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15672"/>
            <a:ext cx="4038600" cy="2274455"/>
          </a:xfrm>
          <a:prstGeom prst="rect">
            <a:avLst/>
          </a:prstGeom>
          <a:noFill/>
          <a:ln>
            <a:noFill/>
          </a:ln>
        </p:spPr>
      </p:pic>
      <p:pic>
        <p:nvPicPr>
          <p:cNvPr id="7" name="Marcador de contenido 6" descr="Texto, Carta&#10;&#10;Descripción generada automáticamente">
            <a:extLst>
              <a:ext uri="{FF2B5EF4-FFF2-40B4-BE49-F238E27FC236}">
                <a16:creationId xmlns:a16="http://schemas.microsoft.com/office/drawing/2014/main" id="{7E332285-D87C-F6F0-FD7A-9D2DD61DF11B}"/>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138097" y="2926801"/>
            <a:ext cx="3028047" cy="1872208"/>
          </a:xfrm>
          <a:prstGeom prst="rect">
            <a:avLst/>
          </a:prstGeom>
          <a:noFill/>
          <a:ln>
            <a:noFill/>
          </a:ln>
        </p:spPr>
      </p:pic>
      <p:pic>
        <p:nvPicPr>
          <p:cNvPr id="9" name="Imagen 8" descr="Interfaz de usuario gráfica, Sitio web&#10;&#10;Descripción generada automáticamente">
            <a:extLst>
              <a:ext uri="{FF2B5EF4-FFF2-40B4-BE49-F238E27FC236}">
                <a16:creationId xmlns:a16="http://schemas.microsoft.com/office/drawing/2014/main" id="{5A196FB3-55BE-7A62-9377-20E42A4FBD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14060" y="3011078"/>
            <a:ext cx="3028047" cy="1703655"/>
          </a:xfrm>
          <a:prstGeom prst="rect">
            <a:avLst/>
          </a:prstGeom>
          <a:noFill/>
          <a:ln>
            <a:noFill/>
          </a:ln>
        </p:spPr>
      </p:pic>
      <p:sp>
        <p:nvSpPr>
          <p:cNvPr id="2" name="Marcador de número de diapositiva 1">
            <a:extLst>
              <a:ext uri="{FF2B5EF4-FFF2-40B4-BE49-F238E27FC236}">
                <a16:creationId xmlns:a16="http://schemas.microsoft.com/office/drawing/2014/main" id="{100948D7-15EB-196F-8A49-003C65E738E1}"/>
              </a:ext>
            </a:extLst>
          </p:cNvPr>
          <p:cNvSpPr>
            <a:spLocks noGrp="1"/>
          </p:cNvSpPr>
          <p:nvPr>
            <p:ph type="sldNum" sz="quarter" idx="12"/>
          </p:nvPr>
        </p:nvSpPr>
        <p:spPr/>
        <p:txBody>
          <a:bodyPr/>
          <a:lstStyle/>
          <a:p>
            <a:fld id="{35A6F62D-34D7-4757-9A47-1E7BD4A89E1E}" type="slidenum">
              <a:rPr lang="es-ES" smtClean="0"/>
              <a:t>23</a:t>
            </a:fld>
            <a:endParaRPr lang="es-ES"/>
          </a:p>
        </p:txBody>
      </p:sp>
    </p:spTree>
    <p:extLst>
      <p:ext uri="{BB962C8B-B14F-4D97-AF65-F5344CB8AC3E}">
        <p14:creationId xmlns:p14="http://schemas.microsoft.com/office/powerpoint/2010/main" val="424087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D4371B-579F-F33E-774B-B266DE16D867}"/>
              </a:ext>
            </a:extLst>
          </p:cNvPr>
          <p:cNvSpPr>
            <a:spLocks/>
          </p:cNvSpPr>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000" b="0" i="0" u="none" strike="noStrike" kern="1200" cap="none" spc="0" normalizeH="0" baseline="0" noProof="0" dirty="0">
                <a:ln>
                  <a:noFill/>
                </a:ln>
                <a:solidFill>
                  <a:schemeClr val="tx2"/>
                </a:solidFill>
                <a:effectLst/>
                <a:uLnTx/>
                <a:uFillTx/>
                <a:latin typeface="+mj-lt"/>
                <a:ea typeface="+mj-ea"/>
                <a:cs typeface="+mj-cs"/>
              </a:rPr>
              <a:t>Difundir los resultados entre los usuarios potenciales</a:t>
            </a:r>
          </a:p>
        </p:txBody>
      </p:sp>
      <p:sp>
        <p:nvSpPr>
          <p:cNvPr id="11" name="Text Placeholder 2">
            <a:extLst>
              <a:ext uri="{FF2B5EF4-FFF2-40B4-BE49-F238E27FC236}">
                <a16:creationId xmlns:a16="http://schemas.microsoft.com/office/drawing/2014/main" id="{A21857FB-B3B3-A6C4-F24A-75999E3F1FBE}"/>
              </a:ext>
            </a:extLst>
          </p:cNvPr>
          <p:cNvSpPr>
            <a:spLocks noGrp="1"/>
          </p:cNvSpPr>
          <p:nvPr>
            <p:ph type="title" idx="4294967295"/>
          </p:nvPr>
        </p:nvSpPr>
        <p:spPr>
          <a:xfrm>
            <a:off x="457200" y="1285875"/>
            <a:ext cx="6923088" cy="55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S" sz="1800" b="1" i="0" u="none" strike="noStrike" kern="1200" cap="none" spc="0"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Times New Roman" panose="02020603050405020304" pitchFamily="18" charset="0"/>
              </a:rPr>
              <a:t>Página web del proyecto de cooperación</a:t>
            </a:r>
            <a:endParaRPr kumimoji="0" lang="en-US" sz="2400" b="1" i="0" u="none" strike="noStrike" kern="1200" cap="none" spc="0" normalizeH="0" baseline="0" noProof="0" dirty="0">
              <a:ln>
                <a:noFill/>
              </a:ln>
              <a:solidFill>
                <a:schemeClr val="accent2"/>
              </a:solidFill>
              <a:effectLst/>
              <a:uLnTx/>
              <a:uFillTx/>
              <a:latin typeface="+mn-lt"/>
              <a:ea typeface="+mn-ea"/>
              <a:cs typeface="+mn-cs"/>
            </a:endParaRPr>
          </a:p>
        </p:txBody>
      </p:sp>
      <p:pic>
        <p:nvPicPr>
          <p:cNvPr id="6" name="Marcador de contenido 5">
            <a:extLst>
              <a:ext uri="{FF2B5EF4-FFF2-40B4-BE49-F238E27FC236}">
                <a16:creationId xmlns:a16="http://schemas.microsoft.com/office/drawing/2014/main" id="{739FB86A-081F-9995-6A0A-49CFEEA6CC9F}"/>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67974" y="2510011"/>
            <a:ext cx="6635080" cy="3153961"/>
          </a:xfrm>
        </p:spPr>
      </p:pic>
      <p:sp>
        <p:nvSpPr>
          <p:cNvPr id="3" name="CuadroTexto 2">
            <a:extLst>
              <a:ext uri="{FF2B5EF4-FFF2-40B4-BE49-F238E27FC236}">
                <a16:creationId xmlns:a16="http://schemas.microsoft.com/office/drawing/2014/main" id="{A7A954CA-9553-BAE5-C577-BB5AF6EC4AE4}"/>
              </a:ext>
            </a:extLst>
          </p:cNvPr>
          <p:cNvSpPr txBox="1"/>
          <p:nvPr/>
        </p:nvSpPr>
        <p:spPr>
          <a:xfrm>
            <a:off x="1907704" y="1987699"/>
            <a:ext cx="4572000" cy="373436"/>
          </a:xfrm>
          <a:prstGeom prst="rect">
            <a:avLst/>
          </a:prstGeom>
          <a:noFill/>
        </p:spPr>
        <p:txBody>
          <a:bodyPr wrap="square">
            <a:spAutoFit/>
          </a:bodyPr>
          <a:lstStyle/>
          <a:p>
            <a:pPr algn="just">
              <a:lnSpc>
                <a:spcPct val="110000"/>
              </a:lnSpc>
              <a:spcAft>
                <a:spcPts val="900"/>
              </a:spcAft>
            </a:pPr>
            <a:r>
              <a:rPr lang="es-ES" sz="1800" u="sng" dirty="0">
                <a:solidFill>
                  <a:srgbClr val="F7B615"/>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https://riegosalz.com/calidad-aguas/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927C2956-98FC-E6D6-F8EB-718CA274503C}"/>
              </a:ext>
            </a:extLst>
          </p:cNvPr>
          <p:cNvSpPr>
            <a:spLocks noGrp="1"/>
          </p:cNvSpPr>
          <p:nvPr>
            <p:ph type="sldNum" sz="quarter" idx="12"/>
          </p:nvPr>
        </p:nvSpPr>
        <p:spPr/>
        <p:txBody>
          <a:bodyPr/>
          <a:lstStyle/>
          <a:p>
            <a:fld id="{35A6F62D-34D7-4757-9A47-1E7BD4A89E1E}" type="slidenum">
              <a:rPr lang="es-ES" smtClean="0"/>
              <a:t>24</a:t>
            </a:fld>
            <a:endParaRPr lang="es-ES"/>
          </a:p>
        </p:txBody>
      </p:sp>
    </p:spTree>
    <p:extLst>
      <p:ext uri="{BB962C8B-B14F-4D97-AF65-F5344CB8AC3E}">
        <p14:creationId xmlns:p14="http://schemas.microsoft.com/office/powerpoint/2010/main" val="46326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68873-C239-3120-4BB6-70BBB605307B}"/>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0" cap="all" spc="0" normalizeH="0" baseline="0" noProof="0" dirty="0">
                <a:ln>
                  <a:noFill/>
                </a:ln>
                <a:solidFill>
                  <a:schemeClr val="tx2"/>
                </a:solidFill>
                <a:effectLst/>
                <a:uLnTx/>
                <a:uFillTx/>
                <a:latin typeface="+mj-lt"/>
                <a:ea typeface="+mj-ea"/>
                <a:cs typeface="+mj-cs"/>
              </a:rPr>
              <a:t>resultados</a:t>
            </a:r>
            <a:endParaRPr kumimoji="0" lang="es-E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Marcador de contenido 2">
            <a:extLst>
              <a:ext uri="{FF2B5EF4-FFF2-40B4-BE49-F238E27FC236}">
                <a16:creationId xmlns:a16="http://schemas.microsoft.com/office/drawing/2014/main" id="{E0534749-C690-CC0A-7515-14CCD2DBB295}"/>
              </a:ext>
            </a:extLst>
          </p:cNvPr>
          <p:cNvSpPr>
            <a:spLocks/>
          </p:cNvSpPr>
          <p:nvPr/>
        </p:nvSpPr>
        <p:spPr>
          <a:xfrm>
            <a:off x="457200" y="1219200"/>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600" b="1" i="0" u="none" strike="noStrike" kern="1200" cap="none" spc="100" normalizeH="0" baseline="0" noProof="0" dirty="0">
                <a:ln>
                  <a:noFill/>
                </a:ln>
                <a:solidFill>
                  <a:schemeClr val="tx1"/>
                </a:solidFill>
                <a:effectLst/>
                <a:uLnTx/>
                <a:uFillTx/>
                <a:latin typeface="+mn-lt"/>
                <a:ea typeface="+mn-ea"/>
                <a:cs typeface="+mn-cs"/>
              </a:rPr>
              <a:t>Recuperar caudales de retorno de riego.</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600" b="1" i="0" u="none" strike="noStrike" kern="1200" cap="none" spc="100" normalizeH="0" baseline="0" noProof="0" dirty="0">
                <a:ln>
                  <a:noFill/>
                </a:ln>
                <a:solidFill>
                  <a:schemeClr val="tx1"/>
                </a:solidFill>
                <a:effectLst/>
                <a:uLnTx/>
                <a:uFillTx/>
                <a:latin typeface="+mn-lt"/>
                <a:ea typeface="+mn-ea"/>
                <a:cs typeface="+mn-cs"/>
              </a:rPr>
              <a:t>Aumentar la eficiencia de uso del agua a nivel de sector de riego</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600" b="1" i="0" u="none" strike="noStrike" kern="1200" cap="none" spc="100" normalizeH="0" baseline="0" noProof="0" dirty="0">
                <a:ln>
                  <a:noFill/>
                </a:ln>
                <a:solidFill>
                  <a:schemeClr val="tx1"/>
                </a:solidFill>
                <a:effectLst/>
                <a:uLnTx/>
                <a:uFillTx/>
                <a:latin typeface="+mn-lt"/>
                <a:ea typeface="+mn-ea"/>
                <a:cs typeface="+mn-cs"/>
              </a:rPr>
              <a:t>Disminuir el uso de fertilizantes artificiales aumentando el uso de fertilizantes naturales mediante la concienciación de agricultores y el aporte de mayor valor a los mismos</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600" b="1" i="0" u="none" strike="noStrike" kern="1200" cap="none" spc="100" normalizeH="0" baseline="0" noProof="0" dirty="0">
                <a:ln>
                  <a:noFill/>
                </a:ln>
                <a:solidFill>
                  <a:schemeClr val="tx1"/>
                </a:solidFill>
                <a:effectLst/>
                <a:uLnTx/>
                <a:uFillTx/>
                <a:latin typeface="+mn-lt"/>
                <a:ea typeface="+mn-ea"/>
                <a:cs typeface="+mn-cs"/>
              </a:rPr>
              <a:t>Disminuir la contaminación difusa provocada por el vertido de aguas de retorno a áreas dentro de la Red Natura 2000</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r>
              <a:rPr kumimoji="0" lang="es-ES" sz="1600" b="1" i="0" u="none" strike="noStrike" kern="1200" cap="none" spc="100" normalizeH="0" baseline="0" noProof="0" dirty="0">
                <a:ln>
                  <a:noFill/>
                </a:ln>
                <a:solidFill>
                  <a:schemeClr val="tx1"/>
                </a:solidFill>
                <a:effectLst/>
                <a:uLnTx/>
                <a:uFillTx/>
                <a:latin typeface="+mn-lt"/>
                <a:ea typeface="+mn-ea"/>
                <a:cs typeface="+mn-cs"/>
              </a:rPr>
              <a:t>Capacitar a los agricultores de regadío para optimizar el uso de fertilizantes teniendo en cuenta los aportes que se producen a través de la propia agua de riego</a:t>
            </a: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endParaRPr kumimoji="0" lang="es-ES" sz="1600" b="1" i="0" u="none" strike="noStrike" kern="1200" cap="none" spc="10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1"/>
              </a:buClr>
              <a:buSzPct val="76000"/>
              <a:buFont typeface="Wingdings 3"/>
              <a:buChar char=""/>
              <a:tabLst/>
              <a:defRPr/>
            </a:pP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Marcador de contenido 4" descr="Banca de madera junto a un cuerpo de agua&#10;&#10;Descripción generada automáticamente con confianza media">
            <a:extLst>
              <a:ext uri="{FF2B5EF4-FFF2-40B4-BE49-F238E27FC236}">
                <a16:creationId xmlns:a16="http://schemas.microsoft.com/office/drawing/2014/main" id="{22AFBE1A-F34B-8345-0E81-4ADA172279E2}"/>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264646" y="1216025"/>
            <a:ext cx="2777132" cy="4937125"/>
          </a:xfrm>
        </p:spPr>
      </p:pic>
      <p:sp>
        <p:nvSpPr>
          <p:cNvPr id="4" name="Marcador de número de diapositiva 3">
            <a:extLst>
              <a:ext uri="{FF2B5EF4-FFF2-40B4-BE49-F238E27FC236}">
                <a16:creationId xmlns:a16="http://schemas.microsoft.com/office/drawing/2014/main" id="{52DE6A89-00EC-9D7C-0B8C-F5F516494E65}"/>
              </a:ext>
            </a:extLst>
          </p:cNvPr>
          <p:cNvSpPr>
            <a:spLocks noGrp="1"/>
          </p:cNvSpPr>
          <p:nvPr>
            <p:ph type="sldNum" sz="quarter" idx="12"/>
          </p:nvPr>
        </p:nvSpPr>
        <p:spPr/>
        <p:txBody>
          <a:bodyPr/>
          <a:lstStyle/>
          <a:p>
            <a:fld id="{35A6F62D-34D7-4757-9A47-1E7BD4A89E1E}" type="slidenum">
              <a:rPr lang="es-ES" smtClean="0"/>
              <a:t>25</a:t>
            </a:fld>
            <a:endParaRPr lang="es-ES"/>
          </a:p>
        </p:txBody>
      </p:sp>
    </p:spTree>
    <p:extLst>
      <p:ext uri="{BB962C8B-B14F-4D97-AF65-F5344CB8AC3E}">
        <p14:creationId xmlns:p14="http://schemas.microsoft.com/office/powerpoint/2010/main" val="208456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Recuperar caudales de retorno de riego</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632325" y="1216025"/>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Es factible la recuperación de caudales de riego.</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Acequia del Barranco de </a:t>
            </a:r>
            <a:r>
              <a:rPr kumimoji="0" lang="es-ES" sz="18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Ontinar</a:t>
            </a: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 Capacidad de recuperación en esta campaña 3,68 Hm3. </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Bombeo del Azarbe. Volumen recuperado es de 0.99 Hm3.</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Marcador de contenido 2" descr="Interfaz de usuario gráfica, Aplicación&#10;&#10;Descripción generada automáticamente">
            <a:extLst>
              <a:ext uri="{FF2B5EF4-FFF2-40B4-BE49-F238E27FC236}">
                <a16:creationId xmlns:a16="http://schemas.microsoft.com/office/drawing/2014/main" id="{EB2B40CF-F5FE-F367-A557-D41341362C89}"/>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70028" y="1397013"/>
            <a:ext cx="3960000" cy="1771634"/>
          </a:xfrm>
          <a:prstGeom prst="rect">
            <a:avLst/>
          </a:prstGeom>
        </p:spPr>
      </p:pic>
      <p:pic>
        <p:nvPicPr>
          <p:cNvPr id="6" name="Imagen 5" descr="Interfaz de usuario gráfica, Aplicación&#10;&#10;Descripción generada automáticamente">
            <a:extLst>
              <a:ext uri="{FF2B5EF4-FFF2-40B4-BE49-F238E27FC236}">
                <a16:creationId xmlns:a16="http://schemas.microsoft.com/office/drawing/2014/main" id="{E91BB0D9-07AE-EB52-9C81-D555AF887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54" y="3546754"/>
            <a:ext cx="3960000" cy="1792456"/>
          </a:xfrm>
          <a:prstGeom prst="rect">
            <a:avLst/>
          </a:prstGeom>
        </p:spPr>
      </p:pic>
      <p:sp>
        <p:nvSpPr>
          <p:cNvPr id="2" name="Marcador de número de diapositiva 1">
            <a:extLst>
              <a:ext uri="{FF2B5EF4-FFF2-40B4-BE49-F238E27FC236}">
                <a16:creationId xmlns:a16="http://schemas.microsoft.com/office/drawing/2014/main" id="{9B666228-3515-3AFB-8757-6DFA4C644D4C}"/>
              </a:ext>
            </a:extLst>
          </p:cNvPr>
          <p:cNvSpPr>
            <a:spLocks noGrp="1"/>
          </p:cNvSpPr>
          <p:nvPr>
            <p:ph type="sldNum" sz="quarter" idx="12"/>
          </p:nvPr>
        </p:nvSpPr>
        <p:spPr/>
        <p:txBody>
          <a:bodyPr/>
          <a:lstStyle/>
          <a:p>
            <a:fld id="{35A6F62D-34D7-4757-9A47-1E7BD4A89E1E}" type="slidenum">
              <a:rPr lang="es-ES" smtClean="0"/>
              <a:t>26</a:t>
            </a:fld>
            <a:endParaRPr lang="es-ES"/>
          </a:p>
        </p:txBody>
      </p:sp>
    </p:spTree>
    <p:extLst>
      <p:ext uri="{BB962C8B-B14F-4D97-AF65-F5344CB8AC3E}">
        <p14:creationId xmlns:p14="http://schemas.microsoft.com/office/powerpoint/2010/main" val="326473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Aumentar la eficiencia de uso del agua a nivel de sector de riego</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632325" y="1216025"/>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2500" lnSpcReduction="20000"/>
          </a:bodyPr>
          <a:lstStyle/>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En este año la CRR ha consumido 7,5 Hm3 de la fuente principal (Canal de Monegros).</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Los aprovechamientos medidos del Barranco de Violada y del Desagüe DV17 han supuesto 4,67 Hm3 y el total de consumo ha sido de 12,17 Hm3. </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El porcentaje de agua recuperada, y por tanto el aumento de eficiencia, ha sido de un 38%. </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Teniendo en cuenta un coste medio de 6,487023 €/1000m3, los 4,67 Hm3 recuperados suponen un ahorro a la comunidad de 30.294,40€.</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Eso sin tener en cuenta el gran coste de oportunidad que supondría el no disponer de esa agua en un año como el actual. La superficie regada sería más de un 30% inferior a la actual con la pérdida de producción que eso supondría</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Marcador de contenido 7" descr="Texto, Tabla&#10;&#10;Descripción generada automáticamente con confianza media">
            <a:extLst>
              <a:ext uri="{FF2B5EF4-FFF2-40B4-BE49-F238E27FC236}">
                <a16:creationId xmlns:a16="http://schemas.microsoft.com/office/drawing/2014/main" id="{E1975E9B-FA0D-EB6A-9413-F0FB214BB09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597515"/>
            <a:ext cx="4041775" cy="2180495"/>
          </a:xfrm>
          <a:prstGeom prst="rect">
            <a:avLst/>
          </a:prstGeom>
        </p:spPr>
      </p:pic>
      <p:sp>
        <p:nvSpPr>
          <p:cNvPr id="2" name="Marcador de número de diapositiva 1">
            <a:extLst>
              <a:ext uri="{FF2B5EF4-FFF2-40B4-BE49-F238E27FC236}">
                <a16:creationId xmlns:a16="http://schemas.microsoft.com/office/drawing/2014/main" id="{FC810436-A414-4AC3-BDA6-5F3BCBA71DEA}"/>
              </a:ext>
            </a:extLst>
          </p:cNvPr>
          <p:cNvSpPr>
            <a:spLocks noGrp="1"/>
          </p:cNvSpPr>
          <p:nvPr>
            <p:ph type="sldNum" sz="quarter" idx="12"/>
          </p:nvPr>
        </p:nvSpPr>
        <p:spPr/>
        <p:txBody>
          <a:bodyPr/>
          <a:lstStyle/>
          <a:p>
            <a:fld id="{35A6F62D-34D7-4757-9A47-1E7BD4A89E1E}" type="slidenum">
              <a:rPr lang="es-ES" smtClean="0"/>
              <a:t>27</a:t>
            </a:fld>
            <a:endParaRPr lang="es-ES"/>
          </a:p>
        </p:txBody>
      </p:sp>
    </p:spTree>
    <p:extLst>
      <p:ext uri="{BB962C8B-B14F-4D97-AF65-F5344CB8AC3E}">
        <p14:creationId xmlns:p14="http://schemas.microsoft.com/office/powerpoint/2010/main" val="331960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1500" b="1" i="0" u="none" strike="noStrike" kern="0" cap="all" spc="0" normalizeH="0" baseline="0" noProof="0" dirty="0">
                <a:ln>
                  <a:noFill/>
                </a:ln>
                <a:solidFill>
                  <a:schemeClr val="tx2"/>
                </a:solidFill>
                <a:effectLst/>
                <a:uLnTx/>
                <a:uFillTx/>
                <a:latin typeface="+mj-lt"/>
                <a:ea typeface="+mj-ea"/>
                <a:cs typeface="+mj-cs"/>
              </a:rPr>
              <a:t>Disminuir el uso de fertilizantes artificiales aumentando el uso de fertilizantes naturales mediante la concienciación de agricultores y el aporte de mayor valor a los mismos</a:t>
            </a:r>
            <a:endParaRPr kumimoji="0" lang="es-ES" sz="15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33388" y="1214438"/>
            <a:ext cx="7810500" cy="2214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l" defTabSz="914400" rtl="0" eaLnBrk="1" fontAlgn="auto" latinLnBrk="0" hangingPunct="1">
              <a:lnSpc>
                <a:spcPct val="90000"/>
              </a:lnSpc>
              <a:spcBef>
                <a:spcPts val="600"/>
              </a:spcBef>
              <a:spcAft>
                <a:spcPts val="0"/>
              </a:spcAft>
              <a:buClr>
                <a:schemeClr val="accent1"/>
              </a:buClr>
              <a:buSzPct val="76000"/>
              <a:buFont typeface="Symbol" panose="05050102010706020507" pitchFamily="18"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La cantidad de nitrógeno aportado con el agua de riego recuperada en los dos puntos, según los datos observados, es de un total de 49 kg N/ha.</a:t>
            </a:r>
          </a:p>
          <a:p>
            <a:pPr marL="342900" marR="0" lvl="0" indent="-342900" algn="l" defTabSz="914400" rtl="0" eaLnBrk="1" fontAlgn="auto" latinLnBrk="0" hangingPunct="1">
              <a:lnSpc>
                <a:spcPct val="90000"/>
              </a:lnSpc>
              <a:spcBef>
                <a:spcPts val="600"/>
              </a:spcBef>
              <a:spcAft>
                <a:spcPts val="0"/>
              </a:spcAft>
              <a:buClr>
                <a:schemeClr val="accent1"/>
              </a:buClr>
              <a:buSzPct val="76000"/>
              <a:buFont typeface="Symbol" panose="05050102010706020507" pitchFamily="18"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Para un cultivo habitual como es el maíz, las necesidades de nitrógeno son de 30 kg N/T de producción esperada. Si el rendimiento medio es de 13 T/ha, las necesidades máximas del cultivo son 390 kg N/ha. Es decir, con el agua de riego recuperada se estarían ahorrando el 13% de las necesidades máximas del cultivo.</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Marcador de contenido 5" descr="Interfaz de usuario gráfica&#10;&#10;Descripción generada automáticamente con confianza media">
            <a:extLst>
              <a:ext uri="{FF2B5EF4-FFF2-40B4-BE49-F238E27FC236}">
                <a16:creationId xmlns:a16="http://schemas.microsoft.com/office/drawing/2014/main" id="{3F65CA3A-92D2-83EB-A091-7A3A0403386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9552" y="2564904"/>
            <a:ext cx="7393786" cy="2448272"/>
          </a:xfrm>
          <a:prstGeom prst="rect">
            <a:avLst/>
          </a:prstGeom>
        </p:spPr>
      </p:pic>
      <p:sp>
        <p:nvSpPr>
          <p:cNvPr id="2" name="Marcador de número de diapositiva 1">
            <a:extLst>
              <a:ext uri="{FF2B5EF4-FFF2-40B4-BE49-F238E27FC236}">
                <a16:creationId xmlns:a16="http://schemas.microsoft.com/office/drawing/2014/main" id="{6B4A988C-0437-91A5-E3BC-5B242A21BF7B}"/>
              </a:ext>
            </a:extLst>
          </p:cNvPr>
          <p:cNvSpPr>
            <a:spLocks noGrp="1"/>
          </p:cNvSpPr>
          <p:nvPr>
            <p:ph type="sldNum" sz="quarter" idx="12"/>
          </p:nvPr>
        </p:nvSpPr>
        <p:spPr/>
        <p:txBody>
          <a:bodyPr/>
          <a:lstStyle/>
          <a:p>
            <a:fld id="{35A6F62D-34D7-4757-9A47-1E7BD4A89E1E}" type="slidenum">
              <a:rPr lang="es-ES" smtClean="0"/>
              <a:t>28</a:t>
            </a:fld>
            <a:endParaRPr lang="es-ES"/>
          </a:p>
        </p:txBody>
      </p:sp>
    </p:spTree>
    <p:extLst>
      <p:ext uri="{BB962C8B-B14F-4D97-AF65-F5344CB8AC3E}">
        <p14:creationId xmlns:p14="http://schemas.microsoft.com/office/powerpoint/2010/main" val="189213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1500" b="1" i="0" u="none" strike="noStrike" kern="0" cap="all" spc="0" normalizeH="0" baseline="0" noProof="0" dirty="0">
                <a:ln>
                  <a:noFill/>
                </a:ln>
                <a:solidFill>
                  <a:schemeClr val="tx2"/>
                </a:solidFill>
                <a:effectLst/>
                <a:uLnTx/>
                <a:uFillTx/>
                <a:latin typeface="+mj-lt"/>
                <a:ea typeface="+mj-ea"/>
                <a:cs typeface="+mj-cs"/>
              </a:rPr>
              <a:t>Disminuir la contaminación difusa provocada por el vertido de aguas de retorno a áreas dentro de la Red Natura 2000</a:t>
            </a:r>
            <a:endParaRPr kumimoji="0" lang="es-ES" sz="15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57200" y="1219200"/>
            <a:ext cx="7778750" cy="1489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l" defTabSz="914400" rtl="0" eaLnBrk="1" fontAlgn="auto" latinLnBrk="0" hangingPunct="1">
              <a:lnSpc>
                <a:spcPct val="90000"/>
              </a:lnSpc>
              <a:spcBef>
                <a:spcPts val="600"/>
              </a:spcBef>
              <a:spcAft>
                <a:spcPts val="0"/>
              </a:spcAft>
              <a:buClr>
                <a:schemeClr val="accent1"/>
              </a:buClr>
              <a:buSzPct val="76000"/>
              <a:buFont typeface="Symbol" panose="05050102010706020507" pitchFamily="18" charset="2"/>
              <a:buChar char=""/>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Según los resultados obtenidos en los puntos piloto, la cantidad de nitrógeno que se ha dejado de verter a los cauces públicos es de 57.104 kg</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Marcador de contenido 2">
            <a:extLst>
              <a:ext uri="{FF2B5EF4-FFF2-40B4-BE49-F238E27FC236}">
                <a16:creationId xmlns:a16="http://schemas.microsoft.com/office/drawing/2014/main" id="{70D1B627-CFF9-D03D-A3EA-1F7C0F91A991}"/>
              </a:ext>
            </a:extLst>
          </p:cNvPr>
          <p:cNvSpPr>
            <a:spLocks/>
          </p:cNvSpPr>
          <p:nvPr/>
        </p:nvSpPr>
        <p:spPr>
          <a:xfrm>
            <a:off x="442913" y="2528888"/>
            <a:ext cx="8089900" cy="1116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500" b="1" i="0" u="none" strike="noStrike" kern="0" cap="all" spc="0" normalizeH="0" baseline="0" noProof="0" dirty="0">
                <a:ln>
                  <a:noFill/>
                </a:ln>
                <a:solidFill>
                  <a:schemeClr val="tx2"/>
                </a:solidFill>
                <a:effectLst/>
                <a:uLnTx/>
                <a:uFillTx/>
                <a:latin typeface="+mj-lt"/>
                <a:ea typeface="+mj-ea"/>
                <a:cs typeface="+mj-cs"/>
              </a:rPr>
              <a:t>Capacitar a los agricultores de regadío para optimizar el uso de fertilizantes teniendo en cuenta los aportes que se producen a través de la propia agua de riego.</a:t>
            </a:r>
          </a:p>
        </p:txBody>
      </p:sp>
      <p:sp>
        <p:nvSpPr>
          <p:cNvPr id="9" name="Marcador de contenido 4">
            <a:extLst>
              <a:ext uri="{FF2B5EF4-FFF2-40B4-BE49-F238E27FC236}">
                <a16:creationId xmlns:a16="http://schemas.microsoft.com/office/drawing/2014/main" id="{C4C90049-B375-6DBE-7A71-00EF6EE9A17D}"/>
              </a:ext>
            </a:extLst>
          </p:cNvPr>
          <p:cNvSpPr txBox="1">
            <a:spLocks/>
          </p:cNvSpPr>
          <p:nvPr/>
        </p:nvSpPr>
        <p:spPr>
          <a:xfrm>
            <a:off x="609600" y="3451448"/>
            <a:ext cx="7778824" cy="148972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42900" indent="-342900">
              <a:lnSpc>
                <a:spcPct val="90000"/>
              </a:lnSpc>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Los resultados de volumen de agua y masa de nitrógeno que se aporta con el agua recuperada son significativos y es el que se ha transmitido a los agricultores de regadío para que sean conocedores de que pueden aportar menos cantidad de fertilizante a sus cultivos si tienen en cuenta estos valores</a:t>
            </a:r>
            <a:endParaRPr lang="es-ES" sz="1400" dirty="0"/>
          </a:p>
        </p:txBody>
      </p:sp>
      <p:sp>
        <p:nvSpPr>
          <p:cNvPr id="2" name="Marcador de número de diapositiva 1">
            <a:extLst>
              <a:ext uri="{FF2B5EF4-FFF2-40B4-BE49-F238E27FC236}">
                <a16:creationId xmlns:a16="http://schemas.microsoft.com/office/drawing/2014/main" id="{90F26537-C015-EFCF-DA77-496839BB80E3}"/>
              </a:ext>
            </a:extLst>
          </p:cNvPr>
          <p:cNvSpPr>
            <a:spLocks noGrp="1"/>
          </p:cNvSpPr>
          <p:nvPr>
            <p:ph type="sldNum" sz="quarter" idx="12"/>
          </p:nvPr>
        </p:nvSpPr>
        <p:spPr/>
        <p:txBody>
          <a:bodyPr/>
          <a:lstStyle/>
          <a:p>
            <a:fld id="{35A6F62D-34D7-4757-9A47-1E7BD4A89E1E}" type="slidenum">
              <a:rPr lang="es-ES" smtClean="0"/>
              <a:t>29</a:t>
            </a:fld>
            <a:endParaRPr lang="es-ES"/>
          </a:p>
        </p:txBody>
      </p:sp>
    </p:spTree>
    <p:extLst>
      <p:ext uri="{BB962C8B-B14F-4D97-AF65-F5344CB8AC3E}">
        <p14:creationId xmlns:p14="http://schemas.microsoft.com/office/powerpoint/2010/main" val="196607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180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sp>
        <p:nvSpPr>
          <p:cNvPr id="12" name="Text Placeholder 3">
            <a:extLst>
              <a:ext uri="{FF2B5EF4-FFF2-40B4-BE49-F238E27FC236}">
                <a16:creationId xmlns:a16="http://schemas.microsoft.com/office/drawing/2014/main" id="{443F47CD-BE85-EB67-EC0D-97D7A3C0A2CF}"/>
              </a:ext>
            </a:extLst>
          </p:cNvPr>
          <p:cNvSpPr>
            <a:spLocks noGrp="1"/>
          </p:cNvSpPr>
          <p:nvPr>
            <p:ph type="title" idx="4294967295"/>
          </p:nvPr>
        </p:nvSpPr>
        <p:spPr>
          <a:xfrm>
            <a:off x="2195513" y="1295400"/>
            <a:ext cx="4041775"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600" b="1" i="0" u="sng" strike="noStrike" kern="1200" cap="none" spc="0" normalizeH="0" baseline="0" noProof="0" dirty="0">
                <a:ln>
                  <a:noFill/>
                </a:ln>
                <a:solidFill>
                  <a:schemeClr val="tx1"/>
                </a:solidFill>
                <a:effectLst/>
                <a:uLnTx/>
                <a:uFillTx/>
                <a:latin typeface="+mn-lt"/>
                <a:ea typeface="+mn-ea"/>
                <a:cs typeface="+mn-cs"/>
              </a:rPr>
              <a:t>RESUMEN DEL PLAN DE TRABAJO</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 name="1 Tabla"/>
          <p:cNvGraphicFramePr>
            <a:graphicFrameLocks noGrp="1"/>
          </p:cNvGraphicFramePr>
          <p:nvPr>
            <p:extLst>
              <p:ext uri="{D42A27DB-BD31-4B8C-83A1-F6EECF244321}">
                <p14:modId xmlns:p14="http://schemas.microsoft.com/office/powerpoint/2010/main" val="2820181686"/>
              </p:ext>
            </p:extLst>
          </p:nvPr>
        </p:nvGraphicFramePr>
        <p:xfrm>
          <a:off x="2051720" y="1981200"/>
          <a:ext cx="4014984" cy="4038604"/>
        </p:xfrm>
        <a:graphic>
          <a:graphicData uri="http://schemas.openxmlformats.org/drawingml/2006/table">
            <a:tbl>
              <a:tblPr firstRow="1" bandRow="1">
                <a:tableStyleId>{5C22544A-7EE6-4342-B048-85BDC9FD1C3A}</a:tableStyleId>
              </a:tblPr>
              <a:tblGrid>
                <a:gridCol w="2007492">
                  <a:extLst>
                    <a:ext uri="{9D8B030D-6E8A-4147-A177-3AD203B41FA5}">
                      <a16:colId xmlns:a16="http://schemas.microsoft.com/office/drawing/2014/main" val="20000"/>
                    </a:ext>
                  </a:extLst>
                </a:gridCol>
                <a:gridCol w="2007492">
                  <a:extLst>
                    <a:ext uri="{9D8B030D-6E8A-4147-A177-3AD203B41FA5}">
                      <a16:colId xmlns:a16="http://schemas.microsoft.com/office/drawing/2014/main" val="20001"/>
                    </a:ext>
                  </a:extLst>
                </a:gridCol>
              </a:tblGrid>
              <a:tr h="359714">
                <a:tc>
                  <a:txBody>
                    <a:bodyPr/>
                    <a:lstStyle/>
                    <a:p>
                      <a:r>
                        <a:rPr lang="es-ES" sz="1600" dirty="0"/>
                        <a:t>FASE</a:t>
                      </a:r>
                    </a:p>
                  </a:txBody>
                  <a:tcPr marL="81753" marR="81753" marT="40877" marB="40877"/>
                </a:tc>
                <a:tc>
                  <a:txBody>
                    <a:bodyPr/>
                    <a:lstStyle/>
                    <a:p>
                      <a:r>
                        <a:rPr lang="es-ES" sz="1600" dirty="0"/>
                        <a:t>PERIODO</a:t>
                      </a:r>
                    </a:p>
                  </a:txBody>
                  <a:tcPr marL="81753" marR="81753" marT="40877" marB="40877"/>
                </a:tc>
                <a:extLst>
                  <a:ext uri="{0D108BD9-81ED-4DB2-BD59-A6C34878D82A}">
                    <a16:rowId xmlns:a16="http://schemas.microsoft.com/office/drawing/2014/main" val="10000"/>
                  </a:ext>
                </a:extLst>
              </a:tr>
              <a:tr h="850232">
                <a:tc>
                  <a:txBody>
                    <a:bodyPr/>
                    <a:lstStyle/>
                    <a:p>
                      <a:pPr lvl="0"/>
                      <a:r>
                        <a:rPr lang="es-ES" sz="1600"/>
                        <a:t>Establecimiento de metodología de control</a:t>
                      </a:r>
                    </a:p>
                  </a:txBody>
                  <a:tcPr marL="81753" marR="81753" marT="40877" marB="40877"/>
                </a:tc>
                <a:tc>
                  <a:txBody>
                    <a:bodyPr/>
                    <a:lstStyle/>
                    <a:p>
                      <a:r>
                        <a:rPr lang="es-ES" sz="1600" dirty="0"/>
                        <a:t>Nov-Dic 2019</a:t>
                      </a:r>
                    </a:p>
                  </a:txBody>
                  <a:tcPr marL="81753" marR="81753" marT="40877" marB="40877"/>
                </a:tc>
                <a:extLst>
                  <a:ext uri="{0D108BD9-81ED-4DB2-BD59-A6C34878D82A}">
                    <a16:rowId xmlns:a16="http://schemas.microsoft.com/office/drawing/2014/main" val="10001"/>
                  </a:ext>
                </a:extLst>
              </a:tr>
              <a:tr h="604973">
                <a:tc>
                  <a:txBody>
                    <a:bodyPr/>
                    <a:lstStyle/>
                    <a:p>
                      <a:pPr lvl="0"/>
                      <a:r>
                        <a:rPr lang="es-ES" sz="1600"/>
                        <a:t>Diseño de prototipos</a:t>
                      </a:r>
                    </a:p>
                  </a:txBody>
                  <a:tcPr marL="81753" marR="81753" marT="40877" marB="40877"/>
                </a:tc>
                <a:tc>
                  <a:txBody>
                    <a:bodyPr/>
                    <a:lstStyle/>
                    <a:p>
                      <a:r>
                        <a:rPr lang="es-ES" sz="1600" dirty="0"/>
                        <a:t>Nov2019-Oct 2020</a:t>
                      </a:r>
                    </a:p>
                  </a:txBody>
                  <a:tcPr marL="81753" marR="81753" marT="40877" marB="40877"/>
                </a:tc>
                <a:extLst>
                  <a:ext uri="{0D108BD9-81ED-4DB2-BD59-A6C34878D82A}">
                    <a16:rowId xmlns:a16="http://schemas.microsoft.com/office/drawing/2014/main" val="10002"/>
                  </a:ext>
                </a:extLst>
              </a:tr>
              <a:tr h="604973">
                <a:tc>
                  <a:txBody>
                    <a:bodyPr/>
                    <a:lstStyle/>
                    <a:p>
                      <a:pPr lvl="0"/>
                      <a:r>
                        <a:rPr lang="es-ES" sz="1600"/>
                        <a:t>Implementación en campo</a:t>
                      </a:r>
                    </a:p>
                  </a:txBody>
                  <a:tcPr marL="81753" marR="81753" marT="40877" marB="40877"/>
                </a:tc>
                <a:tc>
                  <a:txBody>
                    <a:bodyPr/>
                    <a:lstStyle/>
                    <a:p>
                      <a:r>
                        <a:rPr lang="es-ES" sz="1600" dirty="0"/>
                        <a:t>Oct2020-Feb2022</a:t>
                      </a:r>
                    </a:p>
                  </a:txBody>
                  <a:tcPr marL="81753" marR="81753" marT="40877" marB="40877"/>
                </a:tc>
                <a:extLst>
                  <a:ext uri="{0D108BD9-81ED-4DB2-BD59-A6C34878D82A}">
                    <a16:rowId xmlns:a16="http://schemas.microsoft.com/office/drawing/2014/main" val="10003"/>
                  </a:ext>
                </a:extLst>
              </a:tr>
              <a:tr h="604973">
                <a:tc>
                  <a:txBody>
                    <a:bodyPr/>
                    <a:lstStyle/>
                    <a:p>
                      <a:pPr lvl="0"/>
                      <a:r>
                        <a:rPr lang="es-ES" sz="1600"/>
                        <a:t>Evaluación de resultados</a:t>
                      </a:r>
                    </a:p>
                  </a:txBody>
                  <a:tcPr marL="81753" marR="81753" marT="40877" marB="40877"/>
                </a:tc>
                <a:tc>
                  <a:txBody>
                    <a:bodyPr/>
                    <a:lstStyle/>
                    <a:p>
                      <a:r>
                        <a:rPr lang="es-ES" sz="1600" dirty="0"/>
                        <a:t>May2021-Ago2022</a:t>
                      </a:r>
                    </a:p>
                  </a:txBody>
                  <a:tcPr marL="81753" marR="81753" marT="40877" marB="40877"/>
                </a:tc>
                <a:extLst>
                  <a:ext uri="{0D108BD9-81ED-4DB2-BD59-A6C34878D82A}">
                    <a16:rowId xmlns:a16="http://schemas.microsoft.com/office/drawing/2014/main" val="10004"/>
                  </a:ext>
                </a:extLst>
              </a:tr>
              <a:tr h="604973">
                <a:tc>
                  <a:txBody>
                    <a:bodyPr/>
                    <a:lstStyle/>
                    <a:p>
                      <a:pPr lvl="0"/>
                      <a:r>
                        <a:rPr lang="es-ES" sz="1600"/>
                        <a:t>Difusión de resultados</a:t>
                      </a:r>
                    </a:p>
                  </a:txBody>
                  <a:tcPr marL="81753" marR="81753" marT="40877" marB="40877"/>
                </a:tc>
                <a:tc>
                  <a:txBody>
                    <a:bodyPr/>
                    <a:lstStyle/>
                    <a:p>
                      <a:r>
                        <a:rPr lang="es-ES" sz="1600" dirty="0"/>
                        <a:t>May2021- Ago2022</a:t>
                      </a:r>
                    </a:p>
                  </a:txBody>
                  <a:tcPr marL="81753" marR="81753" marT="40877" marB="40877"/>
                </a:tc>
                <a:extLst>
                  <a:ext uri="{0D108BD9-81ED-4DB2-BD59-A6C34878D82A}">
                    <a16:rowId xmlns:a16="http://schemas.microsoft.com/office/drawing/2014/main" val="10005"/>
                  </a:ext>
                </a:extLst>
              </a:tr>
              <a:tr h="408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a:p>
                  </a:txBody>
                  <a:tcPr marL="81753" marR="81753" marT="40877" marB="40877"/>
                </a:tc>
                <a:tc>
                  <a:txBody>
                    <a:bodyPr/>
                    <a:lstStyle/>
                    <a:p>
                      <a:endParaRPr lang="es-ES" sz="1600" dirty="0"/>
                    </a:p>
                  </a:txBody>
                  <a:tcPr marL="81753" marR="81753" marT="40877" marB="40877"/>
                </a:tc>
                <a:extLst>
                  <a:ext uri="{0D108BD9-81ED-4DB2-BD59-A6C34878D82A}">
                    <a16:rowId xmlns:a16="http://schemas.microsoft.com/office/drawing/2014/main" val="10006"/>
                  </a:ext>
                </a:extLst>
              </a:tr>
            </a:tbl>
          </a:graphicData>
        </a:graphic>
      </p:graphicFrame>
      <p:sp>
        <p:nvSpPr>
          <p:cNvPr id="3" name="Marcador de número de diapositiva 2">
            <a:extLst>
              <a:ext uri="{FF2B5EF4-FFF2-40B4-BE49-F238E27FC236}">
                <a16:creationId xmlns:a16="http://schemas.microsoft.com/office/drawing/2014/main" id="{87CC0208-6C52-3C93-2ED9-43E0C805BCD1}"/>
              </a:ext>
            </a:extLst>
          </p:cNvPr>
          <p:cNvSpPr>
            <a:spLocks noGrp="1"/>
          </p:cNvSpPr>
          <p:nvPr>
            <p:ph type="sldNum" sz="quarter" idx="12"/>
          </p:nvPr>
        </p:nvSpPr>
        <p:spPr/>
        <p:txBody>
          <a:bodyPr/>
          <a:lstStyle/>
          <a:p>
            <a:fld id="{35A6F62D-34D7-4757-9A47-1E7BD4A89E1E}" type="slidenum">
              <a:rPr lang="es-ES" smtClean="0"/>
              <a:t>3</a:t>
            </a:fld>
            <a:endParaRPr lang="es-ES"/>
          </a:p>
        </p:txBody>
      </p:sp>
    </p:spTree>
    <p:extLst>
      <p:ext uri="{BB962C8B-B14F-4D97-AF65-F5344CB8AC3E}">
        <p14:creationId xmlns:p14="http://schemas.microsoft.com/office/powerpoint/2010/main" val="439709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5480D1-B571-BC9E-943C-F0C4232B512C}"/>
              </a:ext>
            </a:extLst>
          </p:cNvPr>
          <p:cNvSpPr>
            <a:spLocks noGrp="1"/>
          </p:cNvSpPr>
          <p:nvPr>
            <p:ph type="title" idx="4294967295"/>
          </p:nvPr>
        </p:nvSpPr>
        <p:spPr>
          <a:xfrm>
            <a:off x="457200" y="2286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0" cap="all" spc="0" normalizeH="0" baseline="0" noProof="0" dirty="0">
                <a:ln>
                  <a:noFill/>
                </a:ln>
                <a:solidFill>
                  <a:schemeClr val="tx2"/>
                </a:solidFill>
                <a:effectLst/>
                <a:uLnTx/>
                <a:uFillTx/>
                <a:latin typeface="+mj-lt"/>
                <a:ea typeface="+mj-ea"/>
                <a:cs typeface="+mj-cs"/>
              </a:rPr>
              <a:t>conclusiones</a:t>
            </a:r>
            <a:endParaRPr kumimoji="0" lang="es-E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Marcador de contenido 4">
            <a:extLst>
              <a:ext uri="{FF2B5EF4-FFF2-40B4-BE49-F238E27FC236}">
                <a16:creationId xmlns:a16="http://schemas.microsoft.com/office/drawing/2014/main" id="{82877904-29AD-F827-E1D6-89B7676BF20A}"/>
              </a:ext>
            </a:extLst>
          </p:cNvPr>
          <p:cNvSpPr>
            <a:spLocks/>
          </p:cNvSpPr>
          <p:nvPr/>
        </p:nvSpPr>
        <p:spPr>
          <a:xfrm>
            <a:off x="4632325" y="1216025"/>
            <a:ext cx="4041775"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0000" lnSpcReduction="20000"/>
          </a:bodyPr>
          <a:lstStyle/>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El método de medición de caudal que más se ajusta a las características buscadas es la sección de aforo normalizada con régimen crítico. </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La medición continua del parámetro Conductividad eléctrica es factible y aplicable según los objetivos del proyecto</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En cuanto a la medición de la concentración de nitratos, ninguna de las técnicas exploradas se adapta a las necesidades del proyecto, pero las más próxima es la de Medición con sondas ópticas, por lo que se recomienda usar esta tecnología en caso de encajar en los costes de inversión.</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En ninguno de los puntos piloto definidos dentro de las zonas de se ha podido implementar la medición directa de [NO3-] por sus costes excesivos.</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La utilización de un sensor de espectrofotometría como medición portátil se ha evaluado como positiva, según la comparación con los datos de laboratorio.</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Es factible la recuperación de caudales de riego mediante diversos medios de captación.</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El porcentaje de agua recuperada, y por tanto el aumento de eficiencia, ha sido de un 38% en el área estudiada.</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El ahorro de fertilización nitrogenada a través del agua de riego recuperada es de un 13% de las necesidades de un cultivo medio.</a:t>
            </a:r>
          </a:p>
          <a:p>
            <a:pPr marL="342900" marR="0" lvl="0" indent="-342900" algn="just" defTabSz="914400" rtl="0" eaLnBrk="1" fontAlgn="auto" latinLnBrk="0" hangingPunct="1">
              <a:lnSpc>
                <a:spcPct val="110000"/>
              </a:lnSpc>
              <a:spcBef>
                <a:spcPts val="600"/>
              </a:spcBef>
              <a:spcAft>
                <a:spcPts val="0"/>
              </a:spcAft>
              <a:buClr>
                <a:schemeClr val="accent1"/>
              </a:buClr>
              <a:buSzPct val="76000"/>
              <a:buFont typeface="+mj-lt"/>
              <a:buAutoNum type="arabicPeriod"/>
              <a:tabLst/>
              <a:defRPr/>
            </a:pPr>
            <a:r>
              <a:rPr kumimoji="0" lang="es-ES" sz="18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Los métodos de difusión han sido adecuados por el alcance a los usuarios potenciales.</a:t>
            </a:r>
          </a:p>
          <a:p>
            <a:pPr marL="274320" marR="0" lvl="0" indent="-274320" algn="l" defTabSz="914400" rtl="0" eaLnBrk="1" fontAlgn="auto" latinLnBrk="0" hangingPunct="1">
              <a:lnSpc>
                <a:spcPct val="90000"/>
              </a:lnSpc>
              <a:spcBef>
                <a:spcPts val="600"/>
              </a:spcBef>
              <a:spcAft>
                <a:spcPts val="900"/>
              </a:spcAft>
              <a:buClr>
                <a:schemeClr val="accent1"/>
              </a:buClr>
              <a:buSzPct val="76000"/>
              <a:buFont typeface="Wingdings 3"/>
              <a:buChar char=""/>
              <a:tabLst/>
              <a:defRPr/>
            </a:pP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4" name="Picture 4" descr="Monitorizacion de Calidad de Aguas con Triton">
            <a:extLst>
              <a:ext uri="{FF2B5EF4-FFF2-40B4-BE49-F238E27FC236}">
                <a16:creationId xmlns:a16="http://schemas.microsoft.com/office/drawing/2014/main" id="{2CEAC1AC-E9F8-F157-AD47-60F7DB13EB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417102"/>
            <a:ext cx="4041775" cy="454132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C67D1270-698E-CA74-4D37-A2FBF02516EB}"/>
              </a:ext>
            </a:extLst>
          </p:cNvPr>
          <p:cNvSpPr>
            <a:spLocks noGrp="1"/>
          </p:cNvSpPr>
          <p:nvPr>
            <p:ph type="sldNum" sz="quarter" idx="12"/>
          </p:nvPr>
        </p:nvSpPr>
        <p:spPr/>
        <p:txBody>
          <a:bodyPr/>
          <a:lstStyle/>
          <a:p>
            <a:fld id="{35A6F62D-34D7-4757-9A47-1E7BD4A89E1E}" type="slidenum">
              <a:rPr lang="es-ES" smtClean="0"/>
              <a:t>30</a:t>
            </a:fld>
            <a:endParaRPr lang="es-ES"/>
          </a:p>
        </p:txBody>
      </p:sp>
    </p:spTree>
    <p:extLst>
      <p:ext uri="{BB962C8B-B14F-4D97-AF65-F5344CB8AC3E}">
        <p14:creationId xmlns:p14="http://schemas.microsoft.com/office/powerpoint/2010/main" val="380525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421196" y="14972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105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sp>
        <p:nvSpPr>
          <p:cNvPr id="12" name="Text Placeholder 3">
            <a:extLst>
              <a:ext uri="{FF2B5EF4-FFF2-40B4-BE49-F238E27FC236}">
                <a16:creationId xmlns:a16="http://schemas.microsoft.com/office/drawing/2014/main" id="{443F47CD-BE85-EB67-EC0D-97D7A3C0A2CF}"/>
              </a:ext>
            </a:extLst>
          </p:cNvPr>
          <p:cNvSpPr>
            <a:spLocks noGrp="1"/>
          </p:cNvSpPr>
          <p:nvPr>
            <p:ph type="title" idx="4294967295"/>
          </p:nvPr>
        </p:nvSpPr>
        <p:spPr>
          <a:xfrm>
            <a:off x="755650" y="1295400"/>
            <a:ext cx="7561263"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600" b="1" i="0" u="sng" strike="noStrike" kern="1200" cap="none" spc="0" normalizeH="0" baseline="0" noProof="0" dirty="0">
                <a:ln>
                  <a:noFill/>
                </a:ln>
                <a:solidFill>
                  <a:schemeClr val="tx1"/>
                </a:solidFill>
                <a:effectLst/>
                <a:uLnTx/>
                <a:uFillTx/>
                <a:latin typeface="+mn-lt"/>
                <a:ea typeface="+mn-ea"/>
                <a:cs typeface="+mn-cs"/>
              </a:rPr>
              <a:t>PLAN DE TRABAJO DETALLADO</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n 6">
            <a:extLst>
              <a:ext uri="{FF2B5EF4-FFF2-40B4-BE49-F238E27FC236}">
                <a16:creationId xmlns:a16="http://schemas.microsoft.com/office/drawing/2014/main" id="{B761B400-416E-D7AB-E9C4-D196DBD3420B}"/>
              </a:ext>
            </a:extLst>
          </p:cNvPr>
          <p:cNvPicPr>
            <a:picLocks noChangeAspect="1"/>
          </p:cNvPicPr>
          <p:nvPr/>
        </p:nvPicPr>
        <p:blipFill>
          <a:blip r:embed="rId2"/>
          <a:stretch>
            <a:fillRect/>
          </a:stretch>
        </p:blipFill>
        <p:spPr>
          <a:xfrm>
            <a:off x="0" y="1880887"/>
            <a:ext cx="9144000" cy="4356425"/>
          </a:xfrm>
          <a:prstGeom prst="rect">
            <a:avLst/>
          </a:prstGeom>
        </p:spPr>
      </p:pic>
      <p:sp>
        <p:nvSpPr>
          <p:cNvPr id="8" name="Marcador de número de diapositiva 7">
            <a:extLst>
              <a:ext uri="{FF2B5EF4-FFF2-40B4-BE49-F238E27FC236}">
                <a16:creationId xmlns:a16="http://schemas.microsoft.com/office/drawing/2014/main" id="{67F1DAE0-F4BA-4166-535C-D853028DC784}"/>
              </a:ext>
            </a:extLst>
          </p:cNvPr>
          <p:cNvSpPr>
            <a:spLocks noGrp="1"/>
          </p:cNvSpPr>
          <p:nvPr>
            <p:ph type="sldNum" sz="quarter" idx="12"/>
          </p:nvPr>
        </p:nvSpPr>
        <p:spPr/>
        <p:txBody>
          <a:bodyPr/>
          <a:lstStyle/>
          <a:p>
            <a:fld id="{35A6F62D-34D7-4757-9A47-1E7BD4A89E1E}" type="slidenum">
              <a:rPr lang="es-ES" smtClean="0"/>
              <a:t>4</a:t>
            </a:fld>
            <a:endParaRPr lang="es-ES"/>
          </a:p>
        </p:txBody>
      </p:sp>
    </p:spTree>
    <p:extLst>
      <p:ext uri="{BB962C8B-B14F-4D97-AF65-F5344CB8AC3E}">
        <p14:creationId xmlns:p14="http://schemas.microsoft.com/office/powerpoint/2010/main" val="426596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421196" y="14972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105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pic>
        <p:nvPicPr>
          <p:cNvPr id="7" name="Imagen 6">
            <a:extLst>
              <a:ext uri="{FF2B5EF4-FFF2-40B4-BE49-F238E27FC236}">
                <a16:creationId xmlns:a16="http://schemas.microsoft.com/office/drawing/2014/main" id="{DDD18221-8E7A-A40D-325E-C61974B29DB4}"/>
              </a:ext>
            </a:extLst>
          </p:cNvPr>
          <p:cNvPicPr>
            <a:picLocks noChangeAspect="1"/>
          </p:cNvPicPr>
          <p:nvPr/>
        </p:nvPicPr>
        <p:blipFill>
          <a:blip r:embed="rId2"/>
          <a:stretch>
            <a:fillRect/>
          </a:stretch>
        </p:blipFill>
        <p:spPr>
          <a:xfrm>
            <a:off x="0" y="1831063"/>
            <a:ext cx="9144000" cy="3195873"/>
          </a:xfrm>
          <a:prstGeom prst="rect">
            <a:avLst/>
          </a:prstGeom>
        </p:spPr>
      </p:pic>
      <p:sp>
        <p:nvSpPr>
          <p:cNvPr id="8" name="Text Placeholder 3">
            <a:extLst>
              <a:ext uri="{FF2B5EF4-FFF2-40B4-BE49-F238E27FC236}">
                <a16:creationId xmlns:a16="http://schemas.microsoft.com/office/drawing/2014/main" id="{77571147-1400-30E6-292E-79A327DE8C56}"/>
              </a:ext>
            </a:extLst>
          </p:cNvPr>
          <p:cNvSpPr txBox="1">
            <a:spLocks noGrp="1"/>
          </p:cNvSpPr>
          <p:nvPr>
            <p:ph type="title" idx="4294967295"/>
          </p:nvPr>
        </p:nvSpPr>
        <p:spPr>
          <a:xfrm>
            <a:off x="755576" y="1295400"/>
            <a:ext cx="756084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600" b="1" i="0" u="sng" strike="noStrike" kern="1200" cap="none" spc="0" normalizeH="0" baseline="0" noProof="0" dirty="0">
                <a:ln>
                  <a:noFill/>
                </a:ln>
                <a:solidFill>
                  <a:schemeClr val="tx1"/>
                </a:solidFill>
                <a:effectLst/>
                <a:uLnTx/>
                <a:uFillTx/>
                <a:latin typeface="+mn-lt"/>
                <a:ea typeface="+mn-ea"/>
                <a:cs typeface="+mn-cs"/>
              </a:rPr>
              <a:t>PLAN DE TRABAJO DETALLADO</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Marcador de número de diapositiva 8">
            <a:extLst>
              <a:ext uri="{FF2B5EF4-FFF2-40B4-BE49-F238E27FC236}">
                <a16:creationId xmlns:a16="http://schemas.microsoft.com/office/drawing/2014/main" id="{A58FBEC7-4814-CDC0-212A-9C043D18AB8C}"/>
              </a:ext>
            </a:extLst>
          </p:cNvPr>
          <p:cNvSpPr>
            <a:spLocks noGrp="1"/>
          </p:cNvSpPr>
          <p:nvPr>
            <p:ph type="sldNum" sz="quarter" idx="12"/>
          </p:nvPr>
        </p:nvSpPr>
        <p:spPr/>
        <p:txBody>
          <a:bodyPr/>
          <a:lstStyle/>
          <a:p>
            <a:fld id="{35A6F62D-34D7-4757-9A47-1E7BD4A89E1E}" type="slidenum">
              <a:rPr lang="es-ES" smtClean="0"/>
              <a:t>5</a:t>
            </a:fld>
            <a:endParaRPr lang="es-ES"/>
          </a:p>
        </p:txBody>
      </p:sp>
    </p:spTree>
    <p:extLst>
      <p:ext uri="{BB962C8B-B14F-4D97-AF65-F5344CB8AC3E}">
        <p14:creationId xmlns:p14="http://schemas.microsoft.com/office/powerpoint/2010/main" val="145224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1259632" y="152400"/>
            <a:ext cx="7427168"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60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sp>
        <p:nvSpPr>
          <p:cNvPr id="5" name="4 Marcador de contenido"/>
          <p:cNvSpPr>
            <a:spLocks/>
          </p:cNvSpPr>
          <p:nvPr/>
        </p:nvSpPr>
        <p:spPr>
          <a:xfrm>
            <a:off x="1258888" y="1268413"/>
            <a:ext cx="7427912" cy="4887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1" i="0" u="sng" strike="noStrike" kern="1200" cap="none" spc="0" normalizeH="0" baseline="0" noProof="0" dirty="0">
                <a:ln>
                  <a:noFill/>
                </a:ln>
                <a:solidFill>
                  <a:schemeClr val="tx1"/>
                </a:solidFill>
                <a:effectLst/>
                <a:uLnTx/>
                <a:uFillTx/>
                <a:latin typeface="+mn-lt"/>
                <a:ea typeface="+mn-ea"/>
                <a:cs typeface="+mn-cs"/>
              </a:rPr>
              <a:t>CALENDARIO DE REUNIONES</a:t>
            </a:r>
            <a:endParaRPr kumimoji="0" lang="es-ES" sz="1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1600" b="0" i="0" u="none" strike="noStrike" kern="1200" cap="none" spc="0" normalizeH="0" baseline="0" noProof="0" dirty="0">
                <a:ln>
                  <a:noFill/>
                </a:ln>
                <a:solidFill>
                  <a:schemeClr val="tx1"/>
                </a:solidFill>
                <a:effectLst/>
                <a:uLnTx/>
                <a:uFillTx/>
                <a:latin typeface="+mn-lt"/>
                <a:ea typeface="+mn-ea"/>
                <a:cs typeface="+mn-cs"/>
              </a:rPr>
              <a:t>AÑO 2019-2020</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1.- De coordinación del grupo: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En este periodo no se ha desarrollado ninguna reunión de coordinación.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2.- Entre beneficiarios o socios del propio grupo: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-8 de noviembre de 2019.Riegosalz, CR Llanos de Camarera, </a:t>
            </a:r>
            <a:r>
              <a:rPr kumimoji="0" lang="es-ES" sz="1300" b="0" i="0" u="none" strike="noStrike" kern="1200" cap="none" spc="0" normalizeH="0" baseline="0" noProof="0" dirty="0" err="1">
                <a:ln>
                  <a:noFill/>
                </a:ln>
                <a:solidFill>
                  <a:schemeClr val="tx2"/>
                </a:solidFill>
                <a:effectLst/>
                <a:uLnTx/>
                <a:uFillTx/>
                <a:latin typeface="+mn-lt"/>
                <a:ea typeface="+mn-ea"/>
                <a:cs typeface="+mn-cs"/>
              </a:rPr>
              <a:t>Indana</a:t>
            </a:r>
            <a:r>
              <a:rPr kumimoji="0" lang="es-ES" sz="1300" b="0" i="0" u="none" strike="noStrike" kern="1200" cap="none" spc="0" normalizeH="0" baseline="0" noProof="0" dirty="0">
                <a:ln>
                  <a:noFill/>
                </a:ln>
                <a:solidFill>
                  <a:schemeClr val="tx2"/>
                </a:solidFill>
                <a:effectLst/>
                <a:uLnTx/>
                <a:uFillTx/>
                <a:latin typeface="+mn-lt"/>
                <a:ea typeface="+mn-ea"/>
                <a:cs typeface="+mn-cs"/>
              </a:rPr>
              <a:t> e </a:t>
            </a:r>
            <a:r>
              <a:rPr kumimoji="0" lang="es-ES" sz="1300" b="0" i="0" u="none" strike="noStrike" kern="1200" cap="none" spc="0" normalizeH="0" baseline="0" noProof="0" dirty="0" err="1">
                <a:ln>
                  <a:noFill/>
                </a:ln>
                <a:solidFill>
                  <a:schemeClr val="tx2"/>
                </a:solidFill>
                <a:effectLst/>
                <a:uLnTx/>
                <a:uFillTx/>
                <a:latin typeface="+mn-lt"/>
                <a:ea typeface="+mn-ea"/>
                <a:cs typeface="+mn-cs"/>
              </a:rPr>
              <a:t>impoala</a:t>
            </a:r>
            <a:r>
              <a:rPr kumimoji="0" lang="es-ES" sz="1300" b="0" i="0" u="none" strike="noStrike" kern="1200" cap="none" spc="0" normalizeH="0" baseline="0" noProof="0" dirty="0">
                <a:ln>
                  <a:noFill/>
                </a:ln>
                <a:solidFill>
                  <a:schemeClr val="tx2"/>
                </a:solidFill>
                <a:effectLst/>
                <a:uLnTx/>
                <a:uFillTx/>
                <a:latin typeface="+mn-lt"/>
                <a:ea typeface="+mn-ea"/>
                <a:cs typeface="+mn-cs"/>
              </a:rPr>
              <a:t>.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-25 de noviembre de 2019.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-17 de abril de 2020.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-17 de abril de 2020.Riegosalz, CR Llanos de Camarera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-25 de abril de 2020.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-8 de julio de 2020.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-8 de julio de 2020.Riegosalz, CR Llanos de Camarera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-16 de julio de 2020.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-31 de agosto de 2020.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-8 de septiembre de 2020. RIEGOSALZ y CR pina de Ebro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3.- Miembros del grupo con entidades externas: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-11 de noviembre de 2019. Con CITA y CSIC. Presentación de las características de los puntos de estudio.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-18 de noviembre de 2019. Con CITA y CSIC. Visita a la zona de estudio de Llanos de Camarera. </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s-ES" sz="1300" b="0" i="0" u="none" strike="noStrike" kern="1200" cap="none" spc="0" normalizeH="0" baseline="0" noProof="0" dirty="0">
                <a:ln>
                  <a:noFill/>
                </a:ln>
                <a:solidFill>
                  <a:schemeClr val="tx2"/>
                </a:solidFill>
                <a:effectLst/>
                <a:uLnTx/>
                <a:uFillTx/>
                <a:latin typeface="+mn-lt"/>
                <a:ea typeface="+mn-ea"/>
                <a:cs typeface="+mn-cs"/>
              </a:rPr>
              <a:t>-25 de noviembre de 2019. Con Cita y CSIC. Visita a la zona de estudio de Pina de Ebro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s-ES" sz="19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ítulo 2">
            <a:extLst>
              <a:ext uri="{FF2B5EF4-FFF2-40B4-BE49-F238E27FC236}">
                <a16:creationId xmlns:a16="http://schemas.microsoft.com/office/drawing/2014/main" id="{4BE83918-8BD5-C1D8-6888-7C588401742D}"/>
              </a:ext>
            </a:extLst>
          </p:cNvPr>
          <p:cNvSpPr txBox="1">
            <a:spLocks noGrp="1"/>
          </p:cNvSpPr>
          <p:nvPr>
            <p:ph type="title" idx="4294967295"/>
          </p:nvPr>
        </p:nvSpPr>
        <p:spPr>
          <a:xfrm>
            <a:off x="-1828800" y="1412776"/>
            <a:ext cx="150425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sng" strike="noStrike" kern="1200" cap="none" spc="0" normalizeH="0" baseline="0" noProof="0" dirty="0">
                <a:ln>
                  <a:noFill/>
                </a:ln>
                <a:solidFill>
                  <a:schemeClr val="tx1"/>
                </a:solidFill>
                <a:effectLst/>
                <a:uLnTx/>
                <a:uFillTx/>
                <a:latin typeface="+mn-lt"/>
                <a:ea typeface="+mn-ea"/>
                <a:cs typeface="+mn-cs"/>
              </a:rPr>
              <a:t>CALENDARIO DE REUNIONES</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Marcador de número de diapositiva 5">
            <a:extLst>
              <a:ext uri="{FF2B5EF4-FFF2-40B4-BE49-F238E27FC236}">
                <a16:creationId xmlns:a16="http://schemas.microsoft.com/office/drawing/2014/main" id="{3C7F06EB-76D3-DFE5-2239-65856A37190D}"/>
              </a:ext>
            </a:extLst>
          </p:cNvPr>
          <p:cNvSpPr>
            <a:spLocks noGrp="1"/>
          </p:cNvSpPr>
          <p:nvPr>
            <p:ph type="sldNum" sz="quarter" idx="12"/>
          </p:nvPr>
        </p:nvSpPr>
        <p:spPr/>
        <p:txBody>
          <a:bodyPr/>
          <a:lstStyle/>
          <a:p>
            <a:fld id="{35A6F62D-34D7-4757-9A47-1E7BD4A89E1E}" type="slidenum">
              <a:rPr lang="es-ES" smtClean="0"/>
              <a:t>6</a:t>
            </a:fld>
            <a:endParaRPr lang="es-ES"/>
          </a:p>
        </p:txBody>
      </p:sp>
    </p:spTree>
    <p:extLst>
      <p:ext uri="{BB962C8B-B14F-4D97-AF65-F5344CB8AC3E}">
        <p14:creationId xmlns:p14="http://schemas.microsoft.com/office/powerpoint/2010/main" val="265378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1259632" y="152400"/>
            <a:ext cx="7427168"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60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sp>
        <p:nvSpPr>
          <p:cNvPr id="2" name="Título 2">
            <a:extLst>
              <a:ext uri="{FF2B5EF4-FFF2-40B4-BE49-F238E27FC236}">
                <a16:creationId xmlns:a16="http://schemas.microsoft.com/office/drawing/2014/main" id="{EE0E52C4-F589-62E4-B1DD-EE97A3B901F5}"/>
              </a:ext>
            </a:extLst>
          </p:cNvPr>
          <p:cNvSpPr txBox="1">
            <a:spLocks noGrp="1"/>
          </p:cNvSpPr>
          <p:nvPr>
            <p:ph type="title" idx="4294967295"/>
          </p:nvPr>
        </p:nvSpPr>
        <p:spPr>
          <a:xfrm>
            <a:off x="-1828800" y="1412776"/>
            <a:ext cx="150425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sng" strike="noStrike" kern="1200" cap="none" spc="0" normalizeH="0" baseline="0" noProof="0" dirty="0">
                <a:ln>
                  <a:noFill/>
                </a:ln>
                <a:solidFill>
                  <a:schemeClr val="tx1"/>
                </a:solidFill>
                <a:effectLst/>
                <a:uLnTx/>
                <a:uFillTx/>
                <a:latin typeface="+mn-lt"/>
                <a:ea typeface="+mn-ea"/>
                <a:cs typeface="+mn-cs"/>
              </a:rPr>
              <a:t>CALENDARIO DE REUNIONES</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4 Marcador de contenido">
            <a:extLst>
              <a:ext uri="{FF2B5EF4-FFF2-40B4-BE49-F238E27FC236}">
                <a16:creationId xmlns:a16="http://schemas.microsoft.com/office/drawing/2014/main" id="{FAE546DA-82C5-A03A-2CD6-24073F35E6F2}"/>
              </a:ext>
            </a:extLst>
          </p:cNvPr>
          <p:cNvSpPr txBox="1">
            <a:spLocks/>
          </p:cNvSpPr>
          <p:nvPr/>
        </p:nvSpPr>
        <p:spPr>
          <a:xfrm>
            <a:off x="1259632" y="1268760"/>
            <a:ext cx="7427168" cy="4888200"/>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s-ES" sz="1600" b="1" u="sng"/>
              <a:t>CALENDARIO DE REUNIONES</a:t>
            </a:r>
            <a:endParaRPr lang="es-ES" sz="1600"/>
          </a:p>
          <a:p>
            <a:r>
              <a:rPr lang="es-ES" sz="1900"/>
              <a:t>AÑO 2021</a:t>
            </a:r>
          </a:p>
          <a:p>
            <a:pPr lvl="1"/>
            <a:r>
              <a:rPr lang="es-ES" sz="1600"/>
              <a:t>1.- De coordinación del grupo: </a:t>
            </a:r>
          </a:p>
          <a:p>
            <a:pPr lvl="1"/>
            <a:r>
              <a:rPr lang="es-ES" sz="1600"/>
              <a:t>En este periodo no se ha podido celebrar ninguna reunión de coordinación. </a:t>
            </a:r>
          </a:p>
          <a:p>
            <a:pPr lvl="1"/>
            <a:r>
              <a:rPr lang="es-ES" sz="1600"/>
              <a:t>2.- Entre beneficiarios o socios del propio grupo: </a:t>
            </a:r>
          </a:p>
          <a:p>
            <a:pPr lvl="1"/>
            <a:r>
              <a:rPr lang="es-ES" sz="1600"/>
              <a:t>-27 de enero de 2021. Riegosalz CR Pina. Identificación de puntos de control en campo </a:t>
            </a:r>
          </a:p>
          <a:p>
            <a:pPr lvl="1"/>
            <a:r>
              <a:rPr lang="es-ES" sz="1600"/>
              <a:t>-24 de marzo de 2021. Riegosalz CR Pina. Búsqueda de alternativas para control de caudal. </a:t>
            </a:r>
          </a:p>
          <a:p>
            <a:pPr lvl="1"/>
            <a:r>
              <a:rPr lang="es-ES" sz="1600"/>
              <a:t>-12 de mayo de 2021. Riegosalz CR Pina. Visita con miembros de la CRR de Fuentes de Ebro. </a:t>
            </a:r>
          </a:p>
          <a:p>
            <a:pPr lvl="1"/>
            <a:r>
              <a:rPr lang="es-ES" sz="1600"/>
              <a:t>-8 de junio de 2021. Riegosalz CR Llanos de Camarera. Alternativas para control de caudal en bomba. </a:t>
            </a:r>
          </a:p>
          <a:p>
            <a:pPr lvl="1"/>
            <a:r>
              <a:rPr lang="es-ES" sz="1600"/>
              <a:t>-19 de julio de 2021. Riegosalz CR Pina. Seguimiento del proyecto. </a:t>
            </a:r>
          </a:p>
          <a:p>
            <a:pPr lvl="1"/>
            <a:r>
              <a:rPr lang="es-ES" sz="1600"/>
              <a:t>-7 de septiembre de 2021. Riegosalz CR Llanos de Camarera. Diseño aforador barranco </a:t>
            </a:r>
          </a:p>
          <a:p>
            <a:pPr lvl="1"/>
            <a:r>
              <a:rPr lang="es-ES" sz="1600"/>
              <a:t>-21 de septiembre de 2021. Riegosalz CR Pina. Contrastación de muestras. </a:t>
            </a:r>
          </a:p>
          <a:p>
            <a:pPr lvl="1"/>
            <a:r>
              <a:rPr lang="es-ES" sz="1600"/>
              <a:t>-27 de septiembre de 2021. Riegosalz CR Llanos de Camarera. Contrastación de muestras. </a:t>
            </a:r>
          </a:p>
          <a:p>
            <a:pPr lvl="1"/>
            <a:r>
              <a:rPr lang="es-ES" sz="1600"/>
              <a:t>3.- Miembros del grupo con entidades externas: </a:t>
            </a:r>
          </a:p>
          <a:p>
            <a:pPr lvl="1"/>
            <a:r>
              <a:rPr lang="es-ES" sz="1600"/>
              <a:t>- 7 de septiembre de 2021. CSIC. Diseño aforador barranco </a:t>
            </a:r>
          </a:p>
          <a:p>
            <a:pPr lvl="1"/>
            <a:r>
              <a:rPr lang="es-ES" sz="1600"/>
              <a:t>-21 de septiembre. Con CITA y CSIC. Contrastación de muestras </a:t>
            </a:r>
          </a:p>
          <a:p>
            <a:pPr lvl="1"/>
            <a:r>
              <a:rPr lang="es-ES" sz="1600"/>
              <a:t>-27 de septiembre. Con CITA y CSIC. Contrastación de muestras </a:t>
            </a:r>
          </a:p>
          <a:p>
            <a:endParaRPr lang="es-ES" sz="1900"/>
          </a:p>
          <a:p>
            <a:endParaRPr lang="es-ES" sz="1600" dirty="0"/>
          </a:p>
        </p:txBody>
      </p:sp>
      <p:sp>
        <p:nvSpPr>
          <p:cNvPr id="7" name="Marcador de número de diapositiva 6">
            <a:extLst>
              <a:ext uri="{FF2B5EF4-FFF2-40B4-BE49-F238E27FC236}">
                <a16:creationId xmlns:a16="http://schemas.microsoft.com/office/drawing/2014/main" id="{65691C58-2C7A-B7AF-7710-E3FC6C1529F2}"/>
              </a:ext>
            </a:extLst>
          </p:cNvPr>
          <p:cNvSpPr>
            <a:spLocks noGrp="1"/>
          </p:cNvSpPr>
          <p:nvPr>
            <p:ph type="sldNum" sz="quarter" idx="12"/>
          </p:nvPr>
        </p:nvSpPr>
        <p:spPr/>
        <p:txBody>
          <a:bodyPr/>
          <a:lstStyle/>
          <a:p>
            <a:fld id="{35A6F62D-34D7-4757-9A47-1E7BD4A89E1E}" type="slidenum">
              <a:rPr lang="es-ES" smtClean="0"/>
              <a:t>7</a:t>
            </a:fld>
            <a:endParaRPr lang="es-ES"/>
          </a:p>
        </p:txBody>
      </p:sp>
    </p:spTree>
    <p:extLst>
      <p:ext uri="{BB962C8B-B14F-4D97-AF65-F5344CB8AC3E}">
        <p14:creationId xmlns:p14="http://schemas.microsoft.com/office/powerpoint/2010/main" val="320042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p:cNvSpPr>
          <p:nvPr/>
        </p:nvSpPr>
        <p:spPr>
          <a:xfrm>
            <a:off x="1259632" y="152400"/>
            <a:ext cx="7427168"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600" b="0" i="0" u="none" strike="noStrike" kern="1200" cap="none" spc="0" normalizeH="0" baseline="0" noProof="0" dirty="0">
                <a:ln>
                  <a:noFill/>
                </a:ln>
                <a:solidFill>
                  <a:schemeClr val="tx2"/>
                </a:solidFill>
                <a:effectLst/>
                <a:uLnTx/>
                <a:uFillTx/>
                <a:latin typeface="+mj-lt"/>
                <a:ea typeface="+mj-ea"/>
                <a:cs typeface="+mj-cs"/>
              </a:rPr>
              <a:t>PROYECTO PILOTO PARA MONITORIZACIÓN DE CAUDAL Y CALIDAD DE AGUAS EN RETORNOS DE REGADÍO, REUTILIZACIÓN DE EFLUENTES Y DISMINUCIÓN DE CONTAMINACIÓN DIFUSA</a:t>
            </a:r>
          </a:p>
        </p:txBody>
      </p:sp>
      <p:sp>
        <p:nvSpPr>
          <p:cNvPr id="2" name="Título 2">
            <a:extLst>
              <a:ext uri="{FF2B5EF4-FFF2-40B4-BE49-F238E27FC236}">
                <a16:creationId xmlns:a16="http://schemas.microsoft.com/office/drawing/2014/main" id="{DA2D543F-21D2-9421-E837-B99FC28D35E8}"/>
              </a:ext>
            </a:extLst>
          </p:cNvPr>
          <p:cNvSpPr txBox="1">
            <a:spLocks noGrp="1"/>
          </p:cNvSpPr>
          <p:nvPr>
            <p:ph type="title" idx="4294967295"/>
          </p:nvPr>
        </p:nvSpPr>
        <p:spPr>
          <a:xfrm>
            <a:off x="-1828800" y="1412776"/>
            <a:ext cx="150425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sng" strike="noStrike" kern="1200" cap="none" spc="0" normalizeH="0" baseline="0" noProof="0" dirty="0">
                <a:ln>
                  <a:noFill/>
                </a:ln>
                <a:solidFill>
                  <a:schemeClr val="tx1"/>
                </a:solidFill>
                <a:effectLst/>
                <a:uLnTx/>
                <a:uFillTx/>
                <a:latin typeface="+mn-lt"/>
                <a:ea typeface="+mn-ea"/>
                <a:cs typeface="+mn-cs"/>
              </a:rPr>
              <a:t>CALENDARIO DE REUNIONES</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4 Marcador de contenido">
            <a:extLst>
              <a:ext uri="{FF2B5EF4-FFF2-40B4-BE49-F238E27FC236}">
                <a16:creationId xmlns:a16="http://schemas.microsoft.com/office/drawing/2014/main" id="{93661392-227C-6717-1499-73ADECCDC72F}"/>
              </a:ext>
            </a:extLst>
          </p:cNvPr>
          <p:cNvSpPr txBox="1">
            <a:spLocks/>
          </p:cNvSpPr>
          <p:nvPr/>
        </p:nvSpPr>
        <p:spPr>
          <a:xfrm>
            <a:off x="1259632" y="1268760"/>
            <a:ext cx="7427168" cy="4888200"/>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s-ES" sz="1600" b="1" u="sng"/>
              <a:t>CALENDARIO DE REUNIONES</a:t>
            </a:r>
            <a:endParaRPr lang="es-ES" sz="1600"/>
          </a:p>
          <a:p>
            <a:r>
              <a:rPr lang="es-ES" sz="1900"/>
              <a:t>AÑO 2022</a:t>
            </a:r>
          </a:p>
          <a:p>
            <a:pPr lvl="1"/>
            <a:r>
              <a:rPr lang="es-ES" sz="1600"/>
              <a:t>.- De coordinación del grupo:</a:t>
            </a:r>
          </a:p>
          <a:p>
            <a:pPr lvl="1"/>
            <a:r>
              <a:rPr lang="es-ES" sz="1600"/>
              <a:t>-02/02/222, definición de alternativas para actuaciones sobre los puntos pilotos. </a:t>
            </a:r>
          </a:p>
          <a:p>
            <a:pPr lvl="1"/>
            <a:r>
              <a:rPr lang="es-ES" sz="1600"/>
              <a:t>-17/05/2022, presentación de resultados previos.</a:t>
            </a:r>
          </a:p>
          <a:p>
            <a:pPr lvl="1"/>
            <a:r>
              <a:rPr lang="es-ES" sz="1600"/>
              <a:t>2.- Entre beneficiarios o socios del propio grupo:</a:t>
            </a:r>
          </a:p>
          <a:p>
            <a:pPr lvl="1"/>
            <a:r>
              <a:rPr lang="es-ES" sz="1600"/>
              <a:t>-24/02/2022 RIEGOSALZ Y CR LLANOS DE CAMARERA. Modificación del punto piloto “C05 tritón acequia barranco”</a:t>
            </a:r>
          </a:p>
          <a:p>
            <a:pPr lvl="1"/>
            <a:r>
              <a:rPr lang="es-ES" sz="1600"/>
              <a:t>-18/05/2022 RIEGOSALZ Y CR LLANOS DE CAMARERA. Ajuste del punto piloto “C05 tritón acequia barranco”</a:t>
            </a:r>
          </a:p>
          <a:p>
            <a:pPr lvl="1"/>
            <a:r>
              <a:rPr lang="es-ES" sz="1600"/>
              <a:t>-18/05/2022 RIEGOSALZ Y CRR PINA. Toma de muestras en los puntos de control. Ajuste del punto piloto “Arqueta portales”</a:t>
            </a:r>
          </a:p>
          <a:p>
            <a:pPr lvl="1"/>
            <a:r>
              <a:rPr lang="es-ES" sz="1600"/>
              <a:t>27/07/2022. RIEGOSALZ Y CRR PINA. Preparación de instalación de punto piloto.</a:t>
            </a:r>
          </a:p>
          <a:p>
            <a:pPr lvl="1"/>
            <a:r>
              <a:rPr lang="es-ES" sz="1600"/>
              <a:t>08/08/2022. RIEGOSALZ Y CRR PINA. Modificación de punto piloto de “Arqueta Portales”</a:t>
            </a:r>
          </a:p>
          <a:p>
            <a:pPr lvl="1"/>
            <a:r>
              <a:rPr lang="es-ES" sz="1600"/>
              <a:t>19/08/2022. Riegosalz y CRR LLANOS DE CAMARERA. Instalación del punto “Bomba azarbe Ontinares”</a:t>
            </a:r>
          </a:p>
          <a:p>
            <a:pPr lvl="1"/>
            <a:r>
              <a:rPr lang="es-ES" sz="1600"/>
              <a:t>23/08/2022. RIEGOSALZ Y CRR PINA. Toma de muestras en los puntos de control. Ajuste del punto piloto “Arqueta portales”</a:t>
            </a:r>
          </a:p>
          <a:p>
            <a:pPr lvl="1"/>
            <a:r>
              <a:rPr lang="es-ES" sz="1600"/>
              <a:t> 3.- Miembros del grupo con entidades externas:    </a:t>
            </a:r>
          </a:p>
          <a:p>
            <a:pPr lvl="1"/>
            <a:r>
              <a:rPr lang="es-ES" sz="1600"/>
              <a:t>-29/11/2021 RIEGOSALZ, CITA Y CRR LLANOS DE CAMARERA. Toma de muestras. Definición de punto piloto.</a:t>
            </a:r>
          </a:p>
          <a:p>
            <a:pPr lvl="1"/>
            <a:r>
              <a:rPr lang="es-ES" sz="1600"/>
              <a:t>-05/01/2022. RIEGOSALZ CON INSTITUTO GEOLÓGICO MINERO DE ESPAÑA (IGME), Posibilidad de utilización del punto de control de Barranco de Lerma (Ejea de los Caballeros) como ejemplo de punto piloto.</a:t>
            </a:r>
          </a:p>
          <a:p>
            <a:pPr lvl="1"/>
            <a:r>
              <a:rPr lang="es-ES" sz="1600"/>
              <a:t>13/01/2022. RIEGOSALZ CON TRAGSA. Análisis del estado de la CRR de Molinar de Flumen como cuenca de estudio.</a:t>
            </a:r>
          </a:p>
          <a:p>
            <a:pPr lvl="1"/>
            <a:r>
              <a:rPr lang="es-ES" sz="1600"/>
              <a:t>10/02/2022. RIEGOSALZ CON IGME. Instalación de equipo de pruebas para control de nitratos</a:t>
            </a:r>
            <a:endParaRPr lang="es-ES" sz="1600" dirty="0"/>
          </a:p>
        </p:txBody>
      </p:sp>
      <p:sp>
        <p:nvSpPr>
          <p:cNvPr id="7" name="Marcador de número de diapositiva 6">
            <a:extLst>
              <a:ext uri="{FF2B5EF4-FFF2-40B4-BE49-F238E27FC236}">
                <a16:creationId xmlns:a16="http://schemas.microsoft.com/office/drawing/2014/main" id="{2D4292C0-7330-A735-8239-33CFDCDD3EF5}"/>
              </a:ext>
            </a:extLst>
          </p:cNvPr>
          <p:cNvSpPr>
            <a:spLocks noGrp="1"/>
          </p:cNvSpPr>
          <p:nvPr>
            <p:ph type="sldNum" sz="quarter" idx="12"/>
          </p:nvPr>
        </p:nvSpPr>
        <p:spPr/>
        <p:txBody>
          <a:bodyPr/>
          <a:lstStyle/>
          <a:p>
            <a:fld id="{35A6F62D-34D7-4757-9A47-1E7BD4A89E1E}" type="slidenum">
              <a:rPr lang="es-ES" smtClean="0"/>
              <a:t>8</a:t>
            </a:fld>
            <a:endParaRPr lang="es-ES"/>
          </a:p>
        </p:txBody>
      </p:sp>
    </p:spTree>
    <p:extLst>
      <p:ext uri="{BB962C8B-B14F-4D97-AF65-F5344CB8AC3E}">
        <p14:creationId xmlns:p14="http://schemas.microsoft.com/office/powerpoint/2010/main" val="255958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68873-C239-3120-4BB6-70BBB605307B}"/>
              </a:ext>
            </a:extLst>
          </p:cNvPr>
          <p:cNvSpPr>
            <a:spLocks noGrp="1"/>
          </p:cNvSpPr>
          <p:nvPr>
            <p:ph type="title" idx="4294967295"/>
          </p:nvPr>
        </p:nvSpPr>
        <p:spPr>
          <a:xfrm>
            <a:off x="457200" y="152400"/>
            <a:ext cx="8229600"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0" cap="all" spc="0" normalizeH="0" baseline="0" noProof="0" dirty="0">
                <a:ln>
                  <a:noFill/>
                </a:ln>
                <a:solidFill>
                  <a:schemeClr val="tx2"/>
                </a:solidFill>
                <a:effectLst/>
                <a:uLnTx/>
                <a:uFillTx/>
                <a:latin typeface="+mj-lt"/>
                <a:ea typeface="+mj-ea"/>
                <a:cs typeface="+mj-cs"/>
              </a:rPr>
              <a:t>objetivos y resultados alcanzados</a:t>
            </a:r>
            <a:endParaRPr kumimoji="0" lang="es-E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Marcador de contenido 2">
            <a:extLst>
              <a:ext uri="{FF2B5EF4-FFF2-40B4-BE49-F238E27FC236}">
                <a16:creationId xmlns:a16="http://schemas.microsoft.com/office/drawing/2014/main" id="{E0534749-C690-CC0A-7515-14CCD2DBB295}"/>
              </a:ext>
            </a:extLst>
          </p:cNvPr>
          <p:cNvSpPr>
            <a:spLocks/>
          </p:cNvSpPr>
          <p:nvPr/>
        </p:nvSpPr>
        <p:spPr>
          <a:xfrm>
            <a:off x="457200" y="1219200"/>
            <a:ext cx="8229600" cy="4937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800" b="1" i="0" u="none" strike="noStrike" kern="1200" cap="none" spc="100" normalizeH="0" baseline="0" noProof="0" dirty="0">
                <a:ln>
                  <a:noFill/>
                </a:ln>
                <a:solidFill>
                  <a:schemeClr val="tx1"/>
                </a:solidFill>
                <a:effectLst/>
                <a:uLnTx/>
                <a:uFillTx/>
                <a:latin typeface="+mn-lt"/>
                <a:ea typeface="+mn-ea"/>
                <a:cs typeface="+mn-cs"/>
              </a:rPr>
              <a:t>Diseñar y validar una metodología para el control de caudales y calidad de agua en cauces de desagüe de zonas regables.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800" b="1" i="0" u="none" strike="noStrike" kern="1200" cap="none" spc="100" normalizeH="0" baseline="0" noProof="0" dirty="0">
                <a:ln>
                  <a:noFill/>
                </a:ln>
                <a:solidFill>
                  <a:schemeClr val="tx1"/>
                </a:solidFill>
                <a:effectLst/>
                <a:uLnTx/>
                <a:uFillTx/>
                <a:latin typeface="+mn-lt"/>
                <a:ea typeface="+mn-ea"/>
                <a:cs typeface="+mn-cs"/>
              </a:rPr>
              <a:t>Implantar prototipos de elementos de medición y control del caudal y de los parámetros básicos de calidad de aguas.</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800" b="1" i="0" u="none" strike="noStrike" kern="1200" cap="none" spc="100" normalizeH="0" baseline="0" noProof="0" dirty="0">
                <a:ln>
                  <a:noFill/>
                </a:ln>
                <a:solidFill>
                  <a:schemeClr val="tx1"/>
                </a:solidFill>
                <a:effectLst/>
                <a:uLnTx/>
                <a:uFillTx/>
                <a:latin typeface="+mn-lt"/>
                <a:ea typeface="+mn-ea"/>
                <a:cs typeface="+mn-cs"/>
              </a:rPr>
              <a:t>Evaluar las mediciones de campo, contrastación con métodos directos o ensayos de laboratorio.</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s-ES" sz="2800" b="1" i="0" u="none" strike="noStrike" kern="1200" cap="none" spc="100" normalizeH="0" baseline="0" noProof="0" dirty="0">
                <a:ln>
                  <a:noFill/>
                </a:ln>
                <a:solidFill>
                  <a:schemeClr val="tx1"/>
                </a:solidFill>
                <a:effectLst/>
                <a:uLnTx/>
                <a:uFillTx/>
                <a:latin typeface="+mn-lt"/>
                <a:ea typeface="+mn-ea"/>
                <a:cs typeface="+mn-cs"/>
              </a:rPr>
              <a:t>Validar la metodología.</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Marcador de número de diapositiva 3">
            <a:extLst>
              <a:ext uri="{FF2B5EF4-FFF2-40B4-BE49-F238E27FC236}">
                <a16:creationId xmlns:a16="http://schemas.microsoft.com/office/drawing/2014/main" id="{9AC404B2-A973-8B5E-7C5E-26D7A844B3F4}"/>
              </a:ext>
            </a:extLst>
          </p:cNvPr>
          <p:cNvSpPr>
            <a:spLocks noGrp="1"/>
          </p:cNvSpPr>
          <p:nvPr>
            <p:ph type="sldNum" sz="quarter" idx="12"/>
          </p:nvPr>
        </p:nvSpPr>
        <p:spPr/>
        <p:txBody>
          <a:bodyPr/>
          <a:lstStyle/>
          <a:p>
            <a:fld id="{35A6F62D-34D7-4757-9A47-1E7BD4A89E1E}" type="slidenum">
              <a:rPr lang="es-ES" smtClean="0"/>
              <a:t>9</a:t>
            </a:fld>
            <a:endParaRPr lang="es-ES"/>
          </a:p>
        </p:txBody>
      </p:sp>
    </p:spTree>
    <p:extLst>
      <p:ext uri="{BB962C8B-B14F-4D97-AF65-F5344CB8AC3E}">
        <p14:creationId xmlns:p14="http://schemas.microsoft.com/office/powerpoint/2010/main" val="3493531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320</TotalTime>
  <Words>3312</Words>
  <Application>Microsoft Office PowerPoint</Application>
  <PresentationFormat>Presentación en pantalla (4:3)</PresentationFormat>
  <Paragraphs>315</Paragraphs>
  <Slides>30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Bookman Old Style</vt:lpstr>
      <vt:lpstr>Calibri</vt:lpstr>
      <vt:lpstr>Gill Sans MT</vt:lpstr>
      <vt:lpstr>Symbol</vt:lpstr>
      <vt:lpstr>Times New Roman</vt:lpstr>
      <vt:lpstr>Wingdings</vt:lpstr>
      <vt:lpstr>Wingdings 3</vt:lpstr>
      <vt:lpstr>Origen</vt:lpstr>
      <vt:lpstr>GCP-2019-0030-00 </vt:lpstr>
      <vt:lpstr>RESUMEN</vt:lpstr>
      <vt:lpstr>RESUMEN DEL PLAN DE TRABAJO</vt:lpstr>
      <vt:lpstr>PLAN DE TRABAJO DETALLADO</vt:lpstr>
      <vt:lpstr>PLAN DE TRABAJO DETALLADO</vt:lpstr>
      <vt:lpstr>CALENDARIO DE REUNIONES</vt:lpstr>
      <vt:lpstr>CALENDARIO DE REUNIONES</vt:lpstr>
      <vt:lpstr>CALENDARIO DE REUNIONES</vt:lpstr>
      <vt:lpstr>objetivos y resultados alcanzados</vt:lpstr>
      <vt:lpstr>Diseñar y validar una metodología para el control de caudales y calidad de agua en cauces de desagüe de zonas regables. </vt:lpstr>
      <vt:lpstr>Diseñar y validar una metodología para el control de caudales y calidad de agua en cauces de desagüe de zonas regables. </vt:lpstr>
      <vt:lpstr>Diseñar y validar una metodología para el control de caudales y calidad de agua en cauces de desagüe de zonas regables. </vt:lpstr>
      <vt:lpstr>CONCENTRACIÓN DE NITRATOS</vt:lpstr>
      <vt:lpstr>Implantar prototipos de elementos de medición y control del caudal y de los parámetros básicos de calidad de aguas</vt:lpstr>
      <vt:lpstr>Implantar prototipos de elementos de medición y control del caudal y de los parámetros básicos de calidad de aguas</vt:lpstr>
      <vt:lpstr>Implantar prototipos de elementos de medición y control del caudal y de los parámetros básicos de calidad de aguas</vt:lpstr>
      <vt:lpstr>Implantar prototipos de elementos de medición y control del caudal y de los parámetros básicos de calidad de aguas</vt:lpstr>
      <vt:lpstr>Implantar prototipos de elementos de medición y control del caudal y de los parámetros básicos de calidad de aguas</vt:lpstr>
      <vt:lpstr>Evaluar las mediciones de campo, contrastación con métodos directos o ensayos de laboratorio</vt:lpstr>
      <vt:lpstr>Evaluar las mediciones de campo, contrastación con métodos directos o ensayos de laboratorio</vt:lpstr>
      <vt:lpstr>Validar la metodología.</vt:lpstr>
      <vt:lpstr>Difundir los resultados entre los usuarios potenciales</vt:lpstr>
      <vt:lpstr>Difundir los resultados entre los usuarios potenciales</vt:lpstr>
      <vt:lpstr>Página web del proyecto de cooperación</vt:lpstr>
      <vt:lpstr>resultados</vt:lpstr>
      <vt:lpstr>Recuperar caudales de retorno de riego</vt:lpstr>
      <vt:lpstr>Aumentar la eficiencia de uso del agua a nivel de sector de riego</vt:lpstr>
      <vt:lpstr>Disminuir el uso de fertilizantes artificiales aumentando el uso de fertilizantes naturales mediante la concienciación de agricultores y el aporte de mayor valor a los mismos</vt:lpstr>
      <vt:lpstr>Disminuir la contaminación difusa provocada por el vertido de aguas de retorno a áreas dentro de la Red Natura 2000</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Riegosalz</dc:creator>
  <cp:lastModifiedBy>Administrador</cp:lastModifiedBy>
  <cp:revision>27</cp:revision>
  <dcterms:created xsi:type="dcterms:W3CDTF">2018-10-23T09:00:52Z</dcterms:created>
  <dcterms:modified xsi:type="dcterms:W3CDTF">2023-02-28T11:52:47Z</dcterms:modified>
</cp:coreProperties>
</file>