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Anton"/>
      <p:regular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0" roundtripDataSignature="AMtx7mhrVV+ldpa5puvxVGS6cHsI3yd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FF8C27-4ED8-4C81-BDC5-C95A251121F1}">
  <a:tblStyle styleId="{29FF8C27-4ED8-4C81-BDC5-C95A251121F1}"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nton-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GillSans-bold.fntdata"/><Relationship Id="rId16" Type="http://schemas.openxmlformats.org/officeDocument/2006/relationships/slide" Target="slides/slide10.xml"/><Relationship Id="rId38" Type="http://schemas.openxmlformats.org/officeDocument/2006/relationships/font" Target="fonts/Gill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 name="Google Shape;4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 name="Google Shape;495;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32"/>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dk1"/>
              </a:buClr>
              <a:buSzPts val="3200"/>
              <a:buFont typeface="Bookman Old Style"/>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2"/>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rmAutofit/>
          </a:bodyPr>
          <a:lstStyle>
            <a:lvl1pPr lvl="0" algn="r">
              <a:lnSpc>
                <a:spcPct val="100000"/>
              </a:lnSpc>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lnSpc>
                <a:spcPct val="100000"/>
              </a:lnSpc>
              <a:spcBef>
                <a:spcPts val="500"/>
              </a:spcBef>
              <a:spcAft>
                <a:spcPts val="0"/>
              </a:spcAft>
              <a:buSzPts val="1368"/>
              <a:buNone/>
              <a:defRPr/>
            </a:lvl2pPr>
            <a:lvl3pPr lvl="2" algn="ctr">
              <a:lnSpc>
                <a:spcPct val="100000"/>
              </a:lnSpc>
              <a:spcBef>
                <a:spcPts val="500"/>
              </a:spcBef>
              <a:spcAft>
                <a:spcPts val="0"/>
              </a:spcAft>
              <a:buSzPts val="1368"/>
              <a:buNone/>
              <a:defRPr/>
            </a:lvl3pPr>
            <a:lvl4pPr lvl="3" algn="ctr">
              <a:lnSpc>
                <a:spcPct val="100000"/>
              </a:lnSpc>
              <a:spcBef>
                <a:spcPts val="400"/>
              </a:spcBef>
              <a:spcAft>
                <a:spcPts val="0"/>
              </a:spcAft>
              <a:buSzPts val="1260"/>
              <a:buNone/>
              <a:defRPr/>
            </a:lvl4pPr>
            <a:lvl5pPr lvl="4" algn="ctr">
              <a:lnSpc>
                <a:spcPct val="100000"/>
              </a:lnSpc>
              <a:spcBef>
                <a:spcPts val="300"/>
              </a:spcBef>
              <a:spcAft>
                <a:spcPts val="0"/>
              </a:spcAft>
              <a:buSzPts val="1260"/>
              <a:buNone/>
              <a:defRPr/>
            </a:lvl5pPr>
            <a:lvl6pPr lvl="5" algn="ctr">
              <a:lnSpc>
                <a:spcPct val="100000"/>
              </a:lnSpc>
              <a:spcBef>
                <a:spcPts val="300"/>
              </a:spcBef>
              <a:spcAft>
                <a:spcPts val="0"/>
              </a:spcAft>
              <a:buSzPts val="1350"/>
              <a:buNone/>
              <a:defRPr/>
            </a:lvl6pPr>
            <a:lvl7pPr lvl="6" algn="ctr">
              <a:lnSpc>
                <a:spcPct val="100000"/>
              </a:lnSpc>
              <a:spcBef>
                <a:spcPts val="300"/>
              </a:spcBef>
              <a:spcAft>
                <a:spcPts val="0"/>
              </a:spcAft>
              <a:buSzPts val="1350"/>
              <a:buNone/>
              <a:defRPr/>
            </a:lvl7pPr>
            <a:lvl8pPr lvl="7" algn="ctr">
              <a:lnSpc>
                <a:spcPct val="100000"/>
              </a:lnSpc>
              <a:spcBef>
                <a:spcPts val="300"/>
              </a:spcBef>
              <a:spcAft>
                <a:spcPts val="0"/>
              </a:spcAft>
              <a:buSzPts val="1350"/>
              <a:buNone/>
              <a:defRPr/>
            </a:lvl8pPr>
            <a:lvl9pPr lvl="8" algn="ctr">
              <a:lnSpc>
                <a:spcPct val="100000"/>
              </a:lnSpc>
              <a:spcBef>
                <a:spcPts val="300"/>
              </a:spcBef>
              <a:spcAft>
                <a:spcPts val="0"/>
              </a:spcAft>
              <a:buSzPts val="1350"/>
              <a:buNone/>
              <a:defRPr/>
            </a:lvl9pPr>
          </a:lstStyle>
          <a:p/>
        </p:txBody>
      </p:sp>
      <p:sp>
        <p:nvSpPr>
          <p:cNvPr id="17" name="Google Shape;17;p32"/>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2"/>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2"/>
          <p:cNvSpPr txBox="1"/>
          <p:nvPr>
            <p:ph idx="12" type="sldNum"/>
          </p:nvPr>
        </p:nvSpPr>
        <p:spPr>
          <a:xfrm>
            <a:off x="1216152" y="6355080"/>
            <a:ext cx="1219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20" name="Google Shape;20;p32"/>
          <p:cNvSpPr/>
          <p:nvPr/>
        </p:nvSpPr>
        <p:spPr>
          <a:xfrm>
            <a:off x="904875" y="3648075"/>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1" name="Google Shape;21;p32"/>
          <p:cNvSpPr/>
          <p:nvPr/>
        </p:nvSpPr>
        <p:spPr>
          <a:xfrm>
            <a:off x="914400" y="5048250"/>
            <a:ext cx="7315200" cy="685800"/>
          </a:xfrm>
          <a:prstGeom prst="rect">
            <a:avLst/>
          </a:pr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2" name="Google Shape;22;p32"/>
          <p:cNvSpPr/>
          <p:nvPr/>
        </p:nvSpPr>
        <p:spPr>
          <a:xfrm>
            <a:off x="904875" y="3648075"/>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3" name="Google Shape;23;p32"/>
          <p:cNvSpPr/>
          <p:nvPr/>
        </p:nvSpPr>
        <p:spPr>
          <a:xfrm>
            <a:off x="914400" y="5048250"/>
            <a:ext cx="228600" cy="68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6" name="Shape 86"/>
        <p:cNvGrpSpPr/>
        <p:nvPr/>
      </p:nvGrpSpPr>
      <p:grpSpPr>
        <a:xfrm>
          <a:off x="0" y="0"/>
          <a:ext cx="0" cy="0"/>
          <a:chOff x="0" y="0"/>
          <a:chExt cx="0" cy="0"/>
        </a:xfrm>
      </p:grpSpPr>
      <p:sp>
        <p:nvSpPr>
          <p:cNvPr id="87" name="Google Shape;87;p4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1"/>
          <p:cNvSpPr txBox="1"/>
          <p:nvPr>
            <p:ph idx="1" type="body"/>
          </p:nvPr>
        </p:nvSpPr>
        <p:spPr>
          <a:xfrm rot="5400000">
            <a:off x="2116836" y="-440436"/>
            <a:ext cx="4910328" cy="822960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89" name="Google Shape;89;p4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92" name="Shape 92"/>
        <p:cNvGrpSpPr/>
        <p:nvPr/>
      </p:nvGrpSpPr>
      <p:grpSpPr>
        <a:xfrm>
          <a:off x="0" y="0"/>
          <a:ext cx="0" cy="0"/>
          <a:chOff x="0" y="0"/>
          <a:chExt cx="0" cy="0"/>
        </a:xfrm>
      </p:grpSpPr>
      <p:sp>
        <p:nvSpPr>
          <p:cNvPr id="93" name="Google Shape;93;p42"/>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95" name="Google Shape;95;p42"/>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2"/>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2"/>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98" name="Google Shape;98;p42"/>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99" name="Google Shape;99;p42"/>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cxnSp>
        <p:nvCxnSpPr>
          <p:cNvPr id="100" name="Google Shape;100;p42"/>
          <p:cNvCxnSpPr/>
          <p:nvPr/>
        </p:nvCxnSpPr>
        <p:spPr>
          <a:xfrm rot="5400000">
            <a:off x="3629607" y="3201952"/>
            <a:ext cx="5852160" cy="0"/>
          </a:xfrm>
          <a:prstGeom prst="straightConnector1">
            <a:avLst/>
          </a:prstGeom>
          <a:noFill/>
          <a:ln cap="flat" cmpd="sng" w="9525">
            <a:solidFill>
              <a:schemeClr val="accent2"/>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3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3"/>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3"/>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29" name="Google Shape;29;p33"/>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dk2"/>
        </a:solidFill>
      </p:bgPr>
    </p:bg>
    <p:spTree>
      <p:nvGrpSpPr>
        <p:cNvPr id="30" name="Shape 30"/>
        <p:cNvGrpSpPr/>
        <p:nvPr/>
      </p:nvGrpSpPr>
      <p:grpSpPr>
        <a:xfrm>
          <a:off x="0" y="0"/>
          <a:ext cx="0" cy="0"/>
          <a:chOff x="0" y="0"/>
          <a:chExt cx="0" cy="0"/>
        </a:xfrm>
      </p:grpSpPr>
      <p:sp>
        <p:nvSpPr>
          <p:cNvPr id="31" name="Google Shape;31;p34"/>
          <p:cNvSpPr txBox="1"/>
          <p:nvPr>
            <p:ph type="title"/>
          </p:nvPr>
        </p:nvSpPr>
        <p:spPr>
          <a:xfrm>
            <a:off x="1219200" y="2971800"/>
            <a:ext cx="6858000" cy="1066800"/>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200"/>
              <a:buFont typeface="Bookman Old Style"/>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 type="body"/>
          </p:nvPr>
        </p:nvSpPr>
        <p:spPr>
          <a:xfrm>
            <a:off x="1295400" y="4267200"/>
            <a:ext cx="6781800" cy="1143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600"/>
              </a:spcBef>
              <a:spcAft>
                <a:spcPts val="0"/>
              </a:spcAft>
              <a:buSzPts val="1520"/>
              <a:buNone/>
              <a:defRPr sz="2000">
                <a:solidFill>
                  <a:schemeClr val="lt1"/>
                </a:solidFill>
              </a:defRPr>
            </a:lvl1pPr>
            <a:lvl2pPr indent="-228600" lvl="1" marL="914400" algn="l">
              <a:lnSpc>
                <a:spcPct val="100000"/>
              </a:lnSpc>
              <a:spcBef>
                <a:spcPts val="500"/>
              </a:spcBef>
              <a:spcAft>
                <a:spcPts val="0"/>
              </a:spcAft>
              <a:buSzPts val="1368"/>
              <a:buNone/>
              <a:defRPr sz="1800">
                <a:solidFill>
                  <a:schemeClr val="lt1"/>
                </a:solidFill>
              </a:defRPr>
            </a:lvl2pPr>
            <a:lvl3pPr indent="-228600" lvl="2" marL="1371600" algn="l">
              <a:lnSpc>
                <a:spcPct val="100000"/>
              </a:lnSpc>
              <a:spcBef>
                <a:spcPts val="500"/>
              </a:spcBef>
              <a:spcAft>
                <a:spcPts val="0"/>
              </a:spcAft>
              <a:buSzPts val="1216"/>
              <a:buNone/>
              <a:defRPr sz="1600">
                <a:solidFill>
                  <a:schemeClr val="lt1"/>
                </a:solidFill>
              </a:defRPr>
            </a:lvl3pPr>
            <a:lvl4pPr indent="-228600" lvl="3" marL="1828800" algn="l">
              <a:lnSpc>
                <a:spcPct val="100000"/>
              </a:lnSpc>
              <a:spcBef>
                <a:spcPts val="400"/>
              </a:spcBef>
              <a:spcAft>
                <a:spcPts val="0"/>
              </a:spcAft>
              <a:buSzPts val="980"/>
              <a:buNone/>
              <a:defRPr sz="1400">
                <a:solidFill>
                  <a:schemeClr val="lt1"/>
                </a:solidFill>
              </a:defRPr>
            </a:lvl4pPr>
            <a:lvl5pPr indent="-228600" lvl="4" marL="2286000" algn="l">
              <a:lnSpc>
                <a:spcPct val="100000"/>
              </a:lnSpc>
              <a:spcBef>
                <a:spcPts val="300"/>
              </a:spcBef>
              <a:spcAft>
                <a:spcPts val="0"/>
              </a:spcAft>
              <a:buSzPts val="980"/>
              <a:buNone/>
              <a:defRPr sz="1400">
                <a:solidFill>
                  <a:schemeClr val="lt1"/>
                </a:solidFill>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33" name="Google Shape;33;p34"/>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4"/>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2" type="sldNum"/>
          </p:nvPr>
        </p:nvSpPr>
        <p:spPr>
          <a:xfrm>
            <a:off x="1069848" y="6355080"/>
            <a:ext cx="1520952"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36" name="Google Shape;36;p34"/>
          <p:cNvSpPr/>
          <p:nvPr/>
        </p:nvSpPr>
        <p:spPr>
          <a:xfrm>
            <a:off x="914400" y="2819400"/>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37" name="Google Shape;37;p34"/>
          <p:cNvSpPr/>
          <p:nvPr/>
        </p:nvSpPr>
        <p:spPr>
          <a:xfrm>
            <a:off x="914400" y="2819400"/>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5"/>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43" name="Google Shape;43;p35"/>
          <p:cNvSpPr txBox="1"/>
          <p:nvPr>
            <p:ph idx="1" type="body"/>
          </p:nvPr>
        </p:nvSpPr>
        <p:spPr>
          <a:xfrm>
            <a:off x="457200" y="1219200"/>
            <a:ext cx="4041648" cy="493776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4" name="Google Shape;44;p35"/>
          <p:cNvSpPr txBox="1"/>
          <p:nvPr>
            <p:ph idx="2" type="body"/>
          </p:nvPr>
        </p:nvSpPr>
        <p:spPr>
          <a:xfrm>
            <a:off x="4632198" y="1216152"/>
            <a:ext cx="4041648" cy="493776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36"/>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2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 type="body"/>
          </p:nvPr>
        </p:nvSpPr>
        <p:spPr>
          <a:xfrm>
            <a:off x="457200" y="1285875"/>
            <a:ext cx="4040188" cy="685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1824"/>
              <a:buNone/>
              <a:defRPr b="1" sz="2400">
                <a:solidFill>
                  <a:schemeClr val="accent2"/>
                </a:solidFill>
              </a:defRPr>
            </a:lvl1pPr>
            <a:lvl2pPr indent="-228600" lvl="1" marL="914400" algn="l">
              <a:lnSpc>
                <a:spcPct val="100000"/>
              </a:lnSpc>
              <a:spcBef>
                <a:spcPts val="500"/>
              </a:spcBef>
              <a:spcAft>
                <a:spcPts val="0"/>
              </a:spcAft>
              <a:buSzPts val="1520"/>
              <a:buNone/>
              <a:defRPr b="1" sz="2000"/>
            </a:lvl2pPr>
            <a:lvl3pPr indent="-228600" lvl="2" marL="1371600" algn="l">
              <a:lnSpc>
                <a:spcPct val="100000"/>
              </a:lnSpc>
              <a:spcBef>
                <a:spcPts val="500"/>
              </a:spcBef>
              <a:spcAft>
                <a:spcPts val="0"/>
              </a:spcAft>
              <a:buSzPts val="1368"/>
              <a:buNone/>
              <a:defRPr b="1" sz="1800"/>
            </a:lvl3pPr>
            <a:lvl4pPr indent="-228600" lvl="3" marL="1828800" algn="l">
              <a:lnSpc>
                <a:spcPct val="100000"/>
              </a:lnSpc>
              <a:spcBef>
                <a:spcPts val="400"/>
              </a:spcBef>
              <a:spcAft>
                <a:spcPts val="0"/>
              </a:spcAft>
              <a:buSzPts val="1120"/>
              <a:buNone/>
              <a:defRPr b="1" sz="1600"/>
            </a:lvl4pPr>
            <a:lvl5pPr indent="-228600" lvl="4" marL="2286000" algn="l">
              <a:lnSpc>
                <a:spcPct val="100000"/>
              </a:lnSpc>
              <a:spcBef>
                <a:spcPts val="300"/>
              </a:spcBef>
              <a:spcAft>
                <a:spcPts val="0"/>
              </a:spcAft>
              <a:buSzPts val="1120"/>
              <a:buNone/>
              <a:defRPr b="1" sz="16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8" name="Google Shape;48;p36"/>
          <p:cNvSpPr txBox="1"/>
          <p:nvPr>
            <p:ph idx="2" type="body"/>
          </p:nvPr>
        </p:nvSpPr>
        <p:spPr>
          <a:xfrm>
            <a:off x="4648200" y="1295400"/>
            <a:ext cx="4041775" cy="685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600"/>
              </a:spcBef>
              <a:spcAft>
                <a:spcPts val="0"/>
              </a:spcAft>
              <a:buSzPts val="1824"/>
              <a:buNone/>
              <a:defRPr b="1" sz="2400">
                <a:solidFill>
                  <a:schemeClr val="accent2"/>
                </a:solidFill>
              </a:defRPr>
            </a:lvl1pPr>
            <a:lvl2pPr indent="-228600" lvl="1" marL="914400" algn="l">
              <a:lnSpc>
                <a:spcPct val="100000"/>
              </a:lnSpc>
              <a:spcBef>
                <a:spcPts val="500"/>
              </a:spcBef>
              <a:spcAft>
                <a:spcPts val="0"/>
              </a:spcAft>
              <a:buSzPts val="1520"/>
              <a:buNone/>
              <a:defRPr b="1" sz="2000"/>
            </a:lvl2pPr>
            <a:lvl3pPr indent="-228600" lvl="2" marL="1371600" algn="l">
              <a:lnSpc>
                <a:spcPct val="100000"/>
              </a:lnSpc>
              <a:spcBef>
                <a:spcPts val="500"/>
              </a:spcBef>
              <a:spcAft>
                <a:spcPts val="0"/>
              </a:spcAft>
              <a:buSzPts val="1368"/>
              <a:buNone/>
              <a:defRPr b="1" sz="1800"/>
            </a:lvl3pPr>
            <a:lvl4pPr indent="-228600" lvl="3" marL="1828800" algn="l">
              <a:lnSpc>
                <a:spcPct val="100000"/>
              </a:lnSpc>
              <a:spcBef>
                <a:spcPts val="400"/>
              </a:spcBef>
              <a:spcAft>
                <a:spcPts val="0"/>
              </a:spcAft>
              <a:buSzPts val="1120"/>
              <a:buNone/>
              <a:defRPr b="1" sz="1600"/>
            </a:lvl4pPr>
            <a:lvl5pPr indent="-228600" lvl="4" marL="2286000" algn="l">
              <a:lnSpc>
                <a:spcPct val="100000"/>
              </a:lnSpc>
              <a:spcBef>
                <a:spcPts val="300"/>
              </a:spcBef>
              <a:spcAft>
                <a:spcPts val="0"/>
              </a:spcAft>
              <a:buSzPts val="1120"/>
              <a:buNone/>
              <a:defRPr b="1" sz="16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49" name="Google Shape;49;p36"/>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6"/>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52" name="Google Shape;52;p36"/>
          <p:cNvSpPr txBox="1"/>
          <p:nvPr>
            <p:ph idx="3" type="body"/>
          </p:nvPr>
        </p:nvSpPr>
        <p:spPr>
          <a:xfrm>
            <a:off x="457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53" name="Google Shape;53;p36"/>
          <p:cNvSpPr txBox="1"/>
          <p:nvPr>
            <p:ph idx="4" type="body"/>
          </p:nvPr>
        </p:nvSpPr>
        <p:spPr>
          <a:xfrm>
            <a:off x="4648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4" name="Shape 54"/>
        <p:cNvGrpSpPr/>
        <p:nvPr/>
      </p:nvGrpSpPr>
      <p:grpSpPr>
        <a:xfrm>
          <a:off x="0" y="0"/>
          <a:ext cx="0" cy="0"/>
          <a:chOff x="0" y="0"/>
          <a:chExt cx="0" cy="0"/>
        </a:xfrm>
      </p:grpSpPr>
      <p:sp>
        <p:nvSpPr>
          <p:cNvPr id="55" name="Google Shape;55;p37"/>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7"/>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sp>
        <p:nvSpPr>
          <p:cNvPr id="59" name="Google Shape;59;p37"/>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0" name="Shape 60"/>
        <p:cNvGrpSpPr/>
        <p:nvPr/>
      </p:nvGrpSpPr>
      <p:grpSpPr>
        <a:xfrm>
          <a:off x="0" y="0"/>
          <a:ext cx="0" cy="0"/>
          <a:chOff x="0" y="0"/>
          <a:chExt cx="0" cy="0"/>
        </a:xfrm>
      </p:grpSpPr>
      <p:sp>
        <p:nvSpPr>
          <p:cNvPr id="61" name="Google Shape;61;p38"/>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8"/>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64" name="Google Shape;64;p38"/>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65" name="Google Shape;65;p38"/>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6324600" y="304800"/>
            <a:ext cx="2514600" cy="838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2000"/>
              <a:buFont typeface="Gill Sans"/>
              <a:buNone/>
              <a:defRPr b="1" sz="2000">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9"/>
          <p:cNvSpPr txBox="1"/>
          <p:nvPr>
            <p:ph idx="1" type="body"/>
          </p:nvPr>
        </p:nvSpPr>
        <p:spPr>
          <a:xfrm>
            <a:off x="6324600" y="1219200"/>
            <a:ext cx="2514600" cy="4843463"/>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600"/>
              </a:spcBef>
              <a:spcAft>
                <a:spcPts val="0"/>
              </a:spcAft>
              <a:buSzPts val="1216"/>
              <a:buNone/>
              <a:defRPr sz="1600">
                <a:solidFill>
                  <a:schemeClr val="dk2"/>
                </a:solidFill>
              </a:defRPr>
            </a:lvl1pPr>
            <a:lvl2pPr indent="-228600" lvl="1" marL="914400" algn="l">
              <a:lnSpc>
                <a:spcPct val="100000"/>
              </a:lnSpc>
              <a:spcBef>
                <a:spcPts val="1000"/>
              </a:spcBef>
              <a:spcAft>
                <a:spcPts val="0"/>
              </a:spcAft>
              <a:buSzPts val="912"/>
              <a:buNone/>
              <a:defRPr sz="1200"/>
            </a:lvl2pPr>
            <a:lvl3pPr indent="-228600" lvl="2" marL="1371600" algn="l">
              <a:lnSpc>
                <a:spcPct val="100000"/>
              </a:lnSpc>
              <a:spcBef>
                <a:spcPts val="500"/>
              </a:spcBef>
              <a:spcAft>
                <a:spcPts val="0"/>
              </a:spcAft>
              <a:buSzPts val="760"/>
              <a:buNone/>
              <a:defRPr sz="1000"/>
            </a:lvl3pPr>
            <a:lvl4pPr indent="-228600" lvl="3" marL="1828800" algn="l">
              <a:lnSpc>
                <a:spcPct val="100000"/>
              </a:lnSpc>
              <a:spcBef>
                <a:spcPts val="400"/>
              </a:spcBef>
              <a:spcAft>
                <a:spcPts val="0"/>
              </a:spcAft>
              <a:buSzPts val="630"/>
              <a:buNone/>
              <a:defRPr sz="900"/>
            </a:lvl4pPr>
            <a:lvl5pPr indent="-228600" lvl="4" marL="2286000" algn="l">
              <a:lnSpc>
                <a:spcPct val="100000"/>
              </a:lnSpc>
              <a:spcBef>
                <a:spcPts val="300"/>
              </a:spcBef>
              <a:spcAft>
                <a:spcPts val="0"/>
              </a:spcAft>
              <a:buSzPts val="630"/>
              <a:buNone/>
              <a:defRPr sz="9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69" name="Google Shape;69;p39"/>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72" name="Google Shape;72;p39"/>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73" name="Google Shape;73;p39"/>
          <p:cNvCxnSpPr/>
          <p:nvPr/>
        </p:nvCxnSpPr>
        <p:spPr>
          <a:xfrm rot="5400000">
            <a:off x="3160645" y="3324225"/>
            <a:ext cx="6035040" cy="0"/>
          </a:xfrm>
          <a:prstGeom prst="straightConnector1">
            <a:avLst/>
          </a:prstGeom>
          <a:noFill/>
          <a:ln cap="flat" cmpd="sng" w="9525">
            <a:solidFill>
              <a:schemeClr val="accent2"/>
            </a:solidFill>
            <a:prstDash val="dash"/>
            <a:round/>
            <a:headEnd len="sm" w="sm" type="none"/>
            <a:tailEnd len="sm" w="sm" type="none"/>
          </a:ln>
        </p:spPr>
      </p:cxnSp>
      <p:sp>
        <p:nvSpPr>
          <p:cNvPr id="74" name="Google Shape;74;p39"/>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75" name="Google Shape;75;p39"/>
          <p:cNvSpPr txBox="1"/>
          <p:nvPr>
            <p:ph idx="2" type="body"/>
          </p:nvPr>
        </p:nvSpPr>
        <p:spPr>
          <a:xfrm>
            <a:off x="304800" y="304800"/>
            <a:ext cx="5715000" cy="5715000"/>
          </a:xfrm>
          <a:prstGeom prst="rect">
            <a:avLst/>
          </a:prstGeom>
          <a:noFill/>
          <a:ln>
            <a:noFill/>
          </a:ln>
        </p:spPr>
        <p:txBody>
          <a:bodyPr anchorCtr="0" anchor="t" bIns="45700" lIns="91425" spcFirstLastPara="1" rIns="91425" wrap="square" tIns="45700">
            <a:normAutofit/>
          </a:bodyPr>
          <a:lstStyle>
            <a:lvl1pPr indent="-315468" lvl="0" marL="457200" algn="l">
              <a:lnSpc>
                <a:spcPct val="100000"/>
              </a:lnSpc>
              <a:spcBef>
                <a:spcPts val="600"/>
              </a:spcBef>
              <a:spcAft>
                <a:spcPts val="0"/>
              </a:spcAft>
              <a:buSzPts val="1368"/>
              <a:buChar char="?"/>
              <a:defRPr/>
            </a:lvl1pPr>
            <a:lvl2pPr indent="-315468" lvl="1" marL="914400" algn="l">
              <a:lnSpc>
                <a:spcPct val="100000"/>
              </a:lnSpc>
              <a:spcBef>
                <a:spcPts val="500"/>
              </a:spcBef>
              <a:spcAft>
                <a:spcPts val="0"/>
              </a:spcAft>
              <a:buSzPts val="1368"/>
              <a:buChar char="?"/>
              <a:defRPr/>
            </a:lvl2pPr>
            <a:lvl3pPr indent="-315467" lvl="2" marL="1371600" algn="l">
              <a:lnSpc>
                <a:spcPct val="100000"/>
              </a:lnSpc>
              <a:spcBef>
                <a:spcPts val="500"/>
              </a:spcBef>
              <a:spcAft>
                <a:spcPts val="0"/>
              </a:spcAft>
              <a:buSzPts val="1368"/>
              <a:buChar char="?"/>
              <a:defRPr/>
            </a:lvl3pPr>
            <a:lvl4pPr indent="-308610" lvl="3" marL="1828800" algn="l">
              <a:lnSpc>
                <a:spcPct val="100000"/>
              </a:lnSpc>
              <a:spcBef>
                <a:spcPts val="400"/>
              </a:spcBef>
              <a:spcAft>
                <a:spcPts val="0"/>
              </a:spcAft>
              <a:buSzPts val="1260"/>
              <a:buChar char="◻"/>
              <a:defRPr/>
            </a:lvl4pPr>
            <a:lvl5pPr indent="-308610" lvl="4" marL="2286000" algn="l">
              <a:lnSpc>
                <a:spcPct val="100000"/>
              </a:lnSpc>
              <a:spcBef>
                <a:spcPts val="300"/>
              </a:spcBef>
              <a:spcAft>
                <a:spcPts val="0"/>
              </a:spcAft>
              <a:buSzPts val="1260"/>
              <a:buChar char="◻"/>
              <a:defRPr/>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chemeClr val="dk2"/>
        </a:solidFill>
      </p:bgPr>
    </p:bg>
    <p:spTree>
      <p:nvGrpSpPr>
        <p:cNvPr id="76" name="Shape 76"/>
        <p:cNvGrpSpPr/>
        <p:nvPr/>
      </p:nvGrpSpPr>
      <p:grpSpPr>
        <a:xfrm>
          <a:off x="0" y="0"/>
          <a:ext cx="0" cy="0"/>
          <a:chOff x="0" y="0"/>
          <a:chExt cx="0" cy="0"/>
        </a:xfrm>
      </p:grpSpPr>
      <p:sp>
        <p:nvSpPr>
          <p:cNvPr id="77" name="Google Shape;77;p40"/>
          <p:cNvSpPr txBox="1"/>
          <p:nvPr>
            <p:ph type="title"/>
          </p:nvPr>
        </p:nvSpPr>
        <p:spPr>
          <a:xfrm>
            <a:off x="457200" y="500856"/>
            <a:ext cx="8229600" cy="674688"/>
          </a:xfrm>
          <a:prstGeom prst="rect">
            <a:avLst/>
          </a:prstGeom>
          <a:noFill/>
          <a:ln cap="flat" cmpd="sng" w="9525">
            <a:solidFill>
              <a:schemeClr val="accent1"/>
            </a:solidFill>
            <a:prstDash val="solid"/>
            <a:round/>
            <a:headEnd len="sm" w="sm" type="none"/>
            <a:tailEnd len="sm" w="sm" type="none"/>
          </a:ln>
        </p:spPr>
        <p:txBody>
          <a:bodyPr anchorCtr="0" anchor="ctr" bIns="45700" lIns="274300" spcFirstLastPara="1" rIns="91425" wrap="square" tIns="45700">
            <a:normAutofit/>
          </a:bodyPr>
          <a:lstStyle>
            <a:lvl1pPr lvl="0" algn="r">
              <a:lnSpc>
                <a:spcPct val="100000"/>
              </a:lnSpc>
              <a:spcBef>
                <a:spcPts val="0"/>
              </a:spcBef>
              <a:spcAft>
                <a:spcPts val="0"/>
              </a:spcAft>
              <a:buClr>
                <a:schemeClr val="lt1"/>
              </a:buClr>
              <a:buSzPts val="2000"/>
              <a:buFont typeface="Bookman Old Style"/>
              <a:buNone/>
              <a:defRPr b="0" sz="2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p:nvPr>
            <p:ph idx="2" type="pic"/>
          </p:nvPr>
        </p:nvSpPr>
        <p:spPr>
          <a:xfrm>
            <a:off x="457200" y="1905000"/>
            <a:ext cx="8229600" cy="4270248"/>
          </a:xfrm>
          <a:prstGeom prst="rect">
            <a:avLst/>
          </a:prstGeom>
          <a:solidFill>
            <a:srgbClr val="BABABA"/>
          </a:solidFill>
          <a:ln>
            <a:noFill/>
          </a:ln>
        </p:spPr>
      </p:sp>
      <p:sp>
        <p:nvSpPr>
          <p:cNvPr id="79" name="Google Shape;79;p40"/>
          <p:cNvSpPr txBox="1"/>
          <p:nvPr>
            <p:ph idx="1" type="body"/>
          </p:nvPr>
        </p:nvSpPr>
        <p:spPr>
          <a:xfrm>
            <a:off x="457200" y="1219200"/>
            <a:ext cx="8229600" cy="533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1064"/>
              <a:buFont typeface="Gill Sans"/>
              <a:buNone/>
              <a:defRPr sz="1400"/>
            </a:lvl1pPr>
            <a:lvl2pPr indent="-286512" lvl="1" marL="914400" algn="l">
              <a:lnSpc>
                <a:spcPct val="100000"/>
              </a:lnSpc>
              <a:spcBef>
                <a:spcPts val="500"/>
              </a:spcBef>
              <a:spcAft>
                <a:spcPts val="0"/>
              </a:spcAft>
              <a:buSzPts val="912"/>
              <a:buChar char="?"/>
              <a:defRPr sz="1200"/>
            </a:lvl2pPr>
            <a:lvl3pPr indent="-276860" lvl="2" marL="1371600" algn="l">
              <a:lnSpc>
                <a:spcPct val="100000"/>
              </a:lnSpc>
              <a:spcBef>
                <a:spcPts val="500"/>
              </a:spcBef>
              <a:spcAft>
                <a:spcPts val="0"/>
              </a:spcAft>
              <a:buSzPts val="760"/>
              <a:buChar char="?"/>
              <a:defRPr sz="1000"/>
            </a:lvl3pPr>
            <a:lvl4pPr indent="-268605" lvl="3" marL="1828800" algn="l">
              <a:lnSpc>
                <a:spcPct val="100000"/>
              </a:lnSpc>
              <a:spcBef>
                <a:spcPts val="400"/>
              </a:spcBef>
              <a:spcAft>
                <a:spcPts val="0"/>
              </a:spcAft>
              <a:buSzPts val="630"/>
              <a:buChar char="◻"/>
              <a:defRPr sz="900"/>
            </a:lvl4pPr>
            <a:lvl5pPr indent="-268604" lvl="4" marL="2286000" algn="l">
              <a:lnSpc>
                <a:spcPct val="100000"/>
              </a:lnSpc>
              <a:spcBef>
                <a:spcPts val="300"/>
              </a:spcBef>
              <a:spcAft>
                <a:spcPts val="0"/>
              </a:spcAft>
              <a:buSzPts val="630"/>
              <a:buChar char="◻"/>
              <a:defRPr sz="900"/>
            </a:lvl5pPr>
            <a:lvl6pPr indent="-314325" lvl="5" marL="2743200" algn="l">
              <a:lnSpc>
                <a:spcPct val="100000"/>
              </a:lnSpc>
              <a:spcBef>
                <a:spcPts val="300"/>
              </a:spcBef>
              <a:spcAft>
                <a:spcPts val="0"/>
              </a:spcAft>
              <a:buSzPts val="1350"/>
              <a:buChar char="?"/>
              <a:defRPr/>
            </a:lvl6pPr>
            <a:lvl7pPr indent="-314325" lvl="6" marL="3200400" algn="l">
              <a:lnSpc>
                <a:spcPct val="100000"/>
              </a:lnSpc>
              <a:spcBef>
                <a:spcPts val="300"/>
              </a:spcBef>
              <a:spcAft>
                <a:spcPts val="0"/>
              </a:spcAft>
              <a:buSzPts val="1350"/>
              <a:buChar char="?"/>
              <a:defRPr/>
            </a:lvl7pPr>
            <a:lvl8pPr indent="-314325" lvl="7" marL="3657600" algn="l">
              <a:lnSpc>
                <a:spcPct val="100000"/>
              </a:lnSpc>
              <a:spcBef>
                <a:spcPts val="300"/>
              </a:spcBef>
              <a:spcAft>
                <a:spcPts val="0"/>
              </a:spcAft>
              <a:buSzPts val="1350"/>
              <a:buChar char="?"/>
              <a:defRPr/>
            </a:lvl8pPr>
            <a:lvl9pPr indent="-314325" lvl="8" marL="4114800" algn="l">
              <a:lnSpc>
                <a:spcPct val="100000"/>
              </a:lnSpc>
              <a:spcBef>
                <a:spcPts val="300"/>
              </a:spcBef>
              <a:spcAft>
                <a:spcPts val="0"/>
              </a:spcAft>
              <a:buSzPts val="1350"/>
              <a:buChar char="?"/>
              <a:defRPr/>
            </a:lvl9pPr>
          </a:lstStyle>
          <a:p/>
        </p:txBody>
      </p:sp>
      <p:sp>
        <p:nvSpPr>
          <p:cNvPr id="80" name="Google Shape;80;p40"/>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0"/>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83" name="Google Shape;83;p40"/>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84" name="Google Shape;84;p40"/>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85" name="Google Shape;85;p40"/>
          <p:cNvSpPr/>
          <p:nvPr/>
        </p:nvSpPr>
        <p:spPr>
          <a:xfrm>
            <a:off x="457200" y="500856"/>
            <a:ext cx="18288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3200"/>
              <a:buFont typeface="Bookman Old Style"/>
              <a:buNone/>
              <a:defRPr b="0" i="0" sz="3200" u="none" cap="none" strike="noStrike">
                <a:solidFill>
                  <a:schemeClr val="dk2"/>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1"/>
          <p:cNvSpPr txBox="1"/>
          <p:nvPr>
            <p:ph idx="1" type="body"/>
          </p:nvPr>
        </p:nvSpPr>
        <p:spPr>
          <a:xfrm>
            <a:off x="457200" y="1219200"/>
            <a:ext cx="8229600" cy="4910328"/>
          </a:xfrm>
          <a:prstGeom prst="rect">
            <a:avLst/>
          </a:prstGeom>
          <a:noFill/>
          <a:ln>
            <a:noFill/>
          </a:ln>
        </p:spPr>
        <p:txBody>
          <a:bodyPr anchorCtr="0" anchor="t" bIns="45700" lIns="91425" spcFirstLastPara="1" rIns="91425" wrap="square" tIns="45700">
            <a:normAutofit/>
          </a:bodyPr>
          <a:lstStyle>
            <a:lvl1pPr indent="-354076" lvl="0" marL="457200" marR="0" rtl="0" algn="l">
              <a:lnSpc>
                <a:spcPct val="100000"/>
              </a:lnSpc>
              <a:spcBef>
                <a:spcPts val="600"/>
              </a:spcBef>
              <a:spcAft>
                <a:spcPts val="0"/>
              </a:spcAft>
              <a:buClr>
                <a:schemeClr val="accent1"/>
              </a:buClr>
              <a:buSzPts val="1976"/>
              <a:buFont typeface="Noto Sans"/>
              <a:buChar char="🞂"/>
              <a:defRPr b="0" i="0" sz="2600" u="none" cap="none" strike="noStrike">
                <a:solidFill>
                  <a:schemeClr val="dk1"/>
                </a:solidFill>
                <a:latin typeface="Gill Sans"/>
                <a:ea typeface="Gill Sans"/>
                <a:cs typeface="Gill Sans"/>
                <a:sym typeface="Gill Sans"/>
              </a:defRPr>
            </a:lvl1pPr>
            <a:lvl2pPr indent="-339597" lvl="1" marL="914400" marR="0" rtl="0" algn="l">
              <a:lnSpc>
                <a:spcPct val="100000"/>
              </a:lnSpc>
              <a:spcBef>
                <a:spcPts val="500"/>
              </a:spcBef>
              <a:spcAft>
                <a:spcPts val="0"/>
              </a:spcAft>
              <a:buClr>
                <a:schemeClr val="accent2"/>
              </a:buClr>
              <a:buSzPts val="1748"/>
              <a:buFont typeface="Noto Sans"/>
              <a:buChar char="🞂"/>
              <a:defRPr b="0" i="0" sz="2300" u="none" cap="none" strike="noStrike">
                <a:solidFill>
                  <a:schemeClr val="dk2"/>
                </a:solidFill>
                <a:latin typeface="Gill Sans"/>
                <a:ea typeface="Gill Sans"/>
                <a:cs typeface="Gill Sans"/>
                <a:sym typeface="Gill Sans"/>
              </a:defRPr>
            </a:lvl2pPr>
            <a:lvl3pPr indent="-325119" lvl="2" marL="1371600" marR="0" rtl="0" algn="l">
              <a:lnSpc>
                <a:spcPct val="100000"/>
              </a:lnSpc>
              <a:spcBef>
                <a:spcPts val="500"/>
              </a:spcBef>
              <a:spcAft>
                <a:spcPts val="0"/>
              </a:spcAft>
              <a:buClr>
                <a:srgbClr val="BABABA"/>
              </a:buClr>
              <a:buSzPts val="1520"/>
              <a:buFont typeface="Noto Sans"/>
              <a:buChar char="🞂"/>
              <a:defRPr b="0" i="0" sz="2000" u="none" cap="none" strike="noStrike">
                <a:solidFill>
                  <a:schemeClr val="dk1"/>
                </a:solidFill>
                <a:latin typeface="Gill Sans"/>
                <a:ea typeface="Gill Sans"/>
                <a:cs typeface="Gill Sans"/>
                <a:sym typeface="Gill Sans"/>
              </a:defRPr>
            </a:lvl3pPr>
            <a:lvl4pPr indent="-308610" lvl="3" marL="1828800" marR="0" rtl="0" algn="l">
              <a:lnSpc>
                <a:spcPct val="100000"/>
              </a:lnSpc>
              <a:spcBef>
                <a:spcPts val="400"/>
              </a:spcBef>
              <a:spcAft>
                <a:spcPts val="0"/>
              </a:spcAft>
              <a:buClr>
                <a:srgbClr val="8BA1B3"/>
              </a:buClr>
              <a:buSzPts val="1260"/>
              <a:buFont typeface="Noto Sans"/>
              <a:buChar char="◻"/>
              <a:defRPr b="0" i="0" sz="1800" u="none" cap="none" strike="noStrike">
                <a:solidFill>
                  <a:schemeClr val="dk1"/>
                </a:solidFill>
                <a:latin typeface="Gill Sans"/>
                <a:ea typeface="Gill Sans"/>
                <a:cs typeface="Gill Sans"/>
                <a:sym typeface="Gill Sans"/>
              </a:defRPr>
            </a:lvl4pPr>
            <a:lvl5pPr indent="-299720" lvl="4" marL="2286000" marR="0" rtl="0" algn="l">
              <a:lnSpc>
                <a:spcPct val="100000"/>
              </a:lnSpc>
              <a:spcBef>
                <a:spcPts val="300"/>
              </a:spcBef>
              <a:spcAft>
                <a:spcPts val="0"/>
              </a:spcAft>
              <a:buClr>
                <a:schemeClr val="accent2"/>
              </a:buClr>
              <a:buSzPts val="1120"/>
              <a:buFont typeface="Noto Sans"/>
              <a:buChar char="◻"/>
              <a:defRPr b="0" i="0" sz="1600" u="none" cap="none" strike="noStrike">
                <a:solidFill>
                  <a:schemeClr val="dk1"/>
                </a:solidFill>
                <a:latin typeface="Gill Sans"/>
                <a:ea typeface="Gill Sans"/>
                <a:cs typeface="Gill Sans"/>
                <a:sym typeface="Gill Sans"/>
              </a:defRPr>
            </a:lvl5pPr>
            <a:lvl6pPr indent="-304800" lvl="5" marL="2743200" marR="0" rtl="0" algn="l">
              <a:lnSpc>
                <a:spcPct val="100000"/>
              </a:lnSpc>
              <a:spcBef>
                <a:spcPts val="300"/>
              </a:spcBef>
              <a:spcAft>
                <a:spcPts val="0"/>
              </a:spcAft>
              <a:buClr>
                <a:srgbClr val="8BA1B3"/>
              </a:buClr>
              <a:buSzPts val="1200"/>
              <a:buFont typeface="Noto Sans"/>
              <a:buChar char="🞂"/>
              <a:defRPr b="0" i="0" sz="1600" u="none" cap="none" strike="noStrike">
                <a:solidFill>
                  <a:schemeClr val="dk1"/>
                </a:solidFill>
                <a:latin typeface="Gill Sans"/>
                <a:ea typeface="Gill Sans"/>
                <a:cs typeface="Gill Sans"/>
                <a:sym typeface="Gill Sans"/>
              </a:defRPr>
            </a:lvl6pPr>
            <a:lvl7pPr indent="-295275" lvl="6" marL="3200400" marR="0" rtl="0" algn="l">
              <a:lnSpc>
                <a:spcPct val="100000"/>
              </a:lnSpc>
              <a:spcBef>
                <a:spcPts val="300"/>
              </a:spcBef>
              <a:spcAft>
                <a:spcPts val="0"/>
              </a:spcAft>
              <a:buClr>
                <a:srgbClr val="646C8F"/>
              </a:buClr>
              <a:buSzPts val="1050"/>
              <a:buFont typeface="Noto Sans"/>
              <a:buChar char="🞂"/>
              <a:defRPr b="0" i="0" sz="1400" u="none" cap="none" strike="noStrike">
                <a:solidFill>
                  <a:schemeClr val="dk1"/>
                </a:solidFill>
                <a:latin typeface="Gill Sans"/>
                <a:ea typeface="Gill Sans"/>
                <a:cs typeface="Gill Sans"/>
                <a:sym typeface="Gill Sans"/>
              </a:defRPr>
            </a:lvl7pPr>
            <a:lvl8pPr indent="-295275" lvl="7" marL="3657600" marR="0" rtl="0" algn="l">
              <a:lnSpc>
                <a:spcPct val="100000"/>
              </a:lnSpc>
              <a:spcBef>
                <a:spcPts val="300"/>
              </a:spcBef>
              <a:spcAft>
                <a:spcPts val="0"/>
              </a:spcAft>
              <a:buClr>
                <a:srgbClr val="BABABA"/>
              </a:buClr>
              <a:buSzPts val="1050"/>
              <a:buFont typeface="Noto Sans"/>
              <a:buChar char="🞂"/>
              <a:defRPr b="0" i="0" sz="1400" u="none" cap="none" strike="noStrike">
                <a:solidFill>
                  <a:schemeClr val="dk1"/>
                </a:solidFill>
                <a:latin typeface="Gill Sans"/>
                <a:ea typeface="Gill Sans"/>
                <a:cs typeface="Gill Sans"/>
                <a:sym typeface="Gill Sans"/>
              </a:defRPr>
            </a:lvl8pPr>
            <a:lvl9pPr indent="-285750" lvl="8" marL="4114800" marR="0" rtl="0" algn="l">
              <a:lnSpc>
                <a:spcPct val="100000"/>
              </a:lnSpc>
              <a:spcBef>
                <a:spcPts val="300"/>
              </a:spcBef>
              <a:spcAft>
                <a:spcPts val="0"/>
              </a:spcAft>
              <a:buClr>
                <a:srgbClr val="9FB8CD"/>
              </a:buClr>
              <a:buSzPts val="900"/>
              <a:buFont typeface="Noto Sans"/>
              <a:buChar char="🞂"/>
              <a:defRPr b="0" i="0" sz="1200" u="none" cap="none" strike="noStrike">
                <a:solidFill>
                  <a:schemeClr val="dk1"/>
                </a:solidFill>
                <a:latin typeface="Gill Sans"/>
                <a:ea typeface="Gill Sans"/>
                <a:cs typeface="Gill Sans"/>
                <a:sym typeface="Gill Sans"/>
              </a:defRPr>
            </a:lvl9pPr>
          </a:lstStyle>
          <a:p/>
        </p:txBody>
      </p:sp>
      <p:sp>
        <p:nvSpPr>
          <p:cNvPr id="8" name="Google Shape;8;p3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 name="Google Shape;9;p3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 name="Google Shape;10;p3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11" name="Google Shape;11;p31"/>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12" name="Google Shape;12;p31"/>
          <p:cNvCxnSpPr/>
          <p:nvPr/>
        </p:nvCxnSpPr>
        <p:spPr>
          <a:xfrm>
            <a:off x="457200" y="1143000"/>
            <a:ext cx="8229600" cy="0"/>
          </a:xfrm>
          <a:prstGeom prst="straightConnector1">
            <a:avLst/>
          </a:prstGeom>
          <a:noFill/>
          <a:ln cap="flat" cmpd="sng" w="9525">
            <a:solidFill>
              <a:schemeClr val="accent2"/>
            </a:solidFill>
            <a:prstDash val="dash"/>
            <a:round/>
            <a:headEnd len="sm" w="sm" type="none"/>
            <a:tailEnd len="sm" w="sm" type="none"/>
          </a:ln>
        </p:spPr>
      </p:cxnSp>
      <p:sp>
        <p:nvSpPr>
          <p:cNvPr id="13" name="Google Shape;13;p31"/>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6.gif"/><Relationship Id="rId11" Type="http://schemas.openxmlformats.org/officeDocument/2006/relationships/image" Target="../media/image6.png"/><Relationship Id="rId10" Type="http://schemas.openxmlformats.org/officeDocument/2006/relationships/image" Target="../media/image11.jpg"/><Relationship Id="rId12" Type="http://schemas.openxmlformats.org/officeDocument/2006/relationships/image" Target="../media/image9.jpg"/><Relationship Id="rId9" Type="http://schemas.openxmlformats.org/officeDocument/2006/relationships/image" Target="../media/image14.jp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34.jp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32.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28.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26.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26.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4.jpg"/><Relationship Id="rId7" Type="http://schemas.openxmlformats.org/officeDocument/2006/relationships/image" Target="../media/image6.png"/><Relationship Id="rId8"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29.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alacarta.aragontelevision.es/programas/tempero/cap-627-un-pueblo-ganadero-11092021-1531" TargetMode="External"/><Relationship Id="rId4" Type="http://schemas.openxmlformats.org/officeDocument/2006/relationships/image" Target="../media/image1.jpg"/><Relationship Id="rId11" Type="http://schemas.openxmlformats.org/officeDocument/2006/relationships/image" Target="../media/image9.jpg"/><Relationship Id="rId10" Type="http://schemas.openxmlformats.org/officeDocument/2006/relationships/image" Target="../media/image6.png"/><Relationship Id="rId9" Type="http://schemas.openxmlformats.org/officeDocument/2006/relationships/image" Target="../media/image11.jpg"/><Relationship Id="rId5" Type="http://schemas.openxmlformats.org/officeDocument/2006/relationships/image" Target="../media/image16.gif"/><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gif"/><Relationship Id="rId4" Type="http://schemas.openxmlformats.org/officeDocument/2006/relationships/image" Target="../media/image24.png"/><Relationship Id="rId9" Type="http://schemas.openxmlformats.org/officeDocument/2006/relationships/image" Target="../media/image9.jpg"/><Relationship Id="rId5" Type="http://schemas.openxmlformats.org/officeDocument/2006/relationships/image" Target="../media/image21.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gif"/><Relationship Id="rId4" Type="http://schemas.openxmlformats.org/officeDocument/2006/relationships/image" Target="../media/image24.png"/><Relationship Id="rId9" Type="http://schemas.openxmlformats.org/officeDocument/2006/relationships/image" Target="../media/image9.jpg"/><Relationship Id="rId5" Type="http://schemas.openxmlformats.org/officeDocument/2006/relationships/image" Target="../media/image31.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gif"/><Relationship Id="rId4" Type="http://schemas.openxmlformats.org/officeDocument/2006/relationships/image" Target="../media/image24.png"/><Relationship Id="rId9" Type="http://schemas.openxmlformats.org/officeDocument/2006/relationships/image" Target="../media/image9.jpg"/><Relationship Id="rId5" Type="http://schemas.openxmlformats.org/officeDocument/2006/relationships/image" Target="../media/image27.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gif"/><Relationship Id="rId4" Type="http://schemas.openxmlformats.org/officeDocument/2006/relationships/image" Target="../media/image24.png"/><Relationship Id="rId9" Type="http://schemas.openxmlformats.org/officeDocument/2006/relationships/image" Target="../media/image9.jpg"/><Relationship Id="rId5" Type="http://schemas.openxmlformats.org/officeDocument/2006/relationships/image" Target="../media/image37.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gif"/><Relationship Id="rId4" Type="http://schemas.openxmlformats.org/officeDocument/2006/relationships/image" Target="../media/image24.png"/><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gif"/><Relationship Id="rId4" Type="http://schemas.openxmlformats.org/officeDocument/2006/relationships/image" Target="../media/image24.png"/><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jpg"/><Relationship Id="rId4" Type="http://schemas.openxmlformats.org/officeDocument/2006/relationships/image" Target="../media/image16.gif"/><Relationship Id="rId5" Type="http://schemas.openxmlformats.org/officeDocument/2006/relationships/image" Target="../media/image35.jpg"/><Relationship Id="rId6" Type="http://schemas.openxmlformats.org/officeDocument/2006/relationships/image" Target="../media/image14.jpg"/><Relationship Id="rId7" Type="http://schemas.openxmlformats.org/officeDocument/2006/relationships/image" Target="../media/image4.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6.gif"/><Relationship Id="rId5" Type="http://schemas.openxmlformats.org/officeDocument/2006/relationships/image" Target="../media/image14.jpg"/><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6.gif"/><Relationship Id="rId9" Type="http://schemas.openxmlformats.org/officeDocument/2006/relationships/image" Target="../media/image9.jpg"/><Relationship Id="rId5" Type="http://schemas.openxmlformats.org/officeDocument/2006/relationships/image" Target="../media/image23.png"/><Relationship Id="rId6" Type="http://schemas.openxmlformats.org/officeDocument/2006/relationships/image" Target="../media/image14.jpg"/><Relationship Id="rId7" Type="http://schemas.openxmlformats.org/officeDocument/2006/relationships/image" Target="../media/image11.jp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395536" y="1268760"/>
            <a:ext cx="8532300" cy="1395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nton"/>
              <a:buNone/>
            </a:pPr>
            <a:r>
              <a:rPr lang="es-ES" sz="3600">
                <a:latin typeface="Anton"/>
                <a:ea typeface="Anton"/>
                <a:cs typeface="Anton"/>
                <a:sym typeface="Anton"/>
              </a:rPr>
              <a:t>ACCIONES DE COOPERACIÓN 2019:</a:t>
            </a:r>
            <a:br>
              <a:rPr lang="es-ES" sz="3600">
                <a:latin typeface="Anton"/>
                <a:ea typeface="Anton"/>
                <a:cs typeface="Anton"/>
                <a:sym typeface="Anton"/>
              </a:rPr>
            </a:br>
            <a:r>
              <a:rPr lang="es-ES" sz="3600">
                <a:latin typeface="Anton"/>
                <a:ea typeface="Anton"/>
                <a:cs typeface="Anton"/>
                <a:sym typeface="Anton"/>
              </a:rPr>
              <a:t>NUEVO SISTEMA DE EMISIONES DE PURINES EN FASE DE ALMACENAMIENTO Y APLICACIÓN</a:t>
            </a:r>
            <a:endParaRPr/>
          </a:p>
        </p:txBody>
      </p:sp>
      <p:pic>
        <p:nvPicPr>
          <p:cNvPr descr="Resultado de imagen de FEADER" id="106" name="Google Shape;106;p1"/>
          <p:cNvPicPr preferRelativeResize="0"/>
          <p:nvPr/>
        </p:nvPicPr>
        <p:blipFill rotWithShape="1">
          <a:blip r:embed="rId3">
            <a:alphaModFix/>
          </a:blip>
          <a:srcRect b="23737" l="0" r="0" t="22745"/>
          <a:stretch/>
        </p:blipFill>
        <p:spPr>
          <a:xfrm>
            <a:off x="6156176" y="188640"/>
            <a:ext cx="2880320" cy="743331"/>
          </a:xfrm>
          <a:prstGeom prst="rect">
            <a:avLst/>
          </a:prstGeom>
          <a:noFill/>
          <a:ln>
            <a:noFill/>
          </a:ln>
        </p:spPr>
      </p:pic>
      <p:pic>
        <p:nvPicPr>
          <p:cNvPr descr="Resultado de imagen de gobierno de aragon desarrollo rural y soste" id="107" name="Google Shape;107;p1"/>
          <p:cNvPicPr preferRelativeResize="0"/>
          <p:nvPr/>
        </p:nvPicPr>
        <p:blipFill rotWithShape="1">
          <a:blip r:embed="rId4">
            <a:alphaModFix/>
          </a:blip>
          <a:srcRect b="0" l="0" r="0" t="0"/>
          <a:stretch/>
        </p:blipFill>
        <p:spPr>
          <a:xfrm>
            <a:off x="285331" y="260648"/>
            <a:ext cx="2723870" cy="792088"/>
          </a:xfrm>
          <a:prstGeom prst="rect">
            <a:avLst/>
          </a:prstGeom>
          <a:noFill/>
          <a:ln>
            <a:noFill/>
          </a:ln>
        </p:spPr>
      </p:pic>
      <p:grpSp>
        <p:nvGrpSpPr>
          <p:cNvPr id="108" name="Google Shape;108;p1"/>
          <p:cNvGrpSpPr/>
          <p:nvPr/>
        </p:nvGrpSpPr>
        <p:grpSpPr>
          <a:xfrm>
            <a:off x="876321" y="2992025"/>
            <a:ext cx="7160954" cy="2705952"/>
            <a:chOff x="876321" y="2992025"/>
            <a:chExt cx="7160954" cy="2705952"/>
          </a:xfrm>
        </p:grpSpPr>
        <p:pic>
          <p:nvPicPr>
            <p:cNvPr descr="Resultado de imagen de centro tecnologico agropecuario cinco villas" id="109" name="Google Shape;109;p1"/>
            <p:cNvPicPr preferRelativeResize="0"/>
            <p:nvPr/>
          </p:nvPicPr>
          <p:blipFill rotWithShape="1">
            <a:blip r:embed="rId5">
              <a:alphaModFix/>
            </a:blip>
            <a:srcRect b="0" l="0" r="0" t="0"/>
            <a:stretch/>
          </p:blipFill>
          <p:spPr>
            <a:xfrm>
              <a:off x="5486315" y="5085184"/>
              <a:ext cx="1101909" cy="590828"/>
            </a:xfrm>
            <a:prstGeom prst="rect">
              <a:avLst/>
            </a:prstGeom>
            <a:noFill/>
            <a:ln>
              <a:noFill/>
            </a:ln>
          </p:spPr>
        </p:pic>
        <p:sp>
          <p:nvSpPr>
            <p:cNvPr id="110" name="Google Shape;110;p1"/>
            <p:cNvSpPr txBox="1"/>
            <p:nvPr/>
          </p:nvSpPr>
          <p:spPr>
            <a:xfrm>
              <a:off x="876321" y="3694745"/>
              <a:ext cx="311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400" u="none" cap="none" strike="noStrike">
                <a:solidFill>
                  <a:srgbClr val="000000"/>
                </a:solidFill>
                <a:latin typeface="Arial"/>
                <a:ea typeface="Arial"/>
                <a:cs typeface="Arial"/>
                <a:sym typeface="Arial"/>
              </a:endParaRPr>
            </a:p>
          </p:txBody>
        </p:sp>
        <p:sp>
          <p:nvSpPr>
            <p:cNvPr id="111" name="Google Shape;111;p1"/>
            <p:cNvSpPr txBox="1"/>
            <p:nvPr/>
          </p:nvSpPr>
          <p:spPr>
            <a:xfrm>
              <a:off x="1171935" y="5085184"/>
              <a:ext cx="14628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Gill Sans"/>
                  <a:ea typeface="Gill Sans"/>
                  <a:cs typeface="Gill Sans"/>
                  <a:sym typeface="Gill Sans"/>
                </a:rPr>
                <a:t>COLABORADORES</a:t>
              </a:r>
              <a:endParaRPr b="0" i="0" sz="1400" u="none" cap="none" strike="noStrike">
                <a:solidFill>
                  <a:srgbClr val="000000"/>
                </a:solidFill>
                <a:latin typeface="Arial"/>
                <a:ea typeface="Arial"/>
                <a:cs typeface="Arial"/>
                <a:sym typeface="Arial"/>
              </a:endParaRPr>
            </a:p>
          </p:txBody>
        </p:sp>
        <p:pic>
          <p:nvPicPr>
            <p:cNvPr id="112" name="Google Shape;112;p1"/>
            <p:cNvPicPr preferRelativeResize="0"/>
            <p:nvPr/>
          </p:nvPicPr>
          <p:blipFill rotWithShape="1">
            <a:blip r:embed="rId6">
              <a:alphaModFix/>
            </a:blip>
            <a:srcRect b="0" l="0" r="0" t="0"/>
            <a:stretch/>
          </p:blipFill>
          <p:spPr>
            <a:xfrm>
              <a:off x="2826546" y="5063234"/>
              <a:ext cx="2005146" cy="634743"/>
            </a:xfrm>
            <a:prstGeom prst="rect">
              <a:avLst/>
            </a:prstGeom>
            <a:noFill/>
            <a:ln>
              <a:noFill/>
            </a:ln>
          </p:spPr>
        </p:pic>
        <p:pic>
          <p:nvPicPr>
            <p:cNvPr id="113" name="Google Shape;113;p1"/>
            <p:cNvPicPr preferRelativeResize="0"/>
            <p:nvPr/>
          </p:nvPicPr>
          <p:blipFill rotWithShape="1">
            <a:blip r:embed="rId7">
              <a:alphaModFix/>
            </a:blip>
            <a:srcRect b="0" l="0" r="0" t="0"/>
            <a:stretch/>
          </p:blipFill>
          <p:spPr>
            <a:xfrm>
              <a:off x="5645432" y="3835360"/>
              <a:ext cx="942781" cy="919093"/>
            </a:xfrm>
            <a:prstGeom prst="rect">
              <a:avLst/>
            </a:prstGeom>
            <a:noFill/>
            <a:ln>
              <a:noFill/>
            </a:ln>
          </p:spPr>
        </p:pic>
        <p:pic>
          <p:nvPicPr>
            <p:cNvPr id="114" name="Google Shape;114;p1"/>
            <p:cNvPicPr preferRelativeResize="0"/>
            <p:nvPr/>
          </p:nvPicPr>
          <p:blipFill rotWithShape="1">
            <a:blip r:embed="rId8">
              <a:alphaModFix/>
            </a:blip>
            <a:srcRect b="0" l="0" r="0" t="0"/>
            <a:stretch/>
          </p:blipFill>
          <p:spPr>
            <a:xfrm>
              <a:off x="3124026" y="3734427"/>
              <a:ext cx="942800" cy="1120939"/>
            </a:xfrm>
            <a:prstGeom prst="rect">
              <a:avLst/>
            </a:prstGeom>
            <a:noFill/>
            <a:ln>
              <a:noFill/>
            </a:ln>
          </p:spPr>
        </p:pic>
        <p:sp>
          <p:nvSpPr>
            <p:cNvPr id="115" name="Google Shape;115;p1"/>
            <p:cNvSpPr txBox="1"/>
            <p:nvPr/>
          </p:nvSpPr>
          <p:spPr>
            <a:xfrm>
              <a:off x="6935375" y="5180488"/>
              <a:ext cx="110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ES" sz="700" u="none" cap="none" strike="noStrike">
                  <a:solidFill>
                    <a:srgbClr val="38761D"/>
                  </a:solidFill>
                  <a:latin typeface="Gill Sans"/>
                  <a:ea typeface="Gill Sans"/>
                  <a:cs typeface="Gill Sans"/>
                  <a:sym typeface="Gill Sans"/>
                </a:rPr>
                <a:t>EXPLOTACIÓN</a:t>
              </a:r>
              <a:endParaRPr b="1" i="0" sz="7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i="0" lang="es-ES" sz="700" u="none" cap="none" strike="noStrike">
                  <a:solidFill>
                    <a:srgbClr val="38761D"/>
                  </a:solidFill>
                  <a:latin typeface="Gill Sans"/>
                  <a:ea typeface="Gill Sans"/>
                  <a:cs typeface="Gill Sans"/>
                  <a:sym typeface="Gill Sans"/>
                </a:rPr>
                <a:t>ALICIA SÁNCHEZ </a:t>
              </a:r>
              <a:endParaRPr b="1" i="0" sz="700" u="none" cap="none" strike="noStrike">
                <a:solidFill>
                  <a:srgbClr val="38761D"/>
                </a:solidFill>
                <a:latin typeface="Gill Sans"/>
                <a:ea typeface="Gill Sans"/>
                <a:cs typeface="Gill Sans"/>
                <a:sym typeface="Gill Sans"/>
              </a:endParaRPr>
            </a:p>
          </p:txBody>
        </p:sp>
        <p:sp>
          <p:nvSpPr>
            <p:cNvPr id="116" name="Google Shape;116;p1"/>
            <p:cNvSpPr txBox="1"/>
            <p:nvPr/>
          </p:nvSpPr>
          <p:spPr>
            <a:xfrm>
              <a:off x="1573125" y="2992025"/>
              <a:ext cx="6056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Gill Sans"/>
                  <a:ea typeface="Gill Sans"/>
                  <a:cs typeface="Gill Sans"/>
                  <a:sym typeface="Gill Sans"/>
                </a:rPr>
                <a:t>Gestión eficiente de recursos naturales e inputs. Producción ecológica de alimentos y comercialización. Mejora de la sanidad animal.</a:t>
              </a:r>
              <a:endParaRPr b="0" i="0" sz="1400" u="none" cap="none" strike="noStrike">
                <a:solidFill>
                  <a:srgbClr val="000000"/>
                </a:solidFill>
                <a:latin typeface="Gill Sans"/>
                <a:ea typeface="Gill Sans"/>
                <a:cs typeface="Gill Sans"/>
                <a:sym typeface="Gill San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5"/>
          <p:cNvSpPr txBox="1"/>
          <p:nvPr/>
        </p:nvSpPr>
        <p:spPr>
          <a:xfrm>
            <a:off x="511050" y="1715775"/>
            <a:ext cx="8219400" cy="4608600"/>
          </a:xfrm>
          <a:prstGeom prst="rect">
            <a:avLst/>
          </a:prstGeom>
          <a:noFill/>
          <a:ln>
            <a:noFill/>
          </a:ln>
        </p:spPr>
        <p:txBody>
          <a:bodyPr anchorCtr="0" anchor="t" bIns="45700" lIns="91425" spcFirstLastPara="1" rIns="91425" wrap="square" tIns="45700">
            <a:noAutofit/>
          </a:bodyPr>
          <a:lstStyle/>
          <a:p>
            <a:pPr indent="-274320" lvl="0" marL="27432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1. Diseño y desarrollo del prototipo (2019-2020)</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285750" lvl="0" marL="285750" marR="0" rtl="0" algn="just">
              <a:lnSpc>
                <a:spcPct val="100000"/>
              </a:lnSpc>
              <a:spcBef>
                <a:spcPts val="120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Actividad realizada en las 4 anualidades del proyecto:</a:t>
            </a:r>
            <a:endParaRPr b="0" i="0" sz="1400" u="none" cap="none" strike="noStrike">
              <a:solidFill>
                <a:srgbClr val="000000"/>
              </a:solidFill>
              <a:latin typeface="Gill Sans"/>
              <a:ea typeface="Gill Sans"/>
              <a:cs typeface="Gill Sans"/>
              <a:sym typeface="Gill Sans"/>
            </a:endParaRPr>
          </a:p>
          <a:p>
            <a:pPr indent="0" lvl="0" marL="457200" marR="0" rtl="0" algn="just">
              <a:lnSpc>
                <a:spcPct val="100000"/>
              </a:lnSpc>
              <a:spcBef>
                <a:spcPts val="1200"/>
              </a:spcBef>
              <a:spcAft>
                <a:spcPts val="0"/>
              </a:spcAft>
              <a:buClr>
                <a:srgbClr val="000000"/>
              </a:buClr>
              <a:buSzPts val="600"/>
              <a:buFont typeface="Arial"/>
              <a:buNone/>
            </a:pPr>
            <a:r>
              <a:t/>
            </a:r>
            <a:endParaRPr b="0" i="0" sz="6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Mejoras técnicas permanentes principalmente:</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500"/>
              <a:buFont typeface="Arial"/>
              <a:buNone/>
            </a:pPr>
            <a:r>
              <a:t/>
            </a:r>
            <a:endParaRPr b="0" i="0" sz="500" u="none" cap="none" strike="noStrike">
              <a:solidFill>
                <a:schemeClr val="dk1"/>
              </a:solidFill>
              <a:latin typeface="Gill Sans"/>
              <a:ea typeface="Gill Sans"/>
              <a:cs typeface="Gill Sans"/>
              <a:sym typeface="Gill Sans"/>
            </a:endParaRPr>
          </a:p>
          <a:p>
            <a:pPr indent="-317500" lvl="0" marL="457200" marR="0" rtl="0" algn="just">
              <a:lnSpc>
                <a:spcPct val="100000"/>
              </a:lnSpc>
              <a:spcBef>
                <a:spcPts val="0"/>
              </a:spcBef>
              <a:spcAft>
                <a:spcPts val="0"/>
              </a:spcAft>
              <a:buClr>
                <a:schemeClr val="dk1"/>
              </a:buClr>
              <a:buSzPts val="1400"/>
              <a:buFont typeface="Gill Sans"/>
              <a:buAutoNum type="arabicPeriod"/>
            </a:pPr>
            <a:r>
              <a:rPr b="0" i="0" lang="es-ES" sz="1400" u="none" cap="none" strike="noStrike">
                <a:solidFill>
                  <a:schemeClr val="dk1"/>
                </a:solidFill>
                <a:latin typeface="Gill Sans"/>
                <a:ea typeface="Gill Sans"/>
                <a:cs typeface="Gill Sans"/>
                <a:sym typeface="Gill Sans"/>
              </a:rPr>
              <a:t>Introducir nuevos sensores de NO y NO2.</a:t>
            </a:r>
            <a:endParaRPr b="0" i="0" sz="1400" u="none" cap="none" strike="noStrike">
              <a:solidFill>
                <a:schemeClr val="dk1"/>
              </a:solidFill>
              <a:latin typeface="Gill Sans"/>
              <a:ea typeface="Gill Sans"/>
              <a:cs typeface="Gill Sans"/>
              <a:sym typeface="Gill Sans"/>
            </a:endParaRPr>
          </a:p>
          <a:p>
            <a:pPr indent="-317500" lvl="0" marL="457200" marR="0" rtl="0" algn="just">
              <a:lnSpc>
                <a:spcPct val="100000"/>
              </a:lnSpc>
              <a:spcBef>
                <a:spcPts val="1200"/>
              </a:spcBef>
              <a:spcAft>
                <a:spcPts val="0"/>
              </a:spcAft>
              <a:buClr>
                <a:schemeClr val="dk1"/>
              </a:buClr>
              <a:buSzPts val="1400"/>
              <a:buFont typeface="Gill Sans"/>
              <a:buAutoNum type="arabicPeriod"/>
            </a:pPr>
            <a:r>
              <a:rPr b="0" i="0" lang="es-ES" sz="1400" u="none" cap="none" strike="noStrike">
                <a:solidFill>
                  <a:schemeClr val="dk1"/>
                </a:solidFill>
                <a:latin typeface="Gill Sans"/>
                <a:ea typeface="Gill Sans"/>
                <a:cs typeface="Gill Sans"/>
                <a:sym typeface="Gill Sans"/>
              </a:rPr>
              <a:t>Acoplar cable eléctrico de 5 metros que comunique la caja de sensores con el dron para optimizar la medida de concentraciones. </a:t>
            </a:r>
            <a:endParaRPr b="0" i="0" sz="1400" u="none" cap="none" strike="noStrike">
              <a:solidFill>
                <a:schemeClr val="dk1"/>
              </a:solidFill>
              <a:latin typeface="Gill Sans"/>
              <a:ea typeface="Gill Sans"/>
              <a:cs typeface="Gill Sans"/>
              <a:sym typeface="Gill Sans"/>
            </a:endParaRPr>
          </a:p>
          <a:p>
            <a:pPr indent="-317500" lvl="0" marL="457200" marR="0" rtl="0" algn="just">
              <a:lnSpc>
                <a:spcPct val="100000"/>
              </a:lnSpc>
              <a:spcBef>
                <a:spcPts val="1200"/>
              </a:spcBef>
              <a:spcAft>
                <a:spcPts val="1000"/>
              </a:spcAft>
              <a:buClr>
                <a:schemeClr val="dk1"/>
              </a:buClr>
              <a:buSzPts val="1400"/>
              <a:buFont typeface="Gill Sans"/>
              <a:buAutoNum type="arabicPeriod"/>
            </a:pPr>
            <a:r>
              <a:rPr b="0" i="0" lang="es-ES" sz="1400" u="none" cap="none" strike="noStrike">
                <a:solidFill>
                  <a:schemeClr val="dk1"/>
                </a:solidFill>
                <a:latin typeface="Gill Sans"/>
                <a:ea typeface="Gill Sans"/>
                <a:cs typeface="Gill Sans"/>
                <a:sym typeface="Gill Sans"/>
              </a:rPr>
              <a:t>Mejora, adaptación e interpretación del software y procesamiento de los datos asociados al sistema de sensorización.</a:t>
            </a:r>
            <a:endParaRPr b="0" i="0" sz="1400" u="none" cap="none" strike="noStrike">
              <a:solidFill>
                <a:srgbClr val="000000"/>
              </a:solidFill>
              <a:latin typeface="Gill Sans"/>
              <a:ea typeface="Gill Sans"/>
              <a:cs typeface="Gill Sans"/>
              <a:sym typeface="Gill Sans"/>
            </a:endParaRPr>
          </a:p>
        </p:txBody>
      </p:sp>
      <p:pic>
        <p:nvPicPr>
          <p:cNvPr descr="Resultado de imagen de FEADER" id="235" name="Google Shape;235;p45"/>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36" name="Google Shape;236;p45"/>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37" name="Google Shape;237;p45"/>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238" name="Google Shape;238;p45"/>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239" name="Google Shape;239;p45"/>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240" name="Google Shape;240;p45"/>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241" name="Google Shape;241;p45"/>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242" name="Google Shape;242;p45"/>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6"/>
          <p:cNvSpPr txBox="1"/>
          <p:nvPr/>
        </p:nvSpPr>
        <p:spPr>
          <a:xfrm>
            <a:off x="539251" y="1356750"/>
            <a:ext cx="7922700" cy="4608600"/>
          </a:xfrm>
          <a:prstGeom prst="rect">
            <a:avLst/>
          </a:prstGeom>
          <a:noFill/>
          <a:ln>
            <a:noFill/>
          </a:ln>
        </p:spPr>
        <p:txBody>
          <a:bodyPr anchorCtr="0" anchor="t" bIns="45700" lIns="91425" spcFirstLastPara="1" rIns="91425" wrap="square" tIns="45700">
            <a:noAutofit/>
          </a:bodyPr>
          <a:lstStyle/>
          <a:p>
            <a:pPr indent="-274320" lvl="0" marL="27432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1. Diseño y desarrollo del prototipo (2019-2022)</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285750" lvl="0" marL="285750" marR="0" rtl="0" algn="just">
              <a:lnSpc>
                <a:spcPct val="100000"/>
              </a:lnSpc>
              <a:spcBef>
                <a:spcPts val="120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Actividad realizada en las 4 anualidades del proyecto: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00"/>
              <a:buFont typeface="Arial"/>
              <a:buNone/>
            </a:pPr>
            <a:r>
              <a:t/>
            </a:r>
            <a:endParaRPr b="0" i="0" sz="1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Mejoras técnicas permanentes principalmente:</a:t>
            </a:r>
            <a:endParaRPr b="0" i="0" sz="1400" u="none" cap="none" strike="noStrike">
              <a:solidFill>
                <a:schemeClr val="dk1"/>
              </a:solidFill>
              <a:latin typeface="Gill Sans"/>
              <a:ea typeface="Gill Sans"/>
              <a:cs typeface="Gill Sans"/>
              <a:sym typeface="Gill Sans"/>
            </a:endParaRPr>
          </a:p>
        </p:txBody>
      </p:sp>
      <p:pic>
        <p:nvPicPr>
          <p:cNvPr descr="Resultado de imagen de FEADER" id="248" name="Google Shape;248;p46"/>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49" name="Google Shape;249;p46"/>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50" name="Google Shape;250;p46"/>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251" name="Google Shape;251;p46"/>
          <p:cNvPicPr preferRelativeResize="0"/>
          <p:nvPr/>
        </p:nvPicPr>
        <p:blipFill rotWithShape="1">
          <a:blip r:embed="rId5">
            <a:alphaModFix/>
          </a:blip>
          <a:srcRect b="0" l="0" r="0" t="0"/>
          <a:stretch/>
        </p:blipFill>
        <p:spPr>
          <a:xfrm>
            <a:off x="6283478" y="3001683"/>
            <a:ext cx="1990768" cy="2658107"/>
          </a:xfrm>
          <a:prstGeom prst="rect">
            <a:avLst/>
          </a:prstGeom>
          <a:noFill/>
          <a:ln>
            <a:noFill/>
          </a:ln>
        </p:spPr>
      </p:pic>
      <p:pic>
        <p:nvPicPr>
          <p:cNvPr id="252" name="Google Shape;252;p46"/>
          <p:cNvPicPr preferRelativeResize="0"/>
          <p:nvPr/>
        </p:nvPicPr>
        <p:blipFill rotWithShape="1">
          <a:blip r:embed="rId6">
            <a:alphaModFix/>
          </a:blip>
          <a:srcRect b="0" l="0" r="0" t="0"/>
          <a:stretch/>
        </p:blipFill>
        <p:spPr>
          <a:xfrm>
            <a:off x="1227007" y="4564555"/>
            <a:ext cx="1685714" cy="1095238"/>
          </a:xfrm>
          <a:prstGeom prst="rect">
            <a:avLst/>
          </a:prstGeom>
          <a:noFill/>
          <a:ln>
            <a:noFill/>
          </a:ln>
        </p:spPr>
      </p:pic>
      <p:pic>
        <p:nvPicPr>
          <p:cNvPr id="253" name="Google Shape;253;p46"/>
          <p:cNvPicPr preferRelativeResize="0"/>
          <p:nvPr/>
        </p:nvPicPr>
        <p:blipFill rotWithShape="1">
          <a:blip r:embed="rId7">
            <a:alphaModFix/>
          </a:blip>
          <a:srcRect b="0" l="0" r="0" t="0"/>
          <a:stretch/>
        </p:blipFill>
        <p:spPr>
          <a:xfrm>
            <a:off x="1226999" y="3073834"/>
            <a:ext cx="1685725" cy="1302617"/>
          </a:xfrm>
          <a:prstGeom prst="rect">
            <a:avLst/>
          </a:prstGeom>
          <a:noFill/>
          <a:ln>
            <a:noFill/>
          </a:ln>
        </p:spPr>
      </p:pic>
      <p:pic>
        <p:nvPicPr>
          <p:cNvPr id="254" name="Google Shape;254;p46"/>
          <p:cNvPicPr preferRelativeResize="0"/>
          <p:nvPr/>
        </p:nvPicPr>
        <p:blipFill rotWithShape="1">
          <a:blip r:embed="rId8">
            <a:alphaModFix/>
          </a:blip>
          <a:srcRect b="0" l="0" r="0" t="0"/>
          <a:stretch/>
        </p:blipFill>
        <p:spPr>
          <a:xfrm>
            <a:off x="3477051" y="3593613"/>
            <a:ext cx="2242088" cy="1474238"/>
          </a:xfrm>
          <a:prstGeom prst="rect">
            <a:avLst/>
          </a:prstGeom>
          <a:noFill/>
          <a:ln>
            <a:noFill/>
          </a:ln>
        </p:spPr>
      </p:pic>
      <p:pic>
        <p:nvPicPr>
          <p:cNvPr descr="Resultado de imagen de centro tecnologico agropecuario cinco villas" id="255" name="Google Shape;255;p46"/>
          <p:cNvPicPr preferRelativeResize="0"/>
          <p:nvPr/>
        </p:nvPicPr>
        <p:blipFill rotWithShape="1">
          <a:blip r:embed="rId9">
            <a:alphaModFix/>
          </a:blip>
          <a:srcRect b="0" l="0" r="0" t="0"/>
          <a:stretch/>
        </p:blipFill>
        <p:spPr>
          <a:xfrm>
            <a:off x="7396165" y="6368928"/>
            <a:ext cx="1093227" cy="476672"/>
          </a:xfrm>
          <a:prstGeom prst="rect">
            <a:avLst/>
          </a:prstGeom>
          <a:noFill/>
          <a:ln>
            <a:noFill/>
          </a:ln>
        </p:spPr>
      </p:pic>
      <p:pic>
        <p:nvPicPr>
          <p:cNvPr descr="Resultado de imagen de facultad veterinaria unizar" id="256" name="Google Shape;256;p46"/>
          <p:cNvPicPr preferRelativeResize="0"/>
          <p:nvPr/>
        </p:nvPicPr>
        <p:blipFill rotWithShape="1">
          <a:blip r:embed="rId10">
            <a:alphaModFix/>
          </a:blip>
          <a:srcRect b="0" l="0" r="0" t="0"/>
          <a:stretch/>
        </p:blipFill>
        <p:spPr>
          <a:xfrm>
            <a:off x="5232373" y="6381328"/>
            <a:ext cx="1428527" cy="451860"/>
          </a:xfrm>
          <a:prstGeom prst="rect">
            <a:avLst/>
          </a:prstGeom>
          <a:noFill/>
          <a:ln>
            <a:noFill/>
          </a:ln>
        </p:spPr>
      </p:pic>
      <p:pic>
        <p:nvPicPr>
          <p:cNvPr id="257" name="Google Shape;257;p46"/>
          <p:cNvPicPr preferRelativeResize="0"/>
          <p:nvPr/>
        </p:nvPicPr>
        <p:blipFill rotWithShape="1">
          <a:blip r:embed="rId11">
            <a:alphaModFix/>
          </a:blip>
          <a:srcRect b="0" l="72655" r="0" t="0"/>
          <a:stretch/>
        </p:blipFill>
        <p:spPr>
          <a:xfrm>
            <a:off x="2396750" y="6403725"/>
            <a:ext cx="464800" cy="407050"/>
          </a:xfrm>
          <a:prstGeom prst="rect">
            <a:avLst/>
          </a:prstGeom>
          <a:noFill/>
          <a:ln>
            <a:noFill/>
          </a:ln>
        </p:spPr>
      </p:pic>
      <p:pic>
        <p:nvPicPr>
          <p:cNvPr id="258" name="Google Shape;258;p46"/>
          <p:cNvPicPr preferRelativeResize="0"/>
          <p:nvPr/>
        </p:nvPicPr>
        <p:blipFill rotWithShape="1">
          <a:blip r:embed="rId12">
            <a:alphaModFix/>
          </a:blip>
          <a:srcRect b="0" l="0" r="0" t="0"/>
          <a:stretch/>
        </p:blipFill>
        <p:spPr>
          <a:xfrm>
            <a:off x="1080700" y="6403750"/>
            <a:ext cx="342329" cy="407025"/>
          </a:xfrm>
          <a:prstGeom prst="rect">
            <a:avLst/>
          </a:prstGeom>
          <a:noFill/>
          <a:ln>
            <a:noFill/>
          </a:ln>
        </p:spPr>
      </p:pic>
      <p:sp>
        <p:nvSpPr>
          <p:cNvPr id="259" name="Google Shape;259;p46"/>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9"/>
          <p:cNvSpPr txBox="1"/>
          <p:nvPr/>
        </p:nvSpPr>
        <p:spPr>
          <a:xfrm>
            <a:off x="395550" y="1631777"/>
            <a:ext cx="8352900" cy="38745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Selección de explotaciones ganaderas que van a participar en el proyecto.</a:t>
            </a:r>
            <a:endParaRPr b="0" i="0" sz="1400" u="none" cap="none" strike="noStrike">
              <a:solidFill>
                <a:schemeClr val="dk1"/>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Lugares donde se van a realizar las mediciones.</a:t>
            </a:r>
            <a:endParaRPr b="0" i="0" sz="1400" u="none"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Realizar vuelos con el dron y mediciones obteniendo así los primeros resultados de las emisiones de gases de metano, amoniaco y ácido sulfhídrico.</a:t>
            </a:r>
            <a:endParaRPr b="0" i="0" sz="14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100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317500" lvl="0" marL="457200" marR="0" rtl="0" algn="just">
              <a:lnSpc>
                <a:spcPct val="100000"/>
              </a:lnSpc>
              <a:spcBef>
                <a:spcPts val="1000"/>
              </a:spcBef>
              <a:spcAft>
                <a:spcPts val="0"/>
              </a:spcAft>
              <a:buClr>
                <a:schemeClr val="dk1"/>
              </a:buClr>
              <a:buSzPts val="1400"/>
              <a:buFont typeface="Arial"/>
              <a:buChar char="-"/>
            </a:pPr>
            <a:r>
              <a:rPr b="0" i="0" lang="es-ES" sz="1400" u="sng" cap="none" strike="noStrike">
                <a:solidFill>
                  <a:schemeClr val="dk1"/>
                </a:solidFill>
                <a:latin typeface="Gill Sans"/>
                <a:ea typeface="Gill Sans"/>
                <a:cs typeface="Gill Sans"/>
                <a:sym typeface="Gill Sans"/>
              </a:rPr>
              <a:t>Vuelos en campo</a:t>
            </a:r>
            <a:r>
              <a:rPr b="0" i="0" lang="es-ES" sz="1400" u="none" cap="none" strike="noStrike">
                <a:solidFill>
                  <a:schemeClr val="dk1"/>
                </a:solidFill>
                <a:latin typeface="Gill Sans"/>
                <a:ea typeface="Gill Sans"/>
                <a:cs typeface="Gill Sans"/>
                <a:sym typeface="Gill Sans"/>
              </a:rPr>
              <a:t>: lo que se ha hecho es realizar mediciones de los gases antes, durante y después de aplicar purín en el campo, para ver cómo evoluciona la emisión de gases.  Además, estos vuelos se han realizado sobre campos de regadío y no de secano. Esto se ha hecho así debido a que en regadío la legislación permite aplicar 170 kgN/ha en forma de purín mientras que en secano sólo 100 kgN/ha, y como se ha visto que el sensor de amoniaco a niveles de purín bajos no da resultados concluyentes, se ha decidido hacer con mayores cantidades de purín para que dé resultados significativos.</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271463" marR="0" rtl="0" algn="just">
              <a:lnSpc>
                <a:spcPct val="100000"/>
              </a:lnSpc>
              <a:spcBef>
                <a:spcPts val="1200"/>
              </a:spcBef>
              <a:spcAft>
                <a:spcPts val="0"/>
              </a:spcAft>
              <a:buClr>
                <a:srgbClr val="000000"/>
              </a:buClr>
              <a:buSzPts val="1800"/>
              <a:buFont typeface="Arial"/>
              <a:buNone/>
            </a:pPr>
            <a:r>
              <a:t/>
            </a:r>
            <a:endParaRPr b="0" i="0" sz="1400" u="none" cap="none" strike="noStrike">
              <a:solidFill>
                <a:srgbClr val="000000"/>
              </a:solidFill>
              <a:latin typeface="Gill Sans"/>
              <a:ea typeface="Gill Sans"/>
              <a:cs typeface="Gill Sans"/>
              <a:sym typeface="Gill Sans"/>
            </a:endParaRPr>
          </a:p>
        </p:txBody>
      </p:sp>
      <p:pic>
        <p:nvPicPr>
          <p:cNvPr descr="Resultado de imagen de FEADER" id="265" name="Google Shape;265;p9"/>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66" name="Google Shape;266;p9"/>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67" name="Google Shape;267;p9"/>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268" name="Google Shape;268;p9"/>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269" name="Google Shape;269;p9"/>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270" name="Google Shape;270;p9"/>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271" name="Google Shape;271;p9"/>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272" name="Google Shape;272;p9"/>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nvSpPr>
        <p:spPr>
          <a:xfrm>
            <a:off x="412364" y="1365278"/>
            <a:ext cx="8352900" cy="49686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600"/>
              <a:buFont typeface="Arial"/>
              <a:buNone/>
            </a:pPr>
            <a:r>
              <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600"/>
              <a:buFont typeface="Arial"/>
              <a:buNone/>
            </a:pPr>
            <a:r>
              <a:rPr b="0" i="0" lang="es-ES" sz="1400" u="none" cap="none" strike="noStrike">
                <a:solidFill>
                  <a:schemeClr val="dk1"/>
                </a:solidFill>
                <a:latin typeface="Gill Sans"/>
                <a:ea typeface="Gill Sans"/>
                <a:cs typeface="Gill Sans"/>
                <a:sym typeface="Gill Sans"/>
              </a:rPr>
              <a:t>Resultados de las mediciones (gases):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700" u="none" cap="none" strike="noStrike">
              <a:solidFill>
                <a:schemeClr val="dk1"/>
              </a:solidFill>
              <a:latin typeface="Gill Sans"/>
              <a:ea typeface="Gill Sans"/>
              <a:cs typeface="Gill Sans"/>
              <a:sym typeface="Gill Sans"/>
            </a:endParaRPr>
          </a:p>
          <a:p>
            <a:pPr indent="-270510" lvl="0" marL="270510" marR="0" rtl="0" algn="just">
              <a:lnSpc>
                <a:spcPct val="100000"/>
              </a:lnSpc>
              <a:spcBef>
                <a:spcPts val="600"/>
              </a:spcBef>
              <a:spcAft>
                <a:spcPts val="0"/>
              </a:spcAft>
              <a:buClr>
                <a:schemeClr val="dk1"/>
              </a:buClr>
              <a:buSzPts val="1400"/>
              <a:buFont typeface="Arial"/>
              <a:buChar char="-"/>
            </a:pPr>
            <a:r>
              <a:rPr b="1" i="0" lang="es-ES" sz="1400" u="none" cap="none" strike="noStrike">
                <a:solidFill>
                  <a:schemeClr val="dk1"/>
                </a:solidFill>
                <a:latin typeface="Gill Sans"/>
                <a:ea typeface="Gill Sans"/>
                <a:cs typeface="Gill Sans"/>
                <a:sym typeface="Gill Sans"/>
              </a:rPr>
              <a:t>Metano: </a:t>
            </a:r>
            <a:r>
              <a:rPr b="0" i="0" lang="es-ES" sz="1400" u="none" cap="none" strike="noStrike">
                <a:solidFill>
                  <a:schemeClr val="dk1"/>
                </a:solidFill>
                <a:latin typeface="Gill Sans"/>
                <a:ea typeface="Gill Sans"/>
                <a:cs typeface="Gill Sans"/>
                <a:sym typeface="Gill Sans"/>
              </a:rPr>
              <a:t>Ha dado valores siempre de cero debido a que el sensor solo mide en ambientes explosivos.</a:t>
            </a:r>
            <a:endParaRPr b="0" i="0" sz="1400" u="sng" cap="none" strike="noStrike">
              <a:solidFill>
                <a:schemeClr val="dk1"/>
              </a:solidFill>
              <a:latin typeface="Gill Sans"/>
              <a:ea typeface="Gill Sans"/>
              <a:cs typeface="Gill Sans"/>
              <a:sym typeface="Gill Sans"/>
            </a:endParaRPr>
          </a:p>
          <a:p>
            <a:pPr indent="0" lvl="0" marL="270510" marR="0" rtl="0" algn="just">
              <a:lnSpc>
                <a:spcPct val="100000"/>
              </a:lnSpc>
              <a:spcBef>
                <a:spcPts val="0"/>
              </a:spcBef>
              <a:spcAft>
                <a:spcPts val="0"/>
              </a:spcAft>
              <a:buClr>
                <a:schemeClr val="dk1"/>
              </a:buClr>
              <a:buSzPts val="1100"/>
              <a:buFont typeface="Arial"/>
              <a:buNone/>
            </a:pPr>
            <a:r>
              <a:t/>
            </a:r>
            <a:endParaRPr b="0" i="0" sz="1400" u="sng" cap="none" strike="noStrike">
              <a:solidFill>
                <a:schemeClr val="dk1"/>
              </a:solidFill>
              <a:latin typeface="Gill Sans"/>
              <a:ea typeface="Gill Sans"/>
              <a:cs typeface="Gill Sans"/>
              <a:sym typeface="Gill Sans"/>
            </a:endParaRPr>
          </a:p>
          <a:p>
            <a:pPr indent="-270510" lvl="0" marL="270510" marR="0" rtl="0" algn="just">
              <a:lnSpc>
                <a:spcPct val="100000"/>
              </a:lnSpc>
              <a:spcBef>
                <a:spcPts val="0"/>
              </a:spcBef>
              <a:spcAft>
                <a:spcPts val="0"/>
              </a:spcAft>
              <a:buClr>
                <a:schemeClr val="dk1"/>
              </a:buClr>
              <a:buSzPts val="1400"/>
              <a:buFont typeface="Arial"/>
              <a:buChar char="-"/>
            </a:pPr>
            <a:r>
              <a:rPr b="1" i="0" lang="es-ES" sz="1400" u="none" cap="none" strike="noStrike">
                <a:solidFill>
                  <a:schemeClr val="dk1"/>
                </a:solidFill>
                <a:latin typeface="Gill Sans"/>
                <a:ea typeface="Gill Sans"/>
                <a:cs typeface="Gill Sans"/>
                <a:sym typeface="Gill Sans"/>
              </a:rPr>
              <a:t>Amoniaco</a:t>
            </a:r>
            <a:r>
              <a:rPr b="0" i="0" lang="es-ES" sz="1400" u="none" cap="none" strike="noStrike">
                <a:solidFill>
                  <a:schemeClr val="dk1"/>
                </a:solidFill>
                <a:latin typeface="Gill Sans"/>
                <a:ea typeface="Gill Sans"/>
                <a:cs typeface="Gill Sans"/>
                <a:sym typeface="Gill Sans"/>
              </a:rPr>
              <a:t>: Los valores del amoniaco no llegan a ser concluyentes, ya que hay vuelos en los que la cantidad de purín es elevada en la superficie, y las mediciones encajan con los valores esperados, mientras que en otros vuelos en los que la cantidad de purín en la superficie es más baja, los resultados que se han obtenido son más bajos de los esperados o dan valores de 0 ppm que son valores que difieren con los valores esperados. Es por ello que se está trabajando tanto en ver por qué ocurre lo dicho anteriormente, como en buscar soluciones para ello. Una de las opciones que se han planteado, es que pueda ocurrir porque las hélices del dron formen una corriente de aire que haga que los gases no se puedan medir correctamente, anexion de cable metálico.</a:t>
            </a:r>
            <a:endParaRPr b="0" i="0" sz="1400" u="none" cap="none" strike="noStrike">
              <a:solidFill>
                <a:srgbClr val="000000"/>
              </a:solidFill>
              <a:latin typeface="Gill Sans"/>
              <a:ea typeface="Gill Sans"/>
              <a:cs typeface="Gill Sans"/>
              <a:sym typeface="Gill Sans"/>
            </a:endParaRPr>
          </a:p>
          <a:p>
            <a:pPr indent="-213359" lvl="0" marL="270510" marR="0" rtl="0" algn="just">
              <a:lnSpc>
                <a:spcPct val="100000"/>
              </a:lnSpc>
              <a:spcBef>
                <a:spcPts val="0"/>
              </a:spcBef>
              <a:spcAft>
                <a:spcPts val="0"/>
              </a:spcAft>
              <a:buClr>
                <a:schemeClr val="dk1"/>
              </a:buClr>
              <a:buSzPts val="900"/>
              <a:buFont typeface="Arial"/>
              <a:buNone/>
            </a:pPr>
            <a:r>
              <a:t/>
            </a:r>
            <a:endParaRPr b="0" i="0" sz="1400" u="none" cap="none" strike="noStrike">
              <a:solidFill>
                <a:schemeClr val="dk1"/>
              </a:solidFill>
              <a:latin typeface="Gill Sans"/>
              <a:ea typeface="Gill Sans"/>
              <a:cs typeface="Gill Sans"/>
              <a:sym typeface="Gill Sans"/>
            </a:endParaRPr>
          </a:p>
          <a:p>
            <a:pPr indent="-270510" lvl="0" marL="270510" marR="0" rtl="0" algn="just">
              <a:lnSpc>
                <a:spcPct val="100000"/>
              </a:lnSpc>
              <a:spcBef>
                <a:spcPts val="0"/>
              </a:spcBef>
              <a:spcAft>
                <a:spcPts val="0"/>
              </a:spcAft>
              <a:buClr>
                <a:schemeClr val="dk1"/>
              </a:buClr>
              <a:buSzPts val="1400"/>
              <a:buFont typeface="Arial"/>
              <a:buChar char="-"/>
            </a:pPr>
            <a:r>
              <a:rPr b="1" i="0" lang="es-ES" sz="1400" u="none" cap="none" strike="noStrike">
                <a:solidFill>
                  <a:schemeClr val="dk1"/>
                </a:solidFill>
                <a:latin typeface="Gill Sans"/>
                <a:ea typeface="Gill Sans"/>
                <a:cs typeface="Gill Sans"/>
                <a:sym typeface="Gill Sans"/>
              </a:rPr>
              <a:t>Ácido sulfhídrico: </a:t>
            </a:r>
            <a:r>
              <a:rPr b="0" i="0" lang="es-ES" sz="1400" u="none" cap="none" strike="noStrike">
                <a:solidFill>
                  <a:schemeClr val="dk1"/>
                </a:solidFill>
                <a:latin typeface="Gill Sans"/>
                <a:ea typeface="Gill Sans"/>
                <a:cs typeface="Gill Sans"/>
                <a:sym typeface="Gill Sans"/>
              </a:rPr>
              <a:t>En todos los vuelos salieron valores esperados de ácido sulfhídrico del orden de 0,5 a 10 ppm</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900"/>
              <a:buFont typeface="Arial"/>
              <a:buNone/>
            </a:pPr>
            <a:r>
              <a:t/>
            </a:r>
            <a:endParaRPr b="0" i="0" sz="1400" u="none" cap="none" strike="noStrike">
              <a:solidFill>
                <a:schemeClr val="dk1"/>
              </a:solidFill>
              <a:latin typeface="Gill Sans"/>
              <a:ea typeface="Gill Sans"/>
              <a:cs typeface="Gill Sans"/>
              <a:sym typeface="Gill Sans"/>
            </a:endParaRPr>
          </a:p>
          <a:p>
            <a:pPr indent="-270510" lvl="0" marL="270510" marR="0" rtl="0" algn="just">
              <a:lnSpc>
                <a:spcPct val="100000"/>
              </a:lnSpc>
              <a:spcBef>
                <a:spcPts val="0"/>
              </a:spcBef>
              <a:spcAft>
                <a:spcPts val="0"/>
              </a:spcAft>
              <a:buClr>
                <a:schemeClr val="dk1"/>
              </a:buClr>
              <a:buSzPts val="1400"/>
              <a:buFont typeface="Arial"/>
              <a:buChar char="-"/>
            </a:pPr>
            <a:r>
              <a:rPr b="1" i="0" lang="es-ES" sz="1400" u="none" cap="none" strike="noStrike">
                <a:solidFill>
                  <a:schemeClr val="dk1"/>
                </a:solidFill>
                <a:latin typeface="Gill Sans"/>
                <a:ea typeface="Gill Sans"/>
                <a:cs typeface="Gill Sans"/>
                <a:sym typeface="Gill Sans"/>
              </a:rPr>
              <a:t>Monóxido de nitrógeno: </a:t>
            </a:r>
            <a:r>
              <a:rPr b="0" i="0" lang="es-ES" sz="1400" u="none" cap="none" strike="noStrike">
                <a:solidFill>
                  <a:schemeClr val="dk1"/>
                </a:solidFill>
                <a:latin typeface="Gill Sans"/>
                <a:ea typeface="Gill Sans"/>
                <a:cs typeface="Gill Sans"/>
                <a:sym typeface="Gill Sans"/>
              </a:rPr>
              <a:t>Cabe indicar que la presencia no se han producido lecturas de óxido nitroso,  de este en arquetas. Del orden de 2 a 17 ppm</a:t>
            </a:r>
            <a:endParaRPr b="0" i="0" sz="1400" u="none" cap="none" strike="noStrike">
              <a:solidFill>
                <a:schemeClr val="dk1"/>
              </a:solidFill>
              <a:latin typeface="Gill Sans"/>
              <a:ea typeface="Gill Sans"/>
              <a:cs typeface="Gill Sans"/>
              <a:sym typeface="Gill Sans"/>
            </a:endParaRPr>
          </a:p>
        </p:txBody>
      </p:sp>
      <p:pic>
        <p:nvPicPr>
          <p:cNvPr descr="Resultado de imagen de FEADER" id="278" name="Google Shape;278;p47"/>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79" name="Google Shape;279;p4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80" name="Google Shape;280;p47"/>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281" name="Google Shape;281;p47"/>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282" name="Google Shape;282;p47"/>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283" name="Google Shape;283;p47"/>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284" name="Google Shape;284;p47"/>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285" name="Google Shape;285;p47"/>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nvSpPr>
        <p:spPr>
          <a:xfrm>
            <a:off x="559814" y="1404803"/>
            <a:ext cx="8352900" cy="49686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rPr b="0" i="0" lang="es-ES" sz="1400" u="none" cap="none" strike="noStrike">
                <a:solidFill>
                  <a:schemeClr val="dk1"/>
                </a:solidFill>
                <a:latin typeface="Gill Sans"/>
                <a:ea typeface="Gill Sans"/>
                <a:cs typeface="Gill Sans"/>
                <a:sym typeface="Gill Sans"/>
              </a:rPr>
              <a:t>Diferentes ubicaciones de vuelos: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Vuelos en campo: </a:t>
            </a:r>
            <a:r>
              <a:rPr b="0" i="0" lang="es-ES" sz="1400" u="none" cap="none" strike="noStrike">
                <a:solidFill>
                  <a:schemeClr val="dk1"/>
                </a:solidFill>
                <a:latin typeface="Gill Sans"/>
                <a:ea typeface="Gill Sans"/>
                <a:cs typeface="Gill Sans"/>
                <a:sym typeface="Gill Sans"/>
              </a:rPr>
              <a:t>Previo a la realización de mediciones en balsas de purín, y con el fin de adaptar la forma de vuelo y obtención de medias con la nueva configuración del sistema de medición(suspendido 5m metros de la estructura del dron).Se han realizado ensayos en zonas de regadío donde se estaba aplicando el purín. Se ha visto que el sensor de amoniaco a niveles de purín bajos no da resultados concluyentes,aun aplicando mayor cantidad de purín.</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descr="Resultado de imagen de FEADER" id="291" name="Google Shape;291;p48"/>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92" name="Google Shape;292;p48"/>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93" name="Google Shape;293;p48"/>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294" name="Google Shape;294;p48"/>
          <p:cNvPicPr preferRelativeResize="0"/>
          <p:nvPr/>
        </p:nvPicPr>
        <p:blipFill rotWithShape="1">
          <a:blip r:embed="rId5">
            <a:alphaModFix/>
          </a:blip>
          <a:srcRect b="0" l="0" r="0" t="0"/>
          <a:stretch/>
        </p:blipFill>
        <p:spPr>
          <a:xfrm>
            <a:off x="3061326" y="3812735"/>
            <a:ext cx="3021357" cy="2266018"/>
          </a:xfrm>
          <a:prstGeom prst="rect">
            <a:avLst/>
          </a:prstGeom>
          <a:noFill/>
          <a:ln>
            <a:noFill/>
          </a:ln>
        </p:spPr>
      </p:pic>
      <p:pic>
        <p:nvPicPr>
          <p:cNvPr descr="Resultado de imagen de centro tecnologico agropecuario cinco villas" id="295" name="Google Shape;295;p48"/>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296" name="Google Shape;296;p48"/>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297" name="Google Shape;297;p48"/>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298" name="Google Shape;298;p48"/>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299" name="Google Shape;299;p48"/>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nvSpPr>
        <p:spPr>
          <a:xfrm>
            <a:off x="412389" y="1412728"/>
            <a:ext cx="8352900" cy="49686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rPr b="0" i="0" lang="es-ES" sz="1400" u="none" cap="none" strike="noStrike">
                <a:solidFill>
                  <a:schemeClr val="dk1"/>
                </a:solidFill>
                <a:latin typeface="Gill Sans"/>
                <a:ea typeface="Gill Sans"/>
                <a:cs typeface="Gill Sans"/>
                <a:sym typeface="Gill Sans"/>
              </a:rPr>
              <a:t>Diferentes ubicaciones de vuelos: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700"/>
              <a:buFont typeface="Arial"/>
              <a:buNone/>
            </a:pPr>
            <a:r>
              <a:t/>
            </a:r>
            <a:endParaRPr b="1"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Mediciones en granja: </a:t>
            </a:r>
            <a:r>
              <a:rPr b="0" i="0" lang="es-ES" sz="1400" u="none" cap="none" strike="noStrike">
                <a:solidFill>
                  <a:schemeClr val="dk1"/>
                </a:solidFill>
                <a:latin typeface="Gill Sans"/>
                <a:ea typeface="Gill Sans"/>
                <a:cs typeface="Gill Sans"/>
                <a:sym typeface="Gill Sans"/>
              </a:rPr>
              <a:t>Al principio se midió dentro pero hubo una rotura de hélice, por ello en el periodo final no se han realizado mediciones en interiores debido a la nueva configuración del sistema de medición, suspendido 5m de la estructura del dron.</a:t>
            </a:r>
            <a:endParaRPr b="0" i="0" sz="900" u="none" cap="none" strike="noStrike">
              <a:solidFill>
                <a:schemeClr val="dk1"/>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descr="Resultado de imagen de FEADER" id="305" name="Google Shape;305;p49"/>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06" name="Google Shape;306;p49"/>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07" name="Google Shape;307;p49"/>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308" name="Google Shape;308;p49"/>
          <p:cNvPicPr preferRelativeResize="0"/>
          <p:nvPr/>
        </p:nvPicPr>
        <p:blipFill rotWithShape="1">
          <a:blip r:embed="rId5">
            <a:alphaModFix/>
          </a:blip>
          <a:srcRect b="0" l="0" r="0" t="0"/>
          <a:stretch/>
        </p:blipFill>
        <p:spPr>
          <a:xfrm>
            <a:off x="1821734" y="3602617"/>
            <a:ext cx="4999153" cy="2523963"/>
          </a:xfrm>
          <a:prstGeom prst="rect">
            <a:avLst/>
          </a:prstGeom>
          <a:noFill/>
          <a:ln>
            <a:noFill/>
          </a:ln>
        </p:spPr>
      </p:pic>
      <p:pic>
        <p:nvPicPr>
          <p:cNvPr descr="Resultado de imagen de centro tecnologico agropecuario cinco villas" id="309" name="Google Shape;309;p49"/>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310" name="Google Shape;310;p49"/>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311" name="Google Shape;311;p49"/>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312" name="Google Shape;312;p49"/>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313" name="Google Shape;313;p49"/>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nvSpPr>
        <p:spPr>
          <a:xfrm>
            <a:off x="412375" y="1580575"/>
            <a:ext cx="8352900" cy="45558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rPr b="0" i="0" lang="es-ES" sz="1400" u="none" cap="none" strike="noStrike">
                <a:solidFill>
                  <a:schemeClr val="dk1"/>
                </a:solidFill>
                <a:latin typeface="Gill Sans"/>
                <a:ea typeface="Gill Sans"/>
                <a:cs typeface="Gill Sans"/>
                <a:sym typeface="Gill Sans"/>
              </a:rPr>
              <a:t>Diferentes ubicaciones de vuelos: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700"/>
              <a:buFont typeface="Arial"/>
              <a:buNone/>
            </a:pPr>
            <a:r>
              <a:t/>
            </a:r>
            <a:endParaRPr b="1"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Mediciones en granja:</a:t>
            </a:r>
            <a:r>
              <a:rPr b="1" i="0" lang="es-ES" sz="1400" u="none" cap="none" strike="noStrike">
                <a:solidFill>
                  <a:srgbClr val="000000"/>
                </a:solidFill>
                <a:latin typeface="Gill Sans"/>
                <a:ea typeface="Gill Sans"/>
                <a:cs typeface="Gill Sans"/>
                <a:sym typeface="Gill Sans"/>
              </a:rPr>
              <a:t> </a:t>
            </a:r>
            <a:r>
              <a:rPr b="0" i="0" lang="es-ES" sz="1400" u="none" cap="none" strike="noStrike">
                <a:solidFill>
                  <a:schemeClr val="dk1"/>
                </a:solidFill>
                <a:latin typeface="Gill Sans"/>
                <a:ea typeface="Gill Sans"/>
                <a:cs typeface="Gill Sans"/>
                <a:sym typeface="Gill Sans"/>
              </a:rPr>
              <a:t>cabe indicar que la presencia no se han producido lecturas de óxido nítrico, pero si lecturas de óxido nitroso en arquetas.</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descr="Resultado de imagen de FEADER" id="319" name="Google Shape;319;p50"/>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20" name="Google Shape;320;p50"/>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21" name="Google Shape;321;p50"/>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322" name="Google Shape;322;p50"/>
          <p:cNvPicPr preferRelativeResize="0"/>
          <p:nvPr/>
        </p:nvPicPr>
        <p:blipFill rotWithShape="1">
          <a:blip r:embed="rId5">
            <a:alphaModFix/>
          </a:blip>
          <a:srcRect b="0" l="0" r="0" t="0"/>
          <a:stretch/>
        </p:blipFill>
        <p:spPr>
          <a:xfrm>
            <a:off x="2447364" y="3381154"/>
            <a:ext cx="4249280" cy="2523963"/>
          </a:xfrm>
          <a:prstGeom prst="rect">
            <a:avLst/>
          </a:prstGeom>
          <a:noFill/>
          <a:ln>
            <a:noFill/>
          </a:ln>
        </p:spPr>
      </p:pic>
      <p:pic>
        <p:nvPicPr>
          <p:cNvPr descr="Resultado de imagen de centro tecnologico agropecuario cinco villas" id="323" name="Google Shape;323;p50"/>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324" name="Google Shape;324;p50"/>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325" name="Google Shape;325;p50"/>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326" name="Google Shape;326;p50"/>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327" name="Google Shape;327;p50"/>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nvSpPr>
        <p:spPr>
          <a:xfrm>
            <a:off x="412375" y="1649301"/>
            <a:ext cx="8352900" cy="45669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rPr b="0" i="0" lang="es-ES" sz="1400" u="none" cap="none" strike="noStrike">
                <a:solidFill>
                  <a:schemeClr val="dk1"/>
                </a:solidFill>
                <a:latin typeface="Gill Sans"/>
                <a:ea typeface="Gill Sans"/>
                <a:cs typeface="Gill Sans"/>
                <a:sym typeface="Gill Sans"/>
              </a:rPr>
              <a:t>Diferentes ubicaciones de vuelos: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700"/>
              <a:buFont typeface="Arial"/>
              <a:buNone/>
            </a:pPr>
            <a:r>
              <a:t/>
            </a:r>
            <a:endParaRPr b="0"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Mediciones balsa:</a:t>
            </a:r>
            <a:r>
              <a:rPr b="0" i="0" lang="es-ES" sz="1400" u="none" cap="none" strike="noStrike">
                <a:solidFill>
                  <a:srgbClr val="000000"/>
                </a:solidFill>
                <a:latin typeface="Gill Sans"/>
                <a:ea typeface="Gill Sans"/>
                <a:cs typeface="Gill Sans"/>
                <a:sym typeface="Gill Sans"/>
              </a:rPr>
              <a:t> </a:t>
            </a:r>
            <a:r>
              <a:rPr b="0" i="0" lang="es-ES" sz="1400" u="none" cap="none" strike="noStrike">
                <a:solidFill>
                  <a:schemeClr val="dk1"/>
                </a:solidFill>
                <a:latin typeface="Gill Sans"/>
                <a:ea typeface="Gill Sans"/>
                <a:cs typeface="Gill Sans"/>
                <a:sym typeface="Gill Sans"/>
              </a:rPr>
              <a:t>una vez adaptada la forma de vuelo y la obtención de datos a la nueva configuración del sistema de media, gracias a las pruebas controladas en arquetas, se ha procedido a la realización de vuelos sobre balsas de purín.</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descr="Resultado de imagen de FEADER" id="333" name="Google Shape;333;p51"/>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34" name="Google Shape;334;p51"/>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35" name="Google Shape;335;p51"/>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336" name="Google Shape;336;p51"/>
          <p:cNvPicPr preferRelativeResize="0"/>
          <p:nvPr/>
        </p:nvPicPr>
        <p:blipFill rotWithShape="1">
          <a:blip r:embed="rId5">
            <a:alphaModFix/>
          </a:blip>
          <a:srcRect b="0" l="52285" r="0" t="2441"/>
          <a:stretch/>
        </p:blipFill>
        <p:spPr>
          <a:xfrm>
            <a:off x="3193127" y="3697387"/>
            <a:ext cx="2757727" cy="2230381"/>
          </a:xfrm>
          <a:prstGeom prst="rect">
            <a:avLst/>
          </a:prstGeom>
          <a:noFill/>
          <a:ln>
            <a:noFill/>
          </a:ln>
        </p:spPr>
      </p:pic>
      <p:pic>
        <p:nvPicPr>
          <p:cNvPr descr="Resultado de imagen de centro tecnologico agropecuario cinco villas" id="337" name="Google Shape;337;p51"/>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338" name="Google Shape;338;p51"/>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339" name="Google Shape;339;p51"/>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340" name="Google Shape;340;p51"/>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341" name="Google Shape;341;p51"/>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2"/>
          <p:cNvSpPr txBox="1"/>
          <p:nvPr/>
        </p:nvSpPr>
        <p:spPr>
          <a:xfrm>
            <a:off x="412389" y="1498337"/>
            <a:ext cx="8352900" cy="49686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2. Valoración de la situación inicial (2020-2021)</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100"/>
              <a:buFont typeface="Arial"/>
              <a:buNone/>
            </a:pPr>
            <a:r>
              <a:rPr b="0" i="0" lang="es-ES" sz="1400" u="none" cap="none" strike="noStrike">
                <a:solidFill>
                  <a:schemeClr val="dk1"/>
                </a:solidFill>
                <a:latin typeface="Gill Sans"/>
                <a:ea typeface="Gill Sans"/>
                <a:cs typeface="Gill Sans"/>
                <a:sym typeface="Gill Sans"/>
              </a:rPr>
              <a:t>Diferentes ubicaciones de vuelos:</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700"/>
              <a:buFont typeface="Arial"/>
              <a:buNone/>
            </a:pPr>
            <a:r>
              <a:t/>
            </a:r>
            <a:endParaRPr b="0"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Mediciones balsa:</a:t>
            </a:r>
            <a:r>
              <a:rPr b="1" i="0" lang="es-ES" sz="1400" u="none" cap="none" strike="noStrike">
                <a:solidFill>
                  <a:srgbClr val="000000"/>
                </a:solidFill>
                <a:latin typeface="Gill Sans"/>
                <a:ea typeface="Gill Sans"/>
                <a:cs typeface="Gill Sans"/>
                <a:sym typeface="Gill Sans"/>
              </a:rPr>
              <a:t> </a:t>
            </a:r>
            <a:r>
              <a:rPr b="0" i="0" lang="es-ES" sz="1400" u="none" cap="none" strike="noStrike">
                <a:solidFill>
                  <a:srgbClr val="000000"/>
                </a:solidFill>
                <a:latin typeface="Gill Sans"/>
                <a:ea typeface="Gill Sans"/>
                <a:cs typeface="Gill Sans"/>
                <a:sym typeface="Gill Sans"/>
              </a:rPr>
              <a:t>e</a:t>
            </a:r>
            <a:r>
              <a:rPr b="0" i="0" lang="es-ES" sz="1400" u="none" cap="none" strike="noStrike">
                <a:solidFill>
                  <a:schemeClr val="dk1"/>
                </a:solidFill>
                <a:latin typeface="Gill Sans"/>
                <a:ea typeface="Gill Sans"/>
                <a:cs typeface="Gill Sans"/>
                <a:sym typeface="Gill Sans"/>
              </a:rPr>
              <a:t>n estos vuelos realizados en balsas se observa que las emisiones de amoniaco se producen cuando el purín está en movimiento, es decir, en batido o en carga, mientras que cuando se mide en situación de reposo, no existe movimiento, la mediciones de los sensores a nivel de amoniaco se encuentran por debajo del límite de detección del dron, lo que indica que la costra protege, pero no es concluyente.</a:t>
            </a:r>
            <a:endParaRPr b="0" i="0" sz="1400" u="none" cap="none" strike="noStrike">
              <a:solidFill>
                <a:schemeClr val="dk1"/>
              </a:solidFill>
              <a:latin typeface="Gill Sans"/>
              <a:ea typeface="Gill Sans"/>
              <a:cs typeface="Gill Sans"/>
              <a:sym typeface="Gill Sans"/>
            </a:endParaRPr>
          </a:p>
        </p:txBody>
      </p:sp>
      <p:pic>
        <p:nvPicPr>
          <p:cNvPr descr="Resultado de imagen de FEADER" id="347" name="Google Shape;347;p52"/>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48" name="Google Shape;348;p52"/>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49" name="Google Shape;349;p52"/>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350" name="Google Shape;350;p52"/>
          <p:cNvPicPr preferRelativeResize="0"/>
          <p:nvPr/>
        </p:nvPicPr>
        <p:blipFill rotWithShape="1">
          <a:blip r:embed="rId5">
            <a:alphaModFix/>
          </a:blip>
          <a:srcRect b="0" l="0" r="47531" t="116"/>
          <a:stretch/>
        </p:blipFill>
        <p:spPr>
          <a:xfrm>
            <a:off x="3055790" y="3814440"/>
            <a:ext cx="3032415" cy="2283544"/>
          </a:xfrm>
          <a:prstGeom prst="rect">
            <a:avLst/>
          </a:prstGeom>
          <a:noFill/>
          <a:ln>
            <a:noFill/>
          </a:ln>
        </p:spPr>
      </p:pic>
      <p:pic>
        <p:nvPicPr>
          <p:cNvPr descr="Resultado de imagen de centro tecnologico agropecuario cinco villas" id="351" name="Google Shape;351;p52"/>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352" name="Google Shape;352;p52"/>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353" name="Google Shape;353;p52"/>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354" name="Google Shape;354;p52"/>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355" name="Google Shape;355;p52"/>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6"/>
          <p:cNvSpPr txBox="1"/>
          <p:nvPr/>
        </p:nvSpPr>
        <p:spPr>
          <a:xfrm>
            <a:off x="412388" y="1741473"/>
            <a:ext cx="8352900" cy="36855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3. Diseño e implementación de estrategias para el control de emisiones. Identificación de buenas prácticas (2020-2022)</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t/>
            </a:r>
            <a:endParaRPr b="1"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chemeClr val="dk1"/>
              </a:buClr>
              <a:buSzPts val="1400"/>
              <a:buFont typeface="Arial"/>
              <a:buNone/>
            </a:pPr>
            <a:r>
              <a:rPr b="1" i="0" lang="es-ES" sz="1400" u="none" cap="none" strike="noStrike">
                <a:solidFill>
                  <a:schemeClr val="dk1"/>
                </a:solidFill>
                <a:latin typeface="Gill Sans"/>
                <a:ea typeface="Gill Sans"/>
                <a:cs typeface="Gill Sans"/>
                <a:sym typeface="Gill Sans"/>
              </a:rPr>
              <a:t>Objetivo:</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Diseño e implementación de estrategias para reducir las pérdidas de nutrientes por evaporación y el impacto ambiental resultante del almacenamiento y aplicación del purín en campo.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Procedimiento:</a:t>
            </a:r>
            <a:endParaRPr b="1"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chemeClr val="dk1"/>
              </a:buClr>
              <a:buSzPts val="1400"/>
              <a:buFont typeface="Gill Sans"/>
              <a:buAutoNum type="arabicPeriod"/>
            </a:pPr>
            <a:r>
              <a:rPr b="0" i="0" lang="es-ES" sz="1400" u="none" cap="none" strike="noStrike">
                <a:solidFill>
                  <a:schemeClr val="dk1"/>
                </a:solidFill>
                <a:latin typeface="Gill Sans"/>
                <a:ea typeface="Gill Sans"/>
                <a:cs typeface="Gill Sans"/>
                <a:sym typeface="Gill Sans"/>
              </a:rPr>
              <a:t>Estudiar diferentes técnicas y acciones para la reducción de emisiones procedentes del almacenamiento y aplicación del estiércol en campo.</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100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Sistemas de inyección en el suelo o tubos colgantes para la aplicación del purín en las tierras de cultivo.</a:t>
            </a:r>
            <a:endParaRPr b="0" i="0" sz="1400" u="none" cap="none" strike="noStrike">
              <a:solidFill>
                <a:srgbClr val="000000"/>
              </a:solidFill>
              <a:latin typeface="Gill Sans"/>
              <a:ea typeface="Gill Sans"/>
              <a:cs typeface="Gill Sans"/>
              <a:sym typeface="Gill Sans"/>
            </a:endParaRPr>
          </a:p>
        </p:txBody>
      </p:sp>
      <p:pic>
        <p:nvPicPr>
          <p:cNvPr descr="Resultado de imagen de FEADER" id="361" name="Google Shape;361;p56"/>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62" name="Google Shape;362;p56"/>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63" name="Google Shape;363;p56"/>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364" name="Google Shape;364;p56"/>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365" name="Google Shape;365;p56"/>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366" name="Google Shape;366;p56"/>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367" name="Google Shape;367;p56"/>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368" name="Google Shape;368;p56"/>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MIEMBROS</a:t>
            </a:r>
            <a:endParaRPr b="0" i="0" sz="4800" u="none" cap="none" strike="noStrike">
              <a:solidFill>
                <a:srgbClr val="000000"/>
              </a:solidFill>
              <a:latin typeface="Anton"/>
              <a:ea typeface="Anton"/>
              <a:cs typeface="Anton"/>
              <a:sym typeface="Anton"/>
            </a:endParaRPr>
          </a:p>
        </p:txBody>
      </p:sp>
      <p:pic>
        <p:nvPicPr>
          <p:cNvPr descr="Resultado de imagen de FEADER" id="122" name="Google Shape;122;p2"/>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23" name="Google Shape;123;p2"/>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descr="Resultado de imagen de facultad veterinaria unizar" id="124" name="Google Shape;124;p2"/>
          <p:cNvPicPr preferRelativeResize="0"/>
          <p:nvPr/>
        </p:nvPicPr>
        <p:blipFill rotWithShape="1">
          <a:blip r:embed="rId5">
            <a:alphaModFix/>
          </a:blip>
          <a:srcRect b="0" l="0" r="0" t="0"/>
          <a:stretch/>
        </p:blipFill>
        <p:spPr>
          <a:xfrm>
            <a:off x="750399" y="4716572"/>
            <a:ext cx="3073890" cy="972325"/>
          </a:xfrm>
          <a:prstGeom prst="rect">
            <a:avLst/>
          </a:prstGeom>
          <a:noFill/>
          <a:ln>
            <a:noFill/>
          </a:ln>
        </p:spPr>
      </p:pic>
      <p:pic>
        <p:nvPicPr>
          <p:cNvPr descr="Resultado de imagen de centro tecnologico agropecuario cinco villas" id="125" name="Google Shape;125;p2"/>
          <p:cNvPicPr preferRelativeResize="0"/>
          <p:nvPr/>
        </p:nvPicPr>
        <p:blipFill rotWithShape="1">
          <a:blip r:embed="rId6">
            <a:alphaModFix/>
          </a:blip>
          <a:srcRect b="0" l="0" r="0" t="0"/>
          <a:stretch/>
        </p:blipFill>
        <p:spPr>
          <a:xfrm>
            <a:off x="4142800" y="4716569"/>
            <a:ext cx="2160250" cy="1019557"/>
          </a:xfrm>
          <a:prstGeom prst="rect">
            <a:avLst/>
          </a:prstGeom>
          <a:noFill/>
          <a:ln>
            <a:noFill/>
          </a:ln>
        </p:spPr>
      </p:pic>
      <p:sp>
        <p:nvSpPr>
          <p:cNvPr id="126" name="Google Shape;126;p2"/>
          <p:cNvSpPr txBox="1"/>
          <p:nvPr/>
        </p:nvSpPr>
        <p:spPr>
          <a:xfrm>
            <a:off x="490208" y="1654467"/>
            <a:ext cx="3594300" cy="3540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chemeClr val="dk1"/>
              </a:buClr>
              <a:buSzPts val="1700"/>
              <a:buFont typeface="Gill Sans"/>
              <a:buChar char="▪"/>
            </a:pPr>
            <a:r>
              <a:rPr b="1" i="0" lang="es-ES" sz="1700" u="none" cap="none" strike="noStrike">
                <a:solidFill>
                  <a:schemeClr val="dk1"/>
                </a:solidFill>
                <a:latin typeface="Gill Sans"/>
                <a:ea typeface="Gill Sans"/>
                <a:cs typeface="Gill Sans"/>
                <a:sym typeface="Gill Sans"/>
              </a:rPr>
              <a:t>MIEMBROS BENEFICIARIOS</a:t>
            </a:r>
            <a:endParaRPr b="1" i="0" sz="1700" u="none" cap="none" strike="noStrike">
              <a:solidFill>
                <a:schemeClr val="dk1"/>
              </a:solidFill>
              <a:latin typeface="Gill Sans"/>
              <a:ea typeface="Gill Sans"/>
              <a:cs typeface="Gill Sans"/>
              <a:sym typeface="Gill Sans"/>
            </a:endParaRPr>
          </a:p>
        </p:txBody>
      </p:sp>
      <p:sp>
        <p:nvSpPr>
          <p:cNvPr id="127" name="Google Shape;127;p2"/>
          <p:cNvSpPr txBox="1"/>
          <p:nvPr/>
        </p:nvSpPr>
        <p:spPr>
          <a:xfrm>
            <a:off x="490205" y="4029103"/>
            <a:ext cx="4012500" cy="3540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chemeClr val="dk1"/>
              </a:buClr>
              <a:buSzPts val="1700"/>
              <a:buFont typeface="Gill Sans"/>
              <a:buChar char="▪"/>
            </a:pPr>
            <a:r>
              <a:rPr b="1" i="0" lang="es-ES" sz="1700" u="none" cap="none" strike="noStrike">
                <a:solidFill>
                  <a:schemeClr val="dk1"/>
                </a:solidFill>
                <a:latin typeface="Gill Sans"/>
                <a:ea typeface="Gill Sans"/>
                <a:cs typeface="Gill Sans"/>
                <a:sym typeface="Gill Sans"/>
              </a:rPr>
              <a:t>MIEMBROS NO BENEFICIARIOS</a:t>
            </a:r>
            <a:endParaRPr b="1" i="0" sz="1700" u="none" cap="none" strike="noStrike">
              <a:solidFill>
                <a:schemeClr val="dk1"/>
              </a:solidFill>
              <a:latin typeface="Gill Sans"/>
              <a:ea typeface="Gill Sans"/>
              <a:cs typeface="Gill Sans"/>
              <a:sym typeface="Gill Sans"/>
            </a:endParaRPr>
          </a:p>
        </p:txBody>
      </p:sp>
      <p:pic>
        <p:nvPicPr>
          <p:cNvPr id="128" name="Google Shape;128;p2"/>
          <p:cNvPicPr preferRelativeResize="0"/>
          <p:nvPr/>
        </p:nvPicPr>
        <p:blipFill rotWithShape="1">
          <a:blip r:embed="rId7">
            <a:alphaModFix/>
          </a:blip>
          <a:srcRect b="0" l="54637" r="0" t="0"/>
          <a:stretch/>
        </p:blipFill>
        <p:spPr>
          <a:xfrm>
            <a:off x="3028031" y="2268950"/>
            <a:ext cx="1976025" cy="1050975"/>
          </a:xfrm>
          <a:prstGeom prst="rect">
            <a:avLst/>
          </a:prstGeom>
          <a:noFill/>
          <a:ln>
            <a:noFill/>
          </a:ln>
        </p:spPr>
      </p:pic>
      <p:pic>
        <p:nvPicPr>
          <p:cNvPr id="129" name="Google Shape;129;p2"/>
          <p:cNvPicPr preferRelativeResize="0"/>
          <p:nvPr/>
        </p:nvPicPr>
        <p:blipFill rotWithShape="1">
          <a:blip r:embed="rId8">
            <a:alphaModFix/>
          </a:blip>
          <a:srcRect b="0" l="0" r="0" t="0"/>
          <a:stretch/>
        </p:blipFill>
        <p:spPr>
          <a:xfrm>
            <a:off x="1596701" y="2233964"/>
            <a:ext cx="942800" cy="1120939"/>
          </a:xfrm>
          <a:prstGeom prst="rect">
            <a:avLst/>
          </a:prstGeom>
          <a:noFill/>
          <a:ln>
            <a:noFill/>
          </a:ln>
        </p:spPr>
      </p:pic>
      <p:sp>
        <p:nvSpPr>
          <p:cNvPr id="130" name="Google Shape;130;p2"/>
          <p:cNvSpPr txBox="1"/>
          <p:nvPr/>
        </p:nvSpPr>
        <p:spPr>
          <a:xfrm>
            <a:off x="6539025" y="4949300"/>
            <a:ext cx="21603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ES" sz="1200" u="none" cap="none" strike="noStrike">
                <a:solidFill>
                  <a:srgbClr val="38761D"/>
                </a:solidFill>
                <a:latin typeface="Gill Sans"/>
                <a:ea typeface="Gill Sans"/>
                <a:cs typeface="Gill Sans"/>
                <a:sym typeface="Gill Sans"/>
              </a:rPr>
              <a:t>EXPLOTACIÓN</a:t>
            </a:r>
            <a:endParaRPr b="1" i="0" sz="12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i="0" lang="es-ES" sz="1200" u="none" cap="none" strike="noStrike">
                <a:solidFill>
                  <a:srgbClr val="38761D"/>
                </a:solidFill>
                <a:latin typeface="Gill Sans"/>
                <a:ea typeface="Gill Sans"/>
                <a:cs typeface="Gill Sans"/>
                <a:sym typeface="Gill Sans"/>
              </a:rPr>
              <a:t> ALICIA SÁNCHEZ</a:t>
            </a:r>
            <a:endParaRPr b="1" i="0" sz="1200" u="none" cap="none" strike="noStrike">
              <a:solidFill>
                <a:srgbClr val="38761D"/>
              </a:solidFill>
              <a:latin typeface="Gill Sans"/>
              <a:ea typeface="Gill Sans"/>
              <a:cs typeface="Gill Sans"/>
              <a:sym typeface="Gill Sans"/>
            </a:endParaRPr>
          </a:p>
        </p:txBody>
      </p:sp>
      <p:pic>
        <p:nvPicPr>
          <p:cNvPr descr="Resultado de imagen de centro tecnologico agropecuario cinco villas" id="131" name="Google Shape;131;p2"/>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132" name="Google Shape;132;p2"/>
          <p:cNvPicPr preferRelativeResize="0"/>
          <p:nvPr/>
        </p:nvPicPr>
        <p:blipFill rotWithShape="1">
          <a:blip r:embed="rId9">
            <a:alphaModFix/>
          </a:blip>
          <a:srcRect b="0" l="0" r="0" t="0"/>
          <a:stretch/>
        </p:blipFill>
        <p:spPr>
          <a:xfrm>
            <a:off x="5232373" y="6381328"/>
            <a:ext cx="1428527" cy="451860"/>
          </a:xfrm>
          <a:prstGeom prst="rect">
            <a:avLst/>
          </a:prstGeom>
          <a:noFill/>
          <a:ln>
            <a:noFill/>
          </a:ln>
        </p:spPr>
      </p:pic>
      <p:pic>
        <p:nvPicPr>
          <p:cNvPr id="133" name="Google Shape;133;p2"/>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134" name="Google Shape;134;p2"/>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135" name="Google Shape;135;p2"/>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nvSpPr>
        <p:spPr>
          <a:xfrm>
            <a:off x="412375" y="1642226"/>
            <a:ext cx="8352900" cy="44784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3. Diseño e implementación de estrategias para el control de emisiones. Identificación de buenas prácticas (2020-2022)</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Objetivo:</a:t>
            </a:r>
            <a:endParaRPr b="1"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Diseño e implementación de estrategias para reducir las pérdidas de nutrientes por evaporación y el impacto ambiental resultante del almacenamiento y aplicación del purín en campo.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Procedimiento</a:t>
            </a:r>
            <a:r>
              <a:rPr b="0" i="0" lang="es-ES" sz="1400" u="none" cap="none" strike="noStrike">
                <a:solidFill>
                  <a:schemeClr val="dk1"/>
                </a:solidFill>
                <a:latin typeface="Gill Sans"/>
                <a:ea typeface="Gill Sans"/>
                <a:cs typeface="Gill Sans"/>
                <a:sym typeface="Gill Sans"/>
              </a:rPr>
              <a:t>:</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400"/>
              <a:buFont typeface="Arial"/>
              <a:buNone/>
            </a:pPr>
            <a:r>
              <a:t/>
            </a:r>
            <a:endParaRPr b="0" i="0" sz="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2. Aplicar productos que reduzcan el contenido de nitrógeno en el purín y reduzcan su emisión</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chemeClr val="dk1"/>
              </a:buClr>
              <a:buSzPts val="1400"/>
              <a:buFont typeface="Gill Sans"/>
              <a:buChar char="-"/>
            </a:pPr>
            <a:r>
              <a:rPr b="0" i="0" lang="es-ES" sz="1400" u="none" cap="none" strike="noStrike">
                <a:solidFill>
                  <a:schemeClr val="dk1"/>
                </a:solidFill>
                <a:highlight>
                  <a:srgbClr val="FFFFFF"/>
                </a:highlight>
                <a:latin typeface="Gill Sans"/>
                <a:ea typeface="Gill Sans"/>
                <a:cs typeface="Gill Sans"/>
                <a:sym typeface="Gill Sans"/>
              </a:rPr>
              <a:t>Analizando los resultados se observa que, en los tres primeros muestreos, la mayoría de parámetros analizados (conductividad eléctrica, materia seca, materia orgánica, Nitrógeno Kjeldhal, fósforo total, potasio, nitrógeno amoniacal y nitrógeno orgánico) tienen un valor considerablemente más bajo en la balsa que en la nave, lo que se relaciona con el efecto del nuevo producto en la balsa. </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Los datos de la muestra control con la balsa, se puede ver cómo se reduce la cantidad de nitrógeno amoniacal, nitratos y nitrógeno orgánico por cálculo.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0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Resultado de imagen de FEADER" id="374" name="Google Shape;374;p53"/>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75" name="Google Shape;375;p53"/>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76" name="Google Shape;376;p53"/>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377" name="Google Shape;377;p53"/>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378" name="Google Shape;378;p53"/>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379" name="Google Shape;379;p53"/>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380" name="Google Shape;380;p53"/>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381" name="Google Shape;381;p53"/>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nvSpPr>
        <p:spPr>
          <a:xfrm>
            <a:off x="395550" y="1554501"/>
            <a:ext cx="8352900" cy="43827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3. Diseño e implementación de estrategias para el control de emisiones. Identificación de buenas prácticas (2020-2022)</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Objetivo:</a:t>
            </a:r>
            <a:endParaRPr b="1"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Diseño e implementación de estrategias para reducir las pérdidas de nutrientes por evaporación y el impacto ambiental resultante del almacenamiento y aplicación del purín en campo.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Procedimiento:</a:t>
            </a:r>
            <a:endParaRPr b="1"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3. Ajuste de la alimentación animal:</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600"/>
              </a:spcBef>
              <a:spcAft>
                <a:spcPts val="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Utilización de productos para controlar a través de la alimentación . el nivel proteico y el exceso de proteína baja en la alimentación, también se eliminará la proteína en forma de urea de la orina reduciendo así las emisiones de amoniaco. </a:t>
            </a:r>
            <a:endParaRPr b="0" i="0" sz="1400" u="none" cap="none" strike="noStrike">
              <a:solidFill>
                <a:schemeClr val="dk1"/>
              </a:solidFill>
              <a:latin typeface="Gill Sans"/>
              <a:ea typeface="Gill Sans"/>
              <a:cs typeface="Gill Sans"/>
              <a:sym typeface="Gill Sans"/>
            </a:endParaRPr>
          </a:p>
          <a:p>
            <a:pPr indent="-317500" lvl="0" marL="457200" marR="0" rtl="0" algn="just">
              <a:lnSpc>
                <a:spcPct val="100000"/>
              </a:lnSpc>
              <a:spcBef>
                <a:spcPts val="1000"/>
              </a:spcBef>
              <a:spcAft>
                <a:spcPts val="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Utilización de productos para control de patologías que puedan modificar la concentración de purín.</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00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Resultados</a:t>
            </a:r>
            <a:r>
              <a:rPr b="0" i="0" lang="es-ES" sz="1400" u="none" cap="none" strike="noStrike">
                <a:solidFill>
                  <a:schemeClr val="dk1"/>
                </a:solidFill>
                <a:latin typeface="Gill Sans"/>
                <a:ea typeface="Gill Sans"/>
                <a:cs typeface="Gill Sans"/>
                <a:sym typeface="Gill Sans"/>
              </a:rPr>
              <a:t>:  Disminución del NItrógeno amoniacal del 12% en el ambiente y del 4% en el purín.</a:t>
            </a:r>
            <a:endParaRPr b="0" i="0" sz="1400" u="none" cap="none" strike="noStrike">
              <a:solidFill>
                <a:schemeClr val="dk1"/>
              </a:solidFill>
              <a:latin typeface="Gill Sans"/>
              <a:ea typeface="Gill Sans"/>
              <a:cs typeface="Gill Sans"/>
              <a:sym typeface="Gill Sans"/>
            </a:endParaRPr>
          </a:p>
        </p:txBody>
      </p:sp>
      <p:pic>
        <p:nvPicPr>
          <p:cNvPr descr="Resultado de imagen de FEADER" id="387" name="Google Shape;387;p54"/>
          <p:cNvPicPr preferRelativeResize="0"/>
          <p:nvPr/>
        </p:nvPicPr>
        <p:blipFill rotWithShape="1">
          <a:blip r:embed="rId3">
            <a:alphaModFix/>
          </a:blip>
          <a:srcRect b="23734" l="0" r="0" t="22744"/>
          <a:stretch/>
        </p:blipFill>
        <p:spPr>
          <a:xfrm>
            <a:off x="7092280" y="136518"/>
            <a:ext cx="2051720" cy="529492"/>
          </a:xfrm>
          <a:prstGeom prst="rect">
            <a:avLst/>
          </a:prstGeom>
          <a:noFill/>
          <a:ln>
            <a:noFill/>
          </a:ln>
        </p:spPr>
      </p:pic>
      <p:pic>
        <p:nvPicPr>
          <p:cNvPr descr="Resultado de imagen de gobierno de aragon desarrollo rural y soste" id="388" name="Google Shape;388;p5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89" name="Google Shape;389;p54"/>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390" name="Google Shape;390;p54"/>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391" name="Google Shape;391;p54"/>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392" name="Google Shape;392;p54"/>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393" name="Google Shape;393;p54"/>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394" name="Google Shape;394;p54"/>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5"/>
          <p:cNvSpPr txBox="1"/>
          <p:nvPr/>
        </p:nvSpPr>
        <p:spPr>
          <a:xfrm>
            <a:off x="395553" y="1466410"/>
            <a:ext cx="8352900" cy="49686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3. Diseño e implementación de estrategias para el control de emisiones. Identificación de buenas prácticas (2020-2022)</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200"/>
              <a:buFont typeface="Arial"/>
              <a:buNone/>
            </a:pPr>
            <a:r>
              <a:t/>
            </a:r>
            <a:endParaRPr b="1" i="0" sz="200" u="sng"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Objetivo:</a:t>
            </a:r>
            <a:endParaRPr b="1"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Diseño e implementación de estrategias para reducir las pérdidas de nutrientes por evaporación y el impacto ambiental resultante del almacenamiento y aplicación del purín en campo.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700"/>
              <a:buFont typeface="Arial"/>
              <a:buNone/>
            </a:pPr>
            <a:r>
              <a:t/>
            </a:r>
            <a:endParaRPr b="0" i="0" sz="7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1400"/>
              <a:buFont typeface="Arial"/>
              <a:buNone/>
            </a:pPr>
            <a:r>
              <a:rPr b="1" i="0" lang="es-ES" sz="1400" u="none" cap="none" strike="noStrike">
                <a:solidFill>
                  <a:schemeClr val="dk1"/>
                </a:solidFill>
                <a:latin typeface="Gill Sans"/>
                <a:ea typeface="Gill Sans"/>
                <a:cs typeface="Gill Sans"/>
                <a:sym typeface="Gill Sans"/>
              </a:rPr>
              <a:t>Procedimiento:</a:t>
            </a:r>
            <a:endParaRPr b="1"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600"/>
              </a:spcBef>
              <a:spcAft>
                <a:spcPts val="0"/>
              </a:spcAft>
              <a:buClr>
                <a:srgbClr val="000000"/>
              </a:buClr>
              <a:buSzPts val="200"/>
              <a:buFont typeface="Arial"/>
              <a:buNone/>
            </a:pPr>
            <a:r>
              <a:t/>
            </a:r>
            <a:endParaRPr b="1" i="0" sz="200" u="none" cap="none" strike="noStrike">
              <a:solidFill>
                <a:schemeClr val="dk1"/>
              </a:solidFill>
              <a:latin typeface="Gill Sans"/>
              <a:ea typeface="Gill Sans"/>
              <a:cs typeface="Gill Sans"/>
              <a:sym typeface="Gill Sans"/>
            </a:endParaRPr>
          </a:p>
          <a:p>
            <a:pPr indent="0" lvl="0" marL="0" marR="0" rtl="0" algn="just">
              <a:lnSpc>
                <a:spcPct val="115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4. Cubrir las balsas de almacenamiento y medición de emisiones en balsas con costra natural y con arlita.</a:t>
            </a:r>
            <a:endParaRPr b="0" i="0" sz="1400" u="none" cap="none" strike="noStrike">
              <a:solidFill>
                <a:schemeClr val="dk1"/>
              </a:solidFill>
              <a:latin typeface="Gill Sans"/>
              <a:ea typeface="Gill Sans"/>
              <a:cs typeface="Gill Sans"/>
              <a:sym typeface="Gill Sans"/>
            </a:endParaRPr>
          </a:p>
          <a:p>
            <a:pPr indent="0" lvl="0" marL="0" marR="0" rtl="0" algn="just">
              <a:lnSpc>
                <a:spcPct val="115000"/>
              </a:lnSpc>
              <a:spcBef>
                <a:spcPts val="600"/>
              </a:spcBef>
              <a:spcAft>
                <a:spcPts val="0"/>
              </a:spcAft>
              <a:buClr>
                <a:srgbClr val="000000"/>
              </a:buClr>
              <a:buSzPts val="700"/>
              <a:buFont typeface="Arial"/>
              <a:buNone/>
            </a:pPr>
            <a:r>
              <a:t/>
            </a:r>
            <a:endParaRPr b="0" i="0" sz="700" u="none" cap="none" strike="noStrike">
              <a:solidFill>
                <a:schemeClr val="dk1"/>
              </a:solidFill>
              <a:latin typeface="Gill Sans"/>
              <a:ea typeface="Gill Sans"/>
              <a:cs typeface="Gill Sans"/>
              <a:sym typeface="Gill Sans"/>
            </a:endParaRPr>
          </a:p>
          <a:p>
            <a:pPr indent="0" lvl="0" marL="0" marR="0" rtl="0" algn="just">
              <a:lnSpc>
                <a:spcPct val="115000"/>
              </a:lnSpc>
              <a:spcBef>
                <a:spcPts val="600"/>
              </a:spcBef>
              <a:spcAft>
                <a:spcPts val="0"/>
              </a:spcAft>
              <a:buClr>
                <a:srgbClr val="000000"/>
              </a:buClr>
              <a:buSzPts val="1400"/>
              <a:buFont typeface="Arial"/>
              <a:buNone/>
            </a:pPr>
            <a:r>
              <a:rPr b="0" i="0" lang="es-ES" sz="1400" u="none" cap="none" strike="noStrike">
                <a:solidFill>
                  <a:schemeClr val="dk1"/>
                </a:solidFill>
                <a:latin typeface="Gill Sans"/>
                <a:ea typeface="Gill Sans"/>
                <a:cs typeface="Gill Sans"/>
                <a:sym typeface="Gill Sans"/>
              </a:rPr>
              <a:t>5. Informes Universidad</a:t>
            </a:r>
            <a:endParaRPr b="0" i="0" sz="1400" u="none" cap="none" strike="noStrike">
              <a:solidFill>
                <a:schemeClr val="dk1"/>
              </a:solidFill>
              <a:latin typeface="Gill Sans"/>
              <a:ea typeface="Gill Sans"/>
              <a:cs typeface="Gill Sans"/>
              <a:sym typeface="Gill Sans"/>
            </a:endParaRPr>
          </a:p>
          <a:p>
            <a:pPr indent="-317500" lvl="0" marL="457200" marR="3403779" rtl="0" algn="just">
              <a:lnSpc>
                <a:spcPct val="100000"/>
              </a:lnSpc>
              <a:spcBef>
                <a:spcPts val="600"/>
              </a:spcBef>
              <a:spcAft>
                <a:spcPts val="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Estudio de sistemas de medición de gases de efecto invernadero aplicados a emisiones de purines.</a:t>
            </a:r>
            <a:endParaRPr b="0" i="0" sz="1400" u="none" cap="none" strike="noStrike">
              <a:solidFill>
                <a:schemeClr val="dk1"/>
              </a:solidFill>
              <a:latin typeface="Gill Sans"/>
              <a:ea typeface="Gill Sans"/>
              <a:cs typeface="Gill Sans"/>
              <a:sym typeface="Gill Sans"/>
            </a:endParaRPr>
          </a:p>
          <a:p>
            <a:pPr indent="-317500" lvl="0" marL="457200" marR="3403779" rtl="0" algn="just">
              <a:lnSpc>
                <a:spcPct val="100000"/>
              </a:lnSpc>
              <a:spcBef>
                <a:spcPts val="1000"/>
              </a:spcBef>
              <a:spcAft>
                <a:spcPts val="0"/>
              </a:spcAft>
              <a:buClr>
                <a:schemeClr val="dk1"/>
              </a:buClr>
              <a:buSzPts val="1400"/>
              <a:buFont typeface="Gill Sans"/>
              <a:buChar char="-"/>
            </a:pPr>
            <a:r>
              <a:rPr b="0" i="0" lang="es-ES" sz="1400" u="none" cap="none" strike="noStrike">
                <a:solidFill>
                  <a:schemeClr val="dk1"/>
                </a:solidFill>
                <a:latin typeface="Gill Sans"/>
                <a:ea typeface="Gill Sans"/>
                <a:cs typeface="Gill Sans"/>
                <a:sym typeface="Gill Sans"/>
              </a:rPr>
              <a:t>Estudio de diferentes alternativas de medición de gases de efecto invernadero que puedan ser modificadas para su aplicación en la medición de emisiones de gases de efecto invernadero en purines.</a:t>
            </a:r>
            <a:endParaRPr b="0" i="0" sz="1400" u="none" cap="none" strike="noStrike">
              <a:solidFill>
                <a:schemeClr val="dk1"/>
              </a:solidFill>
              <a:latin typeface="Gill Sans"/>
              <a:ea typeface="Gill Sans"/>
              <a:cs typeface="Gill Sans"/>
              <a:sym typeface="Gill Sans"/>
            </a:endParaRPr>
          </a:p>
          <a:p>
            <a:pPr indent="0" lvl="0" marL="0" marR="0" rtl="0" algn="just">
              <a:lnSpc>
                <a:spcPct val="100000"/>
              </a:lnSpc>
              <a:spcBef>
                <a:spcPts val="10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Resultado de imagen de FEADER" id="400" name="Google Shape;400;p55"/>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401" name="Google Shape;401;p55"/>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402" name="Google Shape;402;p55"/>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403" name="Google Shape;403;p55"/>
          <p:cNvPicPr preferRelativeResize="0"/>
          <p:nvPr/>
        </p:nvPicPr>
        <p:blipFill rotWithShape="1">
          <a:blip r:embed="rId5">
            <a:alphaModFix/>
          </a:blip>
          <a:srcRect b="0" l="0" r="0" t="0"/>
          <a:stretch/>
        </p:blipFill>
        <p:spPr>
          <a:xfrm>
            <a:off x="5810925" y="4148450"/>
            <a:ext cx="2569025" cy="1935675"/>
          </a:xfrm>
          <a:prstGeom prst="rect">
            <a:avLst/>
          </a:prstGeom>
          <a:noFill/>
          <a:ln>
            <a:noFill/>
          </a:ln>
        </p:spPr>
      </p:pic>
      <p:pic>
        <p:nvPicPr>
          <p:cNvPr descr="Resultado de imagen de centro tecnologico agropecuario cinco villas" id="404" name="Google Shape;404;p55"/>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405" name="Google Shape;405;p55"/>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406" name="Google Shape;406;p55"/>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407" name="Google Shape;407;p55"/>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408" name="Google Shape;408;p55"/>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7"/>
          <p:cNvSpPr txBox="1"/>
          <p:nvPr/>
        </p:nvSpPr>
        <p:spPr>
          <a:xfrm>
            <a:off x="508850" y="1525800"/>
            <a:ext cx="5166300" cy="41853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4. Acciones de difusión y divulgación (2020-2022)</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800"/>
              <a:buFont typeface="Arial"/>
              <a:buNone/>
            </a:pPr>
            <a:r>
              <a:t/>
            </a:r>
            <a:endParaRPr b="1" i="0" sz="1800" u="sng"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6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Divulgación del proyecto a través de las páginas web de los miembros .</a:t>
            </a:r>
            <a:endParaRPr b="0" i="0" sz="1400" u="none"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Difusión del proyecto a través de Aragón TV en el programa tempero (minuto 26:52): </a:t>
            </a:r>
            <a:endParaRPr b="0" i="0" sz="1400" u="none" cap="none" strike="noStrike">
              <a:solidFill>
                <a:srgbClr val="000000"/>
              </a:solidFill>
              <a:latin typeface="Gill Sans"/>
              <a:ea typeface="Gill Sans"/>
              <a:cs typeface="Gill Sans"/>
              <a:sym typeface="Gill Sans"/>
            </a:endParaRPr>
          </a:p>
          <a:p>
            <a:pPr indent="0" lvl="0" marL="457200" marR="0" rtl="0" algn="just">
              <a:lnSpc>
                <a:spcPct val="100000"/>
              </a:lnSpc>
              <a:spcBef>
                <a:spcPts val="1000"/>
              </a:spcBef>
              <a:spcAft>
                <a:spcPts val="0"/>
              </a:spcAft>
              <a:buClr>
                <a:srgbClr val="000000"/>
              </a:buClr>
              <a:buSzPts val="1400"/>
              <a:buFont typeface="Arial"/>
              <a:buNone/>
            </a:pPr>
            <a:r>
              <a:rPr b="0" i="0" lang="es-ES" sz="1400" u="sng" cap="none" strike="noStrike">
                <a:solidFill>
                  <a:schemeClr val="hlink"/>
                </a:solidFill>
                <a:latin typeface="Gill Sans"/>
                <a:ea typeface="Gill Sans"/>
                <a:cs typeface="Gill Sans"/>
                <a:sym typeface="Gill Sans"/>
                <a:hlinkClick r:id="rId3"/>
              </a:rPr>
              <a:t>http://alacarta.aragontelevision.es/programas/tempero/cap-627-un-pueblo-ganadero-11092021-1531</a:t>
            </a:r>
            <a:endParaRPr b="0" i="0" sz="14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1000"/>
              </a:spcBef>
              <a:spcAft>
                <a:spcPts val="0"/>
              </a:spcAft>
              <a:buClr>
                <a:srgbClr val="000000"/>
              </a:buClr>
              <a:buSzPts val="600"/>
              <a:buFont typeface="Arial"/>
              <a:buNone/>
            </a:pPr>
            <a:r>
              <a:t/>
            </a:r>
            <a:endParaRPr b="0" i="0" sz="600" u="none" cap="none" strike="noStrike">
              <a:solidFill>
                <a:schemeClr val="dk1"/>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Realización de un video promocional del dron y del proyecto.</a:t>
            </a:r>
            <a:endParaRPr b="0" i="0" sz="1400" u="none" cap="none" strike="noStrike">
              <a:solidFill>
                <a:schemeClr val="dk1"/>
              </a:solidFill>
              <a:latin typeface="Gill Sans"/>
              <a:ea typeface="Gill Sans"/>
              <a:cs typeface="Gill Sans"/>
              <a:sym typeface="Gill Sans"/>
            </a:endParaRPr>
          </a:p>
          <a:p>
            <a:pPr indent="-273050" lvl="0" marL="457200" marR="0" rtl="0" algn="just">
              <a:lnSpc>
                <a:spcPct val="100000"/>
              </a:lnSpc>
              <a:spcBef>
                <a:spcPts val="1000"/>
              </a:spcBef>
              <a:spcAft>
                <a:spcPts val="0"/>
              </a:spcAft>
              <a:buClr>
                <a:schemeClr val="dk1"/>
              </a:buClr>
              <a:buSzPts val="700"/>
              <a:buFont typeface="Gill Sans"/>
              <a:buChar char="●"/>
            </a:pPr>
            <a:r>
              <a:rPr b="0" i="0" lang="es-ES" sz="1400" u="none" cap="none" strike="noStrike">
                <a:solidFill>
                  <a:schemeClr val="dk1"/>
                </a:solidFill>
                <a:latin typeface="Gill Sans"/>
                <a:ea typeface="Gill Sans"/>
                <a:cs typeface="Gill Sans"/>
                <a:sym typeface="Gill Sans"/>
              </a:rPr>
              <a:t>Las restricciones de la pandemia han provocado una continua posposición de las jornadas de difusión.Exposición de proyecto en las III jornadas de innovación porcina (25 de Octubre de 2022).</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Resultado de imagen de FEADER" id="414" name="Google Shape;414;p57"/>
          <p:cNvPicPr preferRelativeResize="0"/>
          <p:nvPr/>
        </p:nvPicPr>
        <p:blipFill rotWithShape="1">
          <a:blip r:embed="rId4">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415" name="Google Shape;415;p57"/>
          <p:cNvPicPr preferRelativeResize="0"/>
          <p:nvPr/>
        </p:nvPicPr>
        <p:blipFill rotWithShape="1">
          <a:blip r:embed="rId5">
            <a:alphaModFix/>
          </a:blip>
          <a:srcRect b="0" l="0" r="0" t="0"/>
          <a:stretch/>
        </p:blipFill>
        <p:spPr>
          <a:xfrm>
            <a:off x="-49192" y="136517"/>
            <a:ext cx="2160240" cy="628187"/>
          </a:xfrm>
          <a:prstGeom prst="rect">
            <a:avLst/>
          </a:prstGeom>
          <a:noFill/>
          <a:ln>
            <a:noFill/>
          </a:ln>
        </p:spPr>
      </p:pic>
      <p:sp>
        <p:nvSpPr>
          <p:cNvPr id="416" name="Google Shape;416;p57"/>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417" name="Google Shape;417;p57"/>
          <p:cNvPicPr preferRelativeResize="0"/>
          <p:nvPr/>
        </p:nvPicPr>
        <p:blipFill rotWithShape="1">
          <a:blip r:embed="rId6">
            <a:alphaModFix/>
          </a:blip>
          <a:srcRect b="0" l="0" r="0" t="0"/>
          <a:stretch/>
        </p:blipFill>
        <p:spPr>
          <a:xfrm>
            <a:off x="6219394" y="3429010"/>
            <a:ext cx="2386025" cy="2876565"/>
          </a:xfrm>
          <a:prstGeom prst="rect">
            <a:avLst/>
          </a:prstGeom>
          <a:noFill/>
          <a:ln>
            <a:noFill/>
          </a:ln>
        </p:spPr>
      </p:pic>
      <p:pic>
        <p:nvPicPr>
          <p:cNvPr id="418" name="Google Shape;418;p57"/>
          <p:cNvPicPr preferRelativeResize="0"/>
          <p:nvPr/>
        </p:nvPicPr>
        <p:blipFill rotWithShape="1">
          <a:blip r:embed="rId7">
            <a:alphaModFix/>
          </a:blip>
          <a:srcRect b="0" l="0" r="0" t="0"/>
          <a:stretch/>
        </p:blipFill>
        <p:spPr>
          <a:xfrm>
            <a:off x="6237000" y="1244450"/>
            <a:ext cx="2328350" cy="2184550"/>
          </a:xfrm>
          <a:prstGeom prst="rect">
            <a:avLst/>
          </a:prstGeom>
          <a:noFill/>
          <a:ln>
            <a:noFill/>
          </a:ln>
        </p:spPr>
      </p:pic>
      <p:pic>
        <p:nvPicPr>
          <p:cNvPr descr="Resultado de imagen de centro tecnologico agropecuario cinco villas" id="419" name="Google Shape;419;p57"/>
          <p:cNvPicPr preferRelativeResize="0"/>
          <p:nvPr/>
        </p:nvPicPr>
        <p:blipFill rotWithShape="1">
          <a:blip r:embed="rId8">
            <a:alphaModFix/>
          </a:blip>
          <a:srcRect b="0" l="0" r="0" t="0"/>
          <a:stretch/>
        </p:blipFill>
        <p:spPr>
          <a:xfrm>
            <a:off x="7396165" y="6368928"/>
            <a:ext cx="1093227" cy="476672"/>
          </a:xfrm>
          <a:prstGeom prst="rect">
            <a:avLst/>
          </a:prstGeom>
          <a:noFill/>
          <a:ln>
            <a:noFill/>
          </a:ln>
        </p:spPr>
      </p:pic>
      <p:pic>
        <p:nvPicPr>
          <p:cNvPr descr="Resultado de imagen de facultad veterinaria unizar" id="420" name="Google Shape;420;p57"/>
          <p:cNvPicPr preferRelativeResize="0"/>
          <p:nvPr/>
        </p:nvPicPr>
        <p:blipFill rotWithShape="1">
          <a:blip r:embed="rId9">
            <a:alphaModFix/>
          </a:blip>
          <a:srcRect b="0" l="0" r="0" t="0"/>
          <a:stretch/>
        </p:blipFill>
        <p:spPr>
          <a:xfrm>
            <a:off x="5232373" y="6381328"/>
            <a:ext cx="1428527" cy="451860"/>
          </a:xfrm>
          <a:prstGeom prst="rect">
            <a:avLst/>
          </a:prstGeom>
          <a:noFill/>
          <a:ln>
            <a:noFill/>
          </a:ln>
        </p:spPr>
      </p:pic>
      <p:pic>
        <p:nvPicPr>
          <p:cNvPr id="421" name="Google Shape;421;p57"/>
          <p:cNvPicPr preferRelativeResize="0"/>
          <p:nvPr/>
        </p:nvPicPr>
        <p:blipFill rotWithShape="1">
          <a:blip r:embed="rId10">
            <a:alphaModFix/>
          </a:blip>
          <a:srcRect b="0" l="72655" r="0" t="0"/>
          <a:stretch/>
        </p:blipFill>
        <p:spPr>
          <a:xfrm>
            <a:off x="2396750" y="6403725"/>
            <a:ext cx="464800" cy="407050"/>
          </a:xfrm>
          <a:prstGeom prst="rect">
            <a:avLst/>
          </a:prstGeom>
          <a:noFill/>
          <a:ln>
            <a:noFill/>
          </a:ln>
        </p:spPr>
      </p:pic>
      <p:pic>
        <p:nvPicPr>
          <p:cNvPr id="422" name="Google Shape;422;p57"/>
          <p:cNvPicPr preferRelativeResize="0"/>
          <p:nvPr/>
        </p:nvPicPr>
        <p:blipFill rotWithShape="1">
          <a:blip r:embed="rId11">
            <a:alphaModFix/>
          </a:blip>
          <a:srcRect b="0" l="0" r="0" t="0"/>
          <a:stretch/>
        </p:blipFill>
        <p:spPr>
          <a:xfrm>
            <a:off x="1080700" y="6403750"/>
            <a:ext cx="342329" cy="407025"/>
          </a:xfrm>
          <a:prstGeom prst="rect">
            <a:avLst/>
          </a:prstGeom>
          <a:noFill/>
          <a:ln>
            <a:noFill/>
          </a:ln>
        </p:spPr>
      </p:pic>
      <p:sp>
        <p:nvSpPr>
          <p:cNvPr id="423" name="Google Shape;423;p57"/>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idx="1" type="body"/>
          </p:nvPr>
        </p:nvSpPr>
        <p:spPr>
          <a:xfrm>
            <a:off x="682625" y="1313975"/>
            <a:ext cx="7655400" cy="493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368"/>
              <a:buNone/>
            </a:pPr>
            <a:r>
              <a:t/>
            </a:r>
            <a:endParaRPr sz="1800">
              <a:latin typeface="Batang"/>
              <a:ea typeface="Batang"/>
              <a:cs typeface="Batang"/>
              <a:sym typeface="Batang"/>
            </a:endParaRPr>
          </a:p>
          <a:p>
            <a:pPr indent="0" lvl="0" marL="457200" rtl="0" algn="ctr">
              <a:lnSpc>
                <a:spcPct val="100000"/>
              </a:lnSpc>
              <a:spcBef>
                <a:spcPts val="600"/>
              </a:spcBef>
              <a:spcAft>
                <a:spcPts val="0"/>
              </a:spcAft>
              <a:buSzPts val="1368"/>
              <a:buNone/>
            </a:pPr>
            <a:r>
              <a:rPr lang="es-ES" sz="3100"/>
              <a:t>DATOS DE VUELOS</a:t>
            </a:r>
            <a:endParaRPr sz="3100"/>
          </a:p>
        </p:txBody>
      </p:sp>
      <p:sp>
        <p:nvSpPr>
          <p:cNvPr id="429" name="Google Shape;429;p58"/>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RESULTADOS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30" name="Google Shape;430;p58"/>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431" name="Google Shape;431;p58"/>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id="432" name="Google Shape;432;p58"/>
          <p:cNvPicPr preferRelativeResize="0"/>
          <p:nvPr/>
        </p:nvPicPr>
        <p:blipFill rotWithShape="1">
          <a:blip r:embed="rId5">
            <a:alphaModFix/>
          </a:blip>
          <a:srcRect b="0" l="0" r="0" t="0"/>
          <a:stretch/>
        </p:blipFill>
        <p:spPr>
          <a:xfrm>
            <a:off x="2315550" y="2342350"/>
            <a:ext cx="4512875" cy="3492925"/>
          </a:xfrm>
          <a:prstGeom prst="rect">
            <a:avLst/>
          </a:prstGeom>
          <a:noFill/>
          <a:ln>
            <a:noFill/>
          </a:ln>
        </p:spPr>
      </p:pic>
      <p:pic>
        <p:nvPicPr>
          <p:cNvPr descr="Resultado de imagen de centro tecnologico agropecuario cinco villas" id="433" name="Google Shape;433;p58"/>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434" name="Google Shape;434;p58"/>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435" name="Google Shape;435;p58"/>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436" name="Google Shape;436;p58"/>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437" name="Google Shape;437;p58"/>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9"/>
          <p:cNvSpPr txBox="1"/>
          <p:nvPr>
            <p:ph idx="1" type="body"/>
          </p:nvPr>
        </p:nvSpPr>
        <p:spPr>
          <a:xfrm>
            <a:off x="662250" y="1587500"/>
            <a:ext cx="7819500" cy="4937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1368"/>
              <a:buNone/>
            </a:pPr>
            <a:r>
              <a:rPr lang="es-ES" sz="1700"/>
              <a:t>Valores registrados en una toma de datos controlada sobre balsa de purín sin agitación:</a:t>
            </a:r>
            <a:endParaRPr sz="1700"/>
          </a:p>
        </p:txBody>
      </p:sp>
      <p:sp>
        <p:nvSpPr>
          <p:cNvPr id="443" name="Google Shape;443;p59"/>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RESULTADOS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44" name="Google Shape;444;p59"/>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445" name="Google Shape;445;p59"/>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id="446" name="Google Shape;446;p59"/>
          <p:cNvPicPr preferRelativeResize="0"/>
          <p:nvPr/>
        </p:nvPicPr>
        <p:blipFill rotWithShape="1">
          <a:blip r:embed="rId5">
            <a:alphaModFix/>
          </a:blip>
          <a:srcRect b="0" l="0" r="0" t="0"/>
          <a:stretch/>
        </p:blipFill>
        <p:spPr>
          <a:xfrm>
            <a:off x="1084238" y="2162887"/>
            <a:ext cx="6975525" cy="3786925"/>
          </a:xfrm>
          <a:prstGeom prst="rect">
            <a:avLst/>
          </a:prstGeom>
          <a:noFill/>
          <a:ln>
            <a:noFill/>
          </a:ln>
        </p:spPr>
      </p:pic>
      <p:pic>
        <p:nvPicPr>
          <p:cNvPr descr="Resultado de imagen de centro tecnologico agropecuario cinco villas" id="447" name="Google Shape;447;p59"/>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448" name="Google Shape;448;p59"/>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449" name="Google Shape;449;p59"/>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450" name="Google Shape;450;p59"/>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451" name="Google Shape;451;p59"/>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0"/>
          <p:cNvSpPr txBox="1"/>
          <p:nvPr>
            <p:ph idx="1" type="body"/>
          </p:nvPr>
        </p:nvSpPr>
        <p:spPr>
          <a:xfrm>
            <a:off x="536950" y="1518025"/>
            <a:ext cx="8229600" cy="4937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600"/>
              </a:spcBef>
              <a:spcAft>
                <a:spcPts val="0"/>
              </a:spcAft>
              <a:buSzPts val="1368"/>
              <a:buNone/>
            </a:pPr>
            <a:r>
              <a:rPr lang="es-ES" sz="1700"/>
              <a:t>Valores registrados en una toma de datos controlada sobre balsa de purín con agitación:</a:t>
            </a:r>
            <a:endParaRPr sz="2500"/>
          </a:p>
          <a:p>
            <a:pPr indent="-187452" lvl="0" marL="274320" rtl="0" algn="just">
              <a:lnSpc>
                <a:spcPct val="100000"/>
              </a:lnSpc>
              <a:spcBef>
                <a:spcPts val="600"/>
              </a:spcBef>
              <a:spcAft>
                <a:spcPts val="0"/>
              </a:spcAft>
              <a:buSzPts val="1368"/>
              <a:buNone/>
            </a:pPr>
            <a:r>
              <a:t/>
            </a:r>
            <a:endParaRPr sz="1800">
              <a:latin typeface="Batang"/>
              <a:ea typeface="Batang"/>
              <a:cs typeface="Batang"/>
              <a:sym typeface="Batang"/>
            </a:endParaRPr>
          </a:p>
        </p:txBody>
      </p:sp>
      <p:sp>
        <p:nvSpPr>
          <p:cNvPr id="457" name="Google Shape;457;p60"/>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RESULTADOS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58" name="Google Shape;458;p60"/>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459" name="Google Shape;459;p60"/>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id="460" name="Google Shape;460;p60"/>
          <p:cNvPicPr preferRelativeResize="0"/>
          <p:nvPr/>
        </p:nvPicPr>
        <p:blipFill rotWithShape="1">
          <a:blip r:embed="rId5">
            <a:alphaModFix/>
          </a:blip>
          <a:srcRect b="0" l="0" r="0" t="0"/>
          <a:stretch/>
        </p:blipFill>
        <p:spPr>
          <a:xfrm>
            <a:off x="1572664" y="2111976"/>
            <a:ext cx="6158163" cy="3968775"/>
          </a:xfrm>
          <a:prstGeom prst="rect">
            <a:avLst/>
          </a:prstGeom>
          <a:noFill/>
          <a:ln>
            <a:noFill/>
          </a:ln>
        </p:spPr>
      </p:pic>
      <p:pic>
        <p:nvPicPr>
          <p:cNvPr descr="Resultado de imagen de centro tecnologico agropecuario cinco villas" id="461" name="Google Shape;461;p60"/>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462" name="Google Shape;462;p60"/>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463" name="Google Shape;463;p60"/>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464" name="Google Shape;464;p60"/>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465" name="Google Shape;465;p60"/>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ph idx="1" type="body"/>
          </p:nvPr>
        </p:nvSpPr>
        <p:spPr>
          <a:xfrm>
            <a:off x="457200" y="1822276"/>
            <a:ext cx="8229600" cy="43347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600"/>
              </a:spcBef>
              <a:spcAft>
                <a:spcPts val="0"/>
              </a:spcAft>
              <a:buSzPts val="1368"/>
              <a:buNone/>
            </a:pPr>
            <a:r>
              <a:t/>
            </a:r>
            <a:endParaRPr sz="1800"/>
          </a:p>
          <a:p>
            <a:pPr indent="0" lvl="0" marL="457200" rtl="0" algn="just">
              <a:lnSpc>
                <a:spcPct val="100000"/>
              </a:lnSpc>
              <a:spcBef>
                <a:spcPts val="600"/>
              </a:spcBef>
              <a:spcAft>
                <a:spcPts val="0"/>
              </a:spcAft>
              <a:buSzPts val="1368"/>
              <a:buNone/>
            </a:pPr>
            <a:r>
              <a:rPr lang="es-ES" sz="1800"/>
              <a:t>Valores registrados en una toma de datos controlada en arqueta soltando purín:</a:t>
            </a:r>
            <a:endParaRPr sz="1800"/>
          </a:p>
        </p:txBody>
      </p:sp>
      <p:sp>
        <p:nvSpPr>
          <p:cNvPr id="471" name="Google Shape;471;p61"/>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RESULTADOS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72" name="Google Shape;472;p61"/>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473" name="Google Shape;473;p61"/>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id="474" name="Google Shape;474;p61"/>
          <p:cNvPicPr preferRelativeResize="0"/>
          <p:nvPr/>
        </p:nvPicPr>
        <p:blipFill rotWithShape="1">
          <a:blip r:embed="rId5">
            <a:alphaModFix/>
          </a:blip>
          <a:srcRect b="0" l="0" r="0" t="0"/>
          <a:stretch/>
        </p:blipFill>
        <p:spPr>
          <a:xfrm>
            <a:off x="505010" y="2978303"/>
            <a:ext cx="8133974" cy="2065625"/>
          </a:xfrm>
          <a:prstGeom prst="rect">
            <a:avLst/>
          </a:prstGeom>
          <a:noFill/>
          <a:ln>
            <a:noFill/>
          </a:ln>
        </p:spPr>
      </p:pic>
      <p:pic>
        <p:nvPicPr>
          <p:cNvPr descr="Resultado de imagen de centro tecnologico agropecuario cinco villas" id="475" name="Google Shape;475;p61"/>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476" name="Google Shape;476;p61"/>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477" name="Google Shape;477;p61"/>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478" name="Google Shape;478;p61"/>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479" name="Google Shape;479;p61"/>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6"/>
          <p:cNvSpPr txBox="1"/>
          <p:nvPr>
            <p:ph idx="1" type="body"/>
          </p:nvPr>
        </p:nvSpPr>
        <p:spPr>
          <a:xfrm>
            <a:off x="457200" y="1818150"/>
            <a:ext cx="8229600" cy="3242700"/>
          </a:xfrm>
          <a:prstGeom prst="rect">
            <a:avLst/>
          </a:prstGeom>
          <a:noFill/>
          <a:ln>
            <a:noFill/>
          </a:ln>
        </p:spPr>
        <p:txBody>
          <a:bodyPr anchorCtr="0" anchor="t" bIns="45700" lIns="91425" spcFirstLastPara="1" rIns="91425" wrap="square" tIns="45700">
            <a:noAutofit/>
          </a:bodyPr>
          <a:lstStyle/>
          <a:p>
            <a:pPr indent="-187452" lvl="0" marL="274320" rtl="0" algn="ctr">
              <a:lnSpc>
                <a:spcPct val="100000"/>
              </a:lnSpc>
              <a:spcBef>
                <a:spcPts val="600"/>
              </a:spcBef>
              <a:spcAft>
                <a:spcPts val="0"/>
              </a:spcAft>
              <a:buSzPts val="1368"/>
              <a:buNone/>
            </a:pPr>
            <a:r>
              <a:rPr b="1" lang="es-ES" sz="1800"/>
              <a:t>Factores clave para la medición de lecturas</a:t>
            </a:r>
            <a:endParaRPr b="1" sz="1800"/>
          </a:p>
          <a:p>
            <a:pPr indent="-187452" lvl="0" marL="274320" rtl="0" algn="just">
              <a:lnSpc>
                <a:spcPct val="100000"/>
              </a:lnSpc>
              <a:spcBef>
                <a:spcPts val="600"/>
              </a:spcBef>
              <a:spcAft>
                <a:spcPts val="0"/>
              </a:spcAft>
              <a:buSzPts val="1368"/>
              <a:buNone/>
            </a:pPr>
            <a:r>
              <a:t/>
            </a:r>
            <a:endParaRPr sz="1000"/>
          </a:p>
          <a:p>
            <a:pPr indent="0" lvl="0" marL="86868" rtl="0" algn="just">
              <a:lnSpc>
                <a:spcPct val="100000"/>
              </a:lnSpc>
              <a:spcBef>
                <a:spcPts val="600"/>
              </a:spcBef>
              <a:spcAft>
                <a:spcPts val="0"/>
              </a:spcAft>
              <a:buSzPts val="1368"/>
              <a:buNone/>
            </a:pPr>
            <a:r>
              <a:t/>
            </a:r>
            <a:endParaRPr sz="1000"/>
          </a:p>
          <a:p>
            <a:pPr indent="-273050" lvl="0" marL="457200" rtl="0" algn="just">
              <a:lnSpc>
                <a:spcPct val="100000"/>
              </a:lnSpc>
              <a:spcBef>
                <a:spcPts val="600"/>
              </a:spcBef>
              <a:spcAft>
                <a:spcPts val="0"/>
              </a:spcAft>
              <a:buClr>
                <a:schemeClr val="dk1"/>
              </a:buClr>
              <a:buSzPts val="700"/>
              <a:buChar char="●"/>
            </a:pPr>
            <a:r>
              <a:rPr lang="es-ES" sz="1800"/>
              <a:t>Los resultados en agitación y movimiento incrementan las emisiones de amoniaco y gases de efecto invernadero.</a:t>
            </a:r>
            <a:endParaRPr sz="1800"/>
          </a:p>
          <a:p>
            <a:pPr indent="0" lvl="0" marL="0" rtl="0" algn="just">
              <a:lnSpc>
                <a:spcPct val="100000"/>
              </a:lnSpc>
              <a:spcBef>
                <a:spcPts val="600"/>
              </a:spcBef>
              <a:spcAft>
                <a:spcPts val="0"/>
              </a:spcAft>
              <a:buSzPts val="1368"/>
              <a:buNone/>
            </a:pPr>
            <a:r>
              <a:t/>
            </a:r>
            <a:endParaRPr sz="1800"/>
          </a:p>
          <a:p>
            <a:pPr indent="-273050" lvl="0" marL="457200" rtl="0" algn="just">
              <a:lnSpc>
                <a:spcPct val="100000"/>
              </a:lnSpc>
              <a:spcBef>
                <a:spcPts val="600"/>
              </a:spcBef>
              <a:spcAft>
                <a:spcPts val="0"/>
              </a:spcAft>
              <a:buClr>
                <a:schemeClr val="dk1"/>
              </a:buClr>
              <a:buSzPts val="700"/>
              <a:buChar char="●"/>
            </a:pPr>
            <a:r>
              <a:rPr lang="es-ES" sz="1800"/>
              <a:t>Las emisiones de amoniaco en agitación de balsas de purines con costra de arlita están por debajo de los límites de detección del dron.</a:t>
            </a:r>
            <a:endParaRPr sz="1800"/>
          </a:p>
          <a:p>
            <a:pPr indent="0" lvl="0" marL="0" rtl="0" algn="just">
              <a:lnSpc>
                <a:spcPct val="100000"/>
              </a:lnSpc>
              <a:spcBef>
                <a:spcPts val="600"/>
              </a:spcBef>
              <a:spcAft>
                <a:spcPts val="0"/>
              </a:spcAft>
              <a:buSzPts val="1368"/>
              <a:buNone/>
            </a:pPr>
            <a:r>
              <a:t/>
            </a:r>
            <a:endParaRPr sz="1800"/>
          </a:p>
          <a:p>
            <a:pPr indent="0" lvl="0" marL="0" rtl="0" algn="just">
              <a:lnSpc>
                <a:spcPct val="100000"/>
              </a:lnSpc>
              <a:spcBef>
                <a:spcPts val="600"/>
              </a:spcBef>
              <a:spcAft>
                <a:spcPts val="0"/>
              </a:spcAft>
              <a:buSzPts val="1368"/>
              <a:buNone/>
            </a:pPr>
            <a:r>
              <a:t/>
            </a:r>
            <a:endParaRPr/>
          </a:p>
          <a:p>
            <a:pPr indent="-187452" lvl="0" marL="274320" rtl="0" algn="just">
              <a:lnSpc>
                <a:spcPct val="100000"/>
              </a:lnSpc>
              <a:spcBef>
                <a:spcPts val="600"/>
              </a:spcBef>
              <a:spcAft>
                <a:spcPts val="0"/>
              </a:spcAft>
              <a:buSzPts val="1368"/>
              <a:buNone/>
            </a:pPr>
            <a:r>
              <a:t/>
            </a:r>
            <a:endParaRPr sz="1800">
              <a:latin typeface="Batang"/>
              <a:ea typeface="Batang"/>
              <a:cs typeface="Batang"/>
              <a:sym typeface="Batang"/>
            </a:endParaRPr>
          </a:p>
        </p:txBody>
      </p:sp>
      <p:sp>
        <p:nvSpPr>
          <p:cNvPr id="485" name="Google Shape;485;p26"/>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OBJETIVOS ALCANZADOS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86" name="Google Shape;486;p26"/>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487" name="Google Shape;487;p26"/>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descr="Resultado de imagen de centro tecnologico agropecuario cinco villas" id="488" name="Google Shape;488;p26"/>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489" name="Google Shape;489;p26"/>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490" name="Google Shape;490;p26"/>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491" name="Google Shape;491;p26"/>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492" name="Google Shape;492;p26"/>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2"/>
          <p:cNvSpPr txBox="1"/>
          <p:nvPr>
            <p:ph idx="1" type="body"/>
          </p:nvPr>
        </p:nvSpPr>
        <p:spPr>
          <a:xfrm>
            <a:off x="457200" y="1794063"/>
            <a:ext cx="8229600" cy="3705000"/>
          </a:xfrm>
          <a:prstGeom prst="rect">
            <a:avLst/>
          </a:prstGeom>
          <a:noFill/>
          <a:ln>
            <a:noFill/>
          </a:ln>
        </p:spPr>
        <p:txBody>
          <a:bodyPr anchorCtr="0" anchor="t" bIns="45700" lIns="91425" spcFirstLastPara="1" rIns="91425" wrap="square" tIns="45700">
            <a:noAutofit/>
          </a:bodyPr>
          <a:lstStyle/>
          <a:p>
            <a:pPr indent="0" lvl="0" marL="457200" rtl="0" algn="ctr">
              <a:lnSpc>
                <a:spcPct val="100000"/>
              </a:lnSpc>
              <a:spcBef>
                <a:spcPts val="600"/>
              </a:spcBef>
              <a:spcAft>
                <a:spcPts val="0"/>
              </a:spcAft>
              <a:buSzPts val="1368"/>
              <a:buNone/>
            </a:pPr>
            <a:r>
              <a:rPr b="1" lang="es-ES" sz="1800"/>
              <a:t>Conclusiones</a:t>
            </a:r>
            <a:endParaRPr sz="1800"/>
          </a:p>
          <a:p>
            <a:pPr indent="0" lvl="0" marL="457200" rtl="0" algn="just">
              <a:lnSpc>
                <a:spcPct val="100000"/>
              </a:lnSpc>
              <a:spcBef>
                <a:spcPts val="600"/>
              </a:spcBef>
              <a:spcAft>
                <a:spcPts val="0"/>
              </a:spcAft>
              <a:buSzPts val="1368"/>
              <a:buNone/>
            </a:pPr>
            <a:r>
              <a:t/>
            </a:r>
            <a:endParaRPr sz="1800"/>
          </a:p>
          <a:p>
            <a:pPr indent="-273050" lvl="0" marL="457200" rtl="0" algn="just">
              <a:lnSpc>
                <a:spcPct val="100000"/>
              </a:lnSpc>
              <a:spcBef>
                <a:spcPts val="600"/>
              </a:spcBef>
              <a:spcAft>
                <a:spcPts val="0"/>
              </a:spcAft>
              <a:buClr>
                <a:schemeClr val="dk1"/>
              </a:buClr>
              <a:buSzPts val="700"/>
              <a:buChar char="●"/>
            </a:pPr>
            <a:r>
              <a:rPr lang="es-ES" sz="1800"/>
              <a:t>La costra de purín protege, pero las pruebas no son concluyentes.</a:t>
            </a:r>
            <a:endParaRPr sz="1800"/>
          </a:p>
          <a:p>
            <a:pPr indent="-273050" lvl="0" marL="457200" rtl="0" algn="just">
              <a:lnSpc>
                <a:spcPct val="100000"/>
              </a:lnSpc>
              <a:spcBef>
                <a:spcPts val="1000"/>
              </a:spcBef>
              <a:spcAft>
                <a:spcPts val="0"/>
              </a:spcAft>
              <a:buClr>
                <a:schemeClr val="dk1"/>
              </a:buClr>
              <a:buSzPts val="700"/>
              <a:buChar char="●"/>
            </a:pPr>
            <a:r>
              <a:rPr lang="es-ES" sz="1800"/>
              <a:t>El dron realiza lecturas pero por debajo de su límite de detección da valores de 0.</a:t>
            </a:r>
            <a:endParaRPr sz="1800"/>
          </a:p>
          <a:p>
            <a:pPr indent="-273050" lvl="0" marL="457200" rtl="0" algn="just">
              <a:lnSpc>
                <a:spcPct val="100000"/>
              </a:lnSpc>
              <a:spcBef>
                <a:spcPts val="1000"/>
              </a:spcBef>
              <a:spcAft>
                <a:spcPts val="0"/>
              </a:spcAft>
              <a:buClr>
                <a:schemeClr val="dk1"/>
              </a:buClr>
              <a:buSzPts val="700"/>
              <a:buChar char="●"/>
            </a:pPr>
            <a:r>
              <a:rPr lang="es-ES" sz="1800"/>
              <a:t>Se necesitará reforzar los resultados con más vuelos en próximas anualidades de otros proyectos de  purines como diferentes cubiertas de balsas y colocación de placas fotovoltaica.</a:t>
            </a:r>
            <a:endParaRPr sz="1800"/>
          </a:p>
          <a:p>
            <a:pPr indent="-273050" lvl="0" marL="457200" rtl="0" algn="just">
              <a:lnSpc>
                <a:spcPct val="100000"/>
              </a:lnSpc>
              <a:spcBef>
                <a:spcPts val="1000"/>
              </a:spcBef>
              <a:spcAft>
                <a:spcPts val="0"/>
              </a:spcAft>
              <a:buClr>
                <a:schemeClr val="dk1"/>
              </a:buClr>
              <a:buSzPts val="700"/>
              <a:buChar char="●"/>
            </a:pPr>
            <a:r>
              <a:rPr lang="es-ES" sz="1800"/>
              <a:t>Próximo paso: Optimizar la técnica de medición con el dron mediante balances de materia para la cuantificación de emisiones en un periodo de tiempo.</a:t>
            </a:r>
            <a:endParaRPr sz="1800"/>
          </a:p>
          <a:p>
            <a:pPr indent="-187452" lvl="0" marL="274320" rtl="0" algn="just">
              <a:lnSpc>
                <a:spcPct val="100000"/>
              </a:lnSpc>
              <a:spcBef>
                <a:spcPts val="1000"/>
              </a:spcBef>
              <a:spcAft>
                <a:spcPts val="0"/>
              </a:spcAft>
              <a:buSzPts val="1368"/>
              <a:buNone/>
            </a:pPr>
            <a:r>
              <a:t/>
            </a:r>
            <a:endParaRPr sz="1800">
              <a:latin typeface="Anton"/>
              <a:ea typeface="Anton"/>
              <a:cs typeface="Anton"/>
              <a:sym typeface="Anton"/>
            </a:endParaRPr>
          </a:p>
        </p:txBody>
      </p:sp>
      <p:sp>
        <p:nvSpPr>
          <p:cNvPr id="498" name="Google Shape;498;p62"/>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nton"/>
              <a:buNone/>
            </a:pPr>
            <a:r>
              <a:rPr b="0" i="0" lang="es-ES" sz="4400" u="none" cap="none" strike="noStrike">
                <a:solidFill>
                  <a:srgbClr val="000000"/>
                </a:solidFill>
                <a:latin typeface="Anton"/>
                <a:ea typeface="Anton"/>
                <a:cs typeface="Anton"/>
                <a:sym typeface="Anton"/>
              </a:rPr>
              <a:t>OBJETIVOS ALCANZADOS</a:t>
            </a:r>
            <a:endParaRPr b="0" i="0" sz="4400" u="none" cap="none" strike="noStrike">
              <a:solidFill>
                <a:srgbClr val="000000"/>
              </a:solidFill>
              <a:latin typeface="Anton"/>
              <a:ea typeface="Anton"/>
              <a:cs typeface="Anton"/>
              <a:sym typeface="Anton"/>
            </a:endParaRPr>
          </a:p>
        </p:txBody>
      </p:sp>
      <p:pic>
        <p:nvPicPr>
          <p:cNvPr descr="Resultado de imagen de gobierno de aragon desarrollo rural y soste" id="499" name="Google Shape;499;p62"/>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500" name="Google Shape;500;p62"/>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pic>
        <p:nvPicPr>
          <p:cNvPr descr="Resultado de imagen de centro tecnologico agropecuario cinco villas" id="501" name="Google Shape;501;p62"/>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502" name="Google Shape;502;p62"/>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503" name="Google Shape;503;p62"/>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504" name="Google Shape;504;p62"/>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505" name="Google Shape;505;p62"/>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nvSpPr>
        <p:spPr>
          <a:xfrm>
            <a:off x="412365" y="481672"/>
            <a:ext cx="8352900" cy="86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OBJETIVO PRINCIPAL</a:t>
            </a:r>
            <a:endParaRPr b="0" i="0" sz="4800" u="none" cap="none" strike="noStrike">
              <a:solidFill>
                <a:srgbClr val="000000"/>
              </a:solidFill>
              <a:latin typeface="Anton"/>
              <a:ea typeface="Anton"/>
              <a:cs typeface="Anton"/>
              <a:sym typeface="Anton"/>
            </a:endParaRPr>
          </a:p>
        </p:txBody>
      </p:sp>
      <p:pic>
        <p:nvPicPr>
          <p:cNvPr descr="Resultado de imagen de FEADER" id="141" name="Google Shape;141;p3"/>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42" name="Google Shape;142;p3"/>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descr="Resultado de imagen de centro tecnologico agropecuario cinco villas" id="143" name="Google Shape;143;p3"/>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144" name="Google Shape;144;p3"/>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145" name="Google Shape;145;p3"/>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146" name="Google Shape;146;p3"/>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147" name="Google Shape;147;p3"/>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
        <p:nvSpPr>
          <p:cNvPr id="148" name="Google Shape;148;p3"/>
          <p:cNvSpPr txBox="1"/>
          <p:nvPr/>
        </p:nvSpPr>
        <p:spPr>
          <a:xfrm>
            <a:off x="654600" y="1716425"/>
            <a:ext cx="7834800" cy="398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900"/>
              <a:buFont typeface="Arial"/>
              <a:buNone/>
            </a:pPr>
            <a:r>
              <a:rPr b="0" i="0" lang="es-ES" sz="1900" u="none" cap="none" strike="noStrike">
                <a:solidFill>
                  <a:srgbClr val="000000"/>
                </a:solidFill>
                <a:latin typeface="Gill Sans"/>
                <a:ea typeface="Gill Sans"/>
                <a:cs typeface="Gill Sans"/>
                <a:sym typeface="Gill Sans"/>
              </a:rPr>
              <a:t>El </a:t>
            </a:r>
            <a:r>
              <a:rPr b="1" i="0" lang="es-ES" sz="1900" u="none" cap="none" strike="noStrike">
                <a:solidFill>
                  <a:srgbClr val="000000"/>
                </a:solidFill>
                <a:latin typeface="Gill Sans"/>
                <a:ea typeface="Gill Sans"/>
                <a:cs typeface="Gill Sans"/>
                <a:sym typeface="Gill Sans"/>
              </a:rPr>
              <a:t>objetivo</a:t>
            </a:r>
            <a:r>
              <a:rPr b="0" i="0" lang="es-ES" sz="1900" u="none" cap="none" strike="noStrike">
                <a:solidFill>
                  <a:srgbClr val="000000"/>
                </a:solidFill>
                <a:latin typeface="Gill Sans"/>
                <a:ea typeface="Gill Sans"/>
                <a:cs typeface="Gill Sans"/>
                <a:sym typeface="Gill Sans"/>
              </a:rPr>
              <a:t> del proyecto es </a:t>
            </a:r>
            <a:r>
              <a:rPr b="1" lang="es-ES" sz="1900">
                <a:latin typeface="Gill Sans"/>
                <a:ea typeface="Gill Sans"/>
                <a:cs typeface="Gill Sans"/>
                <a:sym typeface="Gill Sans"/>
              </a:rPr>
              <a:t>evaluar</a:t>
            </a:r>
            <a:r>
              <a:rPr b="1" i="0" lang="es-ES" sz="1900" u="none" cap="none" strike="noStrike">
                <a:solidFill>
                  <a:srgbClr val="000000"/>
                </a:solidFill>
                <a:latin typeface="Gill Sans"/>
                <a:ea typeface="Gill Sans"/>
                <a:cs typeface="Gill Sans"/>
                <a:sym typeface="Gill Sans"/>
              </a:rPr>
              <a:t> las pérdidas de nutrientes del purín</a:t>
            </a:r>
            <a:r>
              <a:rPr b="0" i="0" lang="es-ES" sz="1900" u="none" cap="none" strike="noStrike">
                <a:solidFill>
                  <a:srgbClr val="000000"/>
                </a:solidFill>
                <a:latin typeface="Gill Sans"/>
                <a:ea typeface="Gill Sans"/>
                <a:cs typeface="Gill Sans"/>
                <a:sym typeface="Gill Sans"/>
              </a:rPr>
              <a:t> que se producen por la liberación </a:t>
            </a:r>
            <a:r>
              <a:rPr b="0" i="0" lang="es-ES" sz="1900" u="none" cap="none" strike="noStrike">
                <a:solidFill>
                  <a:srgbClr val="000000"/>
                </a:solidFill>
                <a:latin typeface="Gill Sans"/>
                <a:ea typeface="Gill Sans"/>
                <a:cs typeface="Gill Sans"/>
                <a:sym typeface="Gill Sans"/>
              </a:rPr>
              <a:t>a la atmósfera de amoniaco y óxido nitroso, principalmente, mediante la aplicación de la </a:t>
            </a:r>
            <a:r>
              <a:rPr b="1" i="0" lang="es-ES" sz="1900" u="none" cap="none" strike="noStrike">
                <a:solidFill>
                  <a:srgbClr val="000000"/>
                </a:solidFill>
                <a:latin typeface="Gill Sans"/>
                <a:ea typeface="Gill Sans"/>
                <a:cs typeface="Gill Sans"/>
                <a:sym typeface="Gill Sans"/>
              </a:rPr>
              <a:t>tecnología UAV</a:t>
            </a:r>
            <a:r>
              <a:rPr b="0" i="0" lang="es-ES" sz="1900" u="none" cap="none" strike="noStrike">
                <a:solidFill>
                  <a:srgbClr val="000000"/>
                </a:solidFill>
                <a:latin typeface="Gill Sans"/>
                <a:ea typeface="Gill Sans"/>
                <a:cs typeface="Gill Sans"/>
                <a:sym typeface="Gill Sans"/>
              </a:rPr>
              <a:t> (Vehículo Aéreo no Tripulado) o </a:t>
            </a:r>
            <a:r>
              <a:rPr b="1" i="0" lang="es-ES" sz="1900" u="none" cap="none" strike="noStrike">
                <a:solidFill>
                  <a:srgbClr val="000000"/>
                </a:solidFill>
                <a:latin typeface="Gill Sans"/>
                <a:ea typeface="Gill Sans"/>
                <a:cs typeface="Gill Sans"/>
                <a:sym typeface="Gill Sans"/>
              </a:rPr>
              <a:t>dron</a:t>
            </a:r>
            <a:r>
              <a:rPr b="0" i="0" lang="es-ES" sz="1900" u="none" cap="none" strike="noStrike">
                <a:solidFill>
                  <a:srgbClr val="000000"/>
                </a:solidFill>
                <a:latin typeface="Gill Sans"/>
                <a:ea typeface="Gill Sans"/>
                <a:cs typeface="Gill Sans"/>
                <a:sym typeface="Gill Sans"/>
              </a:rPr>
              <a:t>.</a:t>
            </a:r>
            <a:endParaRPr b="0" i="0" sz="19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900"/>
              <a:buFont typeface="Arial"/>
              <a:buNone/>
            </a:pPr>
            <a:r>
              <a:rPr b="0" i="0" lang="es-ES" sz="1900" u="none" cap="none" strike="noStrike">
                <a:solidFill>
                  <a:srgbClr val="000000"/>
                </a:solidFill>
                <a:latin typeface="Gill Sans"/>
                <a:ea typeface="Gill Sans"/>
                <a:cs typeface="Gill Sans"/>
                <a:sym typeface="Gill Sans"/>
              </a:rPr>
              <a:t>La técnica se aplicaría para la </a:t>
            </a:r>
            <a:r>
              <a:rPr b="1" i="0" lang="es-ES" sz="1900" u="none" cap="none" strike="noStrike">
                <a:solidFill>
                  <a:srgbClr val="000000"/>
                </a:solidFill>
                <a:latin typeface="Gill Sans"/>
                <a:ea typeface="Gill Sans"/>
                <a:cs typeface="Gill Sans"/>
                <a:sym typeface="Gill Sans"/>
              </a:rPr>
              <a:t>medición de emisiones</a:t>
            </a:r>
            <a:r>
              <a:rPr b="0" i="0" lang="es-ES" sz="1900" u="none" cap="none" strike="noStrike">
                <a:solidFill>
                  <a:srgbClr val="000000"/>
                </a:solidFill>
                <a:latin typeface="Gill Sans"/>
                <a:ea typeface="Gill Sans"/>
                <a:cs typeface="Gill Sans"/>
                <a:sym typeface="Gill Sans"/>
              </a:rPr>
              <a:t> tanto en la </a:t>
            </a:r>
            <a:r>
              <a:rPr b="1" i="0" lang="es-ES" sz="1900" u="none" cap="none" strike="noStrike">
                <a:solidFill>
                  <a:srgbClr val="000000"/>
                </a:solidFill>
                <a:latin typeface="Gill Sans"/>
                <a:ea typeface="Gill Sans"/>
                <a:cs typeface="Gill Sans"/>
                <a:sym typeface="Gill Sans"/>
              </a:rPr>
              <a:t>etapa</a:t>
            </a:r>
            <a:r>
              <a:rPr b="0" i="0" lang="es-ES" sz="1900" u="none" cap="none" strike="noStrike">
                <a:solidFill>
                  <a:srgbClr val="000000"/>
                </a:solidFill>
                <a:latin typeface="Gill Sans"/>
                <a:ea typeface="Gill Sans"/>
                <a:cs typeface="Gill Sans"/>
                <a:sym typeface="Gill Sans"/>
              </a:rPr>
              <a:t> de </a:t>
            </a:r>
            <a:r>
              <a:rPr b="1" i="0" lang="es-ES" sz="1900" u="none" cap="none" strike="noStrike">
                <a:solidFill>
                  <a:srgbClr val="000000"/>
                </a:solidFill>
                <a:latin typeface="Gill Sans"/>
                <a:ea typeface="Gill Sans"/>
                <a:cs typeface="Gill Sans"/>
                <a:sym typeface="Gill Sans"/>
              </a:rPr>
              <a:t>almacenamiento</a:t>
            </a:r>
            <a:r>
              <a:rPr b="0" i="0" lang="es-ES" sz="1900" u="none" cap="none" strike="noStrike">
                <a:solidFill>
                  <a:srgbClr val="000000"/>
                </a:solidFill>
                <a:latin typeface="Gill Sans"/>
                <a:ea typeface="Gill Sans"/>
                <a:cs typeface="Gill Sans"/>
                <a:sym typeface="Gill Sans"/>
              </a:rPr>
              <a:t> del purín como en la de </a:t>
            </a:r>
            <a:r>
              <a:rPr b="1" i="0" lang="es-ES" sz="1900" u="none" cap="none" strike="noStrike">
                <a:solidFill>
                  <a:srgbClr val="000000"/>
                </a:solidFill>
                <a:latin typeface="Gill Sans"/>
                <a:ea typeface="Gill Sans"/>
                <a:cs typeface="Gill Sans"/>
                <a:sym typeface="Gill Sans"/>
              </a:rPr>
              <a:t>aplicación</a:t>
            </a:r>
            <a:r>
              <a:rPr b="0" i="0" lang="es-ES" sz="1900" u="none" cap="none" strike="noStrike">
                <a:solidFill>
                  <a:srgbClr val="000000"/>
                </a:solidFill>
                <a:latin typeface="Gill Sans"/>
                <a:ea typeface="Gill Sans"/>
                <a:cs typeface="Gill Sans"/>
                <a:sym typeface="Gill Sans"/>
              </a:rPr>
              <a:t> </a:t>
            </a:r>
            <a:r>
              <a:rPr b="1" i="0" lang="es-ES" sz="1900" u="none" cap="none" strike="noStrike">
                <a:solidFill>
                  <a:srgbClr val="000000"/>
                </a:solidFill>
                <a:latin typeface="Gill Sans"/>
                <a:ea typeface="Gill Sans"/>
                <a:cs typeface="Gill Sans"/>
                <a:sym typeface="Gill Sans"/>
              </a:rPr>
              <a:t>del fertilizante</a:t>
            </a:r>
            <a:r>
              <a:rPr b="0" i="0" lang="es-ES" sz="1900" u="none" cap="none" strike="noStrike">
                <a:solidFill>
                  <a:srgbClr val="000000"/>
                </a:solidFill>
                <a:latin typeface="Gill Sans"/>
                <a:ea typeface="Gill Sans"/>
                <a:cs typeface="Gill Sans"/>
                <a:sym typeface="Gill Sans"/>
              </a:rPr>
              <a:t> a las tierras de cultivo. </a:t>
            </a:r>
            <a:endParaRPr b="0" i="0" sz="19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ill Sans"/>
              <a:ea typeface="Gill Sans"/>
              <a:cs typeface="Gill Sans"/>
              <a:sym typeface="Gill Sans"/>
            </a:endParaRPr>
          </a:p>
          <a:p>
            <a:pPr indent="0" lvl="0" marL="0" marR="0" rtl="0" algn="just">
              <a:lnSpc>
                <a:spcPct val="100000"/>
              </a:lnSpc>
              <a:spcBef>
                <a:spcPts val="0"/>
              </a:spcBef>
              <a:spcAft>
                <a:spcPts val="0"/>
              </a:spcAft>
              <a:buClr>
                <a:srgbClr val="000000"/>
              </a:buClr>
              <a:buSzPts val="1900"/>
              <a:buFont typeface="Arial"/>
              <a:buNone/>
            </a:pPr>
            <a:r>
              <a:rPr b="0" i="0" lang="es-ES" sz="1900" u="none" cap="none" strike="noStrike">
                <a:solidFill>
                  <a:srgbClr val="000000"/>
                </a:solidFill>
                <a:latin typeface="Gill Sans"/>
                <a:ea typeface="Gill Sans"/>
                <a:cs typeface="Gill Sans"/>
                <a:sym typeface="Gill Sans"/>
              </a:rPr>
              <a:t>Los datos obtenidos permitirán abordar dos problemáticas: por un lado la </a:t>
            </a:r>
            <a:r>
              <a:rPr b="1" i="0" lang="es-ES" sz="1900" u="none" cap="none" strike="noStrike">
                <a:solidFill>
                  <a:srgbClr val="000000"/>
                </a:solidFill>
                <a:latin typeface="Gill Sans"/>
                <a:ea typeface="Gill Sans"/>
                <a:cs typeface="Gill Sans"/>
                <a:sym typeface="Gill Sans"/>
              </a:rPr>
              <a:t>optimización </a:t>
            </a:r>
            <a:r>
              <a:rPr b="0" i="0" lang="es-ES" sz="1900" u="none" cap="none" strike="noStrike">
                <a:solidFill>
                  <a:srgbClr val="000000"/>
                </a:solidFill>
                <a:latin typeface="Gill Sans"/>
                <a:ea typeface="Gill Sans"/>
                <a:cs typeface="Gill Sans"/>
                <a:sym typeface="Gill Sans"/>
              </a:rPr>
              <a:t>del aprovechamiento del purín </a:t>
            </a:r>
            <a:r>
              <a:rPr b="1" i="0" lang="es-ES" sz="1900" u="none" cap="none" strike="noStrike">
                <a:solidFill>
                  <a:srgbClr val="000000"/>
                </a:solidFill>
                <a:latin typeface="Gill Sans"/>
                <a:ea typeface="Gill Sans"/>
                <a:cs typeface="Gill Sans"/>
                <a:sym typeface="Gill Sans"/>
              </a:rPr>
              <a:t>como fertilizante,</a:t>
            </a:r>
            <a:r>
              <a:rPr b="0" i="0" lang="es-ES" sz="1900" u="none" cap="none" strike="noStrike">
                <a:solidFill>
                  <a:srgbClr val="000000"/>
                </a:solidFill>
                <a:latin typeface="Gill Sans"/>
                <a:ea typeface="Gill Sans"/>
                <a:cs typeface="Gill Sans"/>
                <a:sym typeface="Gill Sans"/>
              </a:rPr>
              <a:t> y por otro, serán la base para el diseño de estrategias para la </a:t>
            </a:r>
            <a:r>
              <a:rPr b="1" i="0" lang="es-ES" sz="1900" u="none" cap="none" strike="noStrike">
                <a:solidFill>
                  <a:srgbClr val="000000"/>
                </a:solidFill>
                <a:latin typeface="Gill Sans"/>
                <a:ea typeface="Gill Sans"/>
                <a:cs typeface="Gill Sans"/>
                <a:sym typeface="Gill Sans"/>
              </a:rPr>
              <a:t>reducción de las pérdidas de nutrientes</a:t>
            </a:r>
            <a:r>
              <a:rPr b="0" i="0" lang="es-ES" sz="1900" u="none" cap="none" strike="noStrike">
                <a:solidFill>
                  <a:srgbClr val="000000"/>
                </a:solidFill>
                <a:latin typeface="Gill Sans"/>
                <a:ea typeface="Gill Sans"/>
                <a:cs typeface="Gill Sans"/>
                <a:sym typeface="Gill Sans"/>
              </a:rPr>
              <a:t> por emisión.</a:t>
            </a:r>
            <a:endParaRPr b="0" i="0" sz="1900" u="none" cap="none" strike="noStrike">
              <a:solidFill>
                <a:srgbClr val="000000"/>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0"/>
          <p:cNvSpPr txBox="1"/>
          <p:nvPr>
            <p:ph type="ctrTitle"/>
          </p:nvPr>
        </p:nvSpPr>
        <p:spPr>
          <a:xfrm>
            <a:off x="899592" y="2209455"/>
            <a:ext cx="7344900" cy="204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4800"/>
              <a:buFont typeface="Anton"/>
              <a:buNone/>
            </a:pPr>
            <a:r>
              <a:rPr b="0" lang="es-ES" sz="4800">
                <a:solidFill>
                  <a:srgbClr val="000000"/>
                </a:solidFill>
                <a:latin typeface="Anton"/>
                <a:ea typeface="Anton"/>
                <a:cs typeface="Anton"/>
                <a:sym typeface="Anton"/>
              </a:rPr>
              <a:t>¡ MUCHAS GRACIAS !</a:t>
            </a:r>
            <a:endParaRPr b="0" sz="4800">
              <a:solidFill>
                <a:srgbClr val="000000"/>
              </a:solidFill>
              <a:latin typeface="Anton"/>
              <a:ea typeface="Anton"/>
              <a:cs typeface="Anton"/>
              <a:sym typeface="Anton"/>
            </a:endParaRPr>
          </a:p>
        </p:txBody>
      </p:sp>
      <p:pic>
        <p:nvPicPr>
          <p:cNvPr descr="Resultado de imagen de FEADER" id="511" name="Google Shape;511;p30"/>
          <p:cNvPicPr preferRelativeResize="0"/>
          <p:nvPr/>
        </p:nvPicPr>
        <p:blipFill rotWithShape="1">
          <a:blip r:embed="rId3">
            <a:alphaModFix/>
          </a:blip>
          <a:srcRect b="23734" l="0" r="0" t="22744"/>
          <a:stretch/>
        </p:blipFill>
        <p:spPr>
          <a:xfrm>
            <a:off x="6084168" y="188640"/>
            <a:ext cx="2904256" cy="749508"/>
          </a:xfrm>
          <a:prstGeom prst="rect">
            <a:avLst/>
          </a:prstGeom>
          <a:noFill/>
          <a:ln>
            <a:noFill/>
          </a:ln>
        </p:spPr>
      </p:pic>
      <p:pic>
        <p:nvPicPr>
          <p:cNvPr descr="Resultado de imagen de gobierno de aragon desarrollo rural y soste" id="512" name="Google Shape;512;p30"/>
          <p:cNvPicPr preferRelativeResize="0"/>
          <p:nvPr/>
        </p:nvPicPr>
        <p:blipFill rotWithShape="1">
          <a:blip r:embed="rId4">
            <a:alphaModFix/>
          </a:blip>
          <a:srcRect b="0" l="0" r="0" t="0"/>
          <a:stretch/>
        </p:blipFill>
        <p:spPr>
          <a:xfrm>
            <a:off x="755576" y="260648"/>
            <a:ext cx="2915286" cy="847751"/>
          </a:xfrm>
          <a:prstGeom prst="rect">
            <a:avLst/>
          </a:prstGeom>
          <a:noFill/>
          <a:ln>
            <a:noFill/>
          </a:ln>
        </p:spPr>
      </p:pic>
      <p:pic>
        <p:nvPicPr>
          <p:cNvPr descr="Resultado de imagen de facultad veterinaria unizar" id="513" name="Google Shape;513;p30"/>
          <p:cNvPicPr preferRelativeResize="0"/>
          <p:nvPr/>
        </p:nvPicPr>
        <p:blipFill rotWithShape="1">
          <a:blip r:embed="rId5">
            <a:alphaModFix/>
          </a:blip>
          <a:srcRect b="0" l="0" r="0" t="0"/>
          <a:stretch/>
        </p:blipFill>
        <p:spPr>
          <a:xfrm>
            <a:off x="2801842" y="5085184"/>
            <a:ext cx="1965222" cy="621624"/>
          </a:xfrm>
          <a:prstGeom prst="rect">
            <a:avLst/>
          </a:prstGeom>
          <a:noFill/>
          <a:ln>
            <a:noFill/>
          </a:ln>
        </p:spPr>
      </p:pic>
      <p:pic>
        <p:nvPicPr>
          <p:cNvPr descr="Resultado de imagen de centro tecnologico agropecuario cinco villas" id="514" name="Google Shape;514;p30"/>
          <p:cNvPicPr preferRelativeResize="0"/>
          <p:nvPr/>
        </p:nvPicPr>
        <p:blipFill rotWithShape="1">
          <a:blip r:embed="rId6">
            <a:alphaModFix/>
          </a:blip>
          <a:srcRect b="0" l="0" r="0" t="0"/>
          <a:stretch/>
        </p:blipFill>
        <p:spPr>
          <a:xfrm>
            <a:off x="5245968" y="5085184"/>
            <a:ext cx="1101909" cy="590828"/>
          </a:xfrm>
          <a:prstGeom prst="rect">
            <a:avLst/>
          </a:prstGeom>
          <a:noFill/>
          <a:ln>
            <a:noFill/>
          </a:ln>
        </p:spPr>
      </p:pic>
      <p:sp>
        <p:nvSpPr>
          <p:cNvPr id="515" name="Google Shape;515;p30"/>
          <p:cNvSpPr txBox="1"/>
          <p:nvPr/>
        </p:nvSpPr>
        <p:spPr>
          <a:xfrm>
            <a:off x="876321" y="3694745"/>
            <a:ext cx="311400" cy="12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400" u="none" cap="none" strike="noStrike">
              <a:solidFill>
                <a:srgbClr val="000000"/>
              </a:solidFill>
              <a:latin typeface="Arial"/>
              <a:ea typeface="Arial"/>
              <a:cs typeface="Arial"/>
              <a:sym typeface="Arial"/>
            </a:endParaRPr>
          </a:p>
        </p:txBody>
      </p:sp>
      <p:sp>
        <p:nvSpPr>
          <p:cNvPr id="516" name="Google Shape;516;p30"/>
          <p:cNvSpPr txBox="1"/>
          <p:nvPr/>
        </p:nvSpPr>
        <p:spPr>
          <a:xfrm>
            <a:off x="1171935" y="5085184"/>
            <a:ext cx="14628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Gill Sans"/>
                <a:ea typeface="Gill Sans"/>
                <a:cs typeface="Gill Sans"/>
                <a:sym typeface="Gill Sans"/>
              </a:rPr>
              <a:t>COLABORADORES</a:t>
            </a:r>
            <a:endParaRPr b="0" i="0" sz="1400" u="none" cap="none" strike="noStrike">
              <a:solidFill>
                <a:srgbClr val="000000"/>
              </a:solidFill>
              <a:latin typeface="Arial"/>
              <a:ea typeface="Arial"/>
              <a:cs typeface="Arial"/>
              <a:sym typeface="Arial"/>
            </a:endParaRPr>
          </a:p>
        </p:txBody>
      </p:sp>
      <p:sp>
        <p:nvSpPr>
          <p:cNvPr id="517" name="Google Shape;517;p30"/>
          <p:cNvSpPr txBox="1"/>
          <p:nvPr/>
        </p:nvSpPr>
        <p:spPr>
          <a:xfrm>
            <a:off x="876321" y="3694745"/>
            <a:ext cx="311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s-ES" sz="1200" u="none" cap="none" strike="noStrike">
                <a:solidFill>
                  <a:schemeClr val="dk1"/>
                </a:solidFill>
                <a:latin typeface="Gill Sans"/>
                <a:ea typeface="Gill Sans"/>
                <a:cs typeface="Gill Sans"/>
                <a:sym typeface="Gill Sans"/>
              </a:rPr>
              <a:t>S</a:t>
            </a:r>
            <a:endParaRPr b="0" i="0" sz="1400" u="none" cap="none" strike="noStrike">
              <a:solidFill>
                <a:srgbClr val="000000"/>
              </a:solidFill>
              <a:latin typeface="Arial"/>
              <a:ea typeface="Arial"/>
              <a:cs typeface="Arial"/>
              <a:sym typeface="Arial"/>
            </a:endParaRPr>
          </a:p>
        </p:txBody>
      </p:sp>
      <p:pic>
        <p:nvPicPr>
          <p:cNvPr id="518" name="Google Shape;518;p30"/>
          <p:cNvPicPr preferRelativeResize="0"/>
          <p:nvPr/>
        </p:nvPicPr>
        <p:blipFill rotWithShape="1">
          <a:blip r:embed="rId7">
            <a:alphaModFix/>
          </a:blip>
          <a:srcRect b="0" l="0" r="0" t="0"/>
          <a:stretch/>
        </p:blipFill>
        <p:spPr>
          <a:xfrm>
            <a:off x="5474207" y="3835347"/>
            <a:ext cx="942781" cy="919093"/>
          </a:xfrm>
          <a:prstGeom prst="rect">
            <a:avLst/>
          </a:prstGeom>
          <a:noFill/>
          <a:ln>
            <a:noFill/>
          </a:ln>
        </p:spPr>
      </p:pic>
      <p:pic>
        <p:nvPicPr>
          <p:cNvPr id="519" name="Google Shape;519;p30"/>
          <p:cNvPicPr preferRelativeResize="0"/>
          <p:nvPr/>
        </p:nvPicPr>
        <p:blipFill rotWithShape="1">
          <a:blip r:embed="rId8">
            <a:alphaModFix/>
          </a:blip>
          <a:srcRect b="0" l="0" r="0" t="0"/>
          <a:stretch/>
        </p:blipFill>
        <p:spPr>
          <a:xfrm>
            <a:off x="3182826" y="3734577"/>
            <a:ext cx="942800" cy="1120939"/>
          </a:xfrm>
          <a:prstGeom prst="rect">
            <a:avLst/>
          </a:prstGeom>
          <a:noFill/>
          <a:ln>
            <a:noFill/>
          </a:ln>
        </p:spPr>
      </p:pic>
      <p:sp>
        <p:nvSpPr>
          <p:cNvPr id="520" name="Google Shape;520;p30"/>
          <p:cNvSpPr txBox="1"/>
          <p:nvPr/>
        </p:nvSpPr>
        <p:spPr>
          <a:xfrm>
            <a:off x="6697825" y="5165133"/>
            <a:ext cx="1341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ES" sz="900" u="none" cap="none" strike="noStrike">
                <a:solidFill>
                  <a:srgbClr val="38761D"/>
                </a:solidFill>
                <a:latin typeface="Gill Sans"/>
                <a:ea typeface="Gill Sans"/>
                <a:cs typeface="Gill Sans"/>
                <a:sym typeface="Gill Sans"/>
              </a:rPr>
              <a:t>EXPLOTACIÓN</a:t>
            </a:r>
            <a:endParaRPr b="1" i="0" sz="9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400"/>
              <a:buFont typeface="Arial"/>
              <a:buNone/>
            </a:pPr>
            <a:r>
              <a:rPr b="1" i="0" lang="es-ES" sz="900" u="none" cap="none" strike="noStrike">
                <a:solidFill>
                  <a:srgbClr val="38761D"/>
                </a:solidFill>
                <a:latin typeface="Gill Sans"/>
                <a:ea typeface="Gill Sans"/>
                <a:cs typeface="Gill Sans"/>
                <a:sym typeface="Gill Sans"/>
              </a:rPr>
              <a:t>ALICIA SÁNCHEZ</a:t>
            </a:r>
            <a:endParaRPr b="1" i="0" sz="1400" u="none" cap="none" strike="noStrike">
              <a:solidFill>
                <a:srgbClr val="38761D"/>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nvSpPr>
        <p:spPr>
          <a:xfrm>
            <a:off x="395525" y="1844825"/>
            <a:ext cx="8352900" cy="3338400"/>
          </a:xfrm>
          <a:prstGeom prst="rect">
            <a:avLst/>
          </a:prstGeom>
          <a:noFill/>
          <a:ln>
            <a:noFill/>
          </a:ln>
        </p:spPr>
        <p:txBody>
          <a:bodyPr anchorCtr="0" anchor="t" bIns="45700" lIns="91425" spcFirstLastPara="1" rIns="91425" wrap="square" tIns="45700">
            <a:noAutofit/>
          </a:bodyPr>
          <a:lstStyle/>
          <a:p>
            <a:pPr indent="-273050" lvl="0" marL="457200" marR="0" rtl="0" algn="just">
              <a:lnSpc>
                <a:spcPct val="100000"/>
              </a:lnSpc>
              <a:spcBef>
                <a:spcPts val="1800"/>
              </a:spcBef>
              <a:spcAft>
                <a:spcPts val="0"/>
              </a:spcAft>
              <a:buClr>
                <a:schemeClr val="dk1"/>
              </a:buClr>
              <a:buSzPts val="700"/>
              <a:buFont typeface="Gill Sans"/>
              <a:buChar char="●"/>
            </a:pPr>
            <a:r>
              <a:rPr b="1" i="0" lang="es-ES" sz="1500" u="none" cap="none" strike="noStrike">
                <a:solidFill>
                  <a:schemeClr val="dk1"/>
                </a:solidFill>
                <a:latin typeface="Gill Sans"/>
                <a:ea typeface="Gill Sans"/>
                <a:cs typeface="Gill Sans"/>
                <a:sym typeface="Gill Sans"/>
              </a:rPr>
              <a:t>Conocer los datos de pérdida de nutrientes</a:t>
            </a:r>
            <a:r>
              <a:rPr b="0" i="0" lang="es-ES" sz="1500" u="none" cap="none" strike="noStrike">
                <a:solidFill>
                  <a:schemeClr val="dk1"/>
                </a:solidFill>
                <a:latin typeface="Gill Sans"/>
                <a:ea typeface="Gill Sans"/>
                <a:cs typeface="Gill Sans"/>
                <a:sym typeface="Gill Sans"/>
              </a:rPr>
              <a:t> por emisión permitirá ajustar la dosis de fertilizante a las necesidades reales. Esto </a:t>
            </a:r>
            <a:r>
              <a:rPr b="1" i="0" lang="es-ES" sz="1500" u="none" cap="none" strike="noStrike">
                <a:solidFill>
                  <a:schemeClr val="dk1"/>
                </a:solidFill>
                <a:latin typeface="Gill Sans"/>
                <a:ea typeface="Gill Sans"/>
                <a:cs typeface="Gill Sans"/>
                <a:sym typeface="Gill Sans"/>
              </a:rPr>
              <a:t>reducirá el uso de fertilizantes orgánicos</a:t>
            </a:r>
            <a:r>
              <a:rPr b="0" i="0" lang="es-ES" sz="1500" u="none" cap="none" strike="noStrike">
                <a:solidFill>
                  <a:schemeClr val="dk1"/>
                </a:solidFill>
                <a:latin typeface="Gill Sans"/>
                <a:ea typeface="Gill Sans"/>
                <a:cs typeface="Gill Sans"/>
                <a:sym typeface="Gill Sans"/>
              </a:rPr>
              <a:t> y por lo tanto supondrá un </a:t>
            </a:r>
            <a:r>
              <a:rPr b="1" i="0" lang="es-ES" sz="1500" u="none" cap="none" strike="noStrike">
                <a:solidFill>
                  <a:schemeClr val="dk1"/>
                </a:solidFill>
                <a:latin typeface="Gill Sans"/>
                <a:ea typeface="Gill Sans"/>
                <a:cs typeface="Gill Sans"/>
                <a:sym typeface="Gill Sans"/>
              </a:rPr>
              <a:t>ahorro económico</a:t>
            </a:r>
            <a:r>
              <a:rPr b="0" i="0" lang="es-ES" sz="1500" u="none" cap="none" strike="noStrike">
                <a:solidFill>
                  <a:schemeClr val="dk1"/>
                </a:solidFill>
                <a:latin typeface="Gill Sans"/>
                <a:ea typeface="Gill Sans"/>
                <a:cs typeface="Gill Sans"/>
                <a:sym typeface="Gill Sans"/>
              </a:rPr>
              <a:t> para el agricultor sin detrimento de la producción agrícola. Además, serían datos a incluir en la elaboración del plan de fertilización de las tierras de cultivo que actualmente consideran, entre otros, el tipo de cultivo, la producción, y las características del suelo, pero no tiene en cuenta esta variable. </a:t>
            </a:r>
            <a:endParaRPr b="0" i="0" sz="15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1800"/>
              </a:spcBef>
              <a:spcAft>
                <a:spcPts val="0"/>
              </a:spcAft>
              <a:buClr>
                <a:srgbClr val="000000"/>
              </a:buClr>
              <a:buSzPts val="500"/>
              <a:buFont typeface="Arial"/>
              <a:buNone/>
            </a:pPr>
            <a:r>
              <a:t/>
            </a:r>
            <a:endParaRPr b="0" i="0" sz="500" u="none" cap="none" strike="noStrike">
              <a:solidFill>
                <a:schemeClr val="dk1"/>
              </a:solidFill>
              <a:latin typeface="Gill Sans"/>
              <a:ea typeface="Gill Sans"/>
              <a:cs typeface="Gill Sans"/>
              <a:sym typeface="Gill Sans"/>
            </a:endParaRPr>
          </a:p>
          <a:p>
            <a:pPr indent="-273050" lvl="0" marL="457200" marR="0" rtl="0" algn="just">
              <a:lnSpc>
                <a:spcPct val="100000"/>
              </a:lnSpc>
              <a:spcBef>
                <a:spcPts val="0"/>
              </a:spcBef>
              <a:spcAft>
                <a:spcPts val="0"/>
              </a:spcAft>
              <a:buClr>
                <a:schemeClr val="dk1"/>
              </a:buClr>
              <a:buSzPts val="700"/>
              <a:buFont typeface="Gill Sans"/>
              <a:buChar char="●"/>
            </a:pPr>
            <a:r>
              <a:rPr b="1" i="0" lang="es-ES" sz="1500" u="none" cap="none" strike="noStrike">
                <a:solidFill>
                  <a:schemeClr val="dk1"/>
                </a:solidFill>
                <a:latin typeface="Gill Sans"/>
                <a:ea typeface="Gill Sans"/>
                <a:cs typeface="Gill Sans"/>
                <a:sym typeface="Gill Sans"/>
              </a:rPr>
              <a:t>Identificarán las técnicas más adecuadas</a:t>
            </a:r>
            <a:r>
              <a:rPr b="0" i="0" lang="es-ES" sz="1500" u="none" cap="none" strike="noStrike">
                <a:solidFill>
                  <a:schemeClr val="dk1"/>
                </a:solidFill>
                <a:latin typeface="Gill Sans"/>
                <a:ea typeface="Gill Sans"/>
                <a:cs typeface="Gill Sans"/>
                <a:sym typeface="Gill Sans"/>
              </a:rPr>
              <a:t> para almacenamiento y aplicación en campo para reducir las pérdidas por emisiones, y por lo tanto, las más adecuadas para conseguir un mayor aprovechamiento del fertilizante. Entre otros el proyecto tiene previsto realizar </a:t>
            </a:r>
            <a:r>
              <a:rPr b="1" i="0" lang="es-ES" sz="1500" u="none" cap="none" strike="noStrike">
                <a:solidFill>
                  <a:schemeClr val="dk1"/>
                </a:solidFill>
                <a:latin typeface="Gill Sans"/>
                <a:ea typeface="Gill Sans"/>
                <a:cs typeface="Gill Sans"/>
                <a:sym typeface="Gill Sans"/>
              </a:rPr>
              <a:t>mediciones considerando el factor estacional </a:t>
            </a:r>
            <a:r>
              <a:rPr b="0" i="0" lang="es-ES" sz="1500" u="none" cap="none" strike="noStrike">
                <a:solidFill>
                  <a:schemeClr val="dk1"/>
                </a:solidFill>
                <a:latin typeface="Gill Sans"/>
                <a:ea typeface="Gill Sans"/>
                <a:cs typeface="Gill Sans"/>
                <a:sym typeface="Gill Sans"/>
              </a:rPr>
              <a:t>(temperatura y humedad), la </a:t>
            </a:r>
            <a:r>
              <a:rPr b="1" i="0" lang="es-ES" sz="1500" u="none" cap="none" strike="noStrike">
                <a:solidFill>
                  <a:schemeClr val="dk1"/>
                </a:solidFill>
                <a:latin typeface="Gill Sans"/>
                <a:ea typeface="Gill Sans"/>
                <a:cs typeface="Gill Sans"/>
                <a:sym typeface="Gill Sans"/>
              </a:rPr>
              <a:t>forma de aplicación </a:t>
            </a:r>
            <a:r>
              <a:rPr b="0" i="0" lang="es-ES" sz="1500" u="none" cap="none" strike="noStrike">
                <a:solidFill>
                  <a:schemeClr val="dk1"/>
                </a:solidFill>
                <a:latin typeface="Gill Sans"/>
                <a:ea typeface="Gill Sans"/>
                <a:cs typeface="Gill Sans"/>
                <a:sym typeface="Gill Sans"/>
              </a:rPr>
              <a:t>del fertilizante en campo (abanico o cuba), la</a:t>
            </a:r>
            <a:r>
              <a:rPr b="1" i="0" lang="es-ES" sz="1500" u="none" cap="none" strike="noStrike">
                <a:solidFill>
                  <a:schemeClr val="dk1"/>
                </a:solidFill>
                <a:latin typeface="Gill Sans"/>
                <a:ea typeface="Gill Sans"/>
                <a:cs typeface="Gill Sans"/>
                <a:sym typeface="Gill Sans"/>
              </a:rPr>
              <a:t> formación de costra </a:t>
            </a:r>
            <a:r>
              <a:rPr b="0" i="0" lang="es-ES" sz="1500" u="none" cap="none" strike="noStrike">
                <a:solidFill>
                  <a:schemeClr val="dk1"/>
                </a:solidFill>
                <a:latin typeface="Gill Sans"/>
                <a:ea typeface="Gill Sans"/>
                <a:cs typeface="Gill Sans"/>
                <a:sym typeface="Gill Sans"/>
              </a:rPr>
              <a:t>en balsa, y la </a:t>
            </a:r>
            <a:r>
              <a:rPr b="1" i="0" lang="es-ES" sz="1500" u="none" cap="none" strike="noStrike">
                <a:solidFill>
                  <a:schemeClr val="dk1"/>
                </a:solidFill>
                <a:latin typeface="Gill Sans"/>
                <a:ea typeface="Gill Sans"/>
                <a:cs typeface="Gill Sans"/>
                <a:sym typeface="Gill Sans"/>
              </a:rPr>
              <a:t>composición del purín</a:t>
            </a:r>
            <a:r>
              <a:rPr b="0" i="0" lang="es-ES" sz="1500" u="none" cap="none" strike="noStrike">
                <a:solidFill>
                  <a:schemeClr val="dk1"/>
                </a:solidFill>
                <a:latin typeface="Gill Sans"/>
                <a:ea typeface="Gill Sans"/>
                <a:cs typeface="Gill Sans"/>
                <a:sym typeface="Gill Sans"/>
              </a:rPr>
              <a:t> según su origen (cerdas, transición y cebo).</a:t>
            </a:r>
            <a:endParaRPr b="0" i="0" sz="15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Batang"/>
              <a:ea typeface="Batang"/>
              <a:cs typeface="Batang"/>
              <a:sym typeface="Batang"/>
            </a:endParaRPr>
          </a:p>
          <a:p>
            <a:pPr indent="-133350" lvl="0" marL="285750" marR="0" rtl="0" algn="just">
              <a:lnSpc>
                <a:spcPct val="100000"/>
              </a:lnSpc>
              <a:spcBef>
                <a:spcPts val="1800"/>
              </a:spcBef>
              <a:spcAft>
                <a:spcPts val="0"/>
              </a:spcAft>
              <a:buClr>
                <a:schemeClr val="dk1"/>
              </a:buClr>
              <a:buSzPts val="2400"/>
              <a:buFont typeface="Arial"/>
              <a:buNone/>
            </a:pPr>
            <a:r>
              <a:t/>
            </a:r>
            <a:endParaRPr b="0" i="0" sz="2400" u="none" cap="none" strike="noStrike">
              <a:solidFill>
                <a:schemeClr val="dk1"/>
              </a:solidFill>
              <a:latin typeface="Batang"/>
              <a:ea typeface="Batang"/>
              <a:cs typeface="Batang"/>
              <a:sym typeface="Batang"/>
            </a:endParaRPr>
          </a:p>
          <a:p>
            <a:pPr indent="0" lvl="0" marL="0" marR="0" rtl="0" algn="ctr">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Batang"/>
              <a:ea typeface="Batang"/>
              <a:cs typeface="Batang"/>
              <a:sym typeface="Batang"/>
            </a:endParaRPr>
          </a:p>
          <a:p>
            <a:pPr indent="0" lvl="0" marL="0" marR="0" rtl="0" algn="ctr">
              <a:lnSpc>
                <a:spcPct val="100000"/>
              </a:lnSpc>
              <a:spcBef>
                <a:spcPts val="1800"/>
              </a:spcBef>
              <a:spcAft>
                <a:spcPts val="0"/>
              </a:spcAft>
              <a:buClr>
                <a:srgbClr val="000000"/>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54" name="Google Shape;154;p4"/>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55" name="Google Shape;155;p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56" name="Google Shape;156;p4"/>
          <p:cNvSpPr txBox="1"/>
          <p:nvPr/>
        </p:nvSpPr>
        <p:spPr>
          <a:xfrm>
            <a:off x="323528" y="476672"/>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OBJETIVOS ESPECÍFICOS</a:t>
            </a:r>
            <a:endParaRPr b="0" i="0" sz="1400" u="none" cap="none" strike="noStrike">
              <a:solidFill>
                <a:srgbClr val="000000"/>
              </a:solidFill>
              <a:latin typeface="Arial"/>
              <a:ea typeface="Arial"/>
              <a:cs typeface="Arial"/>
              <a:sym typeface="Arial"/>
            </a:endParaRPr>
          </a:p>
        </p:txBody>
      </p:sp>
      <p:pic>
        <p:nvPicPr>
          <p:cNvPr descr="Resultado de imagen de centro tecnologico agropecuario cinco villas" id="157" name="Google Shape;157;p4"/>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158" name="Google Shape;158;p4"/>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159" name="Google Shape;159;p4"/>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160" name="Google Shape;160;p4"/>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161" name="Google Shape;161;p4"/>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txBox="1"/>
          <p:nvPr/>
        </p:nvSpPr>
        <p:spPr>
          <a:xfrm>
            <a:off x="363225" y="2164067"/>
            <a:ext cx="8352900" cy="1491300"/>
          </a:xfrm>
          <a:prstGeom prst="rect">
            <a:avLst/>
          </a:prstGeom>
          <a:noFill/>
          <a:ln>
            <a:noFill/>
          </a:ln>
        </p:spPr>
        <p:txBody>
          <a:bodyPr anchorCtr="0" anchor="t" bIns="45700" lIns="91425" spcFirstLastPara="1" rIns="91425" wrap="square" tIns="45700">
            <a:noAutofit/>
          </a:bodyPr>
          <a:lstStyle/>
          <a:p>
            <a:pPr indent="-273050" lvl="0" marL="457200" marR="0" rtl="0" algn="just">
              <a:lnSpc>
                <a:spcPct val="100000"/>
              </a:lnSpc>
              <a:spcBef>
                <a:spcPts val="2400"/>
              </a:spcBef>
              <a:spcAft>
                <a:spcPts val="0"/>
              </a:spcAft>
              <a:buClr>
                <a:schemeClr val="dk1"/>
              </a:buClr>
              <a:buSzPts val="700"/>
              <a:buFont typeface="Gill Sans"/>
              <a:buChar char="●"/>
            </a:pPr>
            <a:r>
              <a:rPr b="1" i="0" lang="es-ES" sz="1500" u="none" cap="none" strike="noStrike">
                <a:solidFill>
                  <a:schemeClr val="dk1"/>
                </a:solidFill>
                <a:latin typeface="Gill Sans"/>
                <a:ea typeface="Gill Sans"/>
                <a:cs typeface="Gill Sans"/>
                <a:sym typeface="Gill Sans"/>
              </a:rPr>
              <a:t>Alcanzar un óptimo nivel de bienestar</a:t>
            </a:r>
            <a:r>
              <a:rPr b="0" i="0" lang="es-ES" sz="1500" u="none" cap="none" strike="noStrike">
                <a:solidFill>
                  <a:schemeClr val="dk1"/>
                </a:solidFill>
                <a:latin typeface="Gill Sans"/>
                <a:ea typeface="Gill Sans"/>
                <a:cs typeface="Gill Sans"/>
                <a:sym typeface="Gill Sans"/>
              </a:rPr>
              <a:t> en las explotaciones porcinas con la disminución de patologías, principalmente respiratorias.</a:t>
            </a:r>
            <a:endParaRPr b="0" i="0" sz="15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2400"/>
              </a:spcBef>
              <a:spcAft>
                <a:spcPts val="0"/>
              </a:spcAft>
              <a:buClr>
                <a:srgbClr val="000000"/>
              </a:buClr>
              <a:buSzPts val="100"/>
              <a:buFont typeface="Arial"/>
              <a:buNone/>
            </a:pPr>
            <a:r>
              <a:t/>
            </a:r>
            <a:endParaRPr b="0" i="0" sz="100" u="none" cap="none" strike="noStrike">
              <a:solidFill>
                <a:schemeClr val="dk1"/>
              </a:solidFill>
              <a:latin typeface="Gill Sans"/>
              <a:ea typeface="Gill Sans"/>
              <a:cs typeface="Gill Sans"/>
              <a:sym typeface="Gill Sans"/>
            </a:endParaRPr>
          </a:p>
          <a:p>
            <a:pPr indent="-273050" lvl="0" marL="457200" marR="0" rtl="0" algn="just">
              <a:lnSpc>
                <a:spcPct val="100000"/>
              </a:lnSpc>
              <a:spcBef>
                <a:spcPts val="0"/>
              </a:spcBef>
              <a:spcAft>
                <a:spcPts val="0"/>
              </a:spcAft>
              <a:buClr>
                <a:schemeClr val="dk1"/>
              </a:buClr>
              <a:buSzPts val="700"/>
              <a:buFont typeface="Gill Sans"/>
              <a:buChar char="●"/>
            </a:pPr>
            <a:r>
              <a:rPr b="1" i="0" lang="es-ES" sz="1500" u="none" cap="none" strike="noStrike">
                <a:solidFill>
                  <a:schemeClr val="dk1"/>
                </a:solidFill>
                <a:latin typeface="Gill Sans"/>
                <a:ea typeface="Gill Sans"/>
                <a:cs typeface="Gill Sans"/>
                <a:sym typeface="Gill Sans"/>
              </a:rPr>
              <a:t>Reducir el impacto ambiental</a:t>
            </a:r>
            <a:r>
              <a:rPr b="0" i="0" lang="es-ES" sz="1500" u="none" cap="none" strike="noStrike">
                <a:solidFill>
                  <a:schemeClr val="dk1"/>
                </a:solidFill>
                <a:latin typeface="Gill Sans"/>
                <a:ea typeface="Gill Sans"/>
                <a:cs typeface="Gill Sans"/>
                <a:sym typeface="Gill Sans"/>
              </a:rPr>
              <a:t> del uso del estiércol y </a:t>
            </a:r>
            <a:r>
              <a:rPr b="1" i="0" lang="es-ES" sz="1500" u="none" cap="none" strike="noStrike">
                <a:solidFill>
                  <a:schemeClr val="dk1"/>
                </a:solidFill>
                <a:latin typeface="Gill Sans"/>
                <a:ea typeface="Gill Sans"/>
                <a:cs typeface="Gill Sans"/>
                <a:sym typeface="Gill Sans"/>
              </a:rPr>
              <a:t>aumentar la importancia del sector</a:t>
            </a:r>
            <a:r>
              <a:rPr b="0" i="0" lang="es-ES" sz="1500" u="none" cap="none" strike="noStrike">
                <a:solidFill>
                  <a:schemeClr val="dk1"/>
                </a:solidFill>
                <a:latin typeface="Gill Sans"/>
                <a:ea typeface="Gill Sans"/>
                <a:cs typeface="Gill Sans"/>
                <a:sym typeface="Gill Sans"/>
              </a:rPr>
              <a:t> en términos de política climática</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1200"/>
              </a:spcBef>
              <a:spcAft>
                <a:spcPts val="0"/>
              </a:spcAft>
              <a:buClr>
                <a:srgbClr val="000000"/>
              </a:buClr>
              <a:buSzPts val="1800"/>
              <a:buFont typeface="Arial"/>
              <a:buNone/>
            </a:pPr>
            <a:r>
              <a:t/>
            </a:r>
            <a:endParaRPr b="0" i="0" sz="1800" u="none" cap="none" strike="noStrike">
              <a:solidFill>
                <a:srgbClr val="000000"/>
              </a:solidFill>
              <a:latin typeface="Batang"/>
              <a:ea typeface="Batang"/>
              <a:cs typeface="Batang"/>
              <a:sym typeface="Batang"/>
            </a:endParaRPr>
          </a:p>
          <a:p>
            <a:pPr indent="0" lvl="0" marL="0" marR="0" rtl="0" algn="ctr">
              <a:lnSpc>
                <a:spcPct val="100000"/>
              </a:lnSpc>
              <a:spcBef>
                <a:spcPts val="1800"/>
              </a:spcBef>
              <a:spcAft>
                <a:spcPts val="0"/>
              </a:spcAft>
              <a:buClr>
                <a:srgbClr val="000000"/>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67" name="Google Shape;167;p5"/>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68" name="Google Shape;168;p5"/>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69" name="Google Shape;169;p5"/>
          <p:cNvSpPr txBox="1"/>
          <p:nvPr/>
        </p:nvSpPr>
        <p:spPr>
          <a:xfrm>
            <a:off x="323528" y="476672"/>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OBJETIVOS ESPECÍFICOS</a:t>
            </a:r>
            <a:endParaRPr b="0" i="0" sz="1400" u="none" cap="none" strike="noStrike">
              <a:solidFill>
                <a:srgbClr val="000000"/>
              </a:solidFill>
              <a:latin typeface="Arial"/>
              <a:ea typeface="Arial"/>
              <a:cs typeface="Arial"/>
              <a:sym typeface="Arial"/>
            </a:endParaRPr>
          </a:p>
        </p:txBody>
      </p:sp>
      <p:pic>
        <p:nvPicPr>
          <p:cNvPr descr="Resultado de imagen de centro tecnologico agropecuario cinco villas" id="170" name="Google Shape;170;p5"/>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171" name="Google Shape;171;p5"/>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172" name="Google Shape;172;p5"/>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173" name="Google Shape;173;p5"/>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174" name="Google Shape;174;p5"/>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nvSpPr>
        <p:spPr>
          <a:xfrm>
            <a:off x="395536" y="1268760"/>
            <a:ext cx="8352928" cy="4680520"/>
          </a:xfrm>
          <a:prstGeom prst="rect">
            <a:avLst/>
          </a:prstGeom>
          <a:noFill/>
          <a:ln>
            <a:noFill/>
          </a:ln>
        </p:spPr>
        <p:txBody>
          <a:bodyPr anchorCtr="0" anchor="t" bIns="45700" lIns="91425" spcFirstLastPara="1" rIns="91425" wrap="square" tIns="45700">
            <a:noAutofit/>
          </a:bodyPr>
          <a:lstStyle/>
          <a:p>
            <a:pPr indent="0" lvl="1" marL="457200" marR="0" rtl="0" algn="just">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120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a:p>
            <a:pPr indent="-279400" lvl="0" marL="457200" marR="0" rtl="0" algn="just">
              <a:lnSpc>
                <a:spcPct val="100000"/>
              </a:lnSpc>
              <a:spcBef>
                <a:spcPts val="0"/>
              </a:spcBef>
              <a:spcAft>
                <a:spcPts val="0"/>
              </a:spcAft>
              <a:buClr>
                <a:schemeClr val="dk1"/>
              </a:buClr>
              <a:buSzPts val="800"/>
              <a:buFont typeface="Gill Sans"/>
              <a:buChar char="●"/>
            </a:pPr>
            <a:r>
              <a:rPr b="1" i="0" lang="es-ES" sz="1400" u="sng" cap="none" strike="noStrike">
                <a:solidFill>
                  <a:schemeClr val="dk1"/>
                </a:solidFill>
                <a:latin typeface="Gill Sans"/>
                <a:ea typeface="Gill Sans"/>
                <a:cs typeface="Gill Sans"/>
                <a:sym typeface="Gill Sans"/>
              </a:rPr>
              <a:t>Actividad 1</a:t>
            </a:r>
            <a:r>
              <a:rPr b="1" i="0" lang="es-ES" sz="1400" u="none" cap="none" strike="noStrike">
                <a:solidFill>
                  <a:schemeClr val="dk1"/>
                </a:solidFill>
                <a:latin typeface="Gill Sans"/>
                <a:ea typeface="Gill Sans"/>
                <a:cs typeface="Gill Sans"/>
                <a:sym typeface="Gill Sans"/>
              </a:rPr>
              <a:t>. Diseño y desarrollo del prototipo (2019-2020).</a:t>
            </a:r>
            <a:endParaRPr b="1" i="0" sz="14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100"/>
              <a:buFont typeface="Arial"/>
              <a:buNone/>
            </a:pPr>
            <a:r>
              <a:t/>
            </a:r>
            <a:endParaRPr b="1" i="0" sz="1400" u="sng" cap="none" strike="noStrike">
              <a:solidFill>
                <a:schemeClr val="dk1"/>
              </a:solidFill>
              <a:latin typeface="Gill Sans"/>
              <a:ea typeface="Gill Sans"/>
              <a:cs typeface="Gill Sans"/>
              <a:sym typeface="Gill Sans"/>
            </a:endParaRPr>
          </a:p>
          <a:p>
            <a:pPr indent="-279400" lvl="0" marL="457200" marR="0" rtl="0" algn="just">
              <a:lnSpc>
                <a:spcPct val="100000"/>
              </a:lnSpc>
              <a:spcBef>
                <a:spcPts val="0"/>
              </a:spcBef>
              <a:spcAft>
                <a:spcPts val="0"/>
              </a:spcAft>
              <a:buClr>
                <a:schemeClr val="dk1"/>
              </a:buClr>
              <a:buSzPts val="800"/>
              <a:buFont typeface="Gill Sans"/>
              <a:buChar char="●"/>
            </a:pPr>
            <a:r>
              <a:rPr b="1" i="0" lang="es-ES" sz="1400" u="sng" cap="none" strike="noStrike">
                <a:solidFill>
                  <a:schemeClr val="dk1"/>
                </a:solidFill>
                <a:latin typeface="Gill Sans"/>
                <a:ea typeface="Gill Sans"/>
                <a:cs typeface="Gill Sans"/>
                <a:sym typeface="Gill Sans"/>
              </a:rPr>
              <a:t>Actividad 2</a:t>
            </a:r>
            <a:r>
              <a:rPr b="1" i="0" lang="es-ES" sz="1400" u="none" cap="none" strike="noStrike">
                <a:solidFill>
                  <a:schemeClr val="dk1"/>
                </a:solidFill>
                <a:latin typeface="Gill Sans"/>
                <a:ea typeface="Gill Sans"/>
                <a:cs typeface="Gill Sans"/>
                <a:sym typeface="Gill Sans"/>
              </a:rPr>
              <a:t>. Valoración de la situación inicial (2020-2021).</a:t>
            </a:r>
            <a:endParaRPr b="1" i="0" sz="14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600"/>
              </a:spcBef>
              <a:spcAft>
                <a:spcPts val="0"/>
              </a:spcAft>
              <a:buClr>
                <a:srgbClr val="000000"/>
              </a:buClr>
              <a:buSzPts val="1100"/>
              <a:buFont typeface="Arial"/>
              <a:buNone/>
            </a:pPr>
            <a:r>
              <a:t/>
            </a:r>
            <a:endParaRPr b="1" i="0" sz="800" u="none" cap="none" strike="noStrike">
              <a:solidFill>
                <a:schemeClr val="dk1"/>
              </a:solidFill>
              <a:latin typeface="Gill Sans"/>
              <a:ea typeface="Gill Sans"/>
              <a:cs typeface="Gill Sans"/>
              <a:sym typeface="Gill Sans"/>
            </a:endParaRPr>
          </a:p>
          <a:p>
            <a:pPr indent="-279400" lvl="0" marL="457200" marR="0" rtl="0" algn="just">
              <a:lnSpc>
                <a:spcPct val="100000"/>
              </a:lnSpc>
              <a:spcBef>
                <a:spcPts val="600"/>
              </a:spcBef>
              <a:spcAft>
                <a:spcPts val="0"/>
              </a:spcAft>
              <a:buClr>
                <a:schemeClr val="dk1"/>
              </a:buClr>
              <a:buSzPts val="800"/>
              <a:buFont typeface="Gill Sans"/>
              <a:buChar char="●"/>
            </a:pPr>
            <a:r>
              <a:rPr b="1" i="0" lang="es-ES" sz="1400" u="sng" cap="none" strike="noStrike">
                <a:solidFill>
                  <a:schemeClr val="dk1"/>
                </a:solidFill>
                <a:latin typeface="Gill Sans"/>
                <a:ea typeface="Gill Sans"/>
                <a:cs typeface="Gill Sans"/>
                <a:sym typeface="Gill Sans"/>
              </a:rPr>
              <a:t>Actividad 3</a:t>
            </a:r>
            <a:r>
              <a:rPr b="1" i="0" lang="es-ES" sz="1400" u="none" cap="none" strike="noStrike">
                <a:solidFill>
                  <a:schemeClr val="dk1"/>
                </a:solidFill>
                <a:latin typeface="Gill Sans"/>
                <a:ea typeface="Gill Sans"/>
                <a:cs typeface="Gill Sans"/>
                <a:sym typeface="Gill Sans"/>
              </a:rPr>
              <a:t>. Diseño e implementación de estrategias para el control de emisiones. Identificación de buenas prácticas (2020-2022).</a:t>
            </a:r>
            <a:endParaRPr b="1" i="0" sz="1400" u="none" cap="none" strike="noStrike">
              <a:solidFill>
                <a:schemeClr val="dk1"/>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100"/>
              <a:buFont typeface="Arial"/>
              <a:buNone/>
            </a:pPr>
            <a:r>
              <a:t/>
            </a:r>
            <a:endParaRPr b="1" i="0" sz="1400" u="none" cap="none" strike="noStrike">
              <a:solidFill>
                <a:schemeClr val="dk1"/>
              </a:solidFill>
              <a:latin typeface="Gill Sans"/>
              <a:ea typeface="Gill Sans"/>
              <a:cs typeface="Gill Sans"/>
              <a:sym typeface="Gill Sans"/>
            </a:endParaRPr>
          </a:p>
          <a:p>
            <a:pPr indent="-279400" lvl="0" marL="457200" marR="0" rtl="0" algn="just">
              <a:lnSpc>
                <a:spcPct val="100000"/>
              </a:lnSpc>
              <a:spcBef>
                <a:spcPts val="0"/>
              </a:spcBef>
              <a:spcAft>
                <a:spcPts val="0"/>
              </a:spcAft>
              <a:buClr>
                <a:schemeClr val="dk1"/>
              </a:buClr>
              <a:buSzPts val="800"/>
              <a:buFont typeface="Gill Sans"/>
              <a:buChar char="●"/>
            </a:pPr>
            <a:r>
              <a:rPr b="1" i="0" lang="es-ES" sz="1400" u="sng" cap="none" strike="noStrike">
                <a:solidFill>
                  <a:schemeClr val="dk1"/>
                </a:solidFill>
                <a:latin typeface="Gill Sans"/>
                <a:ea typeface="Gill Sans"/>
                <a:cs typeface="Gill Sans"/>
                <a:sym typeface="Gill Sans"/>
              </a:rPr>
              <a:t>Actividad 4</a:t>
            </a:r>
            <a:r>
              <a:rPr b="1" i="0" lang="es-ES" sz="1400" u="none" cap="none" strike="noStrike">
                <a:solidFill>
                  <a:schemeClr val="dk1"/>
                </a:solidFill>
                <a:latin typeface="Gill Sans"/>
                <a:ea typeface="Gill Sans"/>
                <a:cs typeface="Gill Sans"/>
                <a:sym typeface="Gill Sans"/>
              </a:rPr>
              <a:t>. Acciones de difusión y divulgación (2019-2022).</a:t>
            </a:r>
            <a:endParaRPr b="1" i="0" sz="1400" u="none" cap="none" strike="noStrike">
              <a:solidFill>
                <a:schemeClr val="dk1"/>
              </a:solidFill>
              <a:latin typeface="Gill Sans"/>
              <a:ea typeface="Gill Sans"/>
              <a:cs typeface="Gill Sans"/>
              <a:sym typeface="Gill Sans"/>
            </a:endParaRPr>
          </a:p>
          <a:p>
            <a:pPr indent="0" lvl="0" marL="0" marR="0" rtl="0" algn="ctr">
              <a:lnSpc>
                <a:spcPct val="100000"/>
              </a:lnSpc>
              <a:spcBef>
                <a:spcPts val="1200"/>
              </a:spcBef>
              <a:spcAft>
                <a:spcPts val="0"/>
              </a:spcAft>
              <a:buClr>
                <a:srgbClr val="000000"/>
              </a:buClr>
              <a:buSzPts val="2000"/>
              <a:buFont typeface="Arial"/>
              <a:buNone/>
            </a:pPr>
            <a:r>
              <a:t/>
            </a:r>
            <a:endParaRPr b="0" i="0" sz="2000" u="none" cap="none" strike="noStrike">
              <a:solidFill>
                <a:srgbClr val="000000"/>
              </a:solidFill>
              <a:latin typeface="Batang"/>
              <a:ea typeface="Batang"/>
              <a:cs typeface="Batang"/>
              <a:sym typeface="Batang"/>
            </a:endParaRPr>
          </a:p>
        </p:txBody>
      </p:sp>
      <p:pic>
        <p:nvPicPr>
          <p:cNvPr descr="Resultado de imagen de FEADER" id="180" name="Google Shape;180;p6"/>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81" name="Google Shape;181;p6"/>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82" name="Google Shape;182;p6"/>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1400" u="none" cap="none" strike="noStrike">
              <a:solidFill>
                <a:srgbClr val="000000"/>
              </a:solidFill>
              <a:latin typeface="Arial"/>
              <a:ea typeface="Arial"/>
              <a:cs typeface="Arial"/>
              <a:sym typeface="Arial"/>
            </a:endParaRPr>
          </a:p>
        </p:txBody>
      </p:sp>
      <p:graphicFrame>
        <p:nvGraphicFramePr>
          <p:cNvPr id="183" name="Google Shape;183;p6"/>
          <p:cNvGraphicFramePr/>
          <p:nvPr/>
        </p:nvGraphicFramePr>
        <p:xfrm>
          <a:off x="834650" y="1566075"/>
          <a:ext cx="3000000" cy="3000000"/>
        </p:xfrm>
        <a:graphic>
          <a:graphicData uri="http://schemas.openxmlformats.org/drawingml/2006/table">
            <a:tbl>
              <a:tblPr bandCol="1" bandRow="1">
                <a:noFill/>
                <a:tableStyleId>{29FF8C27-4ED8-4C81-BDC5-C95A251121F1}</a:tableStyleId>
              </a:tblPr>
              <a:tblGrid>
                <a:gridCol w="1362750"/>
                <a:gridCol w="337150"/>
                <a:gridCol w="382850"/>
                <a:gridCol w="382850"/>
                <a:gridCol w="382850"/>
                <a:gridCol w="337150"/>
                <a:gridCol w="382850"/>
                <a:gridCol w="382850"/>
                <a:gridCol w="382850"/>
                <a:gridCol w="337150"/>
                <a:gridCol w="382850"/>
                <a:gridCol w="382850"/>
                <a:gridCol w="382850"/>
                <a:gridCol w="337150"/>
                <a:gridCol w="382850"/>
                <a:gridCol w="382850"/>
                <a:gridCol w="382850"/>
              </a:tblGrid>
              <a:tr h="153975">
                <a:tc rowSpan="2">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Actividad</a:t>
                      </a:r>
                      <a:endParaRPr sz="1600" u="none" cap="none" strike="noStrike">
                        <a:latin typeface="Gill Sans"/>
                        <a:ea typeface="Gill Sans"/>
                        <a:cs typeface="Gill Sans"/>
                        <a:sym typeface="Gill Sans"/>
                      </a:endParaRPr>
                    </a:p>
                  </a:txBody>
                  <a:tcPr marT="0" marB="0" marR="68575" marL="68575" anchor="ctr">
                    <a:solidFill>
                      <a:srgbClr val="BFBFBF"/>
                    </a:solidFill>
                  </a:tcPr>
                </a:tc>
                <a:tc gridSpan="4">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2019</a:t>
                      </a:r>
                      <a:endParaRPr sz="1600" u="none" cap="none" strike="noStrike">
                        <a:latin typeface="Gill Sans"/>
                        <a:ea typeface="Gill Sans"/>
                        <a:cs typeface="Gill Sans"/>
                        <a:sym typeface="Gill Sans"/>
                      </a:endParaRPr>
                    </a:p>
                  </a:txBody>
                  <a:tcPr marT="0" marB="0" marR="68575" marL="68575">
                    <a:solidFill>
                      <a:srgbClr val="BFBFBF"/>
                    </a:solidFill>
                  </a:tcPr>
                </a:tc>
                <a:tc hMerge="1"/>
                <a:tc hMerge="1"/>
                <a:tc hMerge="1"/>
                <a:tc gridSpan="4">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2020</a:t>
                      </a:r>
                      <a:endParaRPr sz="1600" u="none" cap="none" strike="noStrike">
                        <a:latin typeface="Gill Sans"/>
                        <a:ea typeface="Gill Sans"/>
                        <a:cs typeface="Gill Sans"/>
                        <a:sym typeface="Gill Sans"/>
                      </a:endParaRPr>
                    </a:p>
                  </a:txBody>
                  <a:tcPr marT="0" marB="0" marR="68575" marL="68575">
                    <a:solidFill>
                      <a:srgbClr val="BFBFBF"/>
                    </a:solidFill>
                  </a:tcPr>
                </a:tc>
                <a:tc hMerge="1"/>
                <a:tc hMerge="1"/>
                <a:tc hMerge="1"/>
                <a:tc gridSpan="4">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2021</a:t>
                      </a:r>
                      <a:endParaRPr sz="1600" u="none" cap="none" strike="noStrike">
                        <a:latin typeface="Gill Sans"/>
                        <a:ea typeface="Gill Sans"/>
                        <a:cs typeface="Gill Sans"/>
                        <a:sym typeface="Gill Sans"/>
                      </a:endParaRPr>
                    </a:p>
                  </a:txBody>
                  <a:tcPr marT="0" marB="0" marR="68575" marL="68575">
                    <a:solidFill>
                      <a:srgbClr val="BFBFBF"/>
                    </a:solidFill>
                  </a:tcPr>
                </a:tc>
                <a:tc hMerge="1"/>
                <a:tc hMerge="1"/>
                <a:tc hMerge="1"/>
                <a:tc gridSpan="4">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2022</a:t>
                      </a:r>
                      <a:endParaRPr sz="1600" u="none" cap="none" strike="noStrike">
                        <a:latin typeface="Gill Sans"/>
                        <a:ea typeface="Gill Sans"/>
                        <a:cs typeface="Gill Sans"/>
                        <a:sym typeface="Gill Sans"/>
                      </a:endParaRPr>
                    </a:p>
                  </a:txBody>
                  <a:tcPr marT="0" marB="0" marR="68575" marL="68575">
                    <a:solidFill>
                      <a:srgbClr val="BFBFBF"/>
                    </a:solidFill>
                  </a:tcPr>
                </a:tc>
                <a:tc hMerge="1"/>
                <a:tc hMerge="1"/>
                <a:tc hMerge="1"/>
              </a:tr>
              <a:tr h="343875">
                <a:tc vMerge="1"/>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1</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3</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4</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1</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3</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4</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1</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3</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4</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1</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2</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3</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4</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D9D9D9"/>
                    </a:solidFill>
                  </a:tcPr>
                </a:tc>
              </a:tr>
              <a:tr h="163500">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Actividad 1</a:t>
                      </a:r>
                      <a:endParaRPr sz="1600" u="none" cap="none" strike="noStrike">
                        <a:latin typeface="Gill Sans"/>
                        <a:ea typeface="Gill Sans"/>
                        <a:cs typeface="Gill Sans"/>
                        <a:sym typeface="Gill Sans"/>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700">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Actividad 2</a:t>
                      </a:r>
                      <a:endParaRPr sz="1600" u="none" cap="none" strike="noStrike">
                        <a:latin typeface="Gill Sans"/>
                        <a:ea typeface="Gill Sans"/>
                        <a:cs typeface="Gill Sans"/>
                        <a:sym typeface="Gill Sans"/>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3100">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Actividad 3</a:t>
                      </a:r>
                      <a:endParaRPr sz="1600" u="none" cap="none" strike="noStrike">
                        <a:latin typeface="Gill Sans"/>
                        <a:ea typeface="Gill Sans"/>
                        <a:cs typeface="Gill Sans"/>
                        <a:sym typeface="Gill Sans"/>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lnB cap="flat" cmpd="sng" w="9525">
                      <a:solidFill>
                        <a:srgbClr val="D99594"/>
                      </a:solidFill>
                      <a:prstDash val="solid"/>
                      <a:round/>
                      <a:headEnd len="sm" w="sm" type="none"/>
                      <a:tailEnd len="sm" w="sm" type="none"/>
                    </a:lnB>
                    <a:solidFill>
                      <a:srgbClr val="FFFFFF"/>
                    </a:solidFill>
                  </a:tcPr>
                </a:tc>
              </a:tr>
              <a:tr h="197975">
                <a:tc>
                  <a:txBody>
                    <a:bodyPr/>
                    <a:lstStyle/>
                    <a:p>
                      <a:pPr indent="0" lvl="0" marL="0" marR="0" rtl="0" algn="ctr">
                        <a:lnSpc>
                          <a:spcPct val="100000"/>
                        </a:lnSpc>
                        <a:spcBef>
                          <a:spcPts val="0"/>
                        </a:spcBef>
                        <a:spcAft>
                          <a:spcPts val="0"/>
                        </a:spcAft>
                        <a:buClr>
                          <a:srgbClr val="000000"/>
                        </a:buClr>
                        <a:buSzPts val="900"/>
                        <a:buFont typeface="Arial"/>
                        <a:buNone/>
                      </a:pPr>
                      <a:r>
                        <a:rPr lang="es-ES" sz="1600" u="none" cap="none" strike="noStrike">
                          <a:latin typeface="Gill Sans"/>
                          <a:ea typeface="Gill Sans"/>
                          <a:cs typeface="Gill Sans"/>
                          <a:sym typeface="Gill Sans"/>
                        </a:rPr>
                        <a:t>Actividad 4</a:t>
                      </a:r>
                      <a:endParaRPr sz="1600" u="none" cap="none" strike="noStrike">
                        <a:latin typeface="Gill Sans"/>
                        <a:ea typeface="Gill Sans"/>
                        <a:cs typeface="Gill Sans"/>
                        <a:sym typeface="Gill Sans"/>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R cap="flat" cmpd="sng" w="9525">
                      <a:solidFill>
                        <a:srgbClr val="D99594"/>
                      </a:solidFill>
                      <a:prstDash val="solid"/>
                      <a:round/>
                      <a:headEnd len="sm" w="sm" type="none"/>
                      <a:tailEnd len="sm" w="sm" type="none"/>
                    </a:lnR>
                    <a:lnT cap="flat" cmpd="sng" w="9525">
                      <a:solidFill>
                        <a:srgbClr val="000000"/>
                      </a:solidFill>
                      <a:prstDash val="solid"/>
                      <a:round/>
                      <a:headEnd len="sm" w="sm" type="none"/>
                      <a:tailEnd len="sm" w="sm" type="none"/>
                    </a:lnT>
                    <a:solidFill>
                      <a:srgbClr val="D99594"/>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1600" u="none" cap="none" strike="noStrike">
                        <a:latin typeface="Gill Sans"/>
                        <a:ea typeface="Gill Sans"/>
                        <a:cs typeface="Gill Sans"/>
                        <a:sym typeface="Gill Sans"/>
                      </a:endParaRPr>
                    </a:p>
                  </a:txBody>
                  <a:tcPr marT="0" marB="0" marR="68575" marL="68575">
                    <a:lnL cap="flat" cmpd="sng" w="9525">
                      <a:solidFill>
                        <a:srgbClr val="D99594"/>
                      </a:solidFill>
                      <a:prstDash val="solid"/>
                      <a:round/>
                      <a:headEnd len="sm" w="sm" type="none"/>
                      <a:tailEnd len="sm" w="sm" type="none"/>
                    </a:lnL>
                    <a:lnR cap="flat" cmpd="sng" w="9525">
                      <a:solidFill>
                        <a:srgbClr val="D99594"/>
                      </a:solidFill>
                      <a:prstDash val="solid"/>
                      <a:round/>
                      <a:headEnd len="sm" w="sm" type="none"/>
                      <a:tailEnd len="sm" w="sm" type="none"/>
                    </a:lnR>
                    <a:lnT cap="flat" cmpd="sng" w="9525">
                      <a:solidFill>
                        <a:srgbClr val="D99594"/>
                      </a:solidFill>
                      <a:prstDash val="solid"/>
                      <a:round/>
                      <a:headEnd len="sm" w="sm" type="none"/>
                      <a:tailEnd len="sm" w="sm" type="none"/>
                    </a:lnT>
                    <a:lnB cap="flat" cmpd="sng" w="9525">
                      <a:solidFill>
                        <a:srgbClr val="D99594"/>
                      </a:solidFill>
                      <a:prstDash val="solid"/>
                      <a:round/>
                      <a:headEnd len="sm" w="sm" type="none"/>
                      <a:tailEnd len="sm" w="sm" type="none"/>
                    </a:lnB>
                    <a:solidFill>
                      <a:srgbClr val="D99594"/>
                    </a:solidFill>
                  </a:tcPr>
                </a:tc>
              </a:tr>
            </a:tbl>
          </a:graphicData>
        </a:graphic>
      </p:graphicFrame>
      <p:pic>
        <p:nvPicPr>
          <p:cNvPr descr="Resultado de imagen de centro tecnologico agropecuario cinco villas" id="184" name="Google Shape;184;p6"/>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185" name="Google Shape;185;p6"/>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186" name="Google Shape;186;p6"/>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187" name="Google Shape;187;p6"/>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188" name="Google Shape;188;p6"/>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395536" y="151161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1. Diseño y desarrollo del prototipo (2019-2020)</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400"/>
              <a:buFont typeface="Arial"/>
              <a:buNone/>
            </a:pPr>
            <a:r>
              <a:rPr b="0" i="0" lang="es-ES" sz="1400" u="none" cap="none" strike="noStrike">
                <a:solidFill>
                  <a:srgbClr val="000000"/>
                </a:solidFill>
                <a:latin typeface="Gill Sans"/>
                <a:ea typeface="Gill Sans"/>
                <a:cs typeface="Gill Sans"/>
                <a:sym typeface="Gill Sans"/>
              </a:rPr>
              <a:t>Se realizaron mediciones de la composición del purín fresco y se midieron los gases sobre la balsa de purines para conocer la situación de partida de los análisis de proyecto.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700"/>
              <a:buFont typeface="Arial"/>
              <a:buNone/>
            </a:pPr>
            <a:r>
              <a:t/>
            </a:r>
            <a:endParaRPr b="1" i="0" sz="7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400"/>
              <a:buFont typeface="Arial"/>
              <a:buNone/>
            </a:pPr>
            <a:r>
              <a:rPr b="1" i="0" lang="es-ES" sz="1400" u="none" cap="none" strike="noStrike">
                <a:solidFill>
                  <a:srgbClr val="000000"/>
                </a:solidFill>
                <a:latin typeface="Gill Sans"/>
                <a:ea typeface="Gill Sans"/>
                <a:cs typeface="Gill Sans"/>
                <a:sym typeface="Gill Sans"/>
              </a:rPr>
              <a:t>Funciones del equipo</a:t>
            </a:r>
            <a:endParaRPr b="1"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2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Medición de concentraciones de gases atmosféricos en instalaciones exteriores agrícolas y ganaderas.</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Que pueda sobrevolar las instalaciones en vuelo comandado desde tierra.</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Con capacidad para delimitar una zona de vuelo y tomar datos de concentración de gases en intervalos de tiempo (p. ej. cada 30 segundos) o comandado desde tierra, en distintos puntos y a distintas alturas.</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Que pueda cumplir con una duración estimada de vuelo de 30 min / vuelo.</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0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Las mediciones tienen que obtenerse relacionadas con fecha, hora, coordenadas, altura, temperatura y humedad.</a:t>
            </a:r>
            <a:endParaRPr b="0" i="0" sz="1400" u="none" cap="none" strike="noStrike">
              <a:solidFill>
                <a:srgbClr val="000000"/>
              </a:solidFill>
              <a:latin typeface="Gill Sans"/>
              <a:ea typeface="Gill Sans"/>
              <a:cs typeface="Gill Sans"/>
              <a:sym typeface="Gill Sans"/>
            </a:endParaRPr>
          </a:p>
          <a:p>
            <a:pPr indent="-317500" lvl="0" marL="457200" marR="0" rtl="0" algn="just">
              <a:lnSpc>
                <a:spcPct val="100000"/>
              </a:lnSpc>
              <a:spcBef>
                <a:spcPts val="1200"/>
              </a:spcBef>
              <a:spcAft>
                <a:spcPts val="0"/>
              </a:spcAft>
              <a:buClr>
                <a:srgbClr val="000000"/>
              </a:buClr>
              <a:buSzPts val="1400"/>
              <a:buFont typeface="Gill Sans"/>
              <a:buAutoNum type="arabicPeriod"/>
            </a:pPr>
            <a:r>
              <a:rPr b="0" i="0" lang="es-ES" sz="1400" u="none" cap="none" strike="noStrike">
                <a:solidFill>
                  <a:srgbClr val="000000"/>
                </a:solidFill>
                <a:latin typeface="Gill Sans"/>
                <a:ea typeface="Gill Sans"/>
                <a:cs typeface="Gill Sans"/>
                <a:sym typeface="Gill Sans"/>
              </a:rPr>
              <a:t>El equipo también debe tener en cuenta la transferencia (por pendrive, bluetooth, …) y el tratamiento de datos para al menos la obtención de gráficas y mapeado.</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Batang"/>
              <a:ea typeface="Batang"/>
              <a:cs typeface="Batang"/>
              <a:sym typeface="Batang"/>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Batang"/>
              <a:ea typeface="Batang"/>
              <a:cs typeface="Batang"/>
              <a:sym typeface="Batang"/>
            </a:endParaRPr>
          </a:p>
        </p:txBody>
      </p:sp>
      <p:pic>
        <p:nvPicPr>
          <p:cNvPr descr="Resultado de imagen de FEADER" id="194" name="Google Shape;194;p7"/>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95" name="Google Shape;195;p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96" name="Google Shape;196;p7"/>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descr="Resultado de imagen de centro tecnologico agropecuario cinco villas" id="197" name="Google Shape;197;p7"/>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198" name="Google Shape;198;p7"/>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199" name="Google Shape;199;p7"/>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200" name="Google Shape;200;p7"/>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201" name="Google Shape;201;p7"/>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3"/>
          <p:cNvSpPr txBox="1"/>
          <p:nvPr/>
        </p:nvSpPr>
        <p:spPr>
          <a:xfrm>
            <a:off x="412375" y="1378275"/>
            <a:ext cx="8352900" cy="4550700"/>
          </a:xfrm>
          <a:prstGeom prst="rect">
            <a:avLst/>
          </a:prstGeom>
          <a:noFill/>
          <a:ln>
            <a:noFill/>
          </a:ln>
        </p:spPr>
        <p:txBody>
          <a:bodyPr anchorCtr="0" anchor="t" bIns="45700" lIns="91425" spcFirstLastPara="1" rIns="91425" wrap="square" tIns="45700">
            <a:noAutofit/>
          </a:bodyPr>
          <a:lstStyle/>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274320" lvl="0" marL="27432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1. Diseño y desarrollo del prototipo (2019-2020)</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700"/>
              <a:buFont typeface="Arial"/>
              <a:buNone/>
            </a:pPr>
            <a:r>
              <a:t/>
            </a:r>
            <a:endParaRPr b="1" i="0" sz="700" u="sng"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1200"/>
              </a:spcBef>
              <a:spcAft>
                <a:spcPts val="0"/>
              </a:spcAft>
              <a:buClr>
                <a:srgbClr val="000000"/>
              </a:buClr>
              <a:buSzPts val="700"/>
              <a:buFont typeface="Gill Sans"/>
              <a:buChar char="●"/>
            </a:pPr>
            <a:r>
              <a:rPr b="0" i="0" lang="es-ES" sz="1400" u="none" cap="none" strike="noStrike">
                <a:solidFill>
                  <a:srgbClr val="000000"/>
                </a:solidFill>
                <a:latin typeface="Gill Sans"/>
                <a:ea typeface="Gill Sans"/>
                <a:cs typeface="Gill Sans"/>
                <a:sym typeface="Gill Sans"/>
              </a:rPr>
              <a:t>Se planteó el orden de interés de los distintos sensores, que se podían incluir:</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500"/>
              <a:buFont typeface="Arial"/>
              <a:buNone/>
            </a:pPr>
            <a:r>
              <a:t/>
            </a:r>
            <a:endParaRPr b="0" i="0" sz="1500" u="none" cap="none" strike="noStrike">
              <a:solidFill>
                <a:srgbClr val="000000"/>
              </a:solidFill>
              <a:latin typeface="Gill Sans"/>
              <a:ea typeface="Gill Sans"/>
              <a:cs typeface="Gill Sans"/>
              <a:sym typeface="Gill Sans"/>
            </a:endParaRPr>
          </a:p>
          <a:p>
            <a:pPr indent="-273050" lvl="0" marL="4860000" marR="0" rtl="0" algn="just">
              <a:lnSpc>
                <a:spcPct val="100000"/>
              </a:lnSpc>
              <a:spcBef>
                <a:spcPts val="1200"/>
              </a:spcBef>
              <a:spcAft>
                <a:spcPts val="0"/>
              </a:spcAft>
              <a:buClr>
                <a:srgbClr val="000000"/>
              </a:buClr>
              <a:buSzPts val="700"/>
              <a:buFont typeface="Gill Sans"/>
              <a:buChar char="●"/>
            </a:pPr>
            <a:r>
              <a:rPr b="0" i="0" lang="es-ES" sz="1400" u="none" cap="none" strike="noStrike">
                <a:solidFill>
                  <a:srgbClr val="000000"/>
                </a:solidFill>
                <a:latin typeface="Gill Sans"/>
                <a:ea typeface="Gill Sans"/>
                <a:cs typeface="Gill Sans"/>
                <a:sym typeface="Gill Sans"/>
              </a:rPr>
              <a:t>Otros datos considerados de interés:</a:t>
            </a:r>
            <a:endParaRPr b="0" i="0" sz="1400" u="none" cap="none" strike="noStrike">
              <a:solidFill>
                <a:srgbClr val="000000"/>
              </a:solidFill>
              <a:latin typeface="Gill Sans"/>
              <a:ea typeface="Gill Sans"/>
              <a:cs typeface="Gill Sans"/>
              <a:sym typeface="Gill Sans"/>
            </a:endParaRPr>
          </a:p>
          <a:p>
            <a:pPr indent="-228600" lvl="0" marL="4860000" marR="0" rtl="0" algn="just">
              <a:lnSpc>
                <a:spcPct val="100000"/>
              </a:lnSpc>
              <a:spcBef>
                <a:spcPts val="1200"/>
              </a:spcBef>
              <a:spcAft>
                <a:spcPts val="0"/>
              </a:spcAft>
              <a:buClr>
                <a:srgbClr val="000000"/>
              </a:buClr>
              <a:buSzPts val="100"/>
              <a:buFont typeface="Arial"/>
              <a:buNone/>
            </a:pPr>
            <a:r>
              <a:t/>
            </a:r>
            <a:endParaRPr b="0" i="0" sz="1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120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Temperatura, ºC</a:t>
            </a:r>
            <a:endParaRPr b="0" i="0" sz="14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Humedad relativa, %</a:t>
            </a:r>
            <a:endParaRPr b="0" i="0" sz="14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Altitud en metros</a:t>
            </a:r>
            <a:endParaRPr b="0" i="0" sz="14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Coordenadas</a:t>
            </a:r>
            <a:endParaRPr b="0" i="0" sz="14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Fecha y hora</a:t>
            </a:r>
            <a:endParaRPr b="0" i="0" sz="1400" u="none" cap="none" strike="noStrike">
              <a:solidFill>
                <a:srgbClr val="000000"/>
              </a:solidFill>
              <a:latin typeface="Gill Sans"/>
              <a:ea typeface="Gill Sans"/>
              <a:cs typeface="Gill Sans"/>
              <a:sym typeface="Gill Sans"/>
            </a:endParaRPr>
          </a:p>
          <a:p>
            <a:pPr indent="-317500" lvl="0" marL="5040000" marR="0" rtl="0" algn="just">
              <a:lnSpc>
                <a:spcPct val="115000"/>
              </a:lnSpc>
              <a:spcBef>
                <a:spcPts val="0"/>
              </a:spcBef>
              <a:spcAft>
                <a:spcPts val="0"/>
              </a:spcAft>
              <a:buClr>
                <a:srgbClr val="000000"/>
              </a:buClr>
              <a:buSzPts val="1400"/>
              <a:buFont typeface="Gill Sans"/>
              <a:buChar char="-"/>
            </a:pPr>
            <a:r>
              <a:rPr b="0" i="0" lang="es-ES" sz="1400" u="none" cap="none" strike="noStrike">
                <a:solidFill>
                  <a:srgbClr val="000000"/>
                </a:solidFill>
                <a:latin typeface="Gill Sans"/>
                <a:ea typeface="Gill Sans"/>
                <a:cs typeface="Gill Sans"/>
                <a:sym typeface="Gill Sans"/>
              </a:rPr>
              <a:t>Velocidad del aire</a:t>
            </a:r>
            <a:endParaRPr b="0" i="0" sz="1400" u="none" cap="none" strike="noStrike">
              <a:solidFill>
                <a:srgbClr val="000000"/>
              </a:solidFill>
              <a:latin typeface="Gill Sans"/>
              <a:ea typeface="Gill Sans"/>
              <a:cs typeface="Gill Sans"/>
              <a:sym typeface="Gill Sans"/>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Batang"/>
              <a:ea typeface="Batang"/>
              <a:cs typeface="Batang"/>
              <a:sym typeface="Batang"/>
            </a:endParaRPr>
          </a:p>
          <a:p>
            <a:pPr indent="0" lvl="0" marL="0" marR="0" rtl="0" algn="just">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Batang"/>
              <a:ea typeface="Batang"/>
              <a:cs typeface="Batang"/>
              <a:sym typeface="Batang"/>
            </a:endParaRPr>
          </a:p>
        </p:txBody>
      </p:sp>
      <p:pic>
        <p:nvPicPr>
          <p:cNvPr descr="Resultado de imagen de FEADER" id="207" name="Google Shape;207;p43"/>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08" name="Google Shape;208;p43"/>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09" name="Google Shape;209;p43"/>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graphicFrame>
        <p:nvGraphicFramePr>
          <p:cNvPr id="210" name="Google Shape;210;p43"/>
          <p:cNvGraphicFramePr/>
          <p:nvPr/>
        </p:nvGraphicFramePr>
        <p:xfrm>
          <a:off x="942127" y="3149343"/>
          <a:ext cx="3000000" cy="3000000"/>
        </p:xfrm>
        <a:graphic>
          <a:graphicData uri="http://schemas.openxmlformats.org/drawingml/2006/table">
            <a:tbl>
              <a:tblPr bandRow="1" firstCol="1" firstRow="1">
                <a:noFill/>
                <a:tableStyleId>{29FF8C27-4ED8-4C81-BDC5-C95A251121F1}</a:tableStyleId>
              </a:tblPr>
              <a:tblGrid>
                <a:gridCol w="723125"/>
                <a:gridCol w="2956875"/>
              </a:tblGrid>
              <a:tr h="255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ORDEN</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SENSOR</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1</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Amoniaco (NH</a:t>
                      </a:r>
                      <a:r>
                        <a:rPr baseline="-25000" lang="es-ES" sz="1200" u="none" cap="none" strike="noStrike">
                          <a:latin typeface="Gill Sans"/>
                          <a:ea typeface="Gill Sans"/>
                          <a:cs typeface="Gill Sans"/>
                          <a:sym typeface="Gill Sans"/>
                        </a:rPr>
                        <a:t>3</a:t>
                      </a:r>
                      <a:r>
                        <a:rPr lang="es-ES" sz="1200" u="none" cap="none" strike="noStrike">
                          <a:latin typeface="Gill Sans"/>
                          <a:ea typeface="Gill Sans"/>
                          <a:cs typeface="Gill Sans"/>
                          <a:sym typeface="Gill Sans"/>
                        </a:rPr>
                        <a:t>)</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2</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óxido nitroso (N</a:t>
                      </a:r>
                      <a:r>
                        <a:rPr baseline="-25000" lang="es-ES" sz="1200" u="none" cap="none" strike="noStrike">
                          <a:latin typeface="Gill Sans"/>
                          <a:ea typeface="Gill Sans"/>
                          <a:cs typeface="Gill Sans"/>
                          <a:sym typeface="Gill Sans"/>
                        </a:rPr>
                        <a:t>2</a:t>
                      </a:r>
                      <a:r>
                        <a:rPr lang="es-ES" sz="1200" u="none" cap="none" strike="noStrike">
                          <a:latin typeface="Gill Sans"/>
                          <a:ea typeface="Gill Sans"/>
                          <a:cs typeface="Gill Sans"/>
                          <a:sym typeface="Gill Sans"/>
                        </a:rPr>
                        <a:t>O) </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3</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Metano (CH4)</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4</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Sulfuro de Hidrógeno (SH2)</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5</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Monóxido de nitrógeno (NO) </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6</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Dióxido de nitrógeno (NO</a:t>
                      </a:r>
                      <a:r>
                        <a:rPr baseline="-25000" lang="es-ES" sz="1200" u="none" cap="none" strike="noStrike">
                          <a:latin typeface="Gill Sans"/>
                          <a:ea typeface="Gill Sans"/>
                          <a:cs typeface="Gill Sans"/>
                          <a:sym typeface="Gill Sans"/>
                        </a:rPr>
                        <a:t>2</a:t>
                      </a:r>
                      <a:r>
                        <a:rPr lang="es-ES" sz="1200" u="none" cap="none" strike="noStrike">
                          <a:latin typeface="Gill Sans"/>
                          <a:ea typeface="Gill Sans"/>
                          <a:cs typeface="Gill Sans"/>
                          <a:sym typeface="Gill Sans"/>
                        </a:rPr>
                        <a:t>) </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7</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Dióxido de carbono (CO</a:t>
                      </a:r>
                      <a:r>
                        <a:rPr baseline="-25000" lang="es-ES" sz="1200" u="none" cap="none" strike="noStrike">
                          <a:latin typeface="Gill Sans"/>
                          <a:ea typeface="Gill Sans"/>
                          <a:cs typeface="Gill Sans"/>
                          <a:sym typeface="Gill Sans"/>
                        </a:rPr>
                        <a:t>2</a:t>
                      </a:r>
                      <a:r>
                        <a:rPr lang="es-ES" sz="1200" u="none" cap="none" strike="noStrike">
                          <a:latin typeface="Gill Sans"/>
                          <a:ea typeface="Gill Sans"/>
                          <a:cs typeface="Gill Sans"/>
                          <a:sym typeface="Gill Sans"/>
                        </a:rPr>
                        <a:t>)</a:t>
                      </a:r>
                      <a:endParaRPr sz="1200" u="none" cap="none" strike="noStrike">
                        <a:latin typeface="Gill Sans"/>
                        <a:ea typeface="Gill Sans"/>
                        <a:cs typeface="Gill Sans"/>
                        <a:sym typeface="Gill Sans"/>
                      </a:endParaRPr>
                    </a:p>
                  </a:txBody>
                  <a:tcPr marT="0" marB="0" marR="68575" marL="68575"/>
                </a:tc>
              </a:tr>
              <a:tr h="182875">
                <a:tc>
                  <a:txBody>
                    <a:bodyPr/>
                    <a:lstStyle/>
                    <a:p>
                      <a:pPr indent="0" lvl="0" marL="0" marR="0" rtl="0" algn="ctr">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8</a:t>
                      </a:r>
                      <a:endParaRPr sz="1200" u="none" cap="none" strike="noStrike">
                        <a:latin typeface="Gill Sans"/>
                        <a:ea typeface="Gill Sans"/>
                        <a:cs typeface="Gill Sans"/>
                        <a:sym typeface="Gill Sans"/>
                      </a:endParaRPr>
                    </a:p>
                  </a:txBody>
                  <a:tcPr marT="0" marB="0" marR="68575" marL="68575"/>
                </a:tc>
                <a:tc>
                  <a:txBody>
                    <a:bodyPr/>
                    <a:lstStyle/>
                    <a:p>
                      <a:pPr indent="0" lvl="0" marL="0" marR="0" rtl="0" algn="l">
                        <a:lnSpc>
                          <a:spcPct val="110000"/>
                        </a:lnSpc>
                        <a:spcBef>
                          <a:spcPts val="0"/>
                        </a:spcBef>
                        <a:spcAft>
                          <a:spcPts val="0"/>
                        </a:spcAft>
                        <a:buClr>
                          <a:srgbClr val="000000"/>
                        </a:buClr>
                        <a:buSzPts val="1200"/>
                        <a:buFont typeface="Arial"/>
                        <a:buNone/>
                      </a:pPr>
                      <a:r>
                        <a:rPr lang="es-ES" sz="1200" u="none" cap="none" strike="noStrike">
                          <a:latin typeface="Gill Sans"/>
                          <a:ea typeface="Gill Sans"/>
                          <a:cs typeface="Gill Sans"/>
                          <a:sym typeface="Gill Sans"/>
                        </a:rPr>
                        <a:t>Cámara termográfica.</a:t>
                      </a:r>
                      <a:endParaRPr sz="1200" u="none" cap="none" strike="noStrike">
                        <a:latin typeface="Gill Sans"/>
                        <a:ea typeface="Gill Sans"/>
                        <a:cs typeface="Gill Sans"/>
                        <a:sym typeface="Gill Sans"/>
                      </a:endParaRPr>
                    </a:p>
                  </a:txBody>
                  <a:tcPr marT="0" marB="0" marR="68575" marL="68575"/>
                </a:tc>
              </a:tr>
            </a:tbl>
          </a:graphicData>
        </a:graphic>
      </p:graphicFrame>
      <p:pic>
        <p:nvPicPr>
          <p:cNvPr descr="Resultado de imagen de centro tecnologico agropecuario cinco villas" id="211" name="Google Shape;211;p43"/>
          <p:cNvPicPr preferRelativeResize="0"/>
          <p:nvPr/>
        </p:nvPicPr>
        <p:blipFill rotWithShape="1">
          <a:blip r:embed="rId5">
            <a:alphaModFix/>
          </a:blip>
          <a:srcRect b="0" l="0" r="0" t="0"/>
          <a:stretch/>
        </p:blipFill>
        <p:spPr>
          <a:xfrm>
            <a:off x="7396165" y="6368928"/>
            <a:ext cx="1093227" cy="476672"/>
          </a:xfrm>
          <a:prstGeom prst="rect">
            <a:avLst/>
          </a:prstGeom>
          <a:noFill/>
          <a:ln>
            <a:noFill/>
          </a:ln>
        </p:spPr>
      </p:pic>
      <p:pic>
        <p:nvPicPr>
          <p:cNvPr descr="Resultado de imagen de facultad veterinaria unizar" id="212" name="Google Shape;212;p43"/>
          <p:cNvPicPr preferRelativeResize="0"/>
          <p:nvPr/>
        </p:nvPicPr>
        <p:blipFill rotWithShape="1">
          <a:blip r:embed="rId6">
            <a:alphaModFix/>
          </a:blip>
          <a:srcRect b="0" l="0" r="0" t="0"/>
          <a:stretch/>
        </p:blipFill>
        <p:spPr>
          <a:xfrm>
            <a:off x="5232373" y="6381328"/>
            <a:ext cx="1428527" cy="451860"/>
          </a:xfrm>
          <a:prstGeom prst="rect">
            <a:avLst/>
          </a:prstGeom>
          <a:noFill/>
          <a:ln>
            <a:noFill/>
          </a:ln>
        </p:spPr>
      </p:pic>
      <p:pic>
        <p:nvPicPr>
          <p:cNvPr id="213" name="Google Shape;213;p43"/>
          <p:cNvPicPr preferRelativeResize="0"/>
          <p:nvPr/>
        </p:nvPicPr>
        <p:blipFill rotWithShape="1">
          <a:blip r:embed="rId7">
            <a:alphaModFix/>
          </a:blip>
          <a:srcRect b="0" l="72655" r="0" t="0"/>
          <a:stretch/>
        </p:blipFill>
        <p:spPr>
          <a:xfrm>
            <a:off x="2396750" y="6403725"/>
            <a:ext cx="464800" cy="407050"/>
          </a:xfrm>
          <a:prstGeom prst="rect">
            <a:avLst/>
          </a:prstGeom>
          <a:noFill/>
          <a:ln>
            <a:noFill/>
          </a:ln>
        </p:spPr>
      </p:pic>
      <p:pic>
        <p:nvPicPr>
          <p:cNvPr id="214" name="Google Shape;214;p43"/>
          <p:cNvPicPr preferRelativeResize="0"/>
          <p:nvPr/>
        </p:nvPicPr>
        <p:blipFill rotWithShape="1">
          <a:blip r:embed="rId8">
            <a:alphaModFix/>
          </a:blip>
          <a:srcRect b="0" l="0" r="0" t="0"/>
          <a:stretch/>
        </p:blipFill>
        <p:spPr>
          <a:xfrm>
            <a:off x="1080700" y="6403750"/>
            <a:ext cx="342329" cy="407025"/>
          </a:xfrm>
          <a:prstGeom prst="rect">
            <a:avLst/>
          </a:prstGeom>
          <a:noFill/>
          <a:ln>
            <a:noFill/>
          </a:ln>
        </p:spPr>
      </p:pic>
      <p:sp>
        <p:nvSpPr>
          <p:cNvPr id="215" name="Google Shape;215;p43"/>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4"/>
          <p:cNvSpPr txBox="1"/>
          <p:nvPr/>
        </p:nvSpPr>
        <p:spPr>
          <a:xfrm>
            <a:off x="395550" y="1644799"/>
            <a:ext cx="8352900" cy="4266600"/>
          </a:xfrm>
          <a:prstGeom prst="rect">
            <a:avLst/>
          </a:prstGeom>
          <a:noFill/>
          <a:ln>
            <a:noFill/>
          </a:ln>
        </p:spPr>
        <p:txBody>
          <a:bodyPr anchorCtr="0" anchor="t" bIns="45700" lIns="91425" spcFirstLastPara="1" rIns="91425" wrap="square" tIns="45700">
            <a:noAutofit/>
          </a:bodyPr>
          <a:lstStyle/>
          <a:p>
            <a:pPr indent="-274320" lvl="0" marL="274320" marR="0" rtl="0" algn="just">
              <a:lnSpc>
                <a:spcPct val="100000"/>
              </a:lnSpc>
              <a:spcBef>
                <a:spcPts val="0"/>
              </a:spcBef>
              <a:spcAft>
                <a:spcPts val="0"/>
              </a:spcAft>
              <a:buClr>
                <a:schemeClr val="accent1"/>
              </a:buClr>
              <a:buSzPts val="1400"/>
              <a:buFont typeface="Gill Sans"/>
              <a:buChar char="🞂"/>
            </a:pPr>
            <a:r>
              <a:rPr b="1" i="0" lang="es-ES" sz="1400" u="sng" cap="none" strike="noStrike">
                <a:solidFill>
                  <a:srgbClr val="000000"/>
                </a:solidFill>
                <a:latin typeface="Gill Sans"/>
                <a:ea typeface="Gill Sans"/>
                <a:cs typeface="Gill Sans"/>
                <a:sym typeface="Gill Sans"/>
              </a:rPr>
              <a:t>Actividad 1. Diseño y desarrollo del prototipo (2019-2020)</a:t>
            </a:r>
            <a:endParaRPr b="1" i="0" sz="1400" u="sng" cap="none" strike="noStrike">
              <a:solidFill>
                <a:srgbClr val="000000"/>
              </a:solidFill>
              <a:latin typeface="Gill Sans"/>
              <a:ea typeface="Gill Sans"/>
              <a:cs typeface="Gill Sans"/>
              <a:sym typeface="Gill Sans"/>
            </a:endParaRPr>
          </a:p>
          <a:p>
            <a:pPr indent="0" lvl="0" marL="457200" marR="0" rtl="0" algn="just">
              <a:lnSpc>
                <a:spcPct val="100000"/>
              </a:lnSpc>
              <a:spcBef>
                <a:spcPts val="0"/>
              </a:spcBef>
              <a:spcAft>
                <a:spcPts val="0"/>
              </a:spcAft>
              <a:buClr>
                <a:srgbClr val="000000"/>
              </a:buClr>
              <a:buSzPts val="1400"/>
              <a:buFont typeface="Arial"/>
              <a:buNone/>
            </a:pPr>
            <a:r>
              <a:t/>
            </a:r>
            <a:endParaRPr b="1" i="0" sz="1400" u="sng" cap="none" strike="noStrike">
              <a:solidFill>
                <a:srgbClr val="000000"/>
              </a:solidFill>
              <a:latin typeface="Gill Sans"/>
              <a:ea typeface="Gill Sans"/>
              <a:cs typeface="Gill Sans"/>
              <a:sym typeface="Gill Sans"/>
            </a:endParaRPr>
          </a:p>
          <a:p>
            <a:pPr indent="-273050" lvl="0" marL="457200" marR="0" rtl="0" algn="just">
              <a:lnSpc>
                <a:spcPct val="100000"/>
              </a:lnSpc>
              <a:spcBef>
                <a:spcPts val="1200"/>
              </a:spcBef>
              <a:spcAft>
                <a:spcPts val="0"/>
              </a:spcAft>
              <a:buClr>
                <a:srgbClr val="000000"/>
              </a:buClr>
              <a:buSzPts val="700"/>
              <a:buFont typeface="Gill Sans"/>
              <a:buChar char="●"/>
            </a:pPr>
            <a:r>
              <a:rPr b="0" i="0" lang="es-ES" sz="1400" u="none" cap="none" strike="noStrike">
                <a:solidFill>
                  <a:srgbClr val="000000"/>
                </a:solidFill>
                <a:latin typeface="Gill Sans"/>
                <a:ea typeface="Gill Sans"/>
                <a:cs typeface="Gill Sans"/>
                <a:sym typeface="Gill Sans"/>
              </a:rPr>
              <a:t>Características de dron:</a:t>
            </a:r>
            <a:endParaRPr b="0" i="0" sz="1400" u="none" cap="none" strike="noStrike">
              <a:solidFill>
                <a:srgbClr val="000000"/>
              </a:solidFill>
              <a:latin typeface="Gill Sans"/>
              <a:ea typeface="Gill Sans"/>
              <a:cs typeface="Gill Sans"/>
              <a:sym typeface="Gill Sans"/>
            </a:endParaRPr>
          </a:p>
        </p:txBody>
      </p:sp>
      <p:pic>
        <p:nvPicPr>
          <p:cNvPr descr="Resultado de imagen de FEADER" id="221" name="Google Shape;221;p44"/>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22" name="Google Shape;222;p4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23" name="Google Shape;223;p44"/>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s-ES" sz="4800" u="none" cap="none" strike="noStrike">
                <a:solidFill>
                  <a:srgbClr val="000000"/>
                </a:solidFill>
                <a:latin typeface="Anton"/>
                <a:ea typeface="Anton"/>
                <a:cs typeface="Anton"/>
                <a:sym typeface="Anton"/>
              </a:rPr>
              <a:t>ACTIVIDADES</a:t>
            </a:r>
            <a:endParaRPr b="0" i="0" sz="4800" u="none" cap="none" strike="noStrike">
              <a:solidFill>
                <a:srgbClr val="000000"/>
              </a:solidFill>
              <a:latin typeface="Anton"/>
              <a:ea typeface="Anton"/>
              <a:cs typeface="Anton"/>
              <a:sym typeface="Anton"/>
            </a:endParaRPr>
          </a:p>
        </p:txBody>
      </p:sp>
      <p:pic>
        <p:nvPicPr>
          <p:cNvPr id="224" name="Google Shape;224;p44"/>
          <p:cNvPicPr preferRelativeResize="0"/>
          <p:nvPr/>
        </p:nvPicPr>
        <p:blipFill rotWithShape="1">
          <a:blip r:embed="rId5">
            <a:alphaModFix/>
          </a:blip>
          <a:srcRect b="0" l="14634" r="35105" t="0"/>
          <a:stretch/>
        </p:blipFill>
        <p:spPr>
          <a:xfrm>
            <a:off x="2935525" y="2720825"/>
            <a:ext cx="3272950" cy="3076975"/>
          </a:xfrm>
          <a:prstGeom prst="rect">
            <a:avLst/>
          </a:prstGeom>
          <a:noFill/>
          <a:ln>
            <a:noFill/>
          </a:ln>
        </p:spPr>
      </p:pic>
      <p:pic>
        <p:nvPicPr>
          <p:cNvPr descr="Resultado de imagen de centro tecnologico agropecuario cinco villas" id="225" name="Google Shape;225;p44"/>
          <p:cNvPicPr preferRelativeResize="0"/>
          <p:nvPr/>
        </p:nvPicPr>
        <p:blipFill rotWithShape="1">
          <a:blip r:embed="rId6">
            <a:alphaModFix/>
          </a:blip>
          <a:srcRect b="0" l="0" r="0" t="0"/>
          <a:stretch/>
        </p:blipFill>
        <p:spPr>
          <a:xfrm>
            <a:off x="7396165" y="6368928"/>
            <a:ext cx="1093227" cy="476672"/>
          </a:xfrm>
          <a:prstGeom prst="rect">
            <a:avLst/>
          </a:prstGeom>
          <a:noFill/>
          <a:ln>
            <a:noFill/>
          </a:ln>
        </p:spPr>
      </p:pic>
      <p:pic>
        <p:nvPicPr>
          <p:cNvPr descr="Resultado de imagen de facultad veterinaria unizar" id="226" name="Google Shape;226;p44"/>
          <p:cNvPicPr preferRelativeResize="0"/>
          <p:nvPr/>
        </p:nvPicPr>
        <p:blipFill rotWithShape="1">
          <a:blip r:embed="rId7">
            <a:alphaModFix/>
          </a:blip>
          <a:srcRect b="0" l="0" r="0" t="0"/>
          <a:stretch/>
        </p:blipFill>
        <p:spPr>
          <a:xfrm>
            <a:off x="5232373" y="6381328"/>
            <a:ext cx="1428527" cy="451860"/>
          </a:xfrm>
          <a:prstGeom prst="rect">
            <a:avLst/>
          </a:prstGeom>
          <a:noFill/>
          <a:ln>
            <a:noFill/>
          </a:ln>
        </p:spPr>
      </p:pic>
      <p:pic>
        <p:nvPicPr>
          <p:cNvPr id="227" name="Google Shape;227;p44"/>
          <p:cNvPicPr preferRelativeResize="0"/>
          <p:nvPr/>
        </p:nvPicPr>
        <p:blipFill rotWithShape="1">
          <a:blip r:embed="rId8">
            <a:alphaModFix/>
          </a:blip>
          <a:srcRect b="0" l="72655" r="0" t="0"/>
          <a:stretch/>
        </p:blipFill>
        <p:spPr>
          <a:xfrm>
            <a:off x="2396750" y="6403725"/>
            <a:ext cx="464800" cy="407050"/>
          </a:xfrm>
          <a:prstGeom prst="rect">
            <a:avLst/>
          </a:prstGeom>
          <a:noFill/>
          <a:ln>
            <a:noFill/>
          </a:ln>
        </p:spPr>
      </p:pic>
      <p:pic>
        <p:nvPicPr>
          <p:cNvPr id="228" name="Google Shape;228;p44"/>
          <p:cNvPicPr preferRelativeResize="0"/>
          <p:nvPr/>
        </p:nvPicPr>
        <p:blipFill rotWithShape="1">
          <a:blip r:embed="rId9">
            <a:alphaModFix/>
          </a:blip>
          <a:srcRect b="0" l="0" r="0" t="0"/>
          <a:stretch/>
        </p:blipFill>
        <p:spPr>
          <a:xfrm>
            <a:off x="1080700" y="6403750"/>
            <a:ext cx="342329" cy="407025"/>
          </a:xfrm>
          <a:prstGeom prst="rect">
            <a:avLst/>
          </a:prstGeom>
          <a:noFill/>
          <a:ln>
            <a:noFill/>
          </a:ln>
        </p:spPr>
      </p:pic>
      <p:sp>
        <p:nvSpPr>
          <p:cNvPr id="229" name="Google Shape;229;p44"/>
          <p:cNvSpPr txBox="1"/>
          <p:nvPr/>
        </p:nvSpPr>
        <p:spPr>
          <a:xfrm>
            <a:off x="3429316" y="6391711"/>
            <a:ext cx="1460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EXPLOTACIÓN</a:t>
            </a:r>
            <a:endParaRPr b="0" i="0" sz="800" u="none" cap="none" strike="noStrike">
              <a:solidFill>
                <a:srgbClr val="38761D"/>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000"/>
              <a:buFont typeface="Arial"/>
              <a:buNone/>
            </a:pPr>
            <a:r>
              <a:rPr b="0" i="0" lang="es-ES" sz="800" u="none" cap="none" strike="noStrike">
                <a:solidFill>
                  <a:srgbClr val="38761D"/>
                </a:solidFill>
                <a:latin typeface="Gill Sans"/>
                <a:ea typeface="Gill Sans"/>
                <a:cs typeface="Gill Sans"/>
                <a:sym typeface="Gill Sans"/>
              </a:rPr>
              <a:t> ALICIA SÁNCHEZ</a:t>
            </a:r>
            <a:endParaRPr b="0" i="0" sz="800" u="none" cap="none" strike="noStrike">
              <a:solidFill>
                <a:srgbClr val="38761D"/>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rigen">
  <a:themeElements>
    <a:clrScheme name="Orige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2018-11-06T07:31:27Z</dcterms:created>
  <dc:creator>Cons1</dc:creator>
</cp:coreProperties>
</file>