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34"/>
  </p:notesMasterIdLst>
  <p:handoutMasterIdLst>
    <p:handoutMasterId r:id="rId35"/>
  </p:handoutMasterIdLst>
  <p:sldIdLst>
    <p:sldId id="396" r:id="rId2"/>
    <p:sldId id="414" r:id="rId3"/>
    <p:sldId id="415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397" r:id="rId16"/>
    <p:sldId id="383" r:id="rId17"/>
    <p:sldId id="384" r:id="rId18"/>
    <p:sldId id="385" r:id="rId19"/>
    <p:sldId id="394" r:id="rId20"/>
    <p:sldId id="398" r:id="rId21"/>
    <p:sldId id="387" r:id="rId22"/>
    <p:sldId id="388" r:id="rId23"/>
    <p:sldId id="389" r:id="rId24"/>
    <p:sldId id="390" r:id="rId25"/>
    <p:sldId id="391" r:id="rId26"/>
    <p:sldId id="392" r:id="rId27"/>
    <p:sldId id="395" r:id="rId28"/>
    <p:sldId id="417" r:id="rId29"/>
    <p:sldId id="416" r:id="rId30"/>
    <p:sldId id="418" r:id="rId31"/>
    <p:sldId id="400" r:id="rId32"/>
    <p:sldId id="401" r:id="rId33"/>
  </p:sldIdLst>
  <p:sldSz cx="12192000" cy="6858000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FF5"/>
    <a:srgbClr val="3E606F"/>
    <a:srgbClr val="193441"/>
    <a:srgbClr val="91AA9D"/>
    <a:srgbClr val="3333FF"/>
    <a:srgbClr val="339966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6" autoAdjust="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EE67D1-2965-42A3-ABAE-07C196D422EF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845E491-A2F7-4438-9A35-841177AC9BB2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3200" dirty="0" smtClean="0"/>
            <a:t>Coyuntura (Avance Segundo trimestre 2022)</a:t>
          </a:r>
          <a:endParaRPr lang="es-ES" sz="3200" dirty="0"/>
        </a:p>
      </dgm:t>
    </dgm:pt>
    <dgm:pt modelId="{43A96E8E-5E82-4736-9DFE-986B0C817C20}" type="parTrans" cxnId="{AB89C2BC-618F-4A8D-BF5F-F64935D976BD}">
      <dgm:prSet/>
      <dgm:spPr/>
      <dgm:t>
        <a:bodyPr/>
        <a:lstStyle/>
        <a:p>
          <a:endParaRPr lang="es-ES"/>
        </a:p>
      </dgm:t>
    </dgm:pt>
    <dgm:pt modelId="{4F670E55-B9B7-423E-BC18-C72131958861}" type="sibTrans" cxnId="{AB89C2BC-618F-4A8D-BF5F-F64935D976BD}">
      <dgm:prSet/>
      <dgm:spPr/>
      <dgm:t>
        <a:bodyPr/>
        <a:lstStyle/>
        <a:p>
          <a:endParaRPr lang="es-ES"/>
        </a:p>
      </dgm:t>
    </dgm:pt>
    <dgm:pt modelId="{460CB764-1A5F-4AE5-B95B-90A685C65FD5}">
      <dgm:prSet phldrT="[Texto]" custT="1"/>
      <dgm:spPr/>
      <dgm:t>
        <a:bodyPr/>
        <a:lstStyle/>
        <a:p>
          <a:r>
            <a:rPr lang="es-ES_tradnl" sz="2000" b="0" dirty="0" smtClean="0"/>
            <a:t>La economía aragonesa ha avanzado un 6,1% interanual, solo dos décimas por debajo de España (6,3%), mostrando una aceleración progresiva en términos de volumen. </a:t>
          </a:r>
          <a:endParaRPr lang="es-ES" sz="2000" b="0" dirty="0"/>
        </a:p>
      </dgm:t>
    </dgm:pt>
    <dgm:pt modelId="{4536FF2B-4C47-46DA-99B7-101E234D3AB1}" type="sibTrans" cxnId="{5088E2B3-AE2C-4A38-B211-F7856940BD90}">
      <dgm:prSet/>
      <dgm:spPr/>
      <dgm:t>
        <a:bodyPr/>
        <a:lstStyle/>
        <a:p>
          <a:endParaRPr lang="es-ES"/>
        </a:p>
      </dgm:t>
    </dgm:pt>
    <dgm:pt modelId="{53D40AD5-8ABE-41C1-9EDE-D4AD93C08F90}" type="parTrans" cxnId="{5088E2B3-AE2C-4A38-B211-F7856940BD90}">
      <dgm:prSet/>
      <dgm:spPr/>
      <dgm:t>
        <a:bodyPr/>
        <a:lstStyle/>
        <a:p>
          <a:endParaRPr lang="es-ES"/>
        </a:p>
      </dgm:t>
    </dgm:pt>
    <dgm:pt modelId="{69E522AC-D822-4B5E-AE17-71E328FA24CB}">
      <dgm:prSet phldrT="[Texto]" custT="1"/>
      <dgm:spPr/>
      <dgm:t>
        <a:bodyPr/>
        <a:lstStyle/>
        <a:p>
          <a:r>
            <a:rPr lang="es-ES" sz="2000" b="0" dirty="0" smtClean="0"/>
            <a:t>En términos interanuales la inversión en bienes de equipo ha mostrado el mayor crecimiento (19%)  seguido de las exportaciones en bienes y servicios (14%), aunque el consumo privado ha disminuido su dinamismo (2%). Entre los sectores económicos, ha destacado el fuerte impulso de la industria manufacturera (8%).</a:t>
          </a:r>
          <a:endParaRPr lang="es-ES" sz="2000" b="0" dirty="0"/>
        </a:p>
      </dgm:t>
    </dgm:pt>
    <dgm:pt modelId="{C0485F6F-AF5A-4E2F-81D0-5B1BDA1CB967}" type="sibTrans" cxnId="{98A91DE3-156E-491A-827D-910AC7827E48}">
      <dgm:prSet/>
      <dgm:spPr/>
      <dgm:t>
        <a:bodyPr/>
        <a:lstStyle/>
        <a:p>
          <a:endParaRPr lang="es-ES"/>
        </a:p>
      </dgm:t>
    </dgm:pt>
    <dgm:pt modelId="{1DF40450-9870-4A8A-8A48-6E0F592F80F3}" type="parTrans" cxnId="{98A91DE3-156E-491A-827D-910AC7827E48}">
      <dgm:prSet/>
      <dgm:spPr/>
      <dgm:t>
        <a:bodyPr/>
        <a:lstStyle/>
        <a:p>
          <a:endParaRPr lang="es-ES"/>
        </a:p>
      </dgm:t>
    </dgm:pt>
    <dgm:pt modelId="{DB6403D8-D12B-4B15-9927-076CDA6E211D}">
      <dgm:prSet phldrT="[Texto]" custT="1"/>
      <dgm:spPr/>
      <dgm:t>
        <a:bodyPr/>
        <a:lstStyle/>
        <a:p>
          <a:r>
            <a:rPr lang="es-ES_tradnl" sz="2000" b="0" dirty="0" smtClean="0"/>
            <a:t>El comercio exterior de mercancías en la primera mitad del año 2022 ha aumentado sus exportaciones (10%) e importaciones (17%) por debajo de la media española.</a:t>
          </a:r>
          <a:endParaRPr lang="es-ES" sz="2000" b="1" dirty="0"/>
        </a:p>
      </dgm:t>
    </dgm:pt>
    <dgm:pt modelId="{920357A3-A11A-4B71-97C7-754D95711711}" type="parTrans" cxnId="{79D9AEBC-EAB0-4D48-A9B9-024E0571CB85}">
      <dgm:prSet/>
      <dgm:spPr/>
      <dgm:t>
        <a:bodyPr/>
        <a:lstStyle/>
        <a:p>
          <a:endParaRPr lang="es-ES"/>
        </a:p>
      </dgm:t>
    </dgm:pt>
    <dgm:pt modelId="{2B683313-F024-444C-BDB7-123FE595C236}" type="sibTrans" cxnId="{79D9AEBC-EAB0-4D48-A9B9-024E0571CB85}">
      <dgm:prSet/>
      <dgm:spPr/>
      <dgm:t>
        <a:bodyPr/>
        <a:lstStyle/>
        <a:p>
          <a:endParaRPr lang="es-ES"/>
        </a:p>
      </dgm:t>
    </dgm:pt>
    <dgm:pt modelId="{5B05A88C-4A45-4BC6-A719-5985CC7931D7}">
      <dgm:prSet phldrT="[Texto]" custT="1"/>
      <dgm:spPr/>
      <dgm:t>
        <a:bodyPr/>
        <a:lstStyle/>
        <a:p>
          <a:r>
            <a:rPr lang="es-ES" sz="2000" b="0" dirty="0" smtClean="0"/>
            <a:t>La evolución </a:t>
          </a:r>
          <a:r>
            <a:rPr lang="es-ES" sz="2000" b="0" dirty="0" err="1" smtClean="0"/>
            <a:t>intertrimestral</a:t>
          </a:r>
          <a:r>
            <a:rPr lang="es-ES" sz="2000" b="0" dirty="0" smtClean="0"/>
            <a:t> constata una mejoría respecto al trimestre anterior del 0,8% ( 0,6% en trimestre anterior) aunque menos intenso que la economía española (1,1%).</a:t>
          </a:r>
          <a:endParaRPr lang="es-ES" sz="2000" b="0" dirty="0"/>
        </a:p>
      </dgm:t>
    </dgm:pt>
    <dgm:pt modelId="{D5E3F03E-11E2-4D34-A967-B9347C683433}" type="parTrans" cxnId="{ED289A44-CEFA-4B11-AFBB-578784844F92}">
      <dgm:prSet/>
      <dgm:spPr/>
      <dgm:t>
        <a:bodyPr/>
        <a:lstStyle/>
        <a:p>
          <a:endParaRPr lang="es-ES"/>
        </a:p>
      </dgm:t>
    </dgm:pt>
    <dgm:pt modelId="{A760703D-5633-480F-A192-5CF061196D98}" type="sibTrans" cxnId="{ED289A44-CEFA-4B11-AFBB-578784844F92}">
      <dgm:prSet/>
      <dgm:spPr/>
      <dgm:t>
        <a:bodyPr/>
        <a:lstStyle/>
        <a:p>
          <a:endParaRPr lang="es-ES"/>
        </a:p>
      </dgm:t>
    </dgm:pt>
    <dgm:pt modelId="{99FF8840-F761-469F-ACA2-4B49EF5A8433}" type="pres">
      <dgm:prSet presAssocID="{27EE67D1-2965-42A3-ABAE-07C196D422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B656911-0C1A-41FD-B16C-67F6DC8F88FF}" type="pres">
      <dgm:prSet presAssocID="{F845E491-A2F7-4438-9A35-841177AC9BB2}" presName="parentText" presStyleLbl="node1" presStyleIdx="0" presStyleCnt="1" custScaleY="69077" custLinFactNeighborX="4" custLinFactNeighborY="-2708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715FF0-93CF-42A7-A57E-E7042F90BB8D}" type="pres">
      <dgm:prSet presAssocID="{F845E491-A2F7-4438-9A35-841177AC9BB2}" presName="childText" presStyleLbl="revTx" presStyleIdx="0" presStyleCnt="1" custScaleY="106458" custLinFactNeighborX="81" custLinFactNeighborY="126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9D9AEBC-EAB0-4D48-A9B9-024E0571CB85}" srcId="{F845E491-A2F7-4438-9A35-841177AC9BB2}" destId="{DB6403D8-D12B-4B15-9927-076CDA6E211D}" srcOrd="3" destOrd="0" parTransId="{920357A3-A11A-4B71-97C7-754D95711711}" sibTransId="{2B683313-F024-444C-BDB7-123FE595C236}"/>
    <dgm:cxn modelId="{CCB60403-E56A-4F45-AD74-EEB1B137A2A1}" type="presOf" srcId="{5B05A88C-4A45-4BC6-A719-5985CC7931D7}" destId="{48715FF0-93CF-42A7-A57E-E7042F90BB8D}" srcOrd="0" destOrd="1" presId="urn:microsoft.com/office/officeart/2005/8/layout/vList2"/>
    <dgm:cxn modelId="{AB89C2BC-618F-4A8D-BF5F-F64935D976BD}" srcId="{27EE67D1-2965-42A3-ABAE-07C196D422EF}" destId="{F845E491-A2F7-4438-9A35-841177AC9BB2}" srcOrd="0" destOrd="0" parTransId="{43A96E8E-5E82-4736-9DFE-986B0C817C20}" sibTransId="{4F670E55-B9B7-423E-BC18-C72131958861}"/>
    <dgm:cxn modelId="{8237CA19-0038-4C2B-BB7C-85545EAA8452}" type="presOf" srcId="{F845E491-A2F7-4438-9A35-841177AC9BB2}" destId="{CB656911-0C1A-41FD-B16C-67F6DC8F88FF}" srcOrd="0" destOrd="0" presId="urn:microsoft.com/office/officeart/2005/8/layout/vList2"/>
    <dgm:cxn modelId="{37F42B09-12D9-4E80-9CAD-6F1B9C9CD6F3}" type="presOf" srcId="{460CB764-1A5F-4AE5-B95B-90A685C65FD5}" destId="{48715FF0-93CF-42A7-A57E-E7042F90BB8D}" srcOrd="0" destOrd="0" presId="urn:microsoft.com/office/officeart/2005/8/layout/vList2"/>
    <dgm:cxn modelId="{98A91DE3-156E-491A-827D-910AC7827E48}" srcId="{F845E491-A2F7-4438-9A35-841177AC9BB2}" destId="{69E522AC-D822-4B5E-AE17-71E328FA24CB}" srcOrd="2" destOrd="0" parTransId="{1DF40450-9870-4A8A-8A48-6E0F592F80F3}" sibTransId="{C0485F6F-AF5A-4E2F-81D0-5B1BDA1CB967}"/>
    <dgm:cxn modelId="{10197124-A7B1-413E-A7F7-678EEB301D40}" type="presOf" srcId="{DB6403D8-D12B-4B15-9927-076CDA6E211D}" destId="{48715FF0-93CF-42A7-A57E-E7042F90BB8D}" srcOrd="0" destOrd="3" presId="urn:microsoft.com/office/officeart/2005/8/layout/vList2"/>
    <dgm:cxn modelId="{63BABEF7-235B-477B-8A36-41A4AB6F4F62}" type="presOf" srcId="{69E522AC-D822-4B5E-AE17-71E328FA24CB}" destId="{48715FF0-93CF-42A7-A57E-E7042F90BB8D}" srcOrd="0" destOrd="2" presId="urn:microsoft.com/office/officeart/2005/8/layout/vList2"/>
    <dgm:cxn modelId="{ACAE7F8A-0C23-4DA0-8F69-A176E523E71A}" type="presOf" srcId="{27EE67D1-2965-42A3-ABAE-07C196D422EF}" destId="{99FF8840-F761-469F-ACA2-4B49EF5A8433}" srcOrd="0" destOrd="0" presId="urn:microsoft.com/office/officeart/2005/8/layout/vList2"/>
    <dgm:cxn modelId="{5088E2B3-AE2C-4A38-B211-F7856940BD90}" srcId="{F845E491-A2F7-4438-9A35-841177AC9BB2}" destId="{460CB764-1A5F-4AE5-B95B-90A685C65FD5}" srcOrd="0" destOrd="0" parTransId="{53D40AD5-8ABE-41C1-9EDE-D4AD93C08F90}" sibTransId="{4536FF2B-4C47-46DA-99B7-101E234D3AB1}"/>
    <dgm:cxn modelId="{ED289A44-CEFA-4B11-AFBB-578784844F92}" srcId="{F845E491-A2F7-4438-9A35-841177AC9BB2}" destId="{5B05A88C-4A45-4BC6-A719-5985CC7931D7}" srcOrd="1" destOrd="0" parTransId="{D5E3F03E-11E2-4D34-A967-B9347C683433}" sibTransId="{A760703D-5633-480F-A192-5CF061196D98}"/>
    <dgm:cxn modelId="{B851BB2D-EC0C-4E9A-91D8-FC0B7DBEEF7A}" type="presParOf" srcId="{99FF8840-F761-469F-ACA2-4B49EF5A8433}" destId="{CB656911-0C1A-41FD-B16C-67F6DC8F88FF}" srcOrd="0" destOrd="0" presId="urn:microsoft.com/office/officeart/2005/8/layout/vList2"/>
    <dgm:cxn modelId="{8A702BA4-D3DA-419B-86DD-73395EA4D653}" type="presParOf" srcId="{99FF8840-F761-469F-ACA2-4B49EF5A8433}" destId="{48715FF0-93CF-42A7-A57E-E7042F90BB8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EE67D1-2965-42A3-ABAE-07C196D422EF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845E491-A2F7-4438-9A35-841177AC9BB2}">
      <dgm:prSet phldrT="[Texto]" custT="1"/>
      <dgm:spPr/>
      <dgm:t>
        <a:bodyPr/>
        <a:lstStyle/>
        <a:p>
          <a:r>
            <a:rPr lang="es-ES" sz="3200" dirty="0" smtClean="0"/>
            <a:t>Riesgos</a:t>
          </a:r>
          <a:endParaRPr lang="es-ES" sz="3200" dirty="0"/>
        </a:p>
      </dgm:t>
    </dgm:pt>
    <dgm:pt modelId="{43A96E8E-5E82-4736-9DFE-986B0C817C20}" type="parTrans" cxnId="{AB89C2BC-618F-4A8D-BF5F-F64935D976BD}">
      <dgm:prSet/>
      <dgm:spPr/>
      <dgm:t>
        <a:bodyPr/>
        <a:lstStyle/>
        <a:p>
          <a:endParaRPr lang="es-ES"/>
        </a:p>
      </dgm:t>
    </dgm:pt>
    <dgm:pt modelId="{4F670E55-B9B7-423E-BC18-C72131958861}" type="sibTrans" cxnId="{AB89C2BC-618F-4A8D-BF5F-F64935D976BD}">
      <dgm:prSet/>
      <dgm:spPr/>
      <dgm:t>
        <a:bodyPr/>
        <a:lstStyle/>
        <a:p>
          <a:endParaRPr lang="es-ES"/>
        </a:p>
      </dgm:t>
    </dgm:pt>
    <dgm:pt modelId="{8BD4293C-317C-45D3-A5DF-DA54ACD967A5}">
      <dgm:prSet phldrT="[Texto]" custT="1"/>
      <dgm:spPr/>
      <dgm:t>
        <a:bodyPr/>
        <a:lstStyle/>
        <a:p>
          <a:pPr marL="228600" marR="0" indent="0" defTabSz="85725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_tradnl" sz="2400" b="0" dirty="0" smtClean="0"/>
            <a:t> La capacidad exportadora de nuestro tejido industrial  condicionada por</a:t>
          </a:r>
          <a:r>
            <a:rPr lang="es-ES" sz="2400" b="0" dirty="0" smtClean="0"/>
            <a:t> dependencia de proveedores extranjeros en relación a materias primas y semiconductores</a:t>
          </a:r>
          <a:r>
            <a:rPr lang="es-ES_tradnl" sz="2400" b="0" dirty="0" smtClean="0"/>
            <a:t>.</a:t>
          </a:r>
          <a:endParaRPr lang="es-ES" sz="2400" b="0" dirty="0"/>
        </a:p>
      </dgm:t>
    </dgm:pt>
    <dgm:pt modelId="{24DDC9A6-6CC9-4582-A88E-E740ECB6CDBB}" type="parTrans" cxnId="{CF6A1ED1-84F7-4397-AFE3-DC7A20E485C4}">
      <dgm:prSet/>
      <dgm:spPr/>
      <dgm:t>
        <a:bodyPr/>
        <a:lstStyle/>
        <a:p>
          <a:endParaRPr lang="es-ES"/>
        </a:p>
      </dgm:t>
    </dgm:pt>
    <dgm:pt modelId="{A72D9D21-6E35-482C-81CB-47B9505A4810}" type="sibTrans" cxnId="{CF6A1ED1-84F7-4397-AFE3-DC7A20E485C4}">
      <dgm:prSet/>
      <dgm:spPr/>
      <dgm:t>
        <a:bodyPr/>
        <a:lstStyle/>
        <a:p>
          <a:endParaRPr lang="es-ES"/>
        </a:p>
      </dgm:t>
    </dgm:pt>
    <dgm:pt modelId="{A91B858C-8153-4C68-85A5-605F14156295}">
      <dgm:prSet phldrT="[Texto]" custT="1"/>
      <dgm:spPr/>
      <dgm:t>
        <a:bodyPr/>
        <a:lstStyle/>
        <a:p>
          <a:pPr marL="228600" marR="0" indent="0" defTabSz="85725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b="0" dirty="0" smtClean="0"/>
            <a:t> Mas inflación en Aragón que en España.</a:t>
          </a:r>
          <a:endParaRPr lang="es-ES" sz="2400" b="0" dirty="0"/>
        </a:p>
      </dgm:t>
    </dgm:pt>
    <dgm:pt modelId="{148CAFF2-0A20-4CFC-893F-7F9F61416DF3}" type="parTrans" cxnId="{7B102981-D976-4DB4-B717-958EC57B7648}">
      <dgm:prSet/>
      <dgm:spPr/>
      <dgm:t>
        <a:bodyPr/>
        <a:lstStyle/>
        <a:p>
          <a:endParaRPr lang="es-ES"/>
        </a:p>
      </dgm:t>
    </dgm:pt>
    <dgm:pt modelId="{ABF827F4-8C40-423B-86F7-9264B70A8221}" type="sibTrans" cxnId="{7B102981-D976-4DB4-B717-958EC57B7648}">
      <dgm:prSet/>
      <dgm:spPr/>
      <dgm:t>
        <a:bodyPr/>
        <a:lstStyle/>
        <a:p>
          <a:endParaRPr lang="es-ES"/>
        </a:p>
      </dgm:t>
    </dgm:pt>
    <dgm:pt modelId="{A874A127-8C4C-47A1-8162-55DC73DDAA46}">
      <dgm:prSet phldrT="[Texto]" custT="1"/>
      <dgm:spPr/>
      <dgm:t>
        <a:bodyPr/>
        <a:lstStyle/>
        <a:p>
          <a:pPr marL="228600" indent="0" defTabSz="8572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s-ES_tradnl" sz="2400" b="1" dirty="0" smtClean="0"/>
            <a:t> </a:t>
          </a:r>
          <a:r>
            <a:rPr lang="es-ES_tradnl" sz="2400" b="0" dirty="0" smtClean="0"/>
            <a:t>Estructura económica aragonesa con fuerte especialización en sector industrial, </a:t>
          </a:r>
          <a:r>
            <a:rPr lang="es-ES" sz="2400" b="0" dirty="0" smtClean="0"/>
            <a:t>más afectado por los cuellos de botella y alza de precios energéticos, y menor peso del sector servicios, con fuerte recuperación.</a:t>
          </a:r>
          <a:r>
            <a:rPr lang="es-ES_tradnl" sz="2400" b="0" dirty="0" smtClean="0"/>
            <a:t> </a:t>
          </a:r>
          <a:endParaRPr lang="es-ES" sz="2000" b="0" dirty="0"/>
        </a:p>
      </dgm:t>
    </dgm:pt>
    <dgm:pt modelId="{E47B9D6E-4552-482E-90A4-39A9FA6DD53A}" type="parTrans" cxnId="{6194C88D-78C6-4202-8379-5A59C3294D31}">
      <dgm:prSet/>
      <dgm:spPr/>
      <dgm:t>
        <a:bodyPr/>
        <a:lstStyle/>
        <a:p>
          <a:endParaRPr lang="es-ES"/>
        </a:p>
      </dgm:t>
    </dgm:pt>
    <dgm:pt modelId="{5F688ABF-51D5-496A-98A0-670A54A2EE84}" type="sibTrans" cxnId="{6194C88D-78C6-4202-8379-5A59C3294D31}">
      <dgm:prSet/>
      <dgm:spPr/>
      <dgm:t>
        <a:bodyPr/>
        <a:lstStyle/>
        <a:p>
          <a:endParaRPr lang="es-ES"/>
        </a:p>
      </dgm:t>
    </dgm:pt>
    <dgm:pt modelId="{7E28E347-7D9F-4C98-9484-3BA8A11DF39B}">
      <dgm:prSet phldrT="[Texto]" custT="1"/>
      <dgm:spPr/>
      <dgm:t>
        <a:bodyPr/>
        <a:lstStyle/>
        <a:p>
          <a:pPr marL="228600" marR="0" indent="0" defTabSz="85725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b="0" dirty="0" smtClean="0"/>
            <a:t> Retrasos en la distribución y ejecución de los fondos </a:t>
          </a:r>
          <a:r>
            <a:rPr lang="es-ES" sz="2400" b="0" dirty="0" err="1" smtClean="0"/>
            <a:t>NextGeneration</a:t>
          </a:r>
          <a:r>
            <a:rPr lang="es-ES" sz="2400" b="0" dirty="0" smtClean="0"/>
            <a:t> UE.</a:t>
          </a:r>
          <a:endParaRPr lang="es-ES" sz="2400" b="0" dirty="0"/>
        </a:p>
      </dgm:t>
    </dgm:pt>
    <dgm:pt modelId="{80A675C3-2A1F-4CEC-A9BB-37AFC8DFCD68}" type="parTrans" cxnId="{B532FD43-0625-43EE-BA25-6DF36F2C1491}">
      <dgm:prSet/>
      <dgm:spPr/>
      <dgm:t>
        <a:bodyPr/>
        <a:lstStyle/>
        <a:p>
          <a:endParaRPr lang="es-ES"/>
        </a:p>
      </dgm:t>
    </dgm:pt>
    <dgm:pt modelId="{DA707C22-7455-4ACF-BB50-C36B333A13F3}" type="sibTrans" cxnId="{B532FD43-0625-43EE-BA25-6DF36F2C1491}">
      <dgm:prSet/>
      <dgm:spPr/>
      <dgm:t>
        <a:bodyPr/>
        <a:lstStyle/>
        <a:p>
          <a:endParaRPr lang="es-ES"/>
        </a:p>
      </dgm:t>
    </dgm:pt>
    <dgm:pt modelId="{99FF8840-F761-469F-ACA2-4B49EF5A8433}" type="pres">
      <dgm:prSet presAssocID="{27EE67D1-2965-42A3-ABAE-07C196D422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B656911-0C1A-41FD-B16C-67F6DC8F88FF}" type="pres">
      <dgm:prSet presAssocID="{F845E491-A2F7-4438-9A35-841177AC9BB2}" presName="parentText" presStyleLbl="node1" presStyleIdx="0" presStyleCnt="1" custScaleX="102334" custScaleY="208045" custLinFactNeighborX="-305" custLinFactNeighborY="-3811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715FF0-93CF-42A7-A57E-E7042F90BB8D}" type="pres">
      <dgm:prSet presAssocID="{F845E491-A2F7-4438-9A35-841177AC9BB2}" presName="childText" presStyleLbl="revTx" presStyleIdx="0" presStyleCnt="1" custScaleY="97310" custLinFactNeighborX="715" custLinFactNeighborY="571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B102981-D976-4DB4-B717-958EC57B7648}" srcId="{F845E491-A2F7-4438-9A35-841177AC9BB2}" destId="{A91B858C-8153-4C68-85A5-605F14156295}" srcOrd="2" destOrd="0" parTransId="{148CAFF2-0A20-4CFC-893F-7F9F61416DF3}" sibTransId="{ABF827F4-8C40-423B-86F7-9264B70A8221}"/>
    <dgm:cxn modelId="{AB89C2BC-618F-4A8D-BF5F-F64935D976BD}" srcId="{27EE67D1-2965-42A3-ABAE-07C196D422EF}" destId="{F845E491-A2F7-4438-9A35-841177AC9BB2}" srcOrd="0" destOrd="0" parTransId="{43A96E8E-5E82-4736-9DFE-986B0C817C20}" sibTransId="{4F670E55-B9B7-423E-BC18-C72131958861}"/>
    <dgm:cxn modelId="{8237CA19-0038-4C2B-BB7C-85545EAA8452}" type="presOf" srcId="{F845E491-A2F7-4438-9A35-841177AC9BB2}" destId="{CB656911-0C1A-41FD-B16C-67F6DC8F88FF}" srcOrd="0" destOrd="0" presId="urn:microsoft.com/office/officeart/2005/8/layout/vList2"/>
    <dgm:cxn modelId="{CF6A1ED1-84F7-4397-AFE3-DC7A20E485C4}" srcId="{F845E491-A2F7-4438-9A35-841177AC9BB2}" destId="{8BD4293C-317C-45D3-A5DF-DA54ACD967A5}" srcOrd="1" destOrd="0" parTransId="{24DDC9A6-6CC9-4582-A88E-E740ECB6CDBB}" sibTransId="{A72D9D21-6E35-482C-81CB-47B9505A4810}"/>
    <dgm:cxn modelId="{DE523014-4F52-4A50-A738-5641ABF65F75}" type="presOf" srcId="{7E28E347-7D9F-4C98-9484-3BA8A11DF39B}" destId="{48715FF0-93CF-42A7-A57E-E7042F90BB8D}" srcOrd="0" destOrd="3" presId="urn:microsoft.com/office/officeart/2005/8/layout/vList2"/>
    <dgm:cxn modelId="{33A983B3-9881-4DFF-B631-E1510FF3774F}" type="presOf" srcId="{A874A127-8C4C-47A1-8162-55DC73DDAA46}" destId="{48715FF0-93CF-42A7-A57E-E7042F90BB8D}" srcOrd="0" destOrd="0" presId="urn:microsoft.com/office/officeart/2005/8/layout/vList2"/>
    <dgm:cxn modelId="{ACAE7F8A-0C23-4DA0-8F69-A176E523E71A}" type="presOf" srcId="{27EE67D1-2965-42A3-ABAE-07C196D422EF}" destId="{99FF8840-F761-469F-ACA2-4B49EF5A8433}" srcOrd="0" destOrd="0" presId="urn:microsoft.com/office/officeart/2005/8/layout/vList2"/>
    <dgm:cxn modelId="{B532FD43-0625-43EE-BA25-6DF36F2C1491}" srcId="{F845E491-A2F7-4438-9A35-841177AC9BB2}" destId="{7E28E347-7D9F-4C98-9484-3BA8A11DF39B}" srcOrd="3" destOrd="0" parTransId="{80A675C3-2A1F-4CEC-A9BB-37AFC8DFCD68}" sibTransId="{DA707C22-7455-4ACF-BB50-C36B333A13F3}"/>
    <dgm:cxn modelId="{4D872909-1720-4E07-960C-C20AF91A5D9A}" type="presOf" srcId="{A91B858C-8153-4C68-85A5-605F14156295}" destId="{48715FF0-93CF-42A7-A57E-E7042F90BB8D}" srcOrd="0" destOrd="2" presId="urn:microsoft.com/office/officeart/2005/8/layout/vList2"/>
    <dgm:cxn modelId="{0557B7C9-6BB7-4300-9DE0-1B938EA1704B}" type="presOf" srcId="{8BD4293C-317C-45D3-A5DF-DA54ACD967A5}" destId="{48715FF0-93CF-42A7-A57E-E7042F90BB8D}" srcOrd="0" destOrd="1" presId="urn:microsoft.com/office/officeart/2005/8/layout/vList2"/>
    <dgm:cxn modelId="{6194C88D-78C6-4202-8379-5A59C3294D31}" srcId="{F845E491-A2F7-4438-9A35-841177AC9BB2}" destId="{A874A127-8C4C-47A1-8162-55DC73DDAA46}" srcOrd="0" destOrd="0" parTransId="{E47B9D6E-4552-482E-90A4-39A9FA6DD53A}" sibTransId="{5F688ABF-51D5-496A-98A0-670A54A2EE84}"/>
    <dgm:cxn modelId="{B851BB2D-EC0C-4E9A-91D8-FC0B7DBEEF7A}" type="presParOf" srcId="{99FF8840-F761-469F-ACA2-4B49EF5A8433}" destId="{CB656911-0C1A-41FD-B16C-67F6DC8F88FF}" srcOrd="0" destOrd="0" presId="urn:microsoft.com/office/officeart/2005/8/layout/vList2"/>
    <dgm:cxn modelId="{8A702BA4-D3DA-419B-86DD-73395EA4D653}" type="presParOf" srcId="{99FF8840-F761-469F-ACA2-4B49EF5A8433}" destId="{48715FF0-93CF-42A7-A57E-E7042F90BB8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EE67D1-2965-42A3-ABAE-07C196D422EF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047AFF2-C788-4A84-8B54-A771438DEF97}">
      <dgm:prSet phldrT="[Texto]" custT="1"/>
      <dgm:spPr>
        <a:solidFill>
          <a:srgbClr val="C00000"/>
        </a:solidFill>
      </dgm:spPr>
      <dgm:t>
        <a:bodyPr/>
        <a:lstStyle/>
        <a:p>
          <a:pPr marL="228600" marR="0" indent="0" defTabSz="85725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3200" dirty="0" smtClean="0"/>
            <a:t>Fortalezas</a:t>
          </a:r>
          <a:endParaRPr lang="es-ES" sz="3200" dirty="0"/>
        </a:p>
      </dgm:t>
    </dgm:pt>
    <dgm:pt modelId="{782230EE-B16A-4070-A05C-7D69613B7D0A}" type="parTrans" cxnId="{8AA9B91C-ADA0-4564-A93A-345D4D6C755C}">
      <dgm:prSet/>
      <dgm:spPr/>
      <dgm:t>
        <a:bodyPr/>
        <a:lstStyle/>
        <a:p>
          <a:endParaRPr lang="es-ES"/>
        </a:p>
      </dgm:t>
    </dgm:pt>
    <dgm:pt modelId="{10D6F71A-350D-4C8A-8502-858E20E2D00B}" type="sibTrans" cxnId="{8AA9B91C-ADA0-4564-A93A-345D4D6C755C}">
      <dgm:prSet/>
      <dgm:spPr/>
      <dgm:t>
        <a:bodyPr/>
        <a:lstStyle/>
        <a:p>
          <a:endParaRPr lang="es-ES"/>
        </a:p>
      </dgm:t>
    </dgm:pt>
    <dgm:pt modelId="{3600C8E3-7940-4E6C-95F6-F6231D204B45}">
      <dgm:prSet phldrT="[Texto]" custT="1"/>
      <dgm:spPr/>
      <dgm:t>
        <a:bodyPr/>
        <a:lstStyle/>
        <a:p>
          <a:pPr marL="228600" indent="0" defTabSz="8572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s-ES" sz="2800" b="0" dirty="0" smtClean="0"/>
            <a:t> Especialización del sector agrario, con el cereal como principal producto agrícola.</a:t>
          </a:r>
          <a:endParaRPr lang="es-ES" sz="2800" b="0" dirty="0"/>
        </a:p>
      </dgm:t>
    </dgm:pt>
    <dgm:pt modelId="{6D9A7B28-719C-44CA-BF8B-2999F2920D66}" type="parTrans" cxnId="{39E42016-9E41-4CA6-9367-5E45F9D71819}">
      <dgm:prSet/>
      <dgm:spPr/>
      <dgm:t>
        <a:bodyPr/>
        <a:lstStyle/>
        <a:p>
          <a:endParaRPr lang="es-ES"/>
        </a:p>
      </dgm:t>
    </dgm:pt>
    <dgm:pt modelId="{990E152C-2754-49E5-A7C1-48810FB50910}" type="sibTrans" cxnId="{39E42016-9E41-4CA6-9367-5E45F9D71819}">
      <dgm:prSet/>
      <dgm:spPr/>
      <dgm:t>
        <a:bodyPr/>
        <a:lstStyle/>
        <a:p>
          <a:endParaRPr lang="es-ES"/>
        </a:p>
      </dgm:t>
    </dgm:pt>
    <dgm:pt modelId="{05A7B62B-8819-452D-A0FA-01B2EC952F88}">
      <dgm:prSet phldrT="[Texto]" custT="1"/>
      <dgm:spPr/>
      <dgm:t>
        <a:bodyPr/>
        <a:lstStyle/>
        <a:p>
          <a:pPr marL="228600" marR="0" indent="0" defTabSz="857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None/>
            <a:tabLst/>
            <a:defRPr/>
          </a:pPr>
          <a:r>
            <a:rPr lang="es-ES" sz="2800" b="0" dirty="0" smtClean="0"/>
            <a:t> Mayor supervivencia empresarial.</a:t>
          </a:r>
        </a:p>
      </dgm:t>
    </dgm:pt>
    <dgm:pt modelId="{EE991201-602C-47B7-B1A3-927BE8314A8A}" type="parTrans" cxnId="{5A41D869-CDF2-4D05-B66E-5D662F1A35BC}">
      <dgm:prSet/>
      <dgm:spPr/>
      <dgm:t>
        <a:bodyPr/>
        <a:lstStyle/>
        <a:p>
          <a:endParaRPr lang="es-ES"/>
        </a:p>
      </dgm:t>
    </dgm:pt>
    <dgm:pt modelId="{D89C0DFC-391C-4BDE-AD6E-2B47D3A065B3}" type="sibTrans" cxnId="{5A41D869-CDF2-4D05-B66E-5D662F1A35BC}">
      <dgm:prSet/>
      <dgm:spPr/>
      <dgm:t>
        <a:bodyPr/>
        <a:lstStyle/>
        <a:p>
          <a:endParaRPr lang="es-ES"/>
        </a:p>
      </dgm:t>
    </dgm:pt>
    <dgm:pt modelId="{BB476F77-8AAA-4234-BAB8-CB752D7FE35A}">
      <dgm:prSet phldrT="[Texto]" custT="1"/>
      <dgm:spPr/>
      <dgm:t>
        <a:bodyPr/>
        <a:lstStyle/>
        <a:p>
          <a:pPr marL="228600" indent="0" defTabSz="8572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s-ES" sz="2800" b="0" dirty="0" smtClean="0"/>
            <a:t> Industria manufacturera, competitiva, diversificada e internacionalizada.</a:t>
          </a:r>
          <a:endParaRPr lang="es-ES" sz="2800" b="0" dirty="0"/>
        </a:p>
      </dgm:t>
    </dgm:pt>
    <dgm:pt modelId="{0FC20F08-D0B3-4040-BD80-E464036EFF13}" type="parTrans" cxnId="{5B021F36-094A-492F-906A-9220B9C10B00}">
      <dgm:prSet/>
      <dgm:spPr/>
      <dgm:t>
        <a:bodyPr/>
        <a:lstStyle/>
        <a:p>
          <a:endParaRPr lang="es-ES"/>
        </a:p>
      </dgm:t>
    </dgm:pt>
    <dgm:pt modelId="{F380979F-50DE-4365-A472-8F3C549D2A28}" type="sibTrans" cxnId="{5B021F36-094A-492F-906A-9220B9C10B00}">
      <dgm:prSet/>
      <dgm:spPr/>
      <dgm:t>
        <a:bodyPr/>
        <a:lstStyle/>
        <a:p>
          <a:endParaRPr lang="es-ES"/>
        </a:p>
      </dgm:t>
    </dgm:pt>
    <dgm:pt modelId="{206B92F0-62FA-400E-A711-4BAC3D609063}">
      <dgm:prSet phldrT="[Texto]" custT="1"/>
      <dgm:spPr/>
      <dgm:t>
        <a:bodyPr/>
        <a:lstStyle/>
        <a:p>
          <a:pPr marL="228600" marR="0" indent="0" defTabSz="857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None/>
            <a:tabLst/>
            <a:defRPr/>
          </a:pPr>
          <a:r>
            <a:rPr lang="es-ES" sz="2800" b="0" dirty="0" smtClean="0"/>
            <a:t> Producción de electricidad basada prácticamente en energías renovables, menor dependencia energética.</a:t>
          </a:r>
          <a:endParaRPr lang="es-ES" sz="2800" b="0" dirty="0"/>
        </a:p>
      </dgm:t>
    </dgm:pt>
    <dgm:pt modelId="{868C155C-B678-4E45-8978-719441CF092D}" type="parTrans" cxnId="{7D9AB940-9F01-49BF-98C7-EF3F3357F8D2}">
      <dgm:prSet/>
      <dgm:spPr/>
      <dgm:t>
        <a:bodyPr/>
        <a:lstStyle/>
        <a:p>
          <a:endParaRPr lang="es-ES"/>
        </a:p>
      </dgm:t>
    </dgm:pt>
    <dgm:pt modelId="{0C66EA5E-2360-4903-8920-1C10AF26741A}" type="sibTrans" cxnId="{7D9AB940-9F01-49BF-98C7-EF3F3357F8D2}">
      <dgm:prSet/>
      <dgm:spPr/>
      <dgm:t>
        <a:bodyPr/>
        <a:lstStyle/>
        <a:p>
          <a:endParaRPr lang="es-ES"/>
        </a:p>
      </dgm:t>
    </dgm:pt>
    <dgm:pt modelId="{99FF8840-F761-469F-ACA2-4B49EF5A8433}" type="pres">
      <dgm:prSet presAssocID="{27EE67D1-2965-42A3-ABAE-07C196D422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12CE280-D635-4B5B-A0A7-D3D775501858}" type="pres">
      <dgm:prSet presAssocID="{4047AFF2-C788-4A84-8B54-A771438DEF97}" presName="parentText" presStyleLbl="node1" presStyleIdx="0" presStyleCnt="1" custScaleY="87655" custLinFactNeighborX="0" custLinFactNeighborY="-2926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38B278-FE9E-488C-9DE6-900D841933F3}" type="pres">
      <dgm:prSet presAssocID="{4047AFF2-C788-4A84-8B54-A771438DEF97}" presName="childText" presStyleLbl="revTx" presStyleIdx="0" presStyleCnt="1" custScaleY="1121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B021F36-094A-492F-906A-9220B9C10B00}" srcId="{4047AFF2-C788-4A84-8B54-A771438DEF97}" destId="{BB476F77-8AAA-4234-BAB8-CB752D7FE35A}" srcOrd="2" destOrd="0" parTransId="{0FC20F08-D0B3-4040-BD80-E464036EFF13}" sibTransId="{F380979F-50DE-4365-A472-8F3C549D2A28}"/>
    <dgm:cxn modelId="{39E42016-9E41-4CA6-9367-5E45F9D71819}" srcId="{4047AFF2-C788-4A84-8B54-A771438DEF97}" destId="{3600C8E3-7940-4E6C-95F6-F6231D204B45}" srcOrd="1" destOrd="0" parTransId="{6D9A7B28-719C-44CA-BF8B-2999F2920D66}" sibTransId="{990E152C-2754-49E5-A7C1-48810FB50910}"/>
    <dgm:cxn modelId="{05D4142C-E687-4545-97B0-4A465940EAD4}" type="presOf" srcId="{BB476F77-8AAA-4234-BAB8-CB752D7FE35A}" destId="{7238B278-FE9E-488C-9DE6-900D841933F3}" srcOrd="0" destOrd="2" presId="urn:microsoft.com/office/officeart/2005/8/layout/vList2"/>
    <dgm:cxn modelId="{7D9AB940-9F01-49BF-98C7-EF3F3357F8D2}" srcId="{4047AFF2-C788-4A84-8B54-A771438DEF97}" destId="{206B92F0-62FA-400E-A711-4BAC3D609063}" srcOrd="3" destOrd="0" parTransId="{868C155C-B678-4E45-8978-719441CF092D}" sibTransId="{0C66EA5E-2360-4903-8920-1C10AF26741A}"/>
    <dgm:cxn modelId="{9408886F-9716-46FE-AAC0-F5C85B8BF137}" type="presOf" srcId="{206B92F0-62FA-400E-A711-4BAC3D609063}" destId="{7238B278-FE9E-488C-9DE6-900D841933F3}" srcOrd="0" destOrd="3" presId="urn:microsoft.com/office/officeart/2005/8/layout/vList2"/>
    <dgm:cxn modelId="{5A41D869-CDF2-4D05-B66E-5D662F1A35BC}" srcId="{4047AFF2-C788-4A84-8B54-A771438DEF97}" destId="{05A7B62B-8819-452D-A0FA-01B2EC952F88}" srcOrd="0" destOrd="0" parTransId="{EE991201-602C-47B7-B1A3-927BE8314A8A}" sibTransId="{D89C0DFC-391C-4BDE-AD6E-2B47D3A065B3}"/>
    <dgm:cxn modelId="{5A7F8384-7D5B-4EFA-9840-3225F42599E9}" type="presOf" srcId="{05A7B62B-8819-452D-A0FA-01B2EC952F88}" destId="{7238B278-FE9E-488C-9DE6-900D841933F3}" srcOrd="0" destOrd="0" presId="urn:microsoft.com/office/officeart/2005/8/layout/vList2"/>
    <dgm:cxn modelId="{9A7CC14F-0590-4032-A91B-28EFAAA856F5}" type="presOf" srcId="{4047AFF2-C788-4A84-8B54-A771438DEF97}" destId="{412CE280-D635-4B5B-A0A7-D3D775501858}" srcOrd="0" destOrd="0" presId="urn:microsoft.com/office/officeart/2005/8/layout/vList2"/>
    <dgm:cxn modelId="{8BD5515A-B9FE-489B-A72C-9E02BF4EBEEF}" type="presOf" srcId="{3600C8E3-7940-4E6C-95F6-F6231D204B45}" destId="{7238B278-FE9E-488C-9DE6-900D841933F3}" srcOrd="0" destOrd="1" presId="urn:microsoft.com/office/officeart/2005/8/layout/vList2"/>
    <dgm:cxn modelId="{78227A33-792E-41D7-8472-765A0430737F}" type="presOf" srcId="{27EE67D1-2965-42A3-ABAE-07C196D422EF}" destId="{99FF8840-F761-469F-ACA2-4B49EF5A8433}" srcOrd="0" destOrd="0" presId="urn:microsoft.com/office/officeart/2005/8/layout/vList2"/>
    <dgm:cxn modelId="{8AA9B91C-ADA0-4564-A93A-345D4D6C755C}" srcId="{27EE67D1-2965-42A3-ABAE-07C196D422EF}" destId="{4047AFF2-C788-4A84-8B54-A771438DEF97}" srcOrd="0" destOrd="0" parTransId="{782230EE-B16A-4070-A05C-7D69613B7D0A}" sibTransId="{10D6F71A-350D-4C8A-8502-858E20E2D00B}"/>
    <dgm:cxn modelId="{8E3638FB-DDE2-4D95-A95E-40025A88E650}" type="presParOf" srcId="{99FF8840-F761-469F-ACA2-4B49EF5A8433}" destId="{412CE280-D635-4B5B-A0A7-D3D775501858}" srcOrd="0" destOrd="0" presId="urn:microsoft.com/office/officeart/2005/8/layout/vList2"/>
    <dgm:cxn modelId="{2BC23FB1-508B-4B5E-83A1-9AB478042892}" type="presParOf" srcId="{99FF8840-F761-469F-ACA2-4B49EF5A8433}" destId="{7238B278-FE9E-488C-9DE6-900D841933F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EE67D1-2965-42A3-ABAE-07C196D422EF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79CC8C0-BDFD-43A8-BBFA-67A14EA16FF8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3200" dirty="0" smtClean="0"/>
            <a:t>Oportunidades</a:t>
          </a:r>
          <a:endParaRPr lang="es-ES" sz="3200" dirty="0"/>
        </a:p>
      </dgm:t>
    </dgm:pt>
    <dgm:pt modelId="{B753DB6B-4AD9-4B6E-B438-EF57FE8FFE13}" type="parTrans" cxnId="{FA4816E1-AB4C-4957-8348-270D876D388B}">
      <dgm:prSet/>
      <dgm:spPr/>
      <dgm:t>
        <a:bodyPr/>
        <a:lstStyle/>
        <a:p>
          <a:endParaRPr lang="es-ES"/>
        </a:p>
      </dgm:t>
    </dgm:pt>
    <dgm:pt modelId="{3923B3FB-88AB-4510-8706-7D100043A636}" type="sibTrans" cxnId="{FA4816E1-AB4C-4957-8348-270D876D388B}">
      <dgm:prSet/>
      <dgm:spPr/>
      <dgm:t>
        <a:bodyPr/>
        <a:lstStyle/>
        <a:p>
          <a:endParaRPr lang="es-ES"/>
        </a:p>
      </dgm:t>
    </dgm:pt>
    <dgm:pt modelId="{CEBCA7D8-DA27-4E90-ACCA-7B76F0BBE339}">
      <dgm:prSet phldrT="[Texto]" custT="1"/>
      <dgm:spPr/>
      <dgm:t>
        <a:bodyPr/>
        <a:lstStyle/>
        <a:p>
          <a:endParaRPr lang="es-ES" sz="2800" b="1" dirty="0"/>
        </a:p>
      </dgm:t>
    </dgm:pt>
    <dgm:pt modelId="{3913042B-A12C-46FD-A663-708CCEFCC0A3}" type="sibTrans" cxnId="{13315E3C-80B4-4CC2-82FC-E50164A57DE5}">
      <dgm:prSet/>
      <dgm:spPr/>
      <dgm:t>
        <a:bodyPr/>
        <a:lstStyle/>
        <a:p>
          <a:endParaRPr lang="es-ES"/>
        </a:p>
      </dgm:t>
    </dgm:pt>
    <dgm:pt modelId="{E68F5BD2-5FA9-4A66-8AE5-51950358A56F}" type="parTrans" cxnId="{13315E3C-80B4-4CC2-82FC-E50164A57DE5}">
      <dgm:prSet/>
      <dgm:spPr/>
      <dgm:t>
        <a:bodyPr/>
        <a:lstStyle/>
        <a:p>
          <a:endParaRPr lang="es-ES"/>
        </a:p>
      </dgm:t>
    </dgm:pt>
    <dgm:pt modelId="{D3BABD86-F534-421F-9AD9-C77FDBE509D1}">
      <dgm:prSet phldrT="[Texto]" custT="1"/>
      <dgm:spPr/>
      <dgm:t>
        <a:bodyPr/>
        <a:lstStyle/>
        <a:p>
          <a:r>
            <a:rPr lang="es-ES" sz="2800" b="0" dirty="0" smtClean="0"/>
            <a:t>Atracción de grandes proyectos empresariales.</a:t>
          </a:r>
          <a:endParaRPr lang="es-ES" sz="2800" b="0" dirty="0"/>
        </a:p>
      </dgm:t>
    </dgm:pt>
    <dgm:pt modelId="{4A88F720-7CDD-45E7-AB74-E78EA1DFEEF0}" type="parTrans" cxnId="{431888E0-F87E-43D4-A1B7-93AC62C81BE5}">
      <dgm:prSet/>
      <dgm:spPr/>
      <dgm:t>
        <a:bodyPr/>
        <a:lstStyle/>
        <a:p>
          <a:endParaRPr lang="es-ES"/>
        </a:p>
      </dgm:t>
    </dgm:pt>
    <dgm:pt modelId="{B7FA6BF0-012F-4355-8367-84D365FE416A}" type="sibTrans" cxnId="{431888E0-F87E-43D4-A1B7-93AC62C81BE5}">
      <dgm:prSet/>
      <dgm:spPr/>
      <dgm:t>
        <a:bodyPr/>
        <a:lstStyle/>
        <a:p>
          <a:endParaRPr lang="es-ES"/>
        </a:p>
      </dgm:t>
    </dgm:pt>
    <dgm:pt modelId="{3D43D6D4-13BB-418A-B38D-97503B7FBBEC}">
      <dgm:prSet phldrT="[Texto]" custT="1"/>
      <dgm:spPr/>
      <dgm:t>
        <a:bodyPr/>
        <a:lstStyle/>
        <a:p>
          <a:r>
            <a:rPr lang="es-ES" sz="2800" b="0" dirty="0" smtClean="0"/>
            <a:t>Cohesión económica y social.</a:t>
          </a:r>
          <a:endParaRPr lang="es-ES" sz="2800" b="0" dirty="0"/>
        </a:p>
      </dgm:t>
    </dgm:pt>
    <dgm:pt modelId="{AD1F609F-6712-4269-830C-5C44678B0390}" type="parTrans" cxnId="{24A1EB0D-2809-4F14-B12C-9642CD1722A9}">
      <dgm:prSet/>
      <dgm:spPr/>
      <dgm:t>
        <a:bodyPr/>
        <a:lstStyle/>
        <a:p>
          <a:endParaRPr lang="es-ES"/>
        </a:p>
      </dgm:t>
    </dgm:pt>
    <dgm:pt modelId="{CC971D62-CB17-4743-B9A4-8A5CAD27EA70}" type="sibTrans" cxnId="{24A1EB0D-2809-4F14-B12C-9642CD1722A9}">
      <dgm:prSet/>
      <dgm:spPr/>
      <dgm:t>
        <a:bodyPr/>
        <a:lstStyle/>
        <a:p>
          <a:endParaRPr lang="es-ES"/>
        </a:p>
      </dgm:t>
    </dgm:pt>
    <dgm:pt modelId="{4C65AB1F-3108-4E73-8E6E-EF9556C5400D}">
      <dgm:prSet phldrT="[Texto]" custT="1"/>
      <dgm:spPr/>
      <dgm:t>
        <a:bodyPr/>
        <a:lstStyle/>
        <a:p>
          <a:r>
            <a:rPr lang="es-ES" sz="2800" b="0" dirty="0" smtClean="0"/>
            <a:t>Transformación Digital y transición energética, el camino marcado por Europa.</a:t>
          </a:r>
          <a:endParaRPr lang="es-ES" sz="2800" b="0" dirty="0"/>
        </a:p>
      </dgm:t>
    </dgm:pt>
    <dgm:pt modelId="{37993A25-8DD8-462E-803F-C39E7F019E8B}" type="parTrans" cxnId="{26ED9512-F134-4626-BE23-53778B904D4E}">
      <dgm:prSet/>
      <dgm:spPr/>
      <dgm:t>
        <a:bodyPr/>
        <a:lstStyle/>
        <a:p>
          <a:endParaRPr lang="es-ES"/>
        </a:p>
      </dgm:t>
    </dgm:pt>
    <dgm:pt modelId="{E7A7FE35-003C-479E-8372-C34ADDD4ADE6}" type="sibTrans" cxnId="{26ED9512-F134-4626-BE23-53778B904D4E}">
      <dgm:prSet/>
      <dgm:spPr/>
      <dgm:t>
        <a:bodyPr/>
        <a:lstStyle/>
        <a:p>
          <a:endParaRPr lang="es-ES"/>
        </a:p>
      </dgm:t>
    </dgm:pt>
    <dgm:pt modelId="{AA1A430E-63D1-4D09-A013-E79B37221E10}">
      <dgm:prSet phldrT="[Texto]" custT="1"/>
      <dgm:spPr/>
      <dgm:t>
        <a:bodyPr/>
        <a:lstStyle/>
        <a:p>
          <a:r>
            <a:rPr lang="es-ES" sz="2800" b="0" dirty="0" smtClean="0"/>
            <a:t>Fondos </a:t>
          </a:r>
          <a:r>
            <a:rPr lang="es-ES" sz="2800" b="0" i="1" dirty="0" err="1" smtClean="0"/>
            <a:t>NextGeneration</a:t>
          </a:r>
          <a:r>
            <a:rPr lang="es-ES" sz="2800" b="0" i="1" dirty="0" smtClean="0"/>
            <a:t> EU.</a:t>
          </a:r>
          <a:endParaRPr lang="es-ES" sz="2800" b="0" i="1" dirty="0"/>
        </a:p>
      </dgm:t>
    </dgm:pt>
    <dgm:pt modelId="{C93CC516-5012-4392-A451-04D3D96BFF4C}" type="parTrans" cxnId="{4919D255-F679-4AF6-8BEC-2D71ED9194FA}">
      <dgm:prSet/>
      <dgm:spPr/>
      <dgm:t>
        <a:bodyPr/>
        <a:lstStyle/>
        <a:p>
          <a:endParaRPr lang="es-ES"/>
        </a:p>
      </dgm:t>
    </dgm:pt>
    <dgm:pt modelId="{D5ACC815-2256-4F11-94B7-6DE3DD41B7A9}" type="sibTrans" cxnId="{4919D255-F679-4AF6-8BEC-2D71ED9194FA}">
      <dgm:prSet/>
      <dgm:spPr/>
      <dgm:t>
        <a:bodyPr/>
        <a:lstStyle/>
        <a:p>
          <a:endParaRPr lang="es-ES"/>
        </a:p>
      </dgm:t>
    </dgm:pt>
    <dgm:pt modelId="{99FF8840-F761-469F-ACA2-4B49EF5A8433}" type="pres">
      <dgm:prSet presAssocID="{27EE67D1-2965-42A3-ABAE-07C196D422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28BC570-CEE3-4406-B8B0-D4D4D45C0CB7}" type="pres">
      <dgm:prSet presAssocID="{D79CC8C0-BDFD-43A8-BBFA-67A14EA16FF8}" presName="parentText" presStyleLbl="node1" presStyleIdx="0" presStyleCnt="1" custAng="0" custFlipVert="0" custScaleY="156354" custLinFactNeighborX="1675" custLinFactNeighborY="-770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994728-F9E0-44F4-A33B-DC4993B874CC}" type="pres">
      <dgm:prSet presAssocID="{D79CC8C0-BDFD-43A8-BBFA-67A14EA16FF8}" presName="childText" presStyleLbl="revTx" presStyleIdx="0" presStyleCnt="1" custScaleX="103448" custScaleY="121398" custLinFactY="82849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8049BB-5DDA-4DF6-96D2-6CE430B8F986}" type="presOf" srcId="{3D43D6D4-13BB-418A-B38D-97503B7FBBEC}" destId="{C2994728-F9E0-44F4-A33B-DC4993B874CC}" srcOrd="0" destOrd="3" presId="urn:microsoft.com/office/officeart/2005/8/layout/vList2"/>
    <dgm:cxn modelId="{431888E0-F87E-43D4-A1B7-93AC62C81BE5}" srcId="{D79CC8C0-BDFD-43A8-BBFA-67A14EA16FF8}" destId="{D3BABD86-F534-421F-9AD9-C77FDBE509D1}" srcOrd="2" destOrd="0" parTransId="{4A88F720-7CDD-45E7-AB74-E78EA1DFEEF0}" sibTransId="{B7FA6BF0-012F-4355-8367-84D365FE416A}"/>
    <dgm:cxn modelId="{13315E3C-80B4-4CC2-82FC-E50164A57DE5}" srcId="{D79CC8C0-BDFD-43A8-BBFA-67A14EA16FF8}" destId="{CEBCA7D8-DA27-4E90-ACCA-7B76F0BBE339}" srcOrd="4" destOrd="0" parTransId="{E68F5BD2-5FA9-4A66-8AE5-51950358A56F}" sibTransId="{3913042B-A12C-46FD-A663-708CCEFCC0A3}"/>
    <dgm:cxn modelId="{8D666089-A683-404B-9CC5-2E07E4FF73E7}" type="presOf" srcId="{D3BABD86-F534-421F-9AD9-C77FDBE509D1}" destId="{C2994728-F9E0-44F4-A33B-DC4993B874CC}" srcOrd="0" destOrd="2" presId="urn:microsoft.com/office/officeart/2005/8/layout/vList2"/>
    <dgm:cxn modelId="{ACCE2F7C-091B-4BA7-BD57-0BD684E505E8}" type="presOf" srcId="{CEBCA7D8-DA27-4E90-ACCA-7B76F0BBE339}" destId="{C2994728-F9E0-44F4-A33B-DC4993B874CC}" srcOrd="0" destOrd="4" presId="urn:microsoft.com/office/officeart/2005/8/layout/vList2"/>
    <dgm:cxn modelId="{FA4816E1-AB4C-4957-8348-270D876D388B}" srcId="{27EE67D1-2965-42A3-ABAE-07C196D422EF}" destId="{D79CC8C0-BDFD-43A8-BBFA-67A14EA16FF8}" srcOrd="0" destOrd="0" parTransId="{B753DB6B-4AD9-4B6E-B438-EF57FE8FFE13}" sibTransId="{3923B3FB-88AB-4510-8706-7D100043A636}"/>
    <dgm:cxn modelId="{26ED9512-F134-4626-BE23-53778B904D4E}" srcId="{D79CC8C0-BDFD-43A8-BBFA-67A14EA16FF8}" destId="{4C65AB1F-3108-4E73-8E6E-EF9556C5400D}" srcOrd="0" destOrd="0" parTransId="{37993A25-8DD8-462E-803F-C39E7F019E8B}" sibTransId="{E7A7FE35-003C-479E-8372-C34ADDD4ADE6}"/>
    <dgm:cxn modelId="{ACAE7F8A-0C23-4DA0-8F69-A176E523E71A}" type="presOf" srcId="{27EE67D1-2965-42A3-ABAE-07C196D422EF}" destId="{99FF8840-F761-469F-ACA2-4B49EF5A8433}" srcOrd="0" destOrd="0" presId="urn:microsoft.com/office/officeart/2005/8/layout/vList2"/>
    <dgm:cxn modelId="{24A1EB0D-2809-4F14-B12C-9642CD1722A9}" srcId="{D79CC8C0-BDFD-43A8-BBFA-67A14EA16FF8}" destId="{3D43D6D4-13BB-418A-B38D-97503B7FBBEC}" srcOrd="3" destOrd="0" parTransId="{AD1F609F-6712-4269-830C-5C44678B0390}" sibTransId="{CC971D62-CB17-4743-B9A4-8A5CAD27EA70}"/>
    <dgm:cxn modelId="{C2DA181D-6F2E-4B2C-BDFE-ECD0903917EF}" type="presOf" srcId="{4C65AB1F-3108-4E73-8E6E-EF9556C5400D}" destId="{C2994728-F9E0-44F4-A33B-DC4993B874CC}" srcOrd="0" destOrd="0" presId="urn:microsoft.com/office/officeart/2005/8/layout/vList2"/>
    <dgm:cxn modelId="{4919D255-F679-4AF6-8BEC-2D71ED9194FA}" srcId="{D79CC8C0-BDFD-43A8-BBFA-67A14EA16FF8}" destId="{AA1A430E-63D1-4D09-A013-E79B37221E10}" srcOrd="1" destOrd="0" parTransId="{C93CC516-5012-4392-A451-04D3D96BFF4C}" sibTransId="{D5ACC815-2256-4F11-94B7-6DE3DD41B7A9}"/>
    <dgm:cxn modelId="{082FD256-6187-45F2-818A-66315383EB68}" type="presOf" srcId="{AA1A430E-63D1-4D09-A013-E79B37221E10}" destId="{C2994728-F9E0-44F4-A33B-DC4993B874CC}" srcOrd="0" destOrd="1" presId="urn:microsoft.com/office/officeart/2005/8/layout/vList2"/>
    <dgm:cxn modelId="{57F17C65-D034-4620-A677-BD8D7E145EBA}" type="presOf" srcId="{D79CC8C0-BDFD-43A8-BBFA-67A14EA16FF8}" destId="{E28BC570-CEE3-4406-B8B0-D4D4D45C0CB7}" srcOrd="0" destOrd="0" presId="urn:microsoft.com/office/officeart/2005/8/layout/vList2"/>
    <dgm:cxn modelId="{EB86AD0F-2F65-40F9-90C5-6221FA28D98F}" type="presParOf" srcId="{99FF8840-F761-469F-ACA2-4B49EF5A8433}" destId="{E28BC570-CEE3-4406-B8B0-D4D4D45C0CB7}" srcOrd="0" destOrd="0" presId="urn:microsoft.com/office/officeart/2005/8/layout/vList2"/>
    <dgm:cxn modelId="{60F7E99E-846E-4E51-B0EF-F42A7AA35DCE}" type="presParOf" srcId="{99FF8840-F761-469F-ACA2-4B49EF5A8433}" destId="{C2994728-F9E0-44F4-A33B-DC4993B874C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56911-0C1A-41FD-B16C-67F6DC8F88FF}">
      <dsp:nvSpPr>
        <dsp:cNvPr id="0" name=""/>
        <dsp:cNvSpPr/>
      </dsp:nvSpPr>
      <dsp:spPr>
        <a:xfrm>
          <a:off x="0" y="0"/>
          <a:ext cx="8641655" cy="840528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Coyuntura (Avance Segundo trimestre 2022)</a:t>
          </a:r>
          <a:endParaRPr lang="es-ES" sz="3200" kern="1200" dirty="0"/>
        </a:p>
      </dsp:txBody>
      <dsp:txXfrm>
        <a:off x="41031" y="41031"/>
        <a:ext cx="8559593" cy="758466"/>
      </dsp:txXfrm>
    </dsp:sp>
    <dsp:sp modelId="{48715FF0-93CF-42A7-A57E-E7042F90BB8D}">
      <dsp:nvSpPr>
        <dsp:cNvPr id="0" name=""/>
        <dsp:cNvSpPr/>
      </dsp:nvSpPr>
      <dsp:spPr>
        <a:xfrm>
          <a:off x="0" y="1163057"/>
          <a:ext cx="8641655" cy="4440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7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2000" b="0" kern="1200" dirty="0" smtClean="0"/>
            <a:t>La economía aragonesa ha avanzado un 6,1% interanual, solo dos décimas por debajo de España (6,3%), mostrando una aceleración progresiva en términos de volumen. </a:t>
          </a:r>
          <a:endParaRPr lang="es-E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b="0" kern="1200" dirty="0" smtClean="0"/>
            <a:t>La evolución </a:t>
          </a:r>
          <a:r>
            <a:rPr lang="es-ES" sz="2000" b="0" kern="1200" dirty="0" err="1" smtClean="0"/>
            <a:t>intertrimestral</a:t>
          </a:r>
          <a:r>
            <a:rPr lang="es-ES" sz="2000" b="0" kern="1200" dirty="0" smtClean="0"/>
            <a:t> constata una mejoría respecto al trimestre anterior del 0,8% ( 0,6% en trimestre anterior) aunque menos intenso que la economía española (1,1%).</a:t>
          </a:r>
          <a:endParaRPr lang="es-E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b="0" kern="1200" dirty="0" smtClean="0"/>
            <a:t>En términos interanuales la inversión en bienes de equipo ha mostrado el mayor crecimiento (19%)  seguido de las exportaciones en bienes y servicios (14%), aunque el consumo privado ha disminuido su dinamismo (2%). Entre los sectores económicos, ha destacado el fuerte impulso de la industria manufacturera (8%).</a:t>
          </a:r>
          <a:endParaRPr lang="es-E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2000" b="0" kern="1200" dirty="0" smtClean="0"/>
            <a:t>El comercio exterior de mercancías en la primera mitad del año 2022 ha aumentado sus exportaciones (10%) e importaciones (17%) por debajo de la media española.</a:t>
          </a:r>
          <a:endParaRPr lang="es-ES" sz="2000" b="1" kern="1200" dirty="0"/>
        </a:p>
      </dsp:txBody>
      <dsp:txXfrm>
        <a:off x="0" y="1163057"/>
        <a:ext cx="8641655" cy="44404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56911-0C1A-41FD-B16C-67F6DC8F88FF}">
      <dsp:nvSpPr>
        <dsp:cNvPr id="0" name=""/>
        <dsp:cNvSpPr/>
      </dsp:nvSpPr>
      <dsp:spPr>
        <a:xfrm>
          <a:off x="0" y="0"/>
          <a:ext cx="8641655" cy="7288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Riesgos</a:t>
          </a:r>
          <a:endParaRPr lang="es-ES" sz="3200" kern="1200" dirty="0"/>
        </a:p>
      </dsp:txBody>
      <dsp:txXfrm>
        <a:off x="35578" y="35578"/>
        <a:ext cx="8570499" cy="657656"/>
      </dsp:txXfrm>
    </dsp:sp>
    <dsp:sp modelId="{48715FF0-93CF-42A7-A57E-E7042F90BB8D}">
      <dsp:nvSpPr>
        <dsp:cNvPr id="0" name=""/>
        <dsp:cNvSpPr/>
      </dsp:nvSpPr>
      <dsp:spPr>
        <a:xfrm>
          <a:off x="0" y="1291696"/>
          <a:ext cx="8641655" cy="3618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73" tIns="30480" rIns="170688" bIns="30480" numCol="1" spcCol="1270" anchor="t" anchorCtr="0">
          <a:noAutofit/>
        </a:bodyPr>
        <a:lstStyle/>
        <a:p>
          <a:pPr marL="228600" lvl="1" indent="0" algn="l" defTabSz="857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2400" b="1" kern="1200" dirty="0" smtClean="0"/>
            <a:t> </a:t>
          </a:r>
          <a:r>
            <a:rPr lang="es-ES_tradnl" sz="2400" b="0" kern="1200" dirty="0" smtClean="0"/>
            <a:t>Estructura económica aragonesa con fuerte especialización en sector industrial, </a:t>
          </a:r>
          <a:r>
            <a:rPr lang="es-ES" sz="2400" b="0" kern="1200" dirty="0" smtClean="0"/>
            <a:t>más afectado por los cuellos de botella y alza de precios energéticos, y menor peso del sector servicios, con fuerte recuperación.</a:t>
          </a:r>
          <a:r>
            <a:rPr lang="es-ES_tradnl" sz="2400" b="0" kern="1200" dirty="0" smtClean="0"/>
            <a:t> </a:t>
          </a:r>
          <a:endParaRPr lang="es-ES" sz="2000" b="0" kern="1200" dirty="0"/>
        </a:p>
        <a:p>
          <a:pPr marL="228600" marR="0" lvl="1" indent="0" algn="l" defTabSz="85725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_tradnl" sz="2400" b="0" kern="1200" dirty="0" smtClean="0"/>
            <a:t> La capacidad exportadora de nuestro tejido industrial  condicionada por</a:t>
          </a:r>
          <a:r>
            <a:rPr lang="es-ES" sz="2400" b="0" kern="1200" dirty="0" smtClean="0"/>
            <a:t> dependencia de proveedores extranjeros en relación a materias primas y semiconductores</a:t>
          </a:r>
          <a:r>
            <a:rPr lang="es-ES_tradnl" sz="2400" b="0" kern="1200" dirty="0" smtClean="0"/>
            <a:t>.</a:t>
          </a:r>
          <a:endParaRPr lang="es-ES" sz="2400" b="0" kern="1200" dirty="0"/>
        </a:p>
        <a:p>
          <a:pPr marL="228600" marR="0" lvl="1" indent="0" algn="l" defTabSz="85725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2400" b="0" kern="1200" dirty="0" smtClean="0"/>
            <a:t> Mas inflación en Aragón que en España.</a:t>
          </a:r>
          <a:endParaRPr lang="es-ES" sz="2400" b="0" kern="1200" dirty="0"/>
        </a:p>
        <a:p>
          <a:pPr marL="228600" marR="0" lvl="1" indent="0" algn="l" defTabSz="85725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2400" b="0" kern="1200" dirty="0" smtClean="0"/>
            <a:t> Retrasos en la distribución y ejecución de los fondos </a:t>
          </a:r>
          <a:r>
            <a:rPr lang="es-ES" sz="2400" b="0" kern="1200" dirty="0" err="1" smtClean="0"/>
            <a:t>NextGeneration</a:t>
          </a:r>
          <a:r>
            <a:rPr lang="es-ES" sz="2400" b="0" kern="1200" dirty="0" smtClean="0"/>
            <a:t> UE.</a:t>
          </a:r>
          <a:endParaRPr lang="es-ES" sz="2400" b="0" kern="1200" dirty="0"/>
        </a:p>
      </dsp:txBody>
      <dsp:txXfrm>
        <a:off x="0" y="1291696"/>
        <a:ext cx="8641655" cy="36186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CE280-D635-4B5B-A0A7-D3D775501858}">
      <dsp:nvSpPr>
        <dsp:cNvPr id="0" name=""/>
        <dsp:cNvSpPr/>
      </dsp:nvSpPr>
      <dsp:spPr>
        <a:xfrm>
          <a:off x="0" y="0"/>
          <a:ext cx="8641655" cy="1066586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28600" marR="0" lvl="0" indent="0" algn="l" defTabSz="85725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3200" kern="1200" dirty="0" smtClean="0"/>
            <a:t>Fortalezas</a:t>
          </a:r>
          <a:endParaRPr lang="es-ES" sz="3200" kern="1200" dirty="0"/>
        </a:p>
      </dsp:txBody>
      <dsp:txXfrm>
        <a:off x="52066" y="52066"/>
        <a:ext cx="8537523" cy="962454"/>
      </dsp:txXfrm>
    </dsp:sp>
    <dsp:sp modelId="{7238B278-FE9E-488C-9DE6-900D841933F3}">
      <dsp:nvSpPr>
        <dsp:cNvPr id="0" name=""/>
        <dsp:cNvSpPr/>
      </dsp:nvSpPr>
      <dsp:spPr>
        <a:xfrm>
          <a:off x="0" y="1282615"/>
          <a:ext cx="8641655" cy="3469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73" tIns="35560" rIns="199136" bIns="35560" numCol="1" spcCol="1270" anchor="t" anchorCtr="0">
          <a:noAutofit/>
        </a:bodyPr>
        <a:lstStyle/>
        <a:p>
          <a:pPr marL="228600" marR="0" lvl="1" indent="0" algn="l" defTabSz="857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Char char="••"/>
            <a:tabLst/>
            <a:defRPr/>
          </a:pPr>
          <a:r>
            <a:rPr lang="es-ES" sz="2800" b="0" kern="1200" dirty="0" smtClean="0"/>
            <a:t> Mayor supervivencia empresarial.</a:t>
          </a:r>
        </a:p>
        <a:p>
          <a:pPr marL="228600" lvl="1" indent="0" algn="l" defTabSz="857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800" b="0" kern="1200" dirty="0" smtClean="0"/>
            <a:t> Especialización del sector agrario, con el cereal como principal producto agrícola.</a:t>
          </a:r>
          <a:endParaRPr lang="es-ES" sz="2800" b="0" kern="1200" dirty="0"/>
        </a:p>
        <a:p>
          <a:pPr marL="228600" lvl="1" indent="0" algn="l" defTabSz="857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800" b="0" kern="1200" dirty="0" smtClean="0"/>
            <a:t> Industria manufacturera, competitiva, diversificada e internacionalizada.</a:t>
          </a:r>
          <a:endParaRPr lang="es-ES" sz="2800" b="0" kern="1200" dirty="0"/>
        </a:p>
        <a:p>
          <a:pPr marL="228600" marR="0" lvl="1" indent="0" algn="l" defTabSz="857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Char char="••"/>
            <a:tabLst/>
            <a:defRPr/>
          </a:pPr>
          <a:r>
            <a:rPr lang="es-ES" sz="2800" b="0" kern="1200" dirty="0" smtClean="0"/>
            <a:t> Producción de electricidad basada prácticamente en energías renovables, menor dependencia energética.</a:t>
          </a:r>
          <a:endParaRPr lang="es-ES" sz="2800" b="0" kern="1200" dirty="0"/>
        </a:p>
      </dsp:txBody>
      <dsp:txXfrm>
        <a:off x="0" y="1282615"/>
        <a:ext cx="8641655" cy="34699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BC570-CEE3-4406-B8B0-D4D4D45C0CB7}">
      <dsp:nvSpPr>
        <dsp:cNvPr id="0" name=""/>
        <dsp:cNvSpPr/>
      </dsp:nvSpPr>
      <dsp:spPr>
        <a:xfrm>
          <a:off x="0" y="31941"/>
          <a:ext cx="8497639" cy="1205008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Oportunidades</a:t>
          </a:r>
          <a:endParaRPr lang="es-ES" sz="3200" kern="1200" dirty="0"/>
        </a:p>
      </dsp:txBody>
      <dsp:txXfrm>
        <a:off x="58824" y="90765"/>
        <a:ext cx="8379991" cy="1087360"/>
      </dsp:txXfrm>
    </dsp:sp>
    <dsp:sp modelId="{C2994728-F9E0-44F4-A33B-DC4993B874CC}">
      <dsp:nvSpPr>
        <dsp:cNvPr id="0" name=""/>
        <dsp:cNvSpPr/>
      </dsp:nvSpPr>
      <dsp:spPr>
        <a:xfrm>
          <a:off x="0" y="1701642"/>
          <a:ext cx="8497639" cy="3410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80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800" b="0" kern="1200" dirty="0" smtClean="0"/>
            <a:t>Transformación Digital y transición energética, el camino marcado por Europa.</a:t>
          </a:r>
          <a:endParaRPr lang="es-ES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800" b="0" kern="1200" dirty="0" smtClean="0"/>
            <a:t>Fondos </a:t>
          </a:r>
          <a:r>
            <a:rPr lang="es-ES" sz="2800" b="0" i="1" kern="1200" dirty="0" err="1" smtClean="0"/>
            <a:t>NextGeneration</a:t>
          </a:r>
          <a:r>
            <a:rPr lang="es-ES" sz="2800" b="0" i="1" kern="1200" dirty="0" smtClean="0"/>
            <a:t> EU.</a:t>
          </a:r>
          <a:endParaRPr lang="es-ES" sz="2800" b="0" i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800" b="0" kern="1200" dirty="0" smtClean="0"/>
            <a:t>Atracción de grandes proyectos empresariales.</a:t>
          </a:r>
          <a:endParaRPr lang="es-ES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800" b="0" kern="1200" dirty="0" smtClean="0"/>
            <a:t>Cohesión económica y social.</a:t>
          </a:r>
          <a:endParaRPr lang="es-ES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2800" b="1" kern="1200" dirty="0"/>
        </a:p>
      </dsp:txBody>
      <dsp:txXfrm>
        <a:off x="0" y="1701642"/>
        <a:ext cx="8497639" cy="3410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2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72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E35E6-F14E-407D-AB53-124FC185427D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427"/>
            <a:ext cx="2946400" cy="497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427"/>
            <a:ext cx="2946400" cy="497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3007B-580F-4DA8-AE30-500C451953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8173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A71521-3096-40E8-A0FF-291D1F68C256}" type="datetimeFigureOut">
              <a:rPr lang="es-ES"/>
              <a:pPr>
                <a:defRPr/>
              </a:pPr>
              <a:t>12/09/2022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Editar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3E5A45-D3D6-4E12-821A-DE508D64FC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  <p:sp>
        <p:nvSpPr>
          <p:cNvPr id="61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45586D-30CA-44C9-B88B-67ED799EA33A}" type="slidenum">
              <a:rPr lang="es-ES" altLang="es-E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 alt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71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  <p:sp>
        <p:nvSpPr>
          <p:cNvPr id="61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45586D-30CA-44C9-B88B-67ED799EA33A}" type="slidenum">
              <a:rPr lang="es-ES" altLang="es-E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 alt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061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  <p:sp>
        <p:nvSpPr>
          <p:cNvPr id="819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E2BD2F-BB24-44A4-B590-CA86212DD87B}" type="slidenum">
              <a:rPr lang="es-ES" altLang="es-E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 alt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3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  <p:sp>
        <p:nvSpPr>
          <p:cNvPr id="61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45586D-30CA-44C9-B88B-67ED799EA33A}" type="slidenum">
              <a:rPr lang="es-ES" altLang="es-E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ES" alt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772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E5A45-D3D6-4E12-821A-DE508D64FC3A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00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4C0E1-1A24-4BA9-83F8-07A78C17DCD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44565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325BE-BF28-46DF-ADD5-BA64CFE8E45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9178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7055-BE0F-43A8-AC9B-36388551E28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91668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609607" y="274652"/>
            <a:ext cx="10972801" cy="58515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56F87-5AD0-4E7B-8751-5F3B78C5A2D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6340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69A84-335C-4D37-A109-D1AED423747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9211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53549-8F9E-434D-BAFE-83B4D482C54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0178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E2AAD-9E36-42A8-BDB4-78A445B72E0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528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FFDB8-E680-4E53-8CFF-D642C76B6F4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2054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31324-5082-468F-90B3-E09F358098F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2923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1ECEC-EDB6-4650-A579-12A96E53FFC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4875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3622E-9980-4822-896C-EAEB49C1F6C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362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C776D-13E5-40F4-8137-4CCE9E66655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7414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Editar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8A0058-7459-41EA-958A-474146D9CF4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12192000" cy="1556083"/>
          </a:xfrm>
          <a:solidFill>
            <a:srgbClr val="90C39B">
              <a:alpha val="91000"/>
            </a:srgbClr>
          </a:solidFill>
        </p:spPr>
        <p:txBody>
          <a:bodyPr anchor="ctr"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s-ES" altLang="es-ES" sz="4000" b="1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Situación socioeconómica de Aragón</a:t>
            </a:r>
            <a:r>
              <a:rPr lang="es-ES" altLang="es-ES" sz="4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/>
            </a:r>
            <a:br>
              <a:rPr lang="es-ES" altLang="es-ES" sz="4000" dirty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es-ES" altLang="es-ES" sz="2800" dirty="0" smtClean="0">
                <a:solidFill>
                  <a:schemeClr val="tx2">
                    <a:lumMod val="75000"/>
                  </a:schemeClr>
                </a:solidFill>
                <a:latin typeface="Franklin Gothic Medium" panose="020B0603020102020204" pitchFamily="34" charset="0"/>
              </a:rPr>
              <a:t>13 </a:t>
            </a:r>
            <a:r>
              <a:rPr lang="es-ES" altLang="es-ES" sz="2800" dirty="0">
                <a:solidFill>
                  <a:schemeClr val="tx2">
                    <a:lumMod val="75000"/>
                  </a:schemeClr>
                </a:solidFill>
                <a:latin typeface="Franklin Gothic Medium" panose="020B0603020102020204" pitchFamily="34" charset="0"/>
              </a:rPr>
              <a:t>de septiembre de </a:t>
            </a:r>
            <a:r>
              <a:rPr lang="es-ES" altLang="es-ES" sz="2800" dirty="0" smtClean="0">
                <a:solidFill>
                  <a:schemeClr val="tx2">
                    <a:lumMod val="75000"/>
                  </a:schemeClr>
                </a:solidFill>
                <a:latin typeface="Franklin Gothic Medium" panose="020B0603020102020204" pitchFamily="34" charset="0"/>
              </a:rPr>
              <a:t>2022</a:t>
            </a:r>
            <a:endParaRPr lang="es-ES" altLang="es-ES" sz="28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3903"/>
            <a:ext cx="2320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125" y="5381925"/>
            <a:ext cx="2677531" cy="95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8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586038" y="256857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151547" y="5632164"/>
            <a:ext cx="80645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6336456" algn="r"/>
              </a:tabLst>
              <a:defRPr/>
            </a:pPr>
            <a:r>
              <a:rPr lang="es-ES" altLang="es-ES" sz="1400" b="1" i="1" dirty="0">
                <a:solidFill>
                  <a:srgbClr val="3E606F"/>
                </a:solidFill>
                <a:latin typeface="Calibri" panose="020F0502020204030204" pitchFamily="34" charset="0"/>
              </a:rPr>
              <a:t>Unidad: Tasa de variación interanual (%) 		Fuente: INE e IAEST</a:t>
            </a:r>
          </a:p>
        </p:txBody>
      </p:sp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2531604" y="88894"/>
            <a:ext cx="7128792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 dirty="0">
                <a:solidFill>
                  <a:srgbClr val="193441"/>
                </a:solidFill>
                <a:cs typeface="Times New Roman" panose="02020603050405020304" pitchFamily="18" charset="0"/>
              </a:rPr>
              <a:t>Sector industrial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b="1" dirty="0">
                <a:solidFill>
                  <a:srgbClr val="193441"/>
                </a:solidFill>
                <a:cs typeface="Times New Roman" panose="02020603050405020304" pitchFamily="18" charset="0"/>
              </a:rPr>
              <a:t>Índice de producción industrial (%). Año 2021</a:t>
            </a:r>
            <a:endParaRPr lang="es-ES" altLang="es-ES" b="1" dirty="0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25" y="1073779"/>
            <a:ext cx="8713663" cy="4352455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078538"/>
            <a:ext cx="12192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Informe Aragón 2021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161088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108" y="6170052"/>
            <a:ext cx="1552540" cy="55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1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586038" y="256857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1775173" y="332152"/>
          <a:ext cx="8641655" cy="5617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078538"/>
            <a:ext cx="12192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Informe Aragón 2021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161088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108" y="6170052"/>
            <a:ext cx="1552540" cy="55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8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586038" y="256857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1785739" y="372285"/>
          <a:ext cx="8641655" cy="5072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078538"/>
            <a:ext cx="12192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Informe Aragón 2021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161088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108" y="6170052"/>
            <a:ext cx="1552540" cy="55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3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586038" y="256857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1755880" y="332656"/>
          <a:ext cx="8641655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078538"/>
            <a:ext cx="12192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Informe Aragón 2021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161088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108" y="6170052"/>
            <a:ext cx="1552540" cy="55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0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586038" y="256857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1847181" y="380592"/>
          <a:ext cx="8497639" cy="511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078538"/>
            <a:ext cx="12192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Informe Aragón 2021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161088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108" y="6170052"/>
            <a:ext cx="1552540" cy="55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12192000" cy="1507957"/>
          </a:xfrm>
          <a:solidFill>
            <a:srgbClr val="90C39B">
              <a:alpha val="91000"/>
            </a:srgbClr>
          </a:solidFill>
        </p:spPr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altLang="es-ES" sz="4000" b="1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Situación socioeconómica de Aragón</a:t>
            </a:r>
            <a:br>
              <a:rPr lang="es-ES" altLang="es-ES" sz="4000" b="1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s-ES" altLang="es-ES" sz="2800" dirty="0">
                <a:solidFill>
                  <a:srgbClr val="3B525D"/>
                </a:solidFill>
                <a:latin typeface="Franklin Gothic Medium" panose="020B0603020102020204" pitchFamily="34" charset="0"/>
              </a:rPr>
              <a:t>Panorama </a:t>
            </a:r>
            <a:r>
              <a:rPr lang="es-ES" altLang="es-ES" sz="2800" dirty="0" smtClean="0">
                <a:solidFill>
                  <a:srgbClr val="3B525D"/>
                </a:solidFill>
                <a:latin typeface="Franklin Gothic Medium" panose="020B0603020102020204" pitchFamily="34" charset="0"/>
              </a:rPr>
              <a:t>laboral      José Manuel Lasierra </a:t>
            </a:r>
            <a:endParaRPr lang="es-ES" altLang="es-ES" sz="2000" dirty="0">
              <a:solidFill>
                <a:srgbClr val="3B525D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125" y="5381925"/>
            <a:ext cx="2677531" cy="951081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3903"/>
            <a:ext cx="2320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4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2586038" y="25685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Rectangle 11"/>
          <p:cNvSpPr>
            <a:spLocks noChangeArrowheads="1"/>
          </p:cNvSpPr>
          <p:nvPr/>
        </p:nvSpPr>
        <p:spPr bwMode="auto">
          <a:xfrm>
            <a:off x="3898901" y="334964"/>
            <a:ext cx="43926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 dirty="0">
                <a:solidFill>
                  <a:srgbClr val="193441"/>
                </a:solidFill>
                <a:cs typeface="Times New Roman" panose="02020603050405020304" pitchFamily="18" charset="0"/>
              </a:rPr>
              <a:t>Evolución mercado laboral</a:t>
            </a:r>
            <a:endParaRPr lang="es-ES" altLang="es-ES" sz="3000" i="1" dirty="0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6078538"/>
            <a:ext cx="12192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Informe Aragón 2021</a:t>
            </a:r>
          </a:p>
        </p:txBody>
      </p:sp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161088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424114" y="5546726"/>
            <a:ext cx="7627937" cy="258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055672" algn="r"/>
              </a:tabLst>
              <a:defRPr/>
            </a:pPr>
            <a:r>
              <a:rPr lang="es-ES" altLang="es-ES" sz="1080" b="1" i="1" dirty="0">
                <a:solidFill>
                  <a:srgbClr val="3E606F"/>
                </a:solidFill>
                <a:latin typeface="Calibri" panose="020F0502020204030204" pitchFamily="34" charset="0"/>
              </a:rPr>
              <a:t>(Porcentaje) 	Fuente: EUROSTAT. INE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892426" y="1282701"/>
            <a:ext cx="2663825" cy="5365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</a:rPr>
              <a:t>Evolución del empleo 2020-2021. UE-27</a:t>
            </a:r>
          </a:p>
        </p:txBody>
      </p:sp>
      <p:sp>
        <p:nvSpPr>
          <p:cNvPr id="15" name="Rectángulo 11"/>
          <p:cNvSpPr/>
          <p:nvPr/>
        </p:nvSpPr>
        <p:spPr>
          <a:xfrm>
            <a:off x="6924676" y="1550989"/>
            <a:ext cx="2663825" cy="5365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</a:rPr>
              <a:t>Variación interanual actividad y ocupación. 2016-2021</a:t>
            </a:r>
          </a:p>
          <a:p>
            <a:pPr algn="ctr">
              <a:defRPr/>
            </a:pPr>
            <a:endParaRPr lang="es-ES" sz="2000" b="1" dirty="0">
              <a:solidFill>
                <a:prstClr val="black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1710312"/>
            <a:ext cx="8370644" cy="396679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108" y="6170052"/>
            <a:ext cx="1552540" cy="55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586038" y="25685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11"/>
          <p:cNvSpPr>
            <a:spLocks noChangeArrowheads="1"/>
          </p:cNvSpPr>
          <p:nvPr/>
        </p:nvSpPr>
        <p:spPr bwMode="auto">
          <a:xfrm>
            <a:off x="4151313" y="592139"/>
            <a:ext cx="50403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>
                <a:solidFill>
                  <a:srgbClr val="193441"/>
                </a:solidFill>
                <a:cs typeface="Times New Roman" panose="02020603050405020304" pitchFamily="18" charset="0"/>
              </a:rPr>
              <a:t>Evolución del mercado laboral</a:t>
            </a:r>
            <a:endParaRPr lang="es-ES" altLang="es-ES" sz="3000" i="1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171700" y="5553076"/>
            <a:ext cx="7848600" cy="257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055672" algn="r"/>
              </a:tabLst>
              <a:defRPr/>
            </a:pPr>
            <a:r>
              <a:rPr lang="es-ES" altLang="es-ES" sz="1080" b="1" i="1" dirty="0">
                <a:solidFill>
                  <a:srgbClr val="3E606F"/>
                </a:solidFill>
                <a:latin typeface="Calibri" panose="020F0502020204030204" pitchFamily="34" charset="0"/>
              </a:rPr>
              <a:t>(Enero 2021=100) 	Fuente:  EPA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408239" y="1071564"/>
            <a:ext cx="2663825" cy="5476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</a:rPr>
              <a:t>Desempleo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959601" y="1052514"/>
            <a:ext cx="2663825" cy="6445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</a:rPr>
              <a:t>Tasa de paro. CCAA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414" y="1779181"/>
            <a:ext cx="8949300" cy="3592243"/>
          </a:xfrm>
          <a:prstGeom prst="rect">
            <a:avLst/>
          </a:prstGeom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6078538"/>
            <a:ext cx="12192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Informe Aragón 2021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161088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108" y="6170052"/>
            <a:ext cx="1552540" cy="55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86038" y="25685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Rectangle 11"/>
          <p:cNvSpPr>
            <a:spLocks noChangeArrowheads="1"/>
          </p:cNvSpPr>
          <p:nvPr/>
        </p:nvSpPr>
        <p:spPr bwMode="auto">
          <a:xfrm>
            <a:off x="4151313" y="592139"/>
            <a:ext cx="50403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>
                <a:solidFill>
                  <a:srgbClr val="193441"/>
                </a:solidFill>
                <a:cs typeface="Times New Roman" panose="02020603050405020304" pitchFamily="18" charset="0"/>
              </a:rPr>
              <a:t>Evolución del mercado laboral</a:t>
            </a:r>
            <a:endParaRPr lang="es-ES" altLang="es-ES" sz="3000" i="1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171700" y="5553076"/>
            <a:ext cx="7848600" cy="257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055672" algn="r"/>
              </a:tabLst>
              <a:defRPr/>
            </a:pPr>
            <a:r>
              <a:rPr lang="es-ES" altLang="es-ES" sz="1080" b="1" i="1" dirty="0">
                <a:solidFill>
                  <a:srgbClr val="3E606F"/>
                </a:solidFill>
                <a:latin typeface="Calibri" panose="020F0502020204030204" pitchFamily="34" charset="0"/>
              </a:rPr>
              <a:t>(Miles de personas. 2021) 	Fuente: Seguridad Social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408239" y="1071564"/>
            <a:ext cx="2663825" cy="5476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</a:rPr>
              <a:t>Trabajadores afiliados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959601" y="1071563"/>
            <a:ext cx="2663825" cy="5651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</a:rPr>
              <a:t>Trabajadores ERTE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1714362"/>
            <a:ext cx="8887304" cy="3591129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078538"/>
            <a:ext cx="12192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Informe Aragón 2021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161088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108" y="6170052"/>
            <a:ext cx="1552540" cy="55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8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586038" y="25685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3359697" y="372338"/>
            <a:ext cx="70707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 dirty="0">
                <a:solidFill>
                  <a:srgbClr val="193441"/>
                </a:solidFill>
                <a:cs typeface="Times New Roman" panose="02020603050405020304" pitchFamily="18" charset="0"/>
              </a:rPr>
              <a:t>Indicadores del mercado laboral</a:t>
            </a:r>
            <a:endParaRPr lang="es-ES" altLang="es-ES" sz="3000" i="1" dirty="0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92314" y="5691188"/>
            <a:ext cx="8207375" cy="258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1080" b="1" i="1" dirty="0">
                <a:solidFill>
                  <a:srgbClr val="3E606F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108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(% de población) </a:t>
            </a:r>
            <a:r>
              <a:rPr lang="es-ES" altLang="es-ES" sz="1080" b="1" i="1" dirty="0">
                <a:solidFill>
                  <a:srgbClr val="3E606F"/>
                </a:solidFill>
                <a:latin typeface="Calibri" panose="020F0502020204030204" pitchFamily="34" charset="0"/>
              </a:rPr>
              <a:t>	Fuente: Gobierno de Aragón y Eurostat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600826" y="1236664"/>
            <a:ext cx="3743325" cy="5365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prstClr val="black"/>
                </a:solidFill>
              </a:rPr>
              <a:t>Tasa de temporalidad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586039" y="1248647"/>
            <a:ext cx="2879725" cy="5365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prstClr val="black"/>
                </a:solidFill>
              </a:rPr>
              <a:t>Tasa de parcialidad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317" y="1766225"/>
            <a:ext cx="7935367" cy="3388697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078538"/>
            <a:ext cx="12192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Informe Aragón 2021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161088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108" y="6170052"/>
            <a:ext cx="1552540" cy="55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12192000" cy="1556083"/>
          </a:xfrm>
          <a:solidFill>
            <a:srgbClr val="90C39B">
              <a:alpha val="91000"/>
            </a:srgbClr>
          </a:solidFill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es-ES" altLang="es-ES" sz="4000" b="1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Situación socioeconómica de Aragón</a:t>
            </a:r>
            <a:r>
              <a:rPr lang="es-ES" altLang="es-ES" sz="4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/>
            </a:r>
            <a:br>
              <a:rPr lang="es-ES" altLang="es-ES" sz="4000" dirty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es-ES" altLang="es-ES" sz="2400" dirty="0" smtClean="0">
                <a:solidFill>
                  <a:schemeClr val="tx2">
                    <a:lumMod val="75000"/>
                  </a:schemeClr>
                </a:solidFill>
                <a:latin typeface="Franklin Gothic Medium" panose="020B0603020102020204" pitchFamily="34" charset="0"/>
              </a:rPr>
              <a:t>María Rodrigo, vicepresidenta de las Cortes de Aragón</a:t>
            </a:r>
            <a:br>
              <a:rPr lang="es-ES" altLang="es-ES" sz="2400" dirty="0" smtClean="0">
                <a:solidFill>
                  <a:schemeClr val="tx2">
                    <a:lumMod val="75000"/>
                  </a:schemeClr>
                </a:solidFill>
                <a:latin typeface="Franklin Gothic Medium" panose="020B0603020102020204" pitchFamily="34" charset="0"/>
              </a:rPr>
            </a:br>
            <a:r>
              <a:rPr lang="es-ES" altLang="es-ES" sz="2400" dirty="0" smtClean="0">
                <a:solidFill>
                  <a:schemeClr val="tx2">
                    <a:lumMod val="75000"/>
                  </a:schemeClr>
                </a:solidFill>
                <a:latin typeface="Franklin Gothic Medium" panose="020B0603020102020204" pitchFamily="34" charset="0"/>
              </a:rPr>
              <a:t>José Manuel </a:t>
            </a:r>
            <a:r>
              <a:rPr lang="es-ES" altLang="es-ES" sz="2400" dirty="0" err="1" smtClean="0">
                <a:solidFill>
                  <a:schemeClr val="tx2">
                    <a:lumMod val="75000"/>
                  </a:schemeClr>
                </a:solidFill>
                <a:latin typeface="Franklin Gothic Medium" panose="020B0603020102020204" pitchFamily="34" charset="0"/>
              </a:rPr>
              <a:t>Lasierra</a:t>
            </a:r>
            <a:r>
              <a:rPr lang="es-ES" altLang="es-ES" sz="2400" dirty="0" smtClean="0">
                <a:solidFill>
                  <a:schemeClr val="tx2">
                    <a:lumMod val="75000"/>
                  </a:schemeClr>
                </a:solidFill>
                <a:latin typeface="Franklin Gothic Medium" panose="020B0603020102020204" pitchFamily="34" charset="0"/>
              </a:rPr>
              <a:t>, presidente del CESA</a:t>
            </a:r>
            <a:endParaRPr lang="es-ES" altLang="es-ES" sz="24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3903"/>
            <a:ext cx="2320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125" y="5381925"/>
            <a:ext cx="2677531" cy="95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12192000" cy="1507957"/>
          </a:xfrm>
          <a:solidFill>
            <a:srgbClr val="90C39B">
              <a:alpha val="91000"/>
            </a:srgbClr>
          </a:solidFill>
        </p:spPr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altLang="es-ES" sz="4000" b="1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Situación socioeconómica de Aragón</a:t>
            </a:r>
            <a:br>
              <a:rPr lang="es-ES" altLang="es-ES" sz="4000" b="1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s-ES" altLang="es-ES" sz="2800" dirty="0">
                <a:solidFill>
                  <a:srgbClr val="3B525D"/>
                </a:solidFill>
                <a:latin typeface="Franklin Gothic Medium" panose="020B0603020102020204" pitchFamily="34" charset="0"/>
              </a:rPr>
              <a:t>Panorama </a:t>
            </a:r>
            <a:r>
              <a:rPr lang="es-ES" altLang="es-ES" sz="2800" dirty="0" smtClean="0">
                <a:solidFill>
                  <a:srgbClr val="3B525D"/>
                </a:solidFill>
                <a:latin typeface="Franklin Gothic Medium" panose="020B0603020102020204" pitchFamily="34" charset="0"/>
              </a:rPr>
              <a:t>social      José Manuel Lasierra </a:t>
            </a:r>
            <a:endParaRPr lang="es-ES" altLang="es-ES" sz="2000" dirty="0">
              <a:solidFill>
                <a:srgbClr val="3B525D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3903"/>
            <a:ext cx="2320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125" y="5381925"/>
            <a:ext cx="2677531" cy="95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586038" y="25685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2487614" y="592139"/>
            <a:ext cx="76279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>
                <a:solidFill>
                  <a:srgbClr val="193441"/>
                </a:solidFill>
                <a:cs typeface="Times New Roman" panose="02020603050405020304" pitchFamily="18" charset="0"/>
              </a:rPr>
              <a:t>Evolución de las prestaciones de desempleo</a:t>
            </a:r>
            <a:endParaRPr lang="es-ES" altLang="es-ES" sz="3000" i="1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351088" y="5516563"/>
            <a:ext cx="7561262" cy="258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8431745" algn="r"/>
              </a:tabLst>
              <a:defRPr/>
            </a:pPr>
            <a:r>
              <a:rPr lang="es-ES" altLang="es-ES" sz="1080" b="1" i="1" dirty="0">
                <a:solidFill>
                  <a:srgbClr val="3E606F"/>
                </a:solidFill>
                <a:latin typeface="Calibri" panose="020F0502020204030204" pitchFamily="34" charset="0"/>
              </a:rPr>
              <a:t>(Personas beneficiarias) 	Fuente: SEPE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26" y="1190179"/>
            <a:ext cx="8724839" cy="4266874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078538"/>
            <a:ext cx="12192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Informe Aragón 2021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161088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108" y="6170052"/>
            <a:ext cx="1552540" cy="55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0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586038" y="25685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Rectangle 11"/>
          <p:cNvSpPr>
            <a:spLocks noChangeArrowheads="1"/>
          </p:cNvSpPr>
          <p:nvPr/>
        </p:nvSpPr>
        <p:spPr bwMode="auto">
          <a:xfrm>
            <a:off x="4800600" y="361951"/>
            <a:ext cx="281463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>
                <a:solidFill>
                  <a:srgbClr val="193441"/>
                </a:solidFill>
                <a:cs typeface="Times New Roman" panose="02020603050405020304" pitchFamily="18" charset="0"/>
              </a:rPr>
              <a:t>Situación de la población joven</a:t>
            </a:r>
            <a:endParaRPr lang="es-ES" altLang="es-ES" sz="3000" i="1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406651" y="5589588"/>
            <a:ext cx="7434263" cy="258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8522239" algn="r"/>
              </a:tabLst>
              <a:defRPr/>
            </a:pPr>
            <a:r>
              <a:rPr lang="es-ES" altLang="es-ES" sz="1080" b="1" i="1" dirty="0">
                <a:solidFill>
                  <a:srgbClr val="3E606F"/>
                </a:solidFill>
                <a:latin typeface="Calibri" panose="020F0502020204030204" pitchFamily="34" charset="0"/>
              </a:rPr>
              <a:t>(Porcentaje. Jóvenes de 16 a 29 años)	Fuente: INE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071813" y="1509714"/>
            <a:ext cx="2127250" cy="4921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prstClr val="black"/>
                </a:solidFill>
              </a:rPr>
              <a:t>Tasa de paro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032626" y="1495426"/>
            <a:ext cx="2125663" cy="5365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prstClr val="black"/>
                </a:solidFill>
              </a:rPr>
              <a:t>Tasa de emancipación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2312161"/>
            <a:ext cx="8938610" cy="2603874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078538"/>
            <a:ext cx="12192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Informe Aragón 2021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161088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108" y="6170052"/>
            <a:ext cx="1552540" cy="55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7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586038" y="25685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Rectangle 11"/>
          <p:cNvSpPr>
            <a:spLocks noChangeArrowheads="1"/>
          </p:cNvSpPr>
          <p:nvPr/>
        </p:nvSpPr>
        <p:spPr bwMode="auto">
          <a:xfrm>
            <a:off x="4800600" y="273051"/>
            <a:ext cx="281463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>
                <a:solidFill>
                  <a:srgbClr val="193441"/>
                </a:solidFill>
                <a:cs typeface="Times New Roman" panose="02020603050405020304" pitchFamily="18" charset="0"/>
              </a:rPr>
              <a:t>Indicadores demográficos</a:t>
            </a:r>
            <a:endParaRPr lang="es-ES" altLang="es-ES" sz="3000" i="1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406651" y="5589588"/>
            <a:ext cx="7434263" cy="258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8522239" algn="r"/>
              </a:tabLst>
              <a:defRPr/>
            </a:pPr>
            <a:r>
              <a:rPr lang="es-ES" altLang="es-ES" sz="1080" b="1" i="1" dirty="0">
                <a:solidFill>
                  <a:srgbClr val="3E606F"/>
                </a:solidFill>
                <a:latin typeface="Calibri" panose="020F0502020204030204" pitchFamily="34" charset="0"/>
              </a:rPr>
              <a:t>(1. Tasas por cada 1.000 habitantes. 2. Población a 1 de enero)	Fuente: INE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279576" y="1509714"/>
            <a:ext cx="3528392" cy="4921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prstClr val="black"/>
                </a:solidFill>
              </a:rPr>
              <a:t>Movimiento natural de la población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032626" y="1495426"/>
            <a:ext cx="2663775" cy="5365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prstClr val="black"/>
                </a:solidFill>
              </a:rPr>
              <a:t>Evolución del padrón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301" y="2146618"/>
            <a:ext cx="8640960" cy="2974400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078538"/>
            <a:ext cx="12192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Informe Aragón 2021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161088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108" y="6170052"/>
            <a:ext cx="1552540" cy="55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4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86038" y="25685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Rectangle 11"/>
          <p:cNvSpPr>
            <a:spLocks noChangeArrowheads="1"/>
          </p:cNvSpPr>
          <p:nvPr/>
        </p:nvSpPr>
        <p:spPr bwMode="auto">
          <a:xfrm>
            <a:off x="4079825" y="548680"/>
            <a:ext cx="56165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>
                <a:solidFill>
                  <a:srgbClr val="193441"/>
                </a:solidFill>
                <a:cs typeface="Times New Roman" panose="02020603050405020304" pitchFamily="18" charset="0"/>
              </a:rPr>
              <a:t>Indicadores de salud</a:t>
            </a:r>
            <a:endParaRPr lang="es-ES" altLang="es-ES" sz="3000" i="1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992314" y="5691188"/>
            <a:ext cx="8135937" cy="258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1080" b="1" i="1" dirty="0">
                <a:solidFill>
                  <a:srgbClr val="3E606F"/>
                </a:solidFill>
                <a:latin typeface="Calibri" panose="020F0502020204030204" pitchFamily="34" charset="0"/>
              </a:rPr>
              <a:t> (1. Porcentaje mayores 80 respecto mayores 65. 2.. Casos por 100.000 habitantes) 	Fuente: Ministerio de Sanidad. INE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959601" y="1125539"/>
            <a:ext cx="3097213" cy="5365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prstClr val="black"/>
                </a:solidFill>
              </a:rPr>
              <a:t>Casos COVID-19 x 100.000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000376" y="1125539"/>
            <a:ext cx="2735263" cy="5365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prstClr val="black"/>
                </a:solidFill>
              </a:rPr>
              <a:t>Sobreenvejecimiento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986" y="1662114"/>
            <a:ext cx="8672952" cy="3927791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078538"/>
            <a:ext cx="12192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Informe Aragón 2021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161088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108" y="6170052"/>
            <a:ext cx="1552540" cy="55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586038" y="25685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Rectangle 11"/>
          <p:cNvSpPr>
            <a:spLocks noChangeArrowheads="1"/>
          </p:cNvSpPr>
          <p:nvPr/>
        </p:nvSpPr>
        <p:spPr bwMode="auto">
          <a:xfrm>
            <a:off x="4079875" y="334964"/>
            <a:ext cx="43195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>
                <a:solidFill>
                  <a:srgbClr val="193441"/>
                </a:solidFill>
                <a:cs typeface="Times New Roman" panose="02020603050405020304" pitchFamily="18" charset="0"/>
              </a:rPr>
              <a:t>Indicadores de educación</a:t>
            </a:r>
            <a:endParaRPr lang="es-ES" altLang="es-ES" sz="3000" i="1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00264" y="5618163"/>
            <a:ext cx="7991475" cy="258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1080" b="1" i="1" dirty="0">
                <a:solidFill>
                  <a:srgbClr val="3E606F"/>
                </a:solidFill>
                <a:latin typeface="Calibri" panose="020F0502020204030204" pitchFamily="34" charset="0"/>
              </a:rPr>
              <a:t> (Porcentaje.1. 25 a 64 años. 2. 15 a 29 años) 	             Fuente: Ministerio de Educación y F. Profesional. EUROSTAT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711451" y="1341439"/>
            <a:ext cx="3095625" cy="5365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prstClr val="black"/>
                </a:solidFill>
              </a:rPr>
              <a:t>Nivel formación postobligatoria y superior de la población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888089" y="1353447"/>
            <a:ext cx="2663825" cy="5365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prstClr val="black"/>
                </a:solidFill>
              </a:rPr>
              <a:t>Ni estudian ni trabajan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25" y="2039397"/>
            <a:ext cx="8493938" cy="3403400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078538"/>
            <a:ext cx="12192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Informe Aragón 2021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161088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108" y="6170052"/>
            <a:ext cx="1552540" cy="55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586038" y="25685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2782889" y="427039"/>
            <a:ext cx="70707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>
                <a:solidFill>
                  <a:srgbClr val="193441"/>
                </a:solidFill>
                <a:cs typeface="Times New Roman" panose="02020603050405020304" pitchFamily="18" charset="0"/>
              </a:rPr>
              <a:t>Indicadores de sostenibilidad ambiental</a:t>
            </a:r>
            <a:endParaRPr lang="es-ES" altLang="es-ES" sz="3000" i="1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92314" y="5691188"/>
            <a:ext cx="8207375" cy="258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1080" b="1" i="1" dirty="0">
                <a:solidFill>
                  <a:srgbClr val="3E606F"/>
                </a:solidFill>
                <a:latin typeface="Calibri" panose="020F0502020204030204" pitchFamily="34" charset="0"/>
              </a:rPr>
              <a:t> (1. Millones t CO</a:t>
            </a:r>
            <a:r>
              <a:rPr lang="es-ES" altLang="es-ES" sz="1080" b="1" i="1" baseline="-25000" dirty="0">
                <a:solidFill>
                  <a:srgbClr val="3E606F"/>
                </a:solidFill>
                <a:latin typeface="Calibri" panose="020F0502020204030204" pitchFamily="34" charset="0"/>
              </a:rPr>
              <a:t>2</a:t>
            </a:r>
            <a:r>
              <a:rPr lang="es-ES" altLang="es-ES" sz="1080" b="1" i="1" dirty="0">
                <a:solidFill>
                  <a:srgbClr val="3E606F"/>
                </a:solidFill>
                <a:latin typeface="Calibri" panose="020F0502020204030204" pitchFamily="34" charset="0"/>
              </a:rPr>
              <a:t> 2. Porcentaje) 	Fuente: Gobierno de Aragón y Eurostat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600826" y="1236664"/>
            <a:ext cx="3743325" cy="5365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prstClr val="black"/>
                </a:solidFill>
              </a:rPr>
              <a:t>% Producción Renovables sobre el Consumo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566989" y="1052514"/>
            <a:ext cx="2879725" cy="5365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prstClr val="black"/>
                </a:solidFill>
              </a:rPr>
              <a:t>Evolución Emisiones GEI. Sector regulado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160" y="2028826"/>
            <a:ext cx="9022841" cy="3344390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078538"/>
            <a:ext cx="12192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Informe Aragón 2021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161088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108" y="6170052"/>
            <a:ext cx="1552540" cy="55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586038" y="25685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3791744" y="434183"/>
            <a:ext cx="4969296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 dirty="0">
                <a:solidFill>
                  <a:srgbClr val="193441"/>
                </a:solidFill>
                <a:cs typeface="Times New Roman" panose="02020603050405020304" pitchFamily="18" charset="0"/>
              </a:rPr>
              <a:t>Indicadores de calidad de vida</a:t>
            </a:r>
            <a:endParaRPr lang="es-ES" altLang="es-ES" sz="3000" i="1" dirty="0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92314" y="5691188"/>
            <a:ext cx="8207375" cy="258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1080" b="1" i="1" dirty="0">
                <a:solidFill>
                  <a:srgbClr val="3E606F"/>
                </a:solidFill>
                <a:latin typeface="Calibri" panose="020F0502020204030204" pitchFamily="34" charset="0"/>
              </a:rPr>
              <a:t> (1. % Hogares con mucha dificultad para llegar a fin de mes. 2. % Población</a:t>
            </a:r>
            <a:r>
              <a:rPr lang="es-ES" altLang="es-ES" sz="108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.) </a:t>
            </a:r>
            <a:r>
              <a:rPr lang="es-ES" altLang="es-ES" sz="1080" b="1" i="1" dirty="0">
                <a:solidFill>
                  <a:srgbClr val="3E606F"/>
                </a:solidFill>
                <a:latin typeface="Calibri" panose="020F0502020204030204" pitchFamily="34" charset="0"/>
              </a:rPr>
              <a:t>	Fuente: INE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674573" y="1246513"/>
            <a:ext cx="3743325" cy="5365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prstClr val="black"/>
                </a:solidFill>
              </a:rPr>
              <a:t>Tasa de pobreza o exclusión social </a:t>
            </a:r>
            <a:r>
              <a:rPr lang="es-ES" sz="1400" b="1" dirty="0">
                <a:solidFill>
                  <a:prstClr val="black"/>
                </a:solidFill>
              </a:rPr>
              <a:t>(nueva definición)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333495" y="1161237"/>
            <a:ext cx="3312071" cy="5365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prstClr val="black"/>
                </a:solidFill>
              </a:rPr>
              <a:t>Dificultad llegar a fin de mes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5" y="1639069"/>
            <a:ext cx="9461207" cy="4027812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078538"/>
            <a:ext cx="12192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Informe Aragón 2021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161088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108" y="6170052"/>
            <a:ext cx="1552540" cy="55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6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586038" y="25685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3791744" y="434183"/>
            <a:ext cx="4969296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 dirty="0">
                <a:solidFill>
                  <a:srgbClr val="193441"/>
                </a:solidFill>
                <a:cs typeface="Times New Roman" panose="02020603050405020304" pitchFamily="18" charset="0"/>
              </a:rPr>
              <a:t>Indicadores de calidad de vida</a:t>
            </a:r>
            <a:endParaRPr lang="es-ES" altLang="es-ES" sz="3000" i="1" dirty="0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92314" y="5691188"/>
            <a:ext cx="8207375" cy="258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1080" b="1" i="1" dirty="0">
                <a:solidFill>
                  <a:srgbClr val="3E606F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108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(1. % . </a:t>
            </a:r>
            <a:r>
              <a:rPr lang="es-ES" altLang="es-ES" sz="1080" b="1" i="1" dirty="0">
                <a:solidFill>
                  <a:srgbClr val="3E606F"/>
                </a:solidFill>
                <a:latin typeface="Calibri" panose="020F0502020204030204" pitchFamily="34" charset="0"/>
              </a:rPr>
              <a:t>2. % Población</a:t>
            </a:r>
            <a:r>
              <a:rPr lang="es-ES" altLang="es-ES" sz="108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.) </a:t>
            </a:r>
            <a:r>
              <a:rPr lang="es-ES" altLang="es-ES" sz="1080" b="1" i="1" dirty="0">
                <a:solidFill>
                  <a:srgbClr val="3E606F"/>
                </a:solidFill>
                <a:latin typeface="Calibri" panose="020F0502020204030204" pitchFamily="34" charset="0"/>
              </a:rPr>
              <a:t>	Fuente: INE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674573" y="1246513"/>
            <a:ext cx="3743325" cy="5365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prstClr val="black"/>
                </a:solidFill>
              </a:rPr>
              <a:t>Personas en hogares con baja intensidad de trabajo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333495" y="1161237"/>
            <a:ext cx="3312071" cy="5365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prstClr val="black"/>
                </a:solidFill>
              </a:rPr>
              <a:t>Desigualdad (Índice GINI)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078538"/>
            <a:ext cx="12192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Informe Aragón 2021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161088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108" y="6170052"/>
            <a:ext cx="1552540" cy="5514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1774547"/>
            <a:ext cx="10134344" cy="36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586038" y="25685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3791744" y="434183"/>
            <a:ext cx="4969296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 dirty="0">
                <a:solidFill>
                  <a:srgbClr val="193441"/>
                </a:solidFill>
                <a:cs typeface="Times New Roman" panose="02020603050405020304" pitchFamily="18" charset="0"/>
              </a:rPr>
              <a:t>Indicadores de calidad de vida</a:t>
            </a:r>
            <a:endParaRPr lang="es-ES" altLang="es-ES" sz="3000" i="1" dirty="0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343472" y="5445224"/>
            <a:ext cx="9649072" cy="2585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108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 (1. % Hogares. 2. % Hogares </a:t>
            </a:r>
            <a:r>
              <a:rPr lang="es-ES" altLang="es-ES" sz="1080" b="1" i="1" dirty="0">
                <a:solidFill>
                  <a:srgbClr val="3E606F"/>
                </a:solidFill>
                <a:latin typeface="Calibri" panose="020F0502020204030204" pitchFamily="34" charset="0"/>
              </a:rPr>
              <a:t>que no pueden permitirse mantener la vivienda a una temperatura </a:t>
            </a:r>
            <a:r>
              <a:rPr lang="es-ES" altLang="es-ES" sz="108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adecuada)		Fuente: INE</a:t>
            </a:r>
            <a:endParaRPr lang="es-ES" altLang="es-ES" sz="1080" b="1" i="1" dirty="0">
              <a:solidFill>
                <a:srgbClr val="3E606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674573" y="988221"/>
            <a:ext cx="3701535" cy="79486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prstClr val="black"/>
                </a:solidFill>
              </a:rPr>
              <a:t>Hogares y pobreza energética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847528" y="1165367"/>
            <a:ext cx="3312071" cy="5365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prstClr val="black"/>
                </a:solidFill>
              </a:rPr>
              <a:t>Hogares con carencias material severas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078538"/>
            <a:ext cx="12192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Informe Aragón 2021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161088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108" y="6170052"/>
            <a:ext cx="1552540" cy="5514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02" y="1855602"/>
            <a:ext cx="10586376" cy="351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12192000" cy="1540041"/>
          </a:xfrm>
          <a:solidFill>
            <a:srgbClr val="90C39B">
              <a:alpha val="91000"/>
            </a:srgbClr>
          </a:solidFill>
        </p:spPr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altLang="es-ES" sz="4000" b="1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Situación socioeconómica de Aragón</a:t>
            </a:r>
            <a:br>
              <a:rPr lang="es-ES" altLang="es-ES" sz="4000" b="1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s-ES" altLang="es-ES" sz="3100" dirty="0">
                <a:solidFill>
                  <a:srgbClr val="3B525D"/>
                </a:solidFill>
                <a:latin typeface="Franklin Gothic Medium" panose="020B0603020102020204" pitchFamily="34" charset="0"/>
              </a:rPr>
              <a:t>Panorama </a:t>
            </a:r>
            <a:r>
              <a:rPr lang="es-ES" altLang="es-ES" sz="3100" dirty="0" smtClean="0">
                <a:solidFill>
                  <a:srgbClr val="3B525D"/>
                </a:solidFill>
                <a:latin typeface="Franklin Gothic Medium" panose="020B0603020102020204" pitchFamily="34" charset="0"/>
              </a:rPr>
              <a:t>económico      </a:t>
            </a:r>
            <a:r>
              <a:rPr lang="es-ES" altLang="es-ES" sz="3100" dirty="0">
                <a:solidFill>
                  <a:srgbClr val="3B525D"/>
                </a:solidFill>
                <a:latin typeface="Franklin Gothic Medium" panose="020B0603020102020204" pitchFamily="34" charset="0"/>
              </a:rPr>
              <a:t>Javier </a:t>
            </a:r>
            <a:r>
              <a:rPr lang="es-ES" altLang="es-ES" sz="3100" dirty="0" smtClean="0">
                <a:solidFill>
                  <a:srgbClr val="3B525D"/>
                </a:solidFill>
                <a:latin typeface="Franklin Gothic Medium" panose="020B0603020102020204" pitchFamily="34" charset="0"/>
              </a:rPr>
              <a:t>Nieto</a:t>
            </a:r>
            <a:endParaRPr lang="es-ES" altLang="es-ES" sz="2200" dirty="0">
              <a:solidFill>
                <a:srgbClr val="3B525D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125" y="5381925"/>
            <a:ext cx="2677531" cy="951081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3903"/>
            <a:ext cx="2320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1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88989" cy="6857999"/>
          </a:xfrm>
          <a:prstGeom prst="rect">
            <a:avLst/>
          </a:prstGeom>
        </p:spPr>
      </p:pic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788989" y="-1"/>
            <a:ext cx="5403012" cy="6857999"/>
          </a:xfrm>
          <a:solidFill>
            <a:srgbClr val="90C39B">
              <a:alpha val="91000"/>
            </a:srgbClr>
          </a:solidFill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altLang="es-ES" sz="28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/>
            </a:r>
            <a:br>
              <a:rPr lang="es-ES" altLang="es-ES" sz="28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es-ES" altLang="es-ES" sz="28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“LA COYUNTURA SOCIOECONÓMICA: POSIBLES RESPUESTAS”</a:t>
            </a:r>
            <a:br>
              <a:rPr lang="es-ES" altLang="es-ES" sz="28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es-ES" altLang="es-ES" sz="28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/>
            </a:r>
            <a:br>
              <a:rPr lang="es-ES" altLang="es-ES" sz="28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es-ES" altLang="es-ES" sz="28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/>
            </a:r>
            <a:br>
              <a:rPr lang="es-ES" altLang="es-ES" sz="28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es-ES" altLang="es-ES" sz="28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/>
            </a:r>
            <a:br>
              <a:rPr lang="es-ES" altLang="es-ES" sz="28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es-ES" altLang="es-ES" sz="28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/>
            </a:r>
            <a:br>
              <a:rPr lang="es-ES" altLang="es-ES" sz="28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es-ES" altLang="es-ES" sz="28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/>
            </a:r>
            <a:br>
              <a:rPr lang="es-ES" altLang="es-ES" sz="28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endParaRPr lang="es-ES" altLang="es-ES" sz="20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461028"/>
            <a:ext cx="1592965" cy="78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38"/>
          <p:cNvGraphicFramePr>
            <a:graphicFrameLocks noGrp="1"/>
          </p:cNvGraphicFramePr>
          <p:nvPr>
            <p:extLst/>
          </p:nvPr>
        </p:nvGraphicFramePr>
        <p:xfrm>
          <a:off x="7198252" y="3703348"/>
          <a:ext cx="4584485" cy="1737360"/>
        </p:xfrm>
        <a:graphic>
          <a:graphicData uri="http://schemas.openxmlformats.org/drawingml/2006/table">
            <a:tbl>
              <a:tblPr/>
              <a:tblGrid>
                <a:gridCol w="4584485">
                  <a:extLst>
                    <a:ext uri="{9D8B030D-6E8A-4147-A177-3AD203B41FA5}">
                      <a16:colId xmlns:a16="http://schemas.microsoft.com/office/drawing/2014/main" val="431531391"/>
                    </a:ext>
                  </a:extLst>
                </a:gridCol>
              </a:tblGrid>
              <a:tr h="490861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525D"/>
                          </a:solidFill>
                          <a:effectLst/>
                          <a:latin typeface="Franklin Gothic Medium" panose="020B0603020102020204" pitchFamily="34" charset="0"/>
                        </a:rPr>
                        <a:t>Santos Miguel </a:t>
                      </a:r>
                      <a:r>
                        <a:rPr kumimoji="0" lang="es-ES" altLang="es-E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B525D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Ruesga</a:t>
                      </a:r>
                      <a:r>
                        <a:rPr kumimoji="0" lang="es-ES" alt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525D"/>
                          </a:solidFill>
                          <a:effectLst/>
                          <a:latin typeface="Franklin Gothic Medium" panose="020B0603020102020204" pitchFamily="34" charset="0"/>
                        </a:rPr>
                        <a:t>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525D"/>
                          </a:solidFill>
                          <a:effectLst/>
                          <a:latin typeface="Franklin Gothic Medium" panose="020B0603020102020204" pitchFamily="34" charset="0"/>
                        </a:rPr>
                        <a:t>Catedrático de Economía Aplicada en la Universidad Autónoma de Madrid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B525D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538005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5577538"/>
            <a:ext cx="1552540" cy="55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6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88989" cy="6857999"/>
          </a:xfrm>
          <a:prstGeom prst="rect">
            <a:avLst/>
          </a:prstGeom>
        </p:spPr>
      </p:pic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788989" y="-1"/>
            <a:ext cx="5403012" cy="6857999"/>
          </a:xfrm>
          <a:solidFill>
            <a:srgbClr val="90C39B">
              <a:alpha val="91000"/>
            </a:srgbClr>
          </a:solidFill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altLang="es-ES" sz="28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/>
            </a:r>
            <a:br>
              <a:rPr lang="es-ES" altLang="es-ES" sz="28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es-ES" altLang="es-ES" sz="28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Mesa redonda: Diálogo social y pactos ante la crisis</a:t>
            </a:r>
            <a:br>
              <a:rPr lang="es-ES" altLang="es-ES" sz="28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es-ES" altLang="es-ES" sz="28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/>
            </a:r>
            <a:br>
              <a:rPr lang="es-ES" altLang="es-ES" sz="28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es-ES" altLang="es-ES" sz="28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/>
            </a:r>
            <a:br>
              <a:rPr lang="es-ES" altLang="es-ES" sz="28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es-ES" altLang="es-ES" sz="28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/>
            </a:r>
            <a:br>
              <a:rPr lang="es-ES" altLang="es-ES" sz="28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es-ES" altLang="es-ES" sz="28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/>
            </a:r>
            <a:br>
              <a:rPr lang="es-ES" altLang="es-ES" sz="28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es-ES" altLang="es-ES" sz="2000" b="1" dirty="0" smtClean="0">
                <a:solidFill>
                  <a:srgbClr val="3B525D"/>
                </a:solidFill>
                <a:latin typeface="Franklin Gothic Medium" panose="020B0603020102020204" pitchFamily="34" charset="0"/>
              </a:rPr>
              <a:t>Modera</a:t>
            </a:r>
            <a:r>
              <a:rPr lang="es-ES" altLang="es-ES" sz="2000" b="1" dirty="0">
                <a:solidFill>
                  <a:srgbClr val="3B525D"/>
                </a:solidFill>
                <a:latin typeface="Franklin Gothic Medium" panose="020B0603020102020204" pitchFamily="34" charset="0"/>
              </a:rPr>
              <a:t>:   </a:t>
            </a:r>
            <a:r>
              <a:rPr lang="es-ES" altLang="es-ES" sz="2000" b="1" dirty="0" smtClean="0">
                <a:solidFill>
                  <a:srgbClr val="3B525D"/>
                </a:solidFill>
                <a:latin typeface="Franklin Gothic Medium" panose="020B0603020102020204" pitchFamily="34" charset="0"/>
              </a:rPr>
              <a:t>José Manuel Lasierra</a:t>
            </a:r>
            <a:br>
              <a:rPr lang="es-ES" altLang="es-ES" sz="2000" b="1" dirty="0" smtClean="0">
                <a:solidFill>
                  <a:srgbClr val="3B525D"/>
                </a:solidFill>
                <a:latin typeface="Franklin Gothic Medium" panose="020B0603020102020204" pitchFamily="34" charset="0"/>
              </a:rPr>
            </a:br>
            <a:r>
              <a:rPr lang="es-ES" altLang="es-ES" sz="2000" b="1" dirty="0">
                <a:solidFill>
                  <a:srgbClr val="3B525D"/>
                </a:solidFill>
                <a:latin typeface="Franklin Gothic Medium" panose="020B0603020102020204" pitchFamily="34" charset="0"/>
              </a:rPr>
              <a:t/>
            </a:r>
            <a:br>
              <a:rPr lang="es-ES" altLang="es-ES" sz="2000" b="1" dirty="0">
                <a:solidFill>
                  <a:srgbClr val="3B525D"/>
                </a:solidFill>
                <a:latin typeface="Franklin Gothic Medium" panose="020B0603020102020204" pitchFamily="34" charset="0"/>
              </a:rPr>
            </a:br>
            <a:endParaRPr lang="es-ES" altLang="es-ES" sz="20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461028"/>
            <a:ext cx="1592965" cy="78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894888"/>
              </p:ext>
            </p:extLst>
          </p:nvPr>
        </p:nvGraphicFramePr>
        <p:xfrm>
          <a:off x="7104112" y="2492896"/>
          <a:ext cx="4584485" cy="2316480"/>
        </p:xfrm>
        <a:graphic>
          <a:graphicData uri="http://schemas.openxmlformats.org/drawingml/2006/table">
            <a:tbl>
              <a:tblPr/>
              <a:tblGrid>
                <a:gridCol w="4584485">
                  <a:extLst>
                    <a:ext uri="{9D8B030D-6E8A-4147-A177-3AD203B41FA5}">
                      <a16:colId xmlns:a16="http://schemas.microsoft.com/office/drawing/2014/main" val="431531391"/>
                    </a:ext>
                  </a:extLst>
                </a:gridCol>
              </a:tblGrid>
              <a:tr h="490861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525D"/>
                          </a:solidFill>
                          <a:effectLst/>
                          <a:latin typeface="Franklin Gothic Medium" panose="020B0603020102020204" pitchFamily="34" charset="0"/>
                        </a:rPr>
                        <a:t>Daniel </a:t>
                      </a:r>
                      <a:r>
                        <a:rPr kumimoji="0" lang="es-ES" altLang="es-E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B525D"/>
                          </a:solidFill>
                          <a:effectLst/>
                          <a:latin typeface="Franklin Gothic Medium" panose="020B0603020102020204" pitchFamily="34" charset="0"/>
                        </a:rPr>
                        <a:t>Alastuey</a:t>
                      </a:r>
                      <a:r>
                        <a:rPr kumimoji="0" lang="es-ES" alt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525D"/>
                          </a:solidFill>
                          <a:effectLst/>
                          <a:latin typeface="Franklin Gothic Medium" panose="020B0603020102020204" pitchFamily="34" charset="0"/>
                        </a:rPr>
                        <a:t> (UGT)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525D"/>
                          </a:solidFill>
                          <a:effectLst/>
                          <a:latin typeface="Franklin Gothic Medium" panose="020B0603020102020204" pitchFamily="34" charset="0"/>
                        </a:rPr>
                        <a:t>Mª Jesús Lorente (CEPYME)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525D"/>
                          </a:solidFill>
                          <a:effectLst/>
                          <a:latin typeface="Franklin Gothic Medium" panose="020B0603020102020204" pitchFamily="34" charset="0"/>
                        </a:rPr>
                        <a:t>Miguel Marzo (CEOE)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525D"/>
                          </a:solidFill>
                          <a:effectLst/>
                          <a:latin typeface="Franklin Gothic Medium" panose="020B0603020102020204" pitchFamily="34" charset="0"/>
                        </a:rPr>
                        <a:t>Manuel Pina (CCOO)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B525D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538005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5577538"/>
            <a:ext cx="1552540" cy="55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"/>
            <a:ext cx="12192000" cy="1561379"/>
          </a:xfrm>
          <a:solidFill>
            <a:srgbClr val="90C39B">
              <a:alpha val="91000"/>
            </a:srgbClr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altLang="es-ES" sz="36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Situación socioeconómica de Aragón</a:t>
            </a:r>
            <a:r>
              <a:rPr lang="es-ES" altLang="es-ES" sz="4000" b="1" dirty="0">
                <a:solidFill>
                  <a:srgbClr val="3B525D"/>
                </a:solidFill>
                <a:latin typeface="Franklin Gothic Medium" panose="020B0603020102020204" pitchFamily="34" charset="0"/>
              </a:rPr>
              <a:t/>
            </a:r>
            <a:br>
              <a:rPr lang="es-ES" altLang="es-ES" sz="4000" b="1" dirty="0">
                <a:solidFill>
                  <a:srgbClr val="3B525D"/>
                </a:solidFill>
                <a:latin typeface="Franklin Gothic Medium" panose="020B0603020102020204" pitchFamily="34" charset="0"/>
              </a:rPr>
            </a:br>
            <a:r>
              <a:rPr lang="es-ES" altLang="es-ES" sz="2500" b="1" dirty="0">
                <a:solidFill>
                  <a:srgbClr val="3B525D"/>
                </a:solidFill>
                <a:latin typeface="Franklin Gothic Medium" panose="020B0603020102020204" pitchFamily="34" charset="0"/>
              </a:rPr>
              <a:t>Marta Gastón</a:t>
            </a:r>
            <a:br>
              <a:rPr lang="es-ES" altLang="es-ES" sz="2500" b="1" dirty="0">
                <a:solidFill>
                  <a:srgbClr val="3B525D"/>
                </a:solidFill>
                <a:latin typeface="Franklin Gothic Medium" panose="020B0603020102020204" pitchFamily="34" charset="0"/>
              </a:rPr>
            </a:br>
            <a:r>
              <a:rPr lang="es-ES" altLang="es-ES" sz="2500" b="1" dirty="0">
                <a:solidFill>
                  <a:srgbClr val="3B525D"/>
                </a:solidFill>
                <a:latin typeface="Franklin Gothic Medium" panose="020B0603020102020204" pitchFamily="34" charset="0"/>
              </a:rPr>
              <a:t>Consejera de Economía, Planificación y Empleo</a:t>
            </a:r>
            <a:endParaRPr lang="es-ES" altLang="es-ES" sz="2500" dirty="0">
              <a:solidFill>
                <a:srgbClr val="3B525D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3903"/>
            <a:ext cx="2320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125" y="5381925"/>
            <a:ext cx="2677531" cy="95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2586038" y="256857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11"/>
          <p:cNvSpPr>
            <a:spLocks noChangeArrowheads="1"/>
          </p:cNvSpPr>
          <p:nvPr/>
        </p:nvSpPr>
        <p:spPr bwMode="auto">
          <a:xfrm>
            <a:off x="3914205" y="218935"/>
            <a:ext cx="475252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 dirty="0">
                <a:solidFill>
                  <a:srgbClr val="193441"/>
                </a:solidFill>
                <a:cs typeface="Times New Roman" panose="02020603050405020304" pitchFamily="18" charset="0"/>
              </a:rPr>
              <a:t>Evolución trimestral del PIB</a:t>
            </a:r>
            <a:endParaRPr lang="es-ES" altLang="es-ES" sz="3000" i="1" dirty="0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sp>
        <p:nvSpPr>
          <p:cNvPr id="7174" name="Rectangle 12"/>
          <p:cNvSpPr>
            <a:spLocks noChangeArrowheads="1"/>
          </p:cNvSpPr>
          <p:nvPr/>
        </p:nvSpPr>
        <p:spPr bwMode="auto">
          <a:xfrm>
            <a:off x="2586038" y="5568951"/>
            <a:ext cx="74088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7178675" algn="r"/>
              </a:tabLst>
              <a:defRPr/>
            </a:pPr>
            <a:r>
              <a:rPr lang="es-ES" altLang="es-ES" sz="1400" b="1" i="1" dirty="0">
                <a:solidFill>
                  <a:srgbClr val="3E606F"/>
                </a:solidFill>
                <a:latin typeface="Calibri" panose="020F0502020204030204" pitchFamily="34" charset="0"/>
              </a:rPr>
              <a:t>Unidad: Tasa de variación interanual (%)	Fuente:  EUROSTAT.INE.IAEST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772934"/>
            <a:ext cx="9144000" cy="4888315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6078538"/>
            <a:ext cx="12192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Informe Aragón 2021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161088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108" y="6170052"/>
            <a:ext cx="1552540" cy="55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2586038" y="256857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11"/>
          <p:cNvSpPr>
            <a:spLocks noChangeArrowheads="1"/>
          </p:cNvSpPr>
          <p:nvPr/>
        </p:nvSpPr>
        <p:spPr bwMode="auto">
          <a:xfrm>
            <a:off x="4223792" y="296458"/>
            <a:ext cx="388843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 dirty="0">
                <a:solidFill>
                  <a:srgbClr val="193441"/>
                </a:solidFill>
                <a:cs typeface="Times New Roman" panose="02020603050405020304" pitchFamily="18" charset="0"/>
              </a:rPr>
              <a:t>Evolución anual del PIB</a:t>
            </a:r>
            <a:endParaRPr lang="es-ES" altLang="es-ES" sz="3000" i="1" dirty="0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sp>
        <p:nvSpPr>
          <p:cNvPr id="7174" name="Rectangle 12"/>
          <p:cNvSpPr>
            <a:spLocks noChangeArrowheads="1"/>
          </p:cNvSpPr>
          <p:nvPr/>
        </p:nvSpPr>
        <p:spPr bwMode="auto">
          <a:xfrm>
            <a:off x="2586038" y="5568951"/>
            <a:ext cx="74088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7178675" algn="r"/>
              </a:tabLst>
              <a:defRPr/>
            </a:pPr>
            <a:r>
              <a:rPr lang="es-ES" altLang="es-ES" sz="1400" b="1" i="1" dirty="0">
                <a:solidFill>
                  <a:srgbClr val="3E606F"/>
                </a:solidFill>
                <a:latin typeface="Calibri" panose="020F0502020204030204" pitchFamily="34" charset="0"/>
              </a:rPr>
              <a:t>Unidad: Promedio anual. Tasa de variación (%)	Fuente:  EUROSTAT.INE.IAEST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213" y="930470"/>
            <a:ext cx="8065591" cy="4656007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6078538"/>
            <a:ext cx="12192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Informe Aragón 2021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161088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108" y="6170052"/>
            <a:ext cx="1552540" cy="55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4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2586038" y="256857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3287688" y="44933"/>
            <a:ext cx="56166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 dirty="0">
                <a:solidFill>
                  <a:srgbClr val="193441"/>
                </a:solidFill>
                <a:cs typeface="Times New Roman" panose="02020603050405020304" pitchFamily="18" charset="0"/>
              </a:rPr>
              <a:t>Evolución del PIB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 dirty="0">
                <a:solidFill>
                  <a:srgbClr val="193441"/>
                </a:solidFill>
                <a:cs typeface="Times New Roman" panose="02020603050405020304" pitchFamily="18" charset="0"/>
              </a:rPr>
              <a:t>Año 2021</a:t>
            </a:r>
            <a:endParaRPr lang="es-ES" altLang="es-ES" sz="3000" i="1" dirty="0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sp>
        <p:nvSpPr>
          <p:cNvPr id="7174" name="Rectangle 12"/>
          <p:cNvSpPr>
            <a:spLocks noChangeArrowheads="1"/>
          </p:cNvSpPr>
          <p:nvPr/>
        </p:nvSpPr>
        <p:spPr bwMode="auto">
          <a:xfrm>
            <a:off x="2207569" y="5475289"/>
            <a:ext cx="79928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7804150" algn="r"/>
              </a:tabLst>
              <a:defRPr/>
            </a:pPr>
            <a:r>
              <a:rPr lang="es-ES" altLang="es-ES" sz="1400" b="1" i="1" dirty="0">
                <a:solidFill>
                  <a:srgbClr val="3E606F"/>
                </a:solidFill>
                <a:latin typeface="Calibri" panose="020F0502020204030204" pitchFamily="34" charset="0"/>
              </a:rPr>
              <a:t>Unidad: Tasa de variación anual (%) 	    Fuente:  OCDE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825" y="552765"/>
            <a:ext cx="8589376" cy="4938267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078538"/>
            <a:ext cx="12192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Informe Aragón 2021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161088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108" y="6170052"/>
            <a:ext cx="1552540" cy="55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7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2586038" y="256857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11"/>
          <p:cNvSpPr>
            <a:spLocks noChangeArrowheads="1"/>
          </p:cNvSpPr>
          <p:nvPr/>
        </p:nvSpPr>
        <p:spPr bwMode="auto">
          <a:xfrm>
            <a:off x="2351584" y="106749"/>
            <a:ext cx="748883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 dirty="0">
                <a:solidFill>
                  <a:srgbClr val="193441"/>
                </a:solidFill>
                <a:cs typeface="Times New Roman" panose="02020603050405020304" pitchFamily="18" charset="0"/>
              </a:rPr>
              <a:t>Evolución de los principales agregados del PIB</a:t>
            </a:r>
            <a:endParaRPr lang="es-ES" altLang="es-ES" sz="3000" i="1" dirty="0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sp>
        <p:nvSpPr>
          <p:cNvPr id="7174" name="Rectangle 12"/>
          <p:cNvSpPr>
            <a:spLocks noChangeArrowheads="1"/>
          </p:cNvSpPr>
          <p:nvPr/>
        </p:nvSpPr>
        <p:spPr bwMode="auto">
          <a:xfrm>
            <a:off x="2586038" y="5568951"/>
            <a:ext cx="74088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7178675" algn="r"/>
              </a:tabLst>
              <a:defRPr/>
            </a:pPr>
            <a:r>
              <a:rPr lang="es-ES" altLang="es-ES" sz="1400" b="1" i="1" dirty="0">
                <a:solidFill>
                  <a:srgbClr val="3E606F"/>
                </a:solidFill>
                <a:latin typeface="Calibri" panose="020F0502020204030204" pitchFamily="34" charset="0"/>
              </a:rPr>
              <a:t>Unidad: Promedio anual. Tasa de variación (%)	Fuente:  INE e IAEST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131235" y="601849"/>
            <a:ext cx="192953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 dirty="0">
                <a:solidFill>
                  <a:srgbClr val="193441"/>
                </a:solidFill>
                <a:cs typeface="Times New Roman" panose="02020603050405020304" pitchFamily="18" charset="0"/>
              </a:rPr>
              <a:t>Año 2021</a:t>
            </a:r>
            <a:endParaRPr lang="es-ES" altLang="es-ES" sz="3000" i="1" dirty="0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981" y="1054978"/>
            <a:ext cx="8952038" cy="4442534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6078538"/>
            <a:ext cx="12192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Informe Aragón 2021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161088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108" y="6170052"/>
            <a:ext cx="1552540" cy="55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586038" y="256857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424113" y="5764214"/>
            <a:ext cx="80645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7532688" algn="r"/>
              </a:tabLst>
              <a:defRPr/>
            </a:pPr>
            <a:r>
              <a:rPr lang="es-ES" altLang="es-ES" sz="1400" b="1" i="1" dirty="0">
                <a:solidFill>
                  <a:srgbClr val="3E606F"/>
                </a:solidFill>
                <a:latin typeface="Calibri" panose="020F0502020204030204" pitchFamily="34" charset="0"/>
              </a:rPr>
              <a:t>Unidad: Miles de millones de euros (Datos provisionales)	Fuente: DATACOMEX</a:t>
            </a:r>
          </a:p>
        </p:txBody>
      </p:sp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3071813" y="251003"/>
            <a:ext cx="741682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 dirty="0">
                <a:solidFill>
                  <a:srgbClr val="193441"/>
                </a:solidFill>
                <a:cs typeface="Times New Roman" panose="02020603050405020304" pitchFamily="18" charset="0"/>
              </a:rPr>
              <a:t>Evolución comercio exterior. Mercancías</a:t>
            </a:r>
            <a:endParaRPr lang="es-ES" altLang="es-ES" sz="3000" i="1" dirty="0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699697"/>
            <a:ext cx="7488832" cy="508504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078538"/>
            <a:ext cx="12192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Informe Aragón 2021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161088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108" y="6170052"/>
            <a:ext cx="1552540" cy="55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586038" y="256857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424113" y="5764214"/>
            <a:ext cx="76898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7894638" algn="r"/>
              </a:tabLst>
              <a:defRPr/>
            </a:pPr>
            <a:r>
              <a:rPr lang="es-ES" altLang="es-ES" sz="1400" b="1" i="1" dirty="0">
                <a:solidFill>
                  <a:srgbClr val="3E606F"/>
                </a:solidFill>
                <a:latin typeface="Calibri" panose="020F0502020204030204" pitchFamily="34" charset="0"/>
              </a:rPr>
              <a:t>Unidad: Tasa de variación interanual (%)	 Fuente: INE</a:t>
            </a:r>
          </a:p>
        </p:txBody>
      </p:sp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3064659" y="116740"/>
            <a:ext cx="64087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 dirty="0">
                <a:solidFill>
                  <a:srgbClr val="193441"/>
                </a:solidFill>
                <a:cs typeface="Times New Roman" panose="02020603050405020304" pitchFamily="18" charset="0"/>
              </a:rPr>
              <a:t>Evolución de los precios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 dirty="0">
                <a:solidFill>
                  <a:srgbClr val="193441"/>
                </a:solidFill>
                <a:cs typeface="Times New Roman" panose="02020603050405020304" pitchFamily="18" charset="0"/>
              </a:rPr>
              <a:t>Año 2021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991544" y="1115767"/>
            <a:ext cx="3960440" cy="5476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</a:rPr>
              <a:t>Índice de precios de consumo (IPC)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384032" y="1092547"/>
            <a:ext cx="4032448" cy="5476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</a:rPr>
              <a:t>Índice de precios industriales (IPRI)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5" y="1670001"/>
            <a:ext cx="9132519" cy="4034676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078538"/>
            <a:ext cx="12192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Informe Aragón 2021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161088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108" y="6170052"/>
            <a:ext cx="1552540" cy="55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7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3897</TotalTime>
  <Words>892</Words>
  <Application>Microsoft Office PowerPoint</Application>
  <PresentationFormat>Panorámica</PresentationFormat>
  <Paragraphs>157</Paragraphs>
  <Slides>32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Franklin Gothic Medium</vt:lpstr>
      <vt:lpstr>Times New Roman</vt:lpstr>
      <vt:lpstr>Tema de Office</vt:lpstr>
      <vt:lpstr>Situación socioeconómica de Aragón 13 de septiembre de 2022</vt:lpstr>
      <vt:lpstr>Situación socioeconómica de Aragón María Rodrigo, vicepresidenta de las Cortes de Aragón José Manuel Lasierra, presidente del CESA</vt:lpstr>
      <vt:lpstr>Situación socioeconómica de Aragón Panorama económico      Javier Nieto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Situación socioeconómica de Aragón Panorama laboral      José Manuel Lasierra </vt:lpstr>
      <vt:lpstr>Presentación de PowerPoint</vt:lpstr>
      <vt:lpstr>Presentación de PowerPoint</vt:lpstr>
      <vt:lpstr>Presentación de PowerPoint</vt:lpstr>
      <vt:lpstr>Presentación de PowerPoint</vt:lpstr>
      <vt:lpstr>Situación socioeconómica de Aragón Panorama social      José Manuel Lasierra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“LA COYUNTURA SOCIOECONÓMICA: POSIBLES RESPUESTAS”      </vt:lpstr>
      <vt:lpstr> Mesa redonda: Diálogo social y pactos ante la crisis     Modera:   José Manuel Lasierra  </vt:lpstr>
      <vt:lpstr>Situación socioeconómica de Aragón Marta Gastón Consejera de Economía, Planificación y Empleo</vt:lpstr>
    </vt:vector>
  </TitlesOfParts>
  <Company>DGA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sobre la situación económica y social de Aragón 2017</dc:title>
  <dc:creator>DGA</dc:creator>
  <cp:lastModifiedBy>Consejo Económico y Social de Aragón</cp:lastModifiedBy>
  <cp:revision>292</cp:revision>
  <cp:lastPrinted>2022-09-12T10:05:44Z</cp:lastPrinted>
  <dcterms:created xsi:type="dcterms:W3CDTF">2018-06-11T08:22:19Z</dcterms:created>
  <dcterms:modified xsi:type="dcterms:W3CDTF">2022-09-12T11:23:15Z</dcterms:modified>
</cp:coreProperties>
</file>