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9" r:id="rId3"/>
    <p:sldId id="273" r:id="rId4"/>
    <p:sldId id="274" r:id="rId5"/>
    <p:sldId id="270" r:id="rId6"/>
    <p:sldId id="295" r:id="rId7"/>
    <p:sldId id="275" r:id="rId8"/>
    <p:sldId id="299" r:id="rId9"/>
    <p:sldId id="296" r:id="rId10"/>
    <p:sldId id="276" r:id="rId11"/>
    <p:sldId id="280" r:id="rId12"/>
    <p:sldId id="278" r:id="rId13"/>
    <p:sldId id="281" r:id="rId14"/>
    <p:sldId id="300" r:id="rId15"/>
    <p:sldId id="294" r:id="rId16"/>
    <p:sldId id="282" r:id="rId17"/>
    <p:sldId id="283" r:id="rId18"/>
    <p:sldId id="284" r:id="rId19"/>
    <p:sldId id="285" r:id="rId20"/>
    <p:sldId id="286" r:id="rId21"/>
    <p:sldId id="287" r:id="rId22"/>
    <p:sldId id="288" r:id="rId23"/>
    <p:sldId id="289" r:id="rId24"/>
    <p:sldId id="290" r:id="rId25"/>
    <p:sldId id="292" r:id="rId26"/>
    <p:sldId id="297" r:id="rId27"/>
    <p:sldId id="301" r:id="rId28"/>
    <p:sldId id="304" r:id="rId29"/>
    <p:sldId id="302" r:id="rId30"/>
    <p:sldId id="298" r:id="rId31"/>
    <p:sldId id="303"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444" autoAdjust="0"/>
  </p:normalViewPr>
  <p:slideViewPr>
    <p:cSldViewPr>
      <p:cViewPr varScale="1">
        <p:scale>
          <a:sx n="106" d="100"/>
          <a:sy n="106" d="100"/>
        </p:scale>
        <p:origin x="-10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earias\Desktop\TECNIFRUT\FASE%20II-%20EJECUCION%20DEL%20PROYECTO%20DE%20INNOVACION\CAMPA&#209;A%202019\fruitwatcher.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earias\Desktop\TECNIFRUT\FASE%20II-%20EJECUCION%20DEL%20PROYECTO%20DE%20INNOVACION\CAMPA&#209;A%202019\fruitwatch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88781309232487E-2"/>
          <c:y val="0.14490504245124067"/>
          <c:w val="0.93773363868244874"/>
          <c:h val="0.74876944583820682"/>
        </c:manualLayout>
      </c:layout>
      <c:scatterChart>
        <c:scatterStyle val="smoothMarker"/>
        <c:varyColors val="0"/>
        <c:ser>
          <c:idx val="0"/>
          <c:order val="0"/>
          <c:tx>
            <c:v>Con Rotura</c:v>
          </c:tx>
          <c:spPr>
            <a:ln w="19050" cap="rnd">
              <a:solidFill>
                <a:schemeClr val="accent1"/>
              </a:solidFill>
              <a:round/>
            </a:ln>
            <a:effectLst/>
          </c:spPr>
          <c:marker>
            <c:symbol val="none"/>
          </c:marker>
          <c:xVal>
            <c:numRef>
              <c:f>MAÑANA!$C$4:$C$254</c:f>
              <c:numCache>
                <c:formatCode>m/d/yyyy\ h:mm</c:formatCode>
                <c:ptCount val="251"/>
                <c:pt idx="0">
                  <c:v>43647.309224537035</c:v>
                </c:pt>
                <c:pt idx="1">
                  <c:v>43647.326099537036</c:v>
                </c:pt>
                <c:pt idx="2">
                  <c:v>43647.336516203701</c:v>
                </c:pt>
                <c:pt idx="3">
                  <c:v>43647.346932870372</c:v>
                </c:pt>
                <c:pt idx="4">
                  <c:v>43647.358738425923</c:v>
                </c:pt>
                <c:pt idx="5">
                  <c:v>43647.369155092594</c:v>
                </c:pt>
                <c:pt idx="6">
                  <c:v>43647.38721064815</c:v>
                </c:pt>
                <c:pt idx="7">
                  <c:v>43647.400578703702</c:v>
                </c:pt>
                <c:pt idx="8">
                  <c:v>43647.410983796297</c:v>
                </c:pt>
                <c:pt idx="9">
                  <c:v>43647.421423611115</c:v>
                </c:pt>
                <c:pt idx="10">
                  <c:v>43647.431828703702</c:v>
                </c:pt>
                <c:pt idx="11">
                  <c:v>43647.442245370374</c:v>
                </c:pt>
                <c:pt idx="12">
                  <c:v>43647.452662037038</c:v>
                </c:pt>
                <c:pt idx="13">
                  <c:v>43647.463078703702</c:v>
                </c:pt>
                <c:pt idx="14">
                  <c:v>43647.474675925929</c:v>
                </c:pt>
                <c:pt idx="15">
                  <c:v>43647.485300925924</c:v>
                </c:pt>
                <c:pt idx="16">
                  <c:v>43647.49690972222</c:v>
                </c:pt>
                <c:pt idx="17">
                  <c:v>43647.507523148146</c:v>
                </c:pt>
                <c:pt idx="18">
                  <c:v>43647.517951388887</c:v>
                </c:pt>
                <c:pt idx="19">
                  <c:v>43647.528356481482</c:v>
                </c:pt>
                <c:pt idx="20">
                  <c:v>43647.538773148146</c:v>
                </c:pt>
                <c:pt idx="21">
                  <c:v>43647.549189814818</c:v>
                </c:pt>
                <c:pt idx="22">
                  <c:v>43647.559606481482</c:v>
                </c:pt>
                <c:pt idx="23">
                  <c:v>43647.572789351849</c:v>
                </c:pt>
                <c:pt idx="24">
                  <c:v>43647.58321759259</c:v>
                </c:pt>
                <c:pt idx="25">
                  <c:v>43647.596238425926</c:v>
                </c:pt>
                <c:pt idx="26">
                  <c:v>43647.609432870369</c:v>
                </c:pt>
                <c:pt idx="27">
                  <c:v>43647.620023148149</c:v>
                </c:pt>
                <c:pt idx="28">
                  <c:v>43647.633194444446</c:v>
                </c:pt>
                <c:pt idx="29">
                  <c:v>43647.654039351852</c:v>
                </c:pt>
                <c:pt idx="30">
                  <c:v>43647.674884259257</c:v>
                </c:pt>
                <c:pt idx="31">
                  <c:v>43647.695706018516</c:v>
                </c:pt>
                <c:pt idx="32">
                  <c:v>43647.716550925928</c:v>
                </c:pt>
                <c:pt idx="33">
                  <c:v>43647.737384259257</c:v>
                </c:pt>
                <c:pt idx="34">
                  <c:v>43647.758229166669</c:v>
                </c:pt>
                <c:pt idx="35">
                  <c:v>43647.776273148149</c:v>
                </c:pt>
                <c:pt idx="36">
                  <c:v>43647.788773148146</c:v>
                </c:pt>
                <c:pt idx="37">
                  <c:v>43647.799375000002</c:v>
                </c:pt>
                <c:pt idx="38">
                  <c:v>43647.809606481482</c:v>
                </c:pt>
                <c:pt idx="39">
                  <c:v>43647.820034722223</c:v>
                </c:pt>
                <c:pt idx="40">
                  <c:v>43647.83321759259</c:v>
                </c:pt>
                <c:pt idx="41">
                  <c:v>43647.846412037034</c:v>
                </c:pt>
                <c:pt idx="42">
                  <c:v>43647.856840277775</c:v>
                </c:pt>
                <c:pt idx="43">
                  <c:v>43647.867245370369</c:v>
                </c:pt>
                <c:pt idx="44">
                  <c:v>43647.877662037034</c:v>
                </c:pt>
                <c:pt idx="45">
                  <c:v>43647.888090277775</c:v>
                </c:pt>
                <c:pt idx="46">
                  <c:v>43647.898495370369</c:v>
                </c:pt>
                <c:pt idx="47">
                  <c:v>43647.91170138889</c:v>
                </c:pt>
                <c:pt idx="48">
                  <c:v>43647.922106481485</c:v>
                </c:pt>
                <c:pt idx="49">
                  <c:v>43647.932523148149</c:v>
                </c:pt>
                <c:pt idx="50">
                  <c:v>43647.945729166669</c:v>
                </c:pt>
                <c:pt idx="51">
                  <c:v>43647.958923611113</c:v>
                </c:pt>
                <c:pt idx="52">
                  <c:v>43647.969328703701</c:v>
                </c:pt>
                <c:pt idx="53">
                  <c:v>43647.979756944442</c:v>
                </c:pt>
                <c:pt idx="54">
                  <c:v>43647.99019675926</c:v>
                </c:pt>
                <c:pt idx="55">
                  <c:v>43648.003368055557</c:v>
                </c:pt>
                <c:pt idx="56">
                  <c:v>43648.019375000003</c:v>
                </c:pt>
                <c:pt idx="57">
                  <c:v>43648.029745370368</c:v>
                </c:pt>
                <c:pt idx="58">
                  <c:v>43648.040162037039</c:v>
                </c:pt>
                <c:pt idx="59">
                  <c:v>43648.050613425927</c:v>
                </c:pt>
                <c:pt idx="60">
                  <c:v>43648.061006944445</c:v>
                </c:pt>
                <c:pt idx="61">
                  <c:v>43648.071435185186</c:v>
                </c:pt>
                <c:pt idx="62">
                  <c:v>43648.084606481483</c:v>
                </c:pt>
                <c:pt idx="63">
                  <c:v>43648.097800925927</c:v>
                </c:pt>
                <c:pt idx="64">
                  <c:v>43648.109606481485</c:v>
                </c:pt>
                <c:pt idx="65">
                  <c:v>43648.120057870372</c:v>
                </c:pt>
                <c:pt idx="66">
                  <c:v>43648.133217592593</c:v>
                </c:pt>
                <c:pt idx="67">
                  <c:v>43648.146423611113</c:v>
                </c:pt>
                <c:pt idx="68">
                  <c:v>43648.163090277776</c:v>
                </c:pt>
                <c:pt idx="69">
                  <c:v>43648.174895833334</c:v>
                </c:pt>
                <c:pt idx="70">
                  <c:v>43648.185312499998</c:v>
                </c:pt>
                <c:pt idx="71">
                  <c:v>43648.195729166669</c:v>
                </c:pt>
                <c:pt idx="72">
                  <c:v>43648.206134259257</c:v>
                </c:pt>
                <c:pt idx="73">
                  <c:v>43648.21775462963</c:v>
                </c:pt>
                <c:pt idx="74">
                  <c:v>43648.231145833335</c:v>
                </c:pt>
                <c:pt idx="75">
                  <c:v>43648.241562499999</c:v>
                </c:pt>
                <c:pt idx="76">
                  <c:v>43648.251979166664</c:v>
                </c:pt>
                <c:pt idx="77">
                  <c:v>43648.265173611115</c:v>
                </c:pt>
                <c:pt idx="78">
                  <c:v>43648.278368055559</c:v>
                </c:pt>
                <c:pt idx="79">
                  <c:v>43648.288784722223</c:v>
                </c:pt>
                <c:pt idx="80">
                  <c:v>43648.299212962964</c:v>
                </c:pt>
                <c:pt idx="81">
                  <c:v>43648.309618055559</c:v>
                </c:pt>
                <c:pt idx="82">
                  <c:v>43648.321226851855</c:v>
                </c:pt>
                <c:pt idx="83">
                  <c:v>43648.33184027778</c:v>
                </c:pt>
                <c:pt idx="84">
                  <c:v>43648.342303240737</c:v>
                </c:pt>
                <c:pt idx="85">
                  <c:v>43648.352673611109</c:v>
                </c:pt>
                <c:pt idx="86">
                  <c:v>43648.36309027778</c:v>
                </c:pt>
                <c:pt idx="87">
                  <c:v>43648.374722222223</c:v>
                </c:pt>
                <c:pt idx="88">
                  <c:v>43648.385300925926</c:v>
                </c:pt>
                <c:pt idx="89">
                  <c:v>43648.39571759259</c:v>
                </c:pt>
                <c:pt idx="90">
                  <c:v>43648.407442129632</c:v>
                </c:pt>
                <c:pt idx="91">
                  <c:v>43648.420717592591</c:v>
                </c:pt>
                <c:pt idx="92">
                  <c:v>43648.433923611112</c:v>
                </c:pt>
                <c:pt idx="93">
                  <c:v>43648.445717592593</c:v>
                </c:pt>
                <c:pt idx="94">
                  <c:v>43648.456134259257</c:v>
                </c:pt>
                <c:pt idx="95">
                  <c:v>43648.466574074075</c:v>
                </c:pt>
                <c:pt idx="96">
                  <c:v>43648.479710648149</c:v>
                </c:pt>
                <c:pt idx="97">
                  <c:v>43648.493032407408</c:v>
                </c:pt>
                <c:pt idx="98">
                  <c:v>43648.506828703707</c:v>
                </c:pt>
                <c:pt idx="99">
                  <c:v>43648.524004629631</c:v>
                </c:pt>
                <c:pt idx="100">
                  <c:v>43648.53738425926</c:v>
                </c:pt>
                <c:pt idx="101">
                  <c:v>43648.558206018519</c:v>
                </c:pt>
                <c:pt idx="102">
                  <c:v>43648.572812500002</c:v>
                </c:pt>
                <c:pt idx="103">
                  <c:v>43648.583055555559</c:v>
                </c:pt>
                <c:pt idx="104">
                  <c:v>43648.593472222223</c:v>
                </c:pt>
                <c:pt idx="105">
                  <c:v>43648.606817129628</c:v>
                </c:pt>
                <c:pt idx="106">
                  <c:v>43648.627650462964</c:v>
                </c:pt>
                <c:pt idx="107">
                  <c:v>43648.6484837963</c:v>
                </c:pt>
                <c:pt idx="108">
                  <c:v>43648.669317129628</c:v>
                </c:pt>
                <c:pt idx="109">
                  <c:v>43648.690162037034</c:v>
                </c:pt>
                <c:pt idx="110">
                  <c:v>43648.710995370369</c:v>
                </c:pt>
                <c:pt idx="111">
                  <c:v>43648.731840277775</c:v>
                </c:pt>
                <c:pt idx="112">
                  <c:v>43648.753368055557</c:v>
                </c:pt>
                <c:pt idx="113">
                  <c:v>43648.774884259263</c:v>
                </c:pt>
                <c:pt idx="114">
                  <c:v>43648.796412037038</c:v>
                </c:pt>
                <c:pt idx="115">
                  <c:v>43648.817245370374</c:v>
                </c:pt>
                <c:pt idx="116">
                  <c:v>43648.838090277779</c:v>
                </c:pt>
                <c:pt idx="117">
                  <c:v>43648.858923611115</c:v>
                </c:pt>
                <c:pt idx="118">
                  <c:v>43648.879745370374</c:v>
                </c:pt>
                <c:pt idx="119">
                  <c:v>43648.900578703702</c:v>
                </c:pt>
                <c:pt idx="120">
                  <c:v>43648.921412037038</c:v>
                </c:pt>
                <c:pt idx="121">
                  <c:v>43648.942245370374</c:v>
                </c:pt>
                <c:pt idx="122">
                  <c:v>43648.963078703702</c:v>
                </c:pt>
                <c:pt idx="123">
                  <c:v>43648.983923611115</c:v>
                </c:pt>
                <c:pt idx="124">
                  <c:v>43649.004756944443</c:v>
                </c:pt>
                <c:pt idx="125">
                  <c:v>43649.025578703702</c:v>
                </c:pt>
                <c:pt idx="126">
                  <c:v>43649.046412037038</c:v>
                </c:pt>
                <c:pt idx="127">
                  <c:v>43649.067928240744</c:v>
                </c:pt>
                <c:pt idx="128">
                  <c:v>43649.088784722226</c:v>
                </c:pt>
                <c:pt idx="129">
                  <c:v>43649.109618055554</c:v>
                </c:pt>
                <c:pt idx="130">
                  <c:v>43649.130439814813</c:v>
                </c:pt>
                <c:pt idx="131">
                  <c:v>43649.151273148149</c:v>
                </c:pt>
                <c:pt idx="132">
                  <c:v>43649.172106481485</c:v>
                </c:pt>
                <c:pt idx="133">
                  <c:v>43649.192939814813</c:v>
                </c:pt>
                <c:pt idx="134">
                  <c:v>43649.213784722226</c:v>
                </c:pt>
                <c:pt idx="135">
                  <c:v>43649.234606481485</c:v>
                </c:pt>
                <c:pt idx="136">
                  <c:v>43649.25613425926</c:v>
                </c:pt>
                <c:pt idx="137">
                  <c:v>43649.276967592596</c:v>
                </c:pt>
                <c:pt idx="138">
                  <c:v>43649.297800925924</c:v>
                </c:pt>
                <c:pt idx="139">
                  <c:v>43649.318645833337</c:v>
                </c:pt>
                <c:pt idx="140">
                  <c:v>43649.339456018519</c:v>
                </c:pt>
                <c:pt idx="141">
                  <c:v>43649.360300925924</c:v>
                </c:pt>
                <c:pt idx="142">
                  <c:v>43649.38113425926</c:v>
                </c:pt>
                <c:pt idx="143">
                  <c:v>43649.401967592596</c:v>
                </c:pt>
                <c:pt idx="144">
                  <c:v>43649.422800925924</c:v>
                </c:pt>
                <c:pt idx="145">
                  <c:v>43649.44363425926</c:v>
                </c:pt>
                <c:pt idx="146">
                  <c:v>43649.464467592596</c:v>
                </c:pt>
                <c:pt idx="147">
                  <c:v>43649.485300925924</c:v>
                </c:pt>
                <c:pt idx="148">
                  <c:v>43649.499872685185</c:v>
                </c:pt>
                <c:pt idx="149">
                  <c:v>43649.522800925923</c:v>
                </c:pt>
                <c:pt idx="150">
                  <c:v>43649.533229166664</c:v>
                </c:pt>
                <c:pt idx="151">
                  <c:v>43649.543634259258</c:v>
                </c:pt>
                <c:pt idx="152">
                  <c:v>43649.554050925923</c:v>
                </c:pt>
                <c:pt idx="153">
                  <c:v>43649.564456018517</c:v>
                </c:pt>
                <c:pt idx="154">
                  <c:v>43649.574872685182</c:v>
                </c:pt>
                <c:pt idx="155">
                  <c:v>43649.585289351853</c:v>
                </c:pt>
                <c:pt idx="156">
                  <c:v>43649.595706018517</c:v>
                </c:pt>
                <c:pt idx="157">
                  <c:v>43649.606134259258</c:v>
                </c:pt>
                <c:pt idx="158">
                  <c:v>43649.616550925923</c:v>
                </c:pt>
                <c:pt idx="159">
                  <c:v>43649.626956018517</c:v>
                </c:pt>
                <c:pt idx="160">
                  <c:v>43649.637372685182</c:v>
                </c:pt>
                <c:pt idx="161">
                  <c:v>43649.650543981479</c:v>
                </c:pt>
                <c:pt idx="162">
                  <c:v>43649.666550925926</c:v>
                </c:pt>
                <c:pt idx="163">
                  <c:v>43649.681817129633</c:v>
                </c:pt>
                <c:pt idx="164">
                  <c:v>43649.700798611113</c:v>
                </c:pt>
                <c:pt idx="165">
                  <c:v>43649.714456018519</c:v>
                </c:pt>
                <c:pt idx="166">
                  <c:v>43649.736226851855</c:v>
                </c:pt>
                <c:pt idx="167">
                  <c:v>43649.75613425926</c:v>
                </c:pt>
                <c:pt idx="168">
                  <c:v>43649.776967592596</c:v>
                </c:pt>
                <c:pt idx="169">
                  <c:v>43649.797812500001</c:v>
                </c:pt>
                <c:pt idx="170">
                  <c:v>43649.819328703707</c:v>
                </c:pt>
                <c:pt idx="171">
                  <c:v>43649.838078703702</c:v>
                </c:pt>
                <c:pt idx="172">
                  <c:v>43649.854062500002</c:v>
                </c:pt>
                <c:pt idx="173">
                  <c:v>43649.867939814816</c:v>
                </c:pt>
                <c:pt idx="174">
                  <c:v>43649.887962962966</c:v>
                </c:pt>
                <c:pt idx="175">
                  <c:v>43649.901388888888</c:v>
                </c:pt>
                <c:pt idx="176">
                  <c:v>43649.917951388888</c:v>
                </c:pt>
                <c:pt idx="177">
                  <c:v>43649.939479166664</c:v>
                </c:pt>
                <c:pt idx="178">
                  <c:v>43649.95684027778</c:v>
                </c:pt>
                <c:pt idx="179">
                  <c:v>43649.970729166664</c:v>
                </c:pt>
                <c:pt idx="180">
                  <c:v>43649.98809027778</c:v>
                </c:pt>
                <c:pt idx="181">
                  <c:v>43650.00545138889</c:v>
                </c:pt>
                <c:pt idx="182">
                  <c:v>43650.026979166665</c:v>
                </c:pt>
                <c:pt idx="183">
                  <c:v>43650.038819444446</c:v>
                </c:pt>
                <c:pt idx="184">
                  <c:v>43650.051979166667</c:v>
                </c:pt>
                <c:pt idx="185">
                  <c:v>43650.073506944442</c:v>
                </c:pt>
                <c:pt idx="186">
                  <c:v>43650.09</c:v>
                </c:pt>
                <c:pt idx="187">
                  <c:v>43650.106134259258</c:v>
                </c:pt>
                <c:pt idx="188">
                  <c:v>43650.122141203705</c:v>
                </c:pt>
                <c:pt idx="189">
                  <c:v>43650.137395833335</c:v>
                </c:pt>
                <c:pt idx="190">
                  <c:v>43650.149201388886</c:v>
                </c:pt>
                <c:pt idx="191">
                  <c:v>43650.162395833337</c:v>
                </c:pt>
                <c:pt idx="192">
                  <c:v>43650.176307870373</c:v>
                </c:pt>
                <c:pt idx="193">
                  <c:v>43650.186689814815</c:v>
                </c:pt>
                <c:pt idx="194">
                  <c:v>43650.199884259258</c:v>
                </c:pt>
                <c:pt idx="195">
                  <c:v>43650.213090277779</c:v>
                </c:pt>
                <c:pt idx="196">
                  <c:v>43650.223495370374</c:v>
                </c:pt>
                <c:pt idx="197">
                  <c:v>43650.236701388887</c:v>
                </c:pt>
                <c:pt idx="198">
                  <c:v>43650.247106481482</c:v>
                </c:pt>
                <c:pt idx="199">
                  <c:v>43650.260312500002</c:v>
                </c:pt>
                <c:pt idx="200">
                  <c:v>43650.273321759261</c:v>
                </c:pt>
                <c:pt idx="201">
                  <c:v>43650.286689814813</c:v>
                </c:pt>
                <c:pt idx="202">
                  <c:v>43650.297118055554</c:v>
                </c:pt>
                <c:pt idx="203">
                  <c:v>43650.310312499998</c:v>
                </c:pt>
                <c:pt idx="204">
                  <c:v>43650.327499999999</c:v>
                </c:pt>
                <c:pt idx="205">
                  <c:v>43650.342094907406</c:v>
                </c:pt>
                <c:pt idx="206">
                  <c:v>43650.356134259258</c:v>
                </c:pt>
                <c:pt idx="207">
                  <c:v>43650.37767361111</c:v>
                </c:pt>
                <c:pt idx="208">
                  <c:v>43650.399201388886</c:v>
                </c:pt>
                <c:pt idx="209">
                  <c:v>43650.420717592591</c:v>
                </c:pt>
                <c:pt idx="210">
                  <c:v>43650.436689814815</c:v>
                </c:pt>
                <c:pt idx="211">
                  <c:v>43650.458229166667</c:v>
                </c:pt>
                <c:pt idx="212">
                  <c:v>43650.479756944442</c:v>
                </c:pt>
                <c:pt idx="213">
                  <c:v>43650.501273148147</c:v>
                </c:pt>
                <c:pt idx="214">
                  <c:v>43650.522800925923</c:v>
                </c:pt>
                <c:pt idx="215">
                  <c:v>43650.542951388888</c:v>
                </c:pt>
                <c:pt idx="216">
                  <c:v>43650.564467592594</c:v>
                </c:pt>
                <c:pt idx="217">
                  <c:v>43650.586238425924</c:v>
                </c:pt>
                <c:pt idx="218">
                  <c:v>43650.607534722221</c:v>
                </c:pt>
                <c:pt idx="219">
                  <c:v>43650.629062499997</c:v>
                </c:pt>
                <c:pt idx="220">
                  <c:v>43650.650590277779</c:v>
                </c:pt>
                <c:pt idx="221">
                  <c:v>43650.672118055554</c:v>
                </c:pt>
                <c:pt idx="222">
                  <c:v>43650.693645833337</c:v>
                </c:pt>
                <c:pt idx="223">
                  <c:v>43650.715173611112</c:v>
                </c:pt>
                <c:pt idx="224">
                  <c:v>43650.736701388887</c:v>
                </c:pt>
                <c:pt idx="225">
                  <c:v>43650.758229166669</c:v>
                </c:pt>
                <c:pt idx="226">
                  <c:v>43650.779745370368</c:v>
                </c:pt>
                <c:pt idx="227">
                  <c:v>43650.80128472222</c:v>
                </c:pt>
                <c:pt idx="228">
                  <c:v>43650.822812500002</c:v>
                </c:pt>
                <c:pt idx="229">
                  <c:v>43650.844340277778</c:v>
                </c:pt>
                <c:pt idx="230">
                  <c:v>43650.865868055553</c:v>
                </c:pt>
                <c:pt idx="231">
                  <c:v>43650.887384259258</c:v>
                </c:pt>
                <c:pt idx="232">
                  <c:v>43650.90892361111</c:v>
                </c:pt>
                <c:pt idx="233">
                  <c:v>43650.930451388886</c:v>
                </c:pt>
                <c:pt idx="234">
                  <c:v>43650.951979166668</c:v>
                </c:pt>
                <c:pt idx="235">
                  <c:v>43650.973506944443</c:v>
                </c:pt>
                <c:pt idx="236">
                  <c:v>43650.995034722226</c:v>
                </c:pt>
                <c:pt idx="237">
                  <c:v>43651.016550925924</c:v>
                </c:pt>
                <c:pt idx="238">
                  <c:v>43651.038090277776</c:v>
                </c:pt>
                <c:pt idx="239">
                  <c:v>43651.059618055559</c:v>
                </c:pt>
                <c:pt idx="240">
                  <c:v>43651.081134259257</c:v>
                </c:pt>
                <c:pt idx="241">
                  <c:v>43651.102673611109</c:v>
                </c:pt>
                <c:pt idx="242">
                  <c:v>43651.124201388891</c:v>
                </c:pt>
                <c:pt idx="243">
                  <c:v>43651.145729166667</c:v>
                </c:pt>
                <c:pt idx="244">
                  <c:v>43651.167256944442</c:v>
                </c:pt>
                <c:pt idx="245">
                  <c:v>43651.188784722224</c:v>
                </c:pt>
                <c:pt idx="246">
                  <c:v>43651.210312499999</c:v>
                </c:pt>
                <c:pt idx="247">
                  <c:v>43651.231840277775</c:v>
                </c:pt>
                <c:pt idx="248">
                  <c:v>43651.253368055557</c:v>
                </c:pt>
                <c:pt idx="249">
                  <c:v>43651.274895833332</c:v>
                </c:pt>
                <c:pt idx="250">
                  <c:v>43651.381828703707</c:v>
                </c:pt>
              </c:numCache>
            </c:numRef>
          </c:xVal>
          <c:yVal>
            <c:numRef>
              <c:f>MAÑANA!$D$4:$D$254</c:f>
              <c:numCache>
                <c:formatCode>General</c:formatCode>
                <c:ptCount val="251"/>
                <c:pt idx="0">
                  <c:v>25.3</c:v>
                </c:pt>
                <c:pt idx="1">
                  <c:v>23.9</c:v>
                </c:pt>
                <c:pt idx="2">
                  <c:v>20.7</c:v>
                </c:pt>
                <c:pt idx="3">
                  <c:v>20.3</c:v>
                </c:pt>
                <c:pt idx="4">
                  <c:v>20.2</c:v>
                </c:pt>
                <c:pt idx="5">
                  <c:v>20.3</c:v>
                </c:pt>
                <c:pt idx="6">
                  <c:v>20.7</c:v>
                </c:pt>
                <c:pt idx="7">
                  <c:v>21.2</c:v>
                </c:pt>
                <c:pt idx="8">
                  <c:v>21.6</c:v>
                </c:pt>
                <c:pt idx="9">
                  <c:v>17.8</c:v>
                </c:pt>
                <c:pt idx="10">
                  <c:v>14.3</c:v>
                </c:pt>
                <c:pt idx="11">
                  <c:v>12.7</c:v>
                </c:pt>
                <c:pt idx="12">
                  <c:v>11.6</c:v>
                </c:pt>
                <c:pt idx="13">
                  <c:v>10.199999999999999</c:v>
                </c:pt>
                <c:pt idx="14">
                  <c:v>9</c:v>
                </c:pt>
                <c:pt idx="15">
                  <c:v>8</c:v>
                </c:pt>
                <c:pt idx="16">
                  <c:v>7.3</c:v>
                </c:pt>
                <c:pt idx="17">
                  <c:v>6.9</c:v>
                </c:pt>
                <c:pt idx="18">
                  <c:v>6.3</c:v>
                </c:pt>
                <c:pt idx="19">
                  <c:v>5.9</c:v>
                </c:pt>
                <c:pt idx="20">
                  <c:v>5.5</c:v>
                </c:pt>
                <c:pt idx="21">
                  <c:v>5.3</c:v>
                </c:pt>
                <c:pt idx="22">
                  <c:v>5</c:v>
                </c:pt>
                <c:pt idx="23">
                  <c:v>4.7</c:v>
                </c:pt>
                <c:pt idx="24">
                  <c:v>4.8</c:v>
                </c:pt>
                <c:pt idx="25">
                  <c:v>4.4000000000000004</c:v>
                </c:pt>
                <c:pt idx="26">
                  <c:v>7.2</c:v>
                </c:pt>
                <c:pt idx="27">
                  <c:v>8.8000000000000007</c:v>
                </c:pt>
                <c:pt idx="28">
                  <c:v>11.7</c:v>
                </c:pt>
                <c:pt idx="29">
                  <c:v>9.6999999999999993</c:v>
                </c:pt>
                <c:pt idx="30">
                  <c:v>6.2</c:v>
                </c:pt>
                <c:pt idx="31">
                  <c:v>5.6</c:v>
                </c:pt>
                <c:pt idx="32">
                  <c:v>4.5999999999999996</c:v>
                </c:pt>
                <c:pt idx="33">
                  <c:v>4.3</c:v>
                </c:pt>
                <c:pt idx="34">
                  <c:v>3.9</c:v>
                </c:pt>
                <c:pt idx="35">
                  <c:v>3.7</c:v>
                </c:pt>
                <c:pt idx="36">
                  <c:v>3.7</c:v>
                </c:pt>
                <c:pt idx="37">
                  <c:v>3.5</c:v>
                </c:pt>
                <c:pt idx="38">
                  <c:v>3.2</c:v>
                </c:pt>
                <c:pt idx="39">
                  <c:v>2.9</c:v>
                </c:pt>
                <c:pt idx="40">
                  <c:v>2.9</c:v>
                </c:pt>
                <c:pt idx="41">
                  <c:v>3.1</c:v>
                </c:pt>
                <c:pt idx="42">
                  <c:v>2.8</c:v>
                </c:pt>
                <c:pt idx="43">
                  <c:v>2.6</c:v>
                </c:pt>
                <c:pt idx="44">
                  <c:v>2.7</c:v>
                </c:pt>
                <c:pt idx="45">
                  <c:v>2.5</c:v>
                </c:pt>
                <c:pt idx="46">
                  <c:v>2.5</c:v>
                </c:pt>
                <c:pt idx="47">
                  <c:v>2.5</c:v>
                </c:pt>
                <c:pt idx="48">
                  <c:v>2.5</c:v>
                </c:pt>
                <c:pt idx="49">
                  <c:v>2.4</c:v>
                </c:pt>
                <c:pt idx="50">
                  <c:v>2.4</c:v>
                </c:pt>
                <c:pt idx="51">
                  <c:v>2.4</c:v>
                </c:pt>
                <c:pt idx="52">
                  <c:v>2.5</c:v>
                </c:pt>
                <c:pt idx="53">
                  <c:v>2.2000000000000002</c:v>
                </c:pt>
                <c:pt idx="54">
                  <c:v>2.2000000000000002</c:v>
                </c:pt>
                <c:pt idx="55">
                  <c:v>2.2999999999999998</c:v>
                </c:pt>
                <c:pt idx="56">
                  <c:v>2.2999999999999998</c:v>
                </c:pt>
                <c:pt idx="57">
                  <c:v>2.2000000000000002</c:v>
                </c:pt>
                <c:pt idx="58">
                  <c:v>2</c:v>
                </c:pt>
                <c:pt idx="59">
                  <c:v>1.9</c:v>
                </c:pt>
                <c:pt idx="60">
                  <c:v>2</c:v>
                </c:pt>
                <c:pt idx="61">
                  <c:v>1.8</c:v>
                </c:pt>
                <c:pt idx="62">
                  <c:v>1.7</c:v>
                </c:pt>
                <c:pt idx="63">
                  <c:v>2.1</c:v>
                </c:pt>
                <c:pt idx="64">
                  <c:v>1.9</c:v>
                </c:pt>
                <c:pt idx="65">
                  <c:v>1.7</c:v>
                </c:pt>
                <c:pt idx="66">
                  <c:v>1.6</c:v>
                </c:pt>
                <c:pt idx="67">
                  <c:v>1.7</c:v>
                </c:pt>
                <c:pt idx="68">
                  <c:v>1.8</c:v>
                </c:pt>
                <c:pt idx="69">
                  <c:v>1.6</c:v>
                </c:pt>
                <c:pt idx="70">
                  <c:v>1.4</c:v>
                </c:pt>
                <c:pt idx="71">
                  <c:v>1.4</c:v>
                </c:pt>
                <c:pt idx="72">
                  <c:v>1.3</c:v>
                </c:pt>
                <c:pt idx="73">
                  <c:v>1.3</c:v>
                </c:pt>
                <c:pt idx="74">
                  <c:v>1.5</c:v>
                </c:pt>
                <c:pt idx="75">
                  <c:v>1.5</c:v>
                </c:pt>
                <c:pt idx="76">
                  <c:v>1.3</c:v>
                </c:pt>
                <c:pt idx="77">
                  <c:v>1.2</c:v>
                </c:pt>
                <c:pt idx="78">
                  <c:v>1.4</c:v>
                </c:pt>
                <c:pt idx="79">
                  <c:v>1.3</c:v>
                </c:pt>
                <c:pt idx="80">
                  <c:v>1.1000000000000001</c:v>
                </c:pt>
                <c:pt idx="81">
                  <c:v>1.1000000000000001</c:v>
                </c:pt>
                <c:pt idx="82">
                  <c:v>1.2</c:v>
                </c:pt>
                <c:pt idx="83">
                  <c:v>1.3</c:v>
                </c:pt>
                <c:pt idx="84">
                  <c:v>1.1000000000000001</c:v>
                </c:pt>
                <c:pt idx="85">
                  <c:v>1.1000000000000001</c:v>
                </c:pt>
                <c:pt idx="86">
                  <c:v>1.1000000000000001</c:v>
                </c:pt>
                <c:pt idx="87">
                  <c:v>1</c:v>
                </c:pt>
                <c:pt idx="88">
                  <c:v>1.2</c:v>
                </c:pt>
                <c:pt idx="89">
                  <c:v>1.1000000000000001</c:v>
                </c:pt>
                <c:pt idx="90">
                  <c:v>1</c:v>
                </c:pt>
                <c:pt idx="91">
                  <c:v>1.2</c:v>
                </c:pt>
                <c:pt idx="92">
                  <c:v>1.3</c:v>
                </c:pt>
                <c:pt idx="93">
                  <c:v>1.3</c:v>
                </c:pt>
                <c:pt idx="94">
                  <c:v>1.1000000000000001</c:v>
                </c:pt>
                <c:pt idx="95">
                  <c:v>1</c:v>
                </c:pt>
                <c:pt idx="96">
                  <c:v>1</c:v>
                </c:pt>
                <c:pt idx="97">
                  <c:v>1.3</c:v>
                </c:pt>
                <c:pt idx="98">
                  <c:v>1.3</c:v>
                </c:pt>
                <c:pt idx="99">
                  <c:v>1.2</c:v>
                </c:pt>
                <c:pt idx="100">
                  <c:v>1.1000000000000001</c:v>
                </c:pt>
                <c:pt idx="101">
                  <c:v>1.2</c:v>
                </c:pt>
                <c:pt idx="102">
                  <c:v>1.3</c:v>
                </c:pt>
                <c:pt idx="103">
                  <c:v>1.9</c:v>
                </c:pt>
                <c:pt idx="104">
                  <c:v>8.9</c:v>
                </c:pt>
                <c:pt idx="105">
                  <c:v>10.9</c:v>
                </c:pt>
                <c:pt idx="106">
                  <c:v>10.3</c:v>
                </c:pt>
                <c:pt idx="107">
                  <c:v>7.3</c:v>
                </c:pt>
                <c:pt idx="108">
                  <c:v>5.9</c:v>
                </c:pt>
                <c:pt idx="109">
                  <c:v>5.4</c:v>
                </c:pt>
                <c:pt idx="110">
                  <c:v>4.7</c:v>
                </c:pt>
                <c:pt idx="111">
                  <c:v>4.3</c:v>
                </c:pt>
                <c:pt idx="112">
                  <c:v>3.7</c:v>
                </c:pt>
                <c:pt idx="113">
                  <c:v>3.5</c:v>
                </c:pt>
                <c:pt idx="114">
                  <c:v>3.5</c:v>
                </c:pt>
                <c:pt idx="115">
                  <c:v>3.3</c:v>
                </c:pt>
                <c:pt idx="116">
                  <c:v>3.4</c:v>
                </c:pt>
                <c:pt idx="117">
                  <c:v>3.2</c:v>
                </c:pt>
                <c:pt idx="118">
                  <c:v>3.6</c:v>
                </c:pt>
                <c:pt idx="119">
                  <c:v>3.3</c:v>
                </c:pt>
                <c:pt idx="120">
                  <c:v>3.5</c:v>
                </c:pt>
                <c:pt idx="121">
                  <c:v>3.4</c:v>
                </c:pt>
                <c:pt idx="122">
                  <c:v>3.4</c:v>
                </c:pt>
                <c:pt idx="123">
                  <c:v>3.6</c:v>
                </c:pt>
                <c:pt idx="124">
                  <c:v>3.5</c:v>
                </c:pt>
                <c:pt idx="125">
                  <c:v>3.5</c:v>
                </c:pt>
                <c:pt idx="126">
                  <c:v>3.6</c:v>
                </c:pt>
                <c:pt idx="127">
                  <c:v>3.7</c:v>
                </c:pt>
                <c:pt idx="128">
                  <c:v>3.7</c:v>
                </c:pt>
                <c:pt idx="129">
                  <c:v>3.9</c:v>
                </c:pt>
                <c:pt idx="130">
                  <c:v>3.7</c:v>
                </c:pt>
                <c:pt idx="131">
                  <c:v>4.0999999999999996</c:v>
                </c:pt>
                <c:pt idx="132">
                  <c:v>3.9</c:v>
                </c:pt>
                <c:pt idx="133">
                  <c:v>4.2</c:v>
                </c:pt>
                <c:pt idx="134">
                  <c:v>4</c:v>
                </c:pt>
                <c:pt idx="135">
                  <c:v>4.3</c:v>
                </c:pt>
                <c:pt idx="136">
                  <c:v>4.0999999999999996</c:v>
                </c:pt>
                <c:pt idx="137">
                  <c:v>4.2</c:v>
                </c:pt>
                <c:pt idx="138">
                  <c:v>4.3</c:v>
                </c:pt>
                <c:pt idx="139">
                  <c:v>4.0999999999999996</c:v>
                </c:pt>
                <c:pt idx="140">
                  <c:v>4.3</c:v>
                </c:pt>
                <c:pt idx="141">
                  <c:v>4.4000000000000004</c:v>
                </c:pt>
                <c:pt idx="142">
                  <c:v>4.5999999999999996</c:v>
                </c:pt>
                <c:pt idx="143">
                  <c:v>4.0999999999999996</c:v>
                </c:pt>
                <c:pt idx="144">
                  <c:v>4.0999999999999996</c:v>
                </c:pt>
                <c:pt idx="145">
                  <c:v>4.0999999999999996</c:v>
                </c:pt>
                <c:pt idx="146">
                  <c:v>4.3</c:v>
                </c:pt>
                <c:pt idx="147">
                  <c:v>4.0999999999999996</c:v>
                </c:pt>
                <c:pt idx="148">
                  <c:v>4.0999999999999996</c:v>
                </c:pt>
                <c:pt idx="149">
                  <c:v>7.5</c:v>
                </c:pt>
                <c:pt idx="150">
                  <c:v>13.2</c:v>
                </c:pt>
                <c:pt idx="151">
                  <c:v>14.8</c:v>
                </c:pt>
                <c:pt idx="152">
                  <c:v>16.2</c:v>
                </c:pt>
                <c:pt idx="153">
                  <c:v>17.7</c:v>
                </c:pt>
                <c:pt idx="154">
                  <c:v>18.899999999999999</c:v>
                </c:pt>
                <c:pt idx="155">
                  <c:v>20.100000000000001</c:v>
                </c:pt>
                <c:pt idx="156">
                  <c:v>21.1</c:v>
                </c:pt>
                <c:pt idx="157">
                  <c:v>22.1</c:v>
                </c:pt>
                <c:pt idx="158">
                  <c:v>23</c:v>
                </c:pt>
                <c:pt idx="159">
                  <c:v>23.7</c:v>
                </c:pt>
                <c:pt idx="160">
                  <c:v>24.4</c:v>
                </c:pt>
                <c:pt idx="161">
                  <c:v>25</c:v>
                </c:pt>
                <c:pt idx="162">
                  <c:v>22.6</c:v>
                </c:pt>
                <c:pt idx="163">
                  <c:v>14</c:v>
                </c:pt>
                <c:pt idx="164">
                  <c:v>9.1999999999999993</c:v>
                </c:pt>
                <c:pt idx="165">
                  <c:v>6.7</c:v>
                </c:pt>
                <c:pt idx="166">
                  <c:v>5.3</c:v>
                </c:pt>
                <c:pt idx="167">
                  <c:v>3.8</c:v>
                </c:pt>
                <c:pt idx="168">
                  <c:v>2.6</c:v>
                </c:pt>
                <c:pt idx="169">
                  <c:v>1.9</c:v>
                </c:pt>
                <c:pt idx="170">
                  <c:v>1.3</c:v>
                </c:pt>
                <c:pt idx="171">
                  <c:v>1</c:v>
                </c:pt>
                <c:pt idx="172">
                  <c:v>0.7</c:v>
                </c:pt>
                <c:pt idx="173">
                  <c:v>0.5</c:v>
                </c:pt>
                <c:pt idx="174">
                  <c:v>0.2</c:v>
                </c:pt>
                <c:pt idx="175">
                  <c:v>0.2</c:v>
                </c:pt>
                <c:pt idx="176">
                  <c:v>0.2</c:v>
                </c:pt>
                <c:pt idx="177">
                  <c:v>0.6</c:v>
                </c:pt>
                <c:pt idx="178">
                  <c:v>0.1</c:v>
                </c:pt>
                <c:pt idx="179">
                  <c:v>0.1</c:v>
                </c:pt>
                <c:pt idx="180">
                  <c:v>0</c:v>
                </c:pt>
                <c:pt idx="181">
                  <c:v>-0.1</c:v>
                </c:pt>
                <c:pt idx="182">
                  <c:v>-0.1</c:v>
                </c:pt>
                <c:pt idx="183">
                  <c:v>0</c:v>
                </c:pt>
                <c:pt idx="184">
                  <c:v>-0.1</c:v>
                </c:pt>
                <c:pt idx="185">
                  <c:v>-0.1</c:v>
                </c:pt>
                <c:pt idx="186">
                  <c:v>-0.1</c:v>
                </c:pt>
                <c:pt idx="187">
                  <c:v>-0.1</c:v>
                </c:pt>
                <c:pt idx="188">
                  <c:v>-0.2</c:v>
                </c:pt>
                <c:pt idx="189">
                  <c:v>-0.3</c:v>
                </c:pt>
                <c:pt idx="190">
                  <c:v>-0.1</c:v>
                </c:pt>
                <c:pt idx="191">
                  <c:v>-0.3</c:v>
                </c:pt>
                <c:pt idx="192">
                  <c:v>-0.1</c:v>
                </c:pt>
                <c:pt idx="193">
                  <c:v>-0.3</c:v>
                </c:pt>
                <c:pt idx="194">
                  <c:v>-0.3</c:v>
                </c:pt>
                <c:pt idx="195">
                  <c:v>-0.1</c:v>
                </c:pt>
                <c:pt idx="196">
                  <c:v>0</c:v>
                </c:pt>
                <c:pt idx="197">
                  <c:v>-0.2</c:v>
                </c:pt>
                <c:pt idx="198">
                  <c:v>0.1</c:v>
                </c:pt>
                <c:pt idx="199">
                  <c:v>0.1</c:v>
                </c:pt>
                <c:pt idx="200">
                  <c:v>0.2</c:v>
                </c:pt>
                <c:pt idx="201">
                  <c:v>0.1</c:v>
                </c:pt>
                <c:pt idx="202">
                  <c:v>0</c:v>
                </c:pt>
                <c:pt idx="203">
                  <c:v>0.2</c:v>
                </c:pt>
                <c:pt idx="204">
                  <c:v>0.5</c:v>
                </c:pt>
                <c:pt idx="205">
                  <c:v>0.5</c:v>
                </c:pt>
                <c:pt idx="206">
                  <c:v>0.5</c:v>
                </c:pt>
                <c:pt idx="207">
                  <c:v>0.4</c:v>
                </c:pt>
                <c:pt idx="208">
                  <c:v>0.6</c:v>
                </c:pt>
                <c:pt idx="209">
                  <c:v>0.5</c:v>
                </c:pt>
                <c:pt idx="210">
                  <c:v>0.4</c:v>
                </c:pt>
                <c:pt idx="211">
                  <c:v>0.3</c:v>
                </c:pt>
                <c:pt idx="212">
                  <c:v>0.4</c:v>
                </c:pt>
                <c:pt idx="213">
                  <c:v>0.2</c:v>
                </c:pt>
                <c:pt idx="214">
                  <c:v>0</c:v>
                </c:pt>
                <c:pt idx="215">
                  <c:v>-0.1</c:v>
                </c:pt>
                <c:pt idx="216">
                  <c:v>-0.1</c:v>
                </c:pt>
                <c:pt idx="217">
                  <c:v>-0.3</c:v>
                </c:pt>
                <c:pt idx="218">
                  <c:v>-0.4</c:v>
                </c:pt>
                <c:pt idx="219">
                  <c:v>0</c:v>
                </c:pt>
                <c:pt idx="220">
                  <c:v>-0.4</c:v>
                </c:pt>
                <c:pt idx="221">
                  <c:v>-0.4</c:v>
                </c:pt>
                <c:pt idx="222">
                  <c:v>-0.4</c:v>
                </c:pt>
                <c:pt idx="223">
                  <c:v>-0.5</c:v>
                </c:pt>
                <c:pt idx="224">
                  <c:v>-0.7</c:v>
                </c:pt>
                <c:pt idx="225">
                  <c:v>-0.7</c:v>
                </c:pt>
                <c:pt idx="226">
                  <c:v>-0.8</c:v>
                </c:pt>
                <c:pt idx="227">
                  <c:v>-0.8</c:v>
                </c:pt>
                <c:pt idx="228">
                  <c:v>-0.8</c:v>
                </c:pt>
                <c:pt idx="229">
                  <c:v>-0.9</c:v>
                </c:pt>
                <c:pt idx="230">
                  <c:v>-0.8</c:v>
                </c:pt>
                <c:pt idx="231">
                  <c:v>-0.8</c:v>
                </c:pt>
                <c:pt idx="232">
                  <c:v>-0.8</c:v>
                </c:pt>
                <c:pt idx="233">
                  <c:v>-0.8</c:v>
                </c:pt>
                <c:pt idx="234">
                  <c:v>-0.7</c:v>
                </c:pt>
                <c:pt idx="235">
                  <c:v>-0.7</c:v>
                </c:pt>
                <c:pt idx="236">
                  <c:v>-0.6</c:v>
                </c:pt>
                <c:pt idx="237">
                  <c:v>-0.6</c:v>
                </c:pt>
                <c:pt idx="238">
                  <c:v>-0.5</c:v>
                </c:pt>
                <c:pt idx="239">
                  <c:v>-0.5</c:v>
                </c:pt>
                <c:pt idx="240">
                  <c:v>-0.4</c:v>
                </c:pt>
                <c:pt idx="241">
                  <c:v>-0.4</c:v>
                </c:pt>
                <c:pt idx="242">
                  <c:v>-0.3</c:v>
                </c:pt>
                <c:pt idx="243">
                  <c:v>-0.3</c:v>
                </c:pt>
                <c:pt idx="244">
                  <c:v>-0.3</c:v>
                </c:pt>
                <c:pt idx="245">
                  <c:v>-0.2</c:v>
                </c:pt>
                <c:pt idx="246">
                  <c:v>-0.2</c:v>
                </c:pt>
                <c:pt idx="247">
                  <c:v>-0.1</c:v>
                </c:pt>
                <c:pt idx="248">
                  <c:v>0</c:v>
                </c:pt>
                <c:pt idx="249">
                  <c:v>0.1</c:v>
                </c:pt>
                <c:pt idx="250">
                  <c:v>0.3</c:v>
                </c:pt>
              </c:numCache>
            </c:numRef>
          </c:yVal>
          <c:smooth val="1"/>
          <c:extLst xmlns:c16r2="http://schemas.microsoft.com/office/drawing/2015/06/chart">
            <c:ext xmlns:c16="http://schemas.microsoft.com/office/drawing/2014/chart" uri="{C3380CC4-5D6E-409C-BE32-E72D297353CC}">
              <c16:uniqueId val="{00000000-0EEC-478A-A671-73E775721BEA}"/>
            </c:ext>
          </c:extLst>
        </c:ser>
        <c:ser>
          <c:idx val="1"/>
          <c:order val="1"/>
          <c:spPr>
            <a:ln w="19050" cap="rnd">
              <a:solidFill>
                <a:schemeClr val="accent2"/>
              </a:solidFill>
              <a:round/>
            </a:ln>
            <a:effectLst/>
          </c:spPr>
          <c:marker>
            <c:symbol val="none"/>
          </c:marker>
          <c:xVal>
            <c:numRef>
              <c:f>MAÑANA!$F$4:$F$137</c:f>
              <c:numCache>
                <c:formatCode>m/d/yyyy\ h:mm</c:formatCode>
                <c:ptCount val="134"/>
                <c:pt idx="0">
                  <c:v>43647.403344907405</c:v>
                </c:pt>
                <c:pt idx="1">
                  <c:v>43647.425555555557</c:v>
                </c:pt>
                <c:pt idx="2">
                  <c:v>43647.446388888886</c:v>
                </c:pt>
                <c:pt idx="3">
                  <c:v>43647.468634259261</c:v>
                </c:pt>
                <c:pt idx="4">
                  <c:v>43647.48946759259</c:v>
                </c:pt>
                <c:pt idx="5">
                  <c:v>43647.519305555557</c:v>
                </c:pt>
                <c:pt idx="6">
                  <c:v>43647.541527777779</c:v>
                </c:pt>
                <c:pt idx="7">
                  <c:v>43647.562349537038</c:v>
                </c:pt>
                <c:pt idx="8">
                  <c:v>43647.583182870374</c:v>
                </c:pt>
                <c:pt idx="9">
                  <c:v>43647.603854166664</c:v>
                </c:pt>
                <c:pt idx="10">
                  <c:v>43647.628981481481</c:v>
                </c:pt>
                <c:pt idx="11">
                  <c:v>43647.670659722222</c:v>
                </c:pt>
                <c:pt idx="12">
                  <c:v>43647.712326388886</c:v>
                </c:pt>
                <c:pt idx="13">
                  <c:v>43647.754004629627</c:v>
                </c:pt>
                <c:pt idx="14">
                  <c:v>43647.784594907411</c:v>
                </c:pt>
                <c:pt idx="15">
                  <c:v>43647.808206018519</c:v>
                </c:pt>
                <c:pt idx="16">
                  <c:v>43647.829027777778</c:v>
                </c:pt>
                <c:pt idx="17">
                  <c:v>43647.85260416667</c:v>
                </c:pt>
                <c:pt idx="18">
                  <c:v>43647.876250000001</c:v>
                </c:pt>
                <c:pt idx="19">
                  <c:v>43647.89707175926</c:v>
                </c:pt>
                <c:pt idx="20">
                  <c:v>43647.917916666665</c:v>
                </c:pt>
                <c:pt idx="21">
                  <c:v>43647.939930555556</c:v>
                </c:pt>
                <c:pt idx="22">
                  <c:v>43647.965104166666</c:v>
                </c:pt>
                <c:pt idx="23">
                  <c:v>43647.99428240741</c:v>
                </c:pt>
                <c:pt idx="24">
                  <c:v>43648.023472222223</c:v>
                </c:pt>
                <c:pt idx="25">
                  <c:v>43648.044305555559</c:v>
                </c:pt>
                <c:pt idx="26">
                  <c:v>43648.066319444442</c:v>
                </c:pt>
                <c:pt idx="27">
                  <c:v>43648.08734953704</c:v>
                </c:pt>
                <c:pt idx="28">
                  <c:v>43648.108194444445</c:v>
                </c:pt>
                <c:pt idx="29">
                  <c:v>43648.137337962966</c:v>
                </c:pt>
                <c:pt idx="30">
                  <c:v>43648.159375000003</c:v>
                </c:pt>
                <c:pt idx="31">
                  <c:v>43648.181805555556</c:v>
                </c:pt>
                <c:pt idx="32">
                  <c:v>43648.204027777778</c:v>
                </c:pt>
                <c:pt idx="33">
                  <c:v>43648.229027777779</c:v>
                </c:pt>
                <c:pt idx="34">
                  <c:v>43648.249872685185</c:v>
                </c:pt>
                <c:pt idx="35">
                  <c:v>43648.272083333337</c:v>
                </c:pt>
                <c:pt idx="36">
                  <c:v>43648.301932870374</c:v>
                </c:pt>
                <c:pt idx="37">
                  <c:v>43648.32534722222</c:v>
                </c:pt>
                <c:pt idx="38">
                  <c:v>43648.351909722223</c:v>
                </c:pt>
                <c:pt idx="39">
                  <c:v>43648.381597222222</c:v>
                </c:pt>
                <c:pt idx="40">
                  <c:v>43648.406782407408</c:v>
                </c:pt>
                <c:pt idx="41">
                  <c:v>43648.430393518516</c:v>
                </c:pt>
                <c:pt idx="42">
                  <c:v>43648.455231481479</c:v>
                </c:pt>
                <c:pt idx="43">
                  <c:v>43648.488032407404</c:v>
                </c:pt>
                <c:pt idx="44">
                  <c:v>43648.529699074075</c:v>
                </c:pt>
                <c:pt idx="45">
                  <c:v>43648.57135416667</c:v>
                </c:pt>
                <c:pt idx="46">
                  <c:v>43648.5934375</c:v>
                </c:pt>
                <c:pt idx="47">
                  <c:v>43648.627604166664</c:v>
                </c:pt>
                <c:pt idx="48">
                  <c:v>43648.669282407405</c:v>
                </c:pt>
                <c:pt idx="49">
                  <c:v>43648.7109375</c:v>
                </c:pt>
                <c:pt idx="50">
                  <c:v>43648.752604166664</c:v>
                </c:pt>
                <c:pt idx="51">
                  <c:v>43648.794282407405</c:v>
                </c:pt>
                <c:pt idx="52">
                  <c:v>43648.8359375</c:v>
                </c:pt>
                <c:pt idx="53">
                  <c:v>43648.877604166664</c:v>
                </c:pt>
                <c:pt idx="54">
                  <c:v>43648.919282407405</c:v>
                </c:pt>
                <c:pt idx="55">
                  <c:v>43648.9609375</c:v>
                </c:pt>
                <c:pt idx="56">
                  <c:v>43649.002604166664</c:v>
                </c:pt>
                <c:pt idx="57">
                  <c:v>43649.044270833336</c:v>
                </c:pt>
                <c:pt idx="58">
                  <c:v>43649.0859375</c:v>
                </c:pt>
                <c:pt idx="59">
                  <c:v>43649.127604166664</c:v>
                </c:pt>
                <c:pt idx="60">
                  <c:v>43649.169270833336</c:v>
                </c:pt>
                <c:pt idx="61">
                  <c:v>43649.2109375</c:v>
                </c:pt>
                <c:pt idx="62">
                  <c:v>43649.252604166664</c:v>
                </c:pt>
                <c:pt idx="63">
                  <c:v>43649.294270833336</c:v>
                </c:pt>
                <c:pt idx="64">
                  <c:v>43649.3359375</c:v>
                </c:pt>
                <c:pt idx="65">
                  <c:v>43649.377604166664</c:v>
                </c:pt>
                <c:pt idx="66">
                  <c:v>43649.419270833336</c:v>
                </c:pt>
                <c:pt idx="67">
                  <c:v>43649.4609375</c:v>
                </c:pt>
                <c:pt idx="68">
                  <c:v>43649.502604166664</c:v>
                </c:pt>
                <c:pt idx="69">
                  <c:v>43649.544270833336</c:v>
                </c:pt>
                <c:pt idx="70">
                  <c:v>43649.5859375</c:v>
                </c:pt>
                <c:pt idx="71">
                  <c:v>43649.627604166664</c:v>
                </c:pt>
                <c:pt idx="72">
                  <c:v>43649.669965277775</c:v>
                </c:pt>
                <c:pt idx="73">
                  <c:v>43649.711631944447</c:v>
                </c:pt>
                <c:pt idx="74">
                  <c:v>43649.753298611111</c:v>
                </c:pt>
                <c:pt idx="75">
                  <c:v>43649.794976851852</c:v>
                </c:pt>
                <c:pt idx="76">
                  <c:v>43649.836631944447</c:v>
                </c:pt>
                <c:pt idx="77">
                  <c:v>43649.878298611111</c:v>
                </c:pt>
                <c:pt idx="78">
                  <c:v>43649.919976851852</c:v>
                </c:pt>
                <c:pt idx="79">
                  <c:v>43649.961631944447</c:v>
                </c:pt>
                <c:pt idx="80">
                  <c:v>43650.003298611111</c:v>
                </c:pt>
                <c:pt idx="81">
                  <c:v>43650.044965277775</c:v>
                </c:pt>
                <c:pt idx="82">
                  <c:v>43650.086631944447</c:v>
                </c:pt>
                <c:pt idx="83">
                  <c:v>43650.128298611111</c:v>
                </c:pt>
                <c:pt idx="84">
                  <c:v>43650.169965277775</c:v>
                </c:pt>
                <c:pt idx="85">
                  <c:v>43650.211631944447</c:v>
                </c:pt>
                <c:pt idx="86">
                  <c:v>43650.253298611111</c:v>
                </c:pt>
                <c:pt idx="87">
                  <c:v>43650.294976851852</c:v>
                </c:pt>
                <c:pt idx="88">
                  <c:v>43650.336631944447</c:v>
                </c:pt>
                <c:pt idx="89">
                  <c:v>43650.378298611111</c:v>
                </c:pt>
                <c:pt idx="90">
                  <c:v>43650.419976851852</c:v>
                </c:pt>
                <c:pt idx="91">
                  <c:v>43650.461678240739</c:v>
                </c:pt>
                <c:pt idx="92">
                  <c:v>43650.492199074077</c:v>
                </c:pt>
                <c:pt idx="93">
                  <c:v>43650.524826388886</c:v>
                </c:pt>
                <c:pt idx="94">
                  <c:v>43650.556770833333</c:v>
                </c:pt>
                <c:pt idx="95">
                  <c:v>43650.595682870371</c:v>
                </c:pt>
                <c:pt idx="96">
                  <c:v>43650.626250000001</c:v>
                </c:pt>
                <c:pt idx="97">
                  <c:v>43650.663715277777</c:v>
                </c:pt>
                <c:pt idx="98">
                  <c:v>43650.694988425923</c:v>
                </c:pt>
                <c:pt idx="99">
                  <c:v>43650.72552083333</c:v>
                </c:pt>
                <c:pt idx="100">
                  <c:v>43650.756793981483</c:v>
                </c:pt>
                <c:pt idx="101">
                  <c:v>43650.778819444444</c:v>
                </c:pt>
                <c:pt idx="102">
                  <c:v>43650.802604166667</c:v>
                </c:pt>
                <c:pt idx="103">
                  <c:v>43650.840127314812</c:v>
                </c:pt>
                <c:pt idx="104">
                  <c:v>43650.86378472222</c:v>
                </c:pt>
                <c:pt idx="105">
                  <c:v>43650.891493055555</c:v>
                </c:pt>
                <c:pt idx="106">
                  <c:v>43650.920671296299</c:v>
                </c:pt>
                <c:pt idx="107">
                  <c:v>43650.951909722222</c:v>
                </c:pt>
                <c:pt idx="108">
                  <c:v>43650.992037037038</c:v>
                </c:pt>
                <c:pt idx="109">
                  <c:v>43651.020474537036</c:v>
                </c:pt>
                <c:pt idx="110">
                  <c:v>43651.053298611114</c:v>
                </c:pt>
                <c:pt idx="111">
                  <c:v>43651.087337962963</c:v>
                </c:pt>
                <c:pt idx="112">
                  <c:v>43651.110277777778</c:v>
                </c:pt>
                <c:pt idx="113">
                  <c:v>43651.140625</c:v>
                </c:pt>
                <c:pt idx="114">
                  <c:v>43651.16165509259</c:v>
                </c:pt>
                <c:pt idx="115">
                  <c:v>43651.188032407408</c:v>
                </c:pt>
                <c:pt idx="116">
                  <c:v>43651.213020833333</c:v>
                </c:pt>
                <c:pt idx="117">
                  <c:v>43651.245659722219</c:v>
                </c:pt>
                <c:pt idx="118">
                  <c:v>43651.271863425929</c:v>
                </c:pt>
                <c:pt idx="119">
                  <c:v>43651.298483796294</c:v>
                </c:pt>
                <c:pt idx="120">
                  <c:v>43651.326226851852</c:v>
                </c:pt>
                <c:pt idx="121">
                  <c:v>43651.356770833336</c:v>
                </c:pt>
                <c:pt idx="122">
                  <c:v>43651.384583333333</c:v>
                </c:pt>
                <c:pt idx="123">
                  <c:v>43651.405439814815</c:v>
                </c:pt>
                <c:pt idx="124">
                  <c:v>43651.440115740741</c:v>
                </c:pt>
                <c:pt idx="125">
                  <c:v>43651.464918981481</c:v>
                </c:pt>
                <c:pt idx="126">
                  <c:v>43651.496377314812</c:v>
                </c:pt>
                <c:pt idx="127">
                  <c:v>43651.522743055553</c:v>
                </c:pt>
                <c:pt idx="128">
                  <c:v>43651.5546875</c:v>
                </c:pt>
                <c:pt idx="129">
                  <c:v>43651.57675925926</c:v>
                </c:pt>
                <c:pt idx="130">
                  <c:v>43651.610995370371</c:v>
                </c:pt>
                <c:pt idx="131">
                  <c:v>43651.642893518518</c:v>
                </c:pt>
                <c:pt idx="132">
                  <c:v>43651.681805555556</c:v>
                </c:pt>
                <c:pt idx="133">
                  <c:v>43651.717430555553</c:v>
                </c:pt>
              </c:numCache>
            </c:numRef>
          </c:xVal>
          <c:yVal>
            <c:numRef>
              <c:f>MAÑANA!$G$4:$G$137</c:f>
              <c:numCache>
                <c:formatCode>General</c:formatCode>
                <c:ptCount val="134"/>
                <c:pt idx="0">
                  <c:v>21.9</c:v>
                </c:pt>
                <c:pt idx="1">
                  <c:v>14.6</c:v>
                </c:pt>
                <c:pt idx="2">
                  <c:v>10.1</c:v>
                </c:pt>
                <c:pt idx="3">
                  <c:v>7.8</c:v>
                </c:pt>
                <c:pt idx="4">
                  <c:v>6.3</c:v>
                </c:pt>
                <c:pt idx="5">
                  <c:v>5.7</c:v>
                </c:pt>
                <c:pt idx="6">
                  <c:v>4.7</c:v>
                </c:pt>
                <c:pt idx="7">
                  <c:v>4</c:v>
                </c:pt>
                <c:pt idx="8">
                  <c:v>4</c:v>
                </c:pt>
                <c:pt idx="9">
                  <c:v>12.5</c:v>
                </c:pt>
                <c:pt idx="10">
                  <c:v>20.3</c:v>
                </c:pt>
                <c:pt idx="11">
                  <c:v>7.5</c:v>
                </c:pt>
                <c:pt idx="12">
                  <c:v>3.9</c:v>
                </c:pt>
                <c:pt idx="13">
                  <c:v>2.9</c:v>
                </c:pt>
                <c:pt idx="14">
                  <c:v>3</c:v>
                </c:pt>
                <c:pt idx="15">
                  <c:v>2.4</c:v>
                </c:pt>
                <c:pt idx="16">
                  <c:v>1.9</c:v>
                </c:pt>
                <c:pt idx="17">
                  <c:v>1.3</c:v>
                </c:pt>
                <c:pt idx="18">
                  <c:v>1.9</c:v>
                </c:pt>
                <c:pt idx="19">
                  <c:v>1.2</c:v>
                </c:pt>
                <c:pt idx="20">
                  <c:v>1.1000000000000001</c:v>
                </c:pt>
                <c:pt idx="21">
                  <c:v>1.2</c:v>
                </c:pt>
                <c:pt idx="22">
                  <c:v>1.2</c:v>
                </c:pt>
                <c:pt idx="23">
                  <c:v>1</c:v>
                </c:pt>
                <c:pt idx="24">
                  <c:v>1</c:v>
                </c:pt>
                <c:pt idx="25">
                  <c:v>0.7</c:v>
                </c:pt>
                <c:pt idx="26">
                  <c:v>0.9</c:v>
                </c:pt>
                <c:pt idx="27">
                  <c:v>0.8</c:v>
                </c:pt>
                <c:pt idx="28">
                  <c:v>0.4</c:v>
                </c:pt>
                <c:pt idx="29">
                  <c:v>0.9</c:v>
                </c:pt>
                <c:pt idx="30">
                  <c:v>0.9</c:v>
                </c:pt>
                <c:pt idx="31">
                  <c:v>0.7</c:v>
                </c:pt>
                <c:pt idx="32">
                  <c:v>0.5</c:v>
                </c:pt>
                <c:pt idx="33">
                  <c:v>0.9</c:v>
                </c:pt>
                <c:pt idx="34">
                  <c:v>0.5</c:v>
                </c:pt>
                <c:pt idx="35">
                  <c:v>0.4</c:v>
                </c:pt>
                <c:pt idx="36">
                  <c:v>0.9</c:v>
                </c:pt>
                <c:pt idx="37">
                  <c:v>0.9</c:v>
                </c:pt>
                <c:pt idx="38">
                  <c:v>0.5</c:v>
                </c:pt>
                <c:pt idx="39">
                  <c:v>0.5</c:v>
                </c:pt>
                <c:pt idx="40">
                  <c:v>0.4</c:v>
                </c:pt>
                <c:pt idx="41">
                  <c:v>0.6</c:v>
                </c:pt>
                <c:pt idx="42">
                  <c:v>0.8</c:v>
                </c:pt>
                <c:pt idx="43">
                  <c:v>0.7</c:v>
                </c:pt>
                <c:pt idx="44">
                  <c:v>0.6</c:v>
                </c:pt>
                <c:pt idx="45">
                  <c:v>0.9</c:v>
                </c:pt>
                <c:pt idx="46">
                  <c:v>7.9</c:v>
                </c:pt>
                <c:pt idx="47">
                  <c:v>7.7</c:v>
                </c:pt>
                <c:pt idx="48">
                  <c:v>3.8</c:v>
                </c:pt>
                <c:pt idx="49">
                  <c:v>3.4</c:v>
                </c:pt>
                <c:pt idx="50">
                  <c:v>2.8</c:v>
                </c:pt>
                <c:pt idx="51">
                  <c:v>2.9</c:v>
                </c:pt>
                <c:pt idx="52">
                  <c:v>2.9</c:v>
                </c:pt>
                <c:pt idx="53">
                  <c:v>3.5</c:v>
                </c:pt>
                <c:pt idx="54">
                  <c:v>2.9</c:v>
                </c:pt>
                <c:pt idx="55">
                  <c:v>2.9</c:v>
                </c:pt>
                <c:pt idx="56">
                  <c:v>3.1</c:v>
                </c:pt>
                <c:pt idx="57">
                  <c:v>3.3</c:v>
                </c:pt>
                <c:pt idx="58">
                  <c:v>3.3</c:v>
                </c:pt>
                <c:pt idx="59">
                  <c:v>3.4</c:v>
                </c:pt>
                <c:pt idx="60">
                  <c:v>3.6</c:v>
                </c:pt>
                <c:pt idx="61">
                  <c:v>3.8</c:v>
                </c:pt>
                <c:pt idx="62">
                  <c:v>4.0999999999999996</c:v>
                </c:pt>
                <c:pt idx="63">
                  <c:v>4</c:v>
                </c:pt>
                <c:pt idx="64">
                  <c:v>3.8</c:v>
                </c:pt>
                <c:pt idx="65">
                  <c:v>4.3</c:v>
                </c:pt>
                <c:pt idx="66">
                  <c:v>4</c:v>
                </c:pt>
                <c:pt idx="67">
                  <c:v>3.8</c:v>
                </c:pt>
                <c:pt idx="68">
                  <c:v>3.8</c:v>
                </c:pt>
                <c:pt idx="69">
                  <c:v>0.2</c:v>
                </c:pt>
                <c:pt idx="70">
                  <c:v>8.1</c:v>
                </c:pt>
                <c:pt idx="71">
                  <c:v>2.9</c:v>
                </c:pt>
                <c:pt idx="72">
                  <c:v>2.1</c:v>
                </c:pt>
                <c:pt idx="73">
                  <c:v>0.8</c:v>
                </c:pt>
                <c:pt idx="74">
                  <c:v>0.4</c:v>
                </c:pt>
                <c:pt idx="75">
                  <c:v>0.5</c:v>
                </c:pt>
                <c:pt idx="76">
                  <c:v>0.4</c:v>
                </c:pt>
                <c:pt idx="77">
                  <c:v>0.2</c:v>
                </c:pt>
                <c:pt idx="78">
                  <c:v>0.9</c:v>
                </c:pt>
                <c:pt idx="79">
                  <c:v>0.4</c:v>
                </c:pt>
                <c:pt idx="80">
                  <c:v>0.3</c:v>
                </c:pt>
                <c:pt idx="81">
                  <c:v>0.4</c:v>
                </c:pt>
                <c:pt idx="82">
                  <c:v>0.2</c:v>
                </c:pt>
                <c:pt idx="83">
                  <c:v>0.3</c:v>
                </c:pt>
                <c:pt idx="84">
                  <c:v>0.4</c:v>
                </c:pt>
                <c:pt idx="85">
                  <c:v>0.5</c:v>
                </c:pt>
                <c:pt idx="86">
                  <c:v>0.8</c:v>
                </c:pt>
                <c:pt idx="87">
                  <c:v>0.6</c:v>
                </c:pt>
                <c:pt idx="88">
                  <c:v>1</c:v>
                </c:pt>
                <c:pt idx="89">
                  <c:v>0.9</c:v>
                </c:pt>
                <c:pt idx="90">
                  <c:v>0.9</c:v>
                </c:pt>
                <c:pt idx="91">
                  <c:v>1.3</c:v>
                </c:pt>
                <c:pt idx="92">
                  <c:v>-0.1</c:v>
                </c:pt>
                <c:pt idx="93">
                  <c:v>-0.4</c:v>
                </c:pt>
                <c:pt idx="94">
                  <c:v>-0.3</c:v>
                </c:pt>
                <c:pt idx="95">
                  <c:v>-0.3</c:v>
                </c:pt>
                <c:pt idx="96">
                  <c:v>-0.5</c:v>
                </c:pt>
                <c:pt idx="97">
                  <c:v>-0.9</c:v>
                </c:pt>
                <c:pt idx="98">
                  <c:v>-0.6</c:v>
                </c:pt>
                <c:pt idx="99">
                  <c:v>-1.1000000000000001</c:v>
                </c:pt>
                <c:pt idx="100">
                  <c:v>-1</c:v>
                </c:pt>
                <c:pt idx="101">
                  <c:v>-1.4</c:v>
                </c:pt>
                <c:pt idx="102">
                  <c:v>-1.3</c:v>
                </c:pt>
                <c:pt idx="103">
                  <c:v>-1.1000000000000001</c:v>
                </c:pt>
                <c:pt idx="104">
                  <c:v>-1.3</c:v>
                </c:pt>
                <c:pt idx="105">
                  <c:v>-1</c:v>
                </c:pt>
                <c:pt idx="106">
                  <c:v>-1</c:v>
                </c:pt>
                <c:pt idx="107">
                  <c:v>-1.1000000000000001</c:v>
                </c:pt>
                <c:pt idx="108">
                  <c:v>-0.7</c:v>
                </c:pt>
                <c:pt idx="109">
                  <c:v>-0.4</c:v>
                </c:pt>
                <c:pt idx="110">
                  <c:v>-0.5</c:v>
                </c:pt>
                <c:pt idx="111">
                  <c:v>-0.5</c:v>
                </c:pt>
                <c:pt idx="112">
                  <c:v>-0.5</c:v>
                </c:pt>
                <c:pt idx="113">
                  <c:v>-0.3</c:v>
                </c:pt>
                <c:pt idx="114">
                  <c:v>-0.6</c:v>
                </c:pt>
                <c:pt idx="115">
                  <c:v>-0.4</c:v>
                </c:pt>
                <c:pt idx="116">
                  <c:v>-0.3</c:v>
                </c:pt>
                <c:pt idx="117">
                  <c:v>-0.1</c:v>
                </c:pt>
                <c:pt idx="118">
                  <c:v>-0.1</c:v>
                </c:pt>
                <c:pt idx="119">
                  <c:v>-0.2</c:v>
                </c:pt>
                <c:pt idx="120">
                  <c:v>-0.1</c:v>
                </c:pt>
                <c:pt idx="121">
                  <c:v>0.1</c:v>
                </c:pt>
                <c:pt idx="122">
                  <c:v>0</c:v>
                </c:pt>
                <c:pt idx="123">
                  <c:v>-0.2</c:v>
                </c:pt>
                <c:pt idx="124">
                  <c:v>-0.3</c:v>
                </c:pt>
                <c:pt idx="125">
                  <c:v>-0.2</c:v>
                </c:pt>
                <c:pt idx="126">
                  <c:v>-0.1</c:v>
                </c:pt>
                <c:pt idx="127">
                  <c:v>-0.2</c:v>
                </c:pt>
                <c:pt idx="128">
                  <c:v>-0.3</c:v>
                </c:pt>
                <c:pt idx="129">
                  <c:v>-0.2</c:v>
                </c:pt>
                <c:pt idx="130">
                  <c:v>-0.2</c:v>
                </c:pt>
                <c:pt idx="131">
                  <c:v>-0.6</c:v>
                </c:pt>
                <c:pt idx="132">
                  <c:v>-0.8</c:v>
                </c:pt>
                <c:pt idx="133">
                  <c:v>-0.9</c:v>
                </c:pt>
              </c:numCache>
            </c:numRef>
          </c:yVal>
          <c:smooth val="1"/>
          <c:extLst xmlns:c16r2="http://schemas.microsoft.com/office/drawing/2015/06/chart">
            <c:ext xmlns:c16="http://schemas.microsoft.com/office/drawing/2014/chart" uri="{C3380CC4-5D6E-409C-BE32-E72D297353CC}">
              <c16:uniqueId val="{00000001-0EEC-478A-A671-73E775721BEA}"/>
            </c:ext>
          </c:extLst>
        </c:ser>
        <c:dLbls>
          <c:showLegendKey val="0"/>
          <c:showVal val="0"/>
          <c:showCatName val="0"/>
          <c:showSerName val="0"/>
          <c:showPercent val="0"/>
          <c:showBubbleSize val="0"/>
        </c:dLbls>
        <c:axId val="143004160"/>
        <c:axId val="143004736"/>
      </c:scatterChart>
      <c:valAx>
        <c:axId val="143004160"/>
        <c:scaling>
          <c:orientation val="minMax"/>
          <c:min val="43647.3"/>
        </c:scaling>
        <c:delete val="0"/>
        <c:axPos val="b"/>
        <c:majorGridlines>
          <c:spPr>
            <a:ln w="9525" cap="flat" cmpd="sng" algn="ctr">
              <a:solidFill>
                <a:schemeClr val="tx1">
                  <a:lumMod val="15000"/>
                  <a:lumOff val="85000"/>
                </a:schemeClr>
              </a:solidFill>
              <a:round/>
            </a:ln>
            <a:effectLst/>
          </c:spPr>
        </c:majorGridlines>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b" anchorCtr="0"/>
          <a:lstStyle/>
          <a:p>
            <a:pPr>
              <a:defRPr sz="800" b="0" i="0" u="none" strike="noStrike" kern="1200" baseline="0">
                <a:solidFill>
                  <a:schemeClr val="tx1">
                    <a:lumMod val="65000"/>
                    <a:lumOff val="35000"/>
                  </a:schemeClr>
                </a:solidFill>
                <a:latin typeface="+mn-lt"/>
                <a:ea typeface="+mn-ea"/>
                <a:cs typeface="+mn-cs"/>
              </a:defRPr>
            </a:pPr>
            <a:endParaRPr lang="es-ES"/>
          </a:p>
        </c:txPr>
        <c:crossAx val="143004736"/>
        <c:crosses val="autoZero"/>
        <c:crossBetween val="midCat"/>
      </c:valAx>
      <c:valAx>
        <c:axId val="143004736"/>
        <c:scaling>
          <c:orientation val="minMax"/>
          <c:max val="3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T (ºC)</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300416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spPr>
            <a:ln w="19050" cap="rnd">
              <a:solidFill>
                <a:schemeClr val="accent2"/>
              </a:solidFill>
              <a:round/>
            </a:ln>
            <a:effectLst/>
          </c:spPr>
          <c:marker>
            <c:symbol val="none"/>
          </c:marker>
          <c:xVal>
            <c:numRef>
              <c:f>TARDE!$B$5:$B$499</c:f>
              <c:numCache>
                <c:formatCode>General</c:formatCode>
                <c:ptCount val="4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numCache>
            </c:numRef>
          </c:xVal>
          <c:yVal>
            <c:numRef>
              <c:f>TARDE!$D$5:$D$499</c:f>
              <c:numCache>
                <c:formatCode>General</c:formatCode>
                <c:ptCount val="495"/>
                <c:pt idx="0">
                  <c:v>33</c:v>
                </c:pt>
                <c:pt idx="1">
                  <c:v>33</c:v>
                </c:pt>
                <c:pt idx="2">
                  <c:v>31.8</c:v>
                </c:pt>
                <c:pt idx="3">
                  <c:v>31.2</c:v>
                </c:pt>
                <c:pt idx="4">
                  <c:v>31</c:v>
                </c:pt>
                <c:pt idx="5">
                  <c:v>31.2</c:v>
                </c:pt>
                <c:pt idx="6">
                  <c:v>31.2</c:v>
                </c:pt>
                <c:pt idx="7">
                  <c:v>31.5</c:v>
                </c:pt>
                <c:pt idx="8">
                  <c:v>31.7</c:v>
                </c:pt>
                <c:pt idx="9">
                  <c:v>31.7</c:v>
                </c:pt>
                <c:pt idx="10">
                  <c:v>31.7</c:v>
                </c:pt>
                <c:pt idx="11">
                  <c:v>31.3</c:v>
                </c:pt>
                <c:pt idx="12">
                  <c:v>30.3</c:v>
                </c:pt>
                <c:pt idx="13">
                  <c:v>29.6</c:v>
                </c:pt>
                <c:pt idx="14">
                  <c:v>29.2</c:v>
                </c:pt>
                <c:pt idx="15">
                  <c:v>28.7</c:v>
                </c:pt>
                <c:pt idx="16">
                  <c:v>26.4</c:v>
                </c:pt>
                <c:pt idx="17">
                  <c:v>19.3</c:v>
                </c:pt>
                <c:pt idx="18">
                  <c:v>15.7</c:v>
                </c:pt>
                <c:pt idx="19">
                  <c:v>13</c:v>
                </c:pt>
                <c:pt idx="20">
                  <c:v>10.7</c:v>
                </c:pt>
                <c:pt idx="21">
                  <c:v>9.1</c:v>
                </c:pt>
                <c:pt idx="22">
                  <c:v>8</c:v>
                </c:pt>
                <c:pt idx="23">
                  <c:v>7.2</c:v>
                </c:pt>
                <c:pt idx="24">
                  <c:v>6.4</c:v>
                </c:pt>
                <c:pt idx="25">
                  <c:v>6</c:v>
                </c:pt>
                <c:pt idx="26">
                  <c:v>5.4</c:v>
                </c:pt>
                <c:pt idx="27">
                  <c:v>4.9000000000000004</c:v>
                </c:pt>
                <c:pt idx="28">
                  <c:v>4.5999999999999996</c:v>
                </c:pt>
                <c:pt idx="29">
                  <c:v>4.5</c:v>
                </c:pt>
                <c:pt idx="30">
                  <c:v>4.5999999999999996</c:v>
                </c:pt>
                <c:pt idx="31">
                  <c:v>4.3</c:v>
                </c:pt>
                <c:pt idx="32">
                  <c:v>4.0999999999999996</c:v>
                </c:pt>
                <c:pt idx="33">
                  <c:v>4</c:v>
                </c:pt>
                <c:pt idx="34">
                  <c:v>3.8</c:v>
                </c:pt>
                <c:pt idx="35">
                  <c:v>3.8</c:v>
                </c:pt>
                <c:pt idx="36">
                  <c:v>3.9</c:v>
                </c:pt>
                <c:pt idx="37">
                  <c:v>3.8</c:v>
                </c:pt>
                <c:pt idx="38">
                  <c:v>3.6</c:v>
                </c:pt>
                <c:pt idx="39">
                  <c:v>3.4</c:v>
                </c:pt>
                <c:pt idx="40">
                  <c:v>3.3</c:v>
                </c:pt>
                <c:pt idx="41">
                  <c:v>3.5</c:v>
                </c:pt>
                <c:pt idx="42">
                  <c:v>3.4</c:v>
                </c:pt>
                <c:pt idx="43">
                  <c:v>3.4</c:v>
                </c:pt>
                <c:pt idx="44">
                  <c:v>3.4</c:v>
                </c:pt>
                <c:pt idx="45">
                  <c:v>3.3</c:v>
                </c:pt>
                <c:pt idx="46">
                  <c:v>3.2</c:v>
                </c:pt>
                <c:pt idx="47">
                  <c:v>3.1</c:v>
                </c:pt>
                <c:pt idx="48">
                  <c:v>3</c:v>
                </c:pt>
                <c:pt idx="49">
                  <c:v>2.9</c:v>
                </c:pt>
                <c:pt idx="50">
                  <c:v>2.8</c:v>
                </c:pt>
                <c:pt idx="51">
                  <c:v>2.8</c:v>
                </c:pt>
                <c:pt idx="52">
                  <c:v>2.7</c:v>
                </c:pt>
                <c:pt idx="53">
                  <c:v>2.7</c:v>
                </c:pt>
                <c:pt idx="54">
                  <c:v>2.6</c:v>
                </c:pt>
                <c:pt idx="55">
                  <c:v>2.5</c:v>
                </c:pt>
                <c:pt idx="56">
                  <c:v>2.5</c:v>
                </c:pt>
                <c:pt idx="57">
                  <c:v>2.5</c:v>
                </c:pt>
                <c:pt idx="58">
                  <c:v>2.4</c:v>
                </c:pt>
                <c:pt idx="59">
                  <c:v>2.4</c:v>
                </c:pt>
                <c:pt idx="60">
                  <c:v>2.4</c:v>
                </c:pt>
                <c:pt idx="61">
                  <c:v>2.2999999999999998</c:v>
                </c:pt>
                <c:pt idx="62">
                  <c:v>2.2999999999999998</c:v>
                </c:pt>
                <c:pt idx="63">
                  <c:v>2.2999999999999998</c:v>
                </c:pt>
                <c:pt idx="64">
                  <c:v>2.2999999999999998</c:v>
                </c:pt>
                <c:pt idx="65">
                  <c:v>2.2999999999999998</c:v>
                </c:pt>
                <c:pt idx="66">
                  <c:v>2.2000000000000002</c:v>
                </c:pt>
                <c:pt idx="67">
                  <c:v>2.2000000000000002</c:v>
                </c:pt>
                <c:pt idx="68">
                  <c:v>2.2000000000000002</c:v>
                </c:pt>
                <c:pt idx="69">
                  <c:v>2.2000000000000002</c:v>
                </c:pt>
                <c:pt idx="70">
                  <c:v>2.2000000000000002</c:v>
                </c:pt>
                <c:pt idx="71">
                  <c:v>2.1</c:v>
                </c:pt>
                <c:pt idx="72">
                  <c:v>2.1</c:v>
                </c:pt>
                <c:pt idx="73">
                  <c:v>2.1</c:v>
                </c:pt>
                <c:pt idx="74">
                  <c:v>2.1</c:v>
                </c:pt>
                <c:pt idx="75">
                  <c:v>2.1</c:v>
                </c:pt>
                <c:pt idx="76">
                  <c:v>2.1</c:v>
                </c:pt>
                <c:pt idx="77">
                  <c:v>2.1</c:v>
                </c:pt>
                <c:pt idx="78">
                  <c:v>2.1</c:v>
                </c:pt>
                <c:pt idx="79">
                  <c:v>2.1</c:v>
                </c:pt>
                <c:pt idx="80">
                  <c:v>2.1</c:v>
                </c:pt>
                <c:pt idx="81">
                  <c:v>2.1</c:v>
                </c:pt>
                <c:pt idx="82">
                  <c:v>2.1</c:v>
                </c:pt>
                <c:pt idx="83">
                  <c:v>2.2000000000000002</c:v>
                </c:pt>
                <c:pt idx="84">
                  <c:v>2.2000000000000002</c:v>
                </c:pt>
                <c:pt idx="85">
                  <c:v>2.2000000000000002</c:v>
                </c:pt>
                <c:pt idx="86">
                  <c:v>2.2000000000000002</c:v>
                </c:pt>
                <c:pt idx="87">
                  <c:v>2.2000000000000002</c:v>
                </c:pt>
                <c:pt idx="88">
                  <c:v>2.2000000000000002</c:v>
                </c:pt>
                <c:pt idx="89">
                  <c:v>2.2000000000000002</c:v>
                </c:pt>
                <c:pt idx="90">
                  <c:v>2.2000000000000002</c:v>
                </c:pt>
                <c:pt idx="91">
                  <c:v>2.2999999999999998</c:v>
                </c:pt>
                <c:pt idx="92">
                  <c:v>2.2999999999999998</c:v>
                </c:pt>
                <c:pt idx="93">
                  <c:v>2.4</c:v>
                </c:pt>
                <c:pt idx="94">
                  <c:v>2.4</c:v>
                </c:pt>
                <c:pt idx="95">
                  <c:v>2.4</c:v>
                </c:pt>
                <c:pt idx="96">
                  <c:v>3.1</c:v>
                </c:pt>
                <c:pt idx="97">
                  <c:v>4.0999999999999996</c:v>
                </c:pt>
                <c:pt idx="98">
                  <c:v>5.4</c:v>
                </c:pt>
                <c:pt idx="99">
                  <c:v>6.6</c:v>
                </c:pt>
                <c:pt idx="100">
                  <c:v>8</c:v>
                </c:pt>
                <c:pt idx="101">
                  <c:v>9.6999999999999993</c:v>
                </c:pt>
                <c:pt idx="102">
                  <c:v>10.5</c:v>
                </c:pt>
                <c:pt idx="103">
                  <c:v>10.5</c:v>
                </c:pt>
                <c:pt idx="104">
                  <c:v>9.5</c:v>
                </c:pt>
                <c:pt idx="105">
                  <c:v>8.4</c:v>
                </c:pt>
                <c:pt idx="106">
                  <c:v>7.4</c:v>
                </c:pt>
                <c:pt idx="107">
                  <c:v>6.7</c:v>
                </c:pt>
                <c:pt idx="108">
                  <c:v>6.2</c:v>
                </c:pt>
                <c:pt idx="109">
                  <c:v>5.8</c:v>
                </c:pt>
                <c:pt idx="110">
                  <c:v>5.3</c:v>
                </c:pt>
                <c:pt idx="111">
                  <c:v>4.7</c:v>
                </c:pt>
                <c:pt idx="112">
                  <c:v>4.4000000000000004</c:v>
                </c:pt>
                <c:pt idx="113">
                  <c:v>4.3</c:v>
                </c:pt>
                <c:pt idx="114">
                  <c:v>4</c:v>
                </c:pt>
                <c:pt idx="115">
                  <c:v>3.8</c:v>
                </c:pt>
                <c:pt idx="116">
                  <c:v>3.6</c:v>
                </c:pt>
                <c:pt idx="117">
                  <c:v>3.6</c:v>
                </c:pt>
                <c:pt idx="118">
                  <c:v>3.4</c:v>
                </c:pt>
                <c:pt idx="119">
                  <c:v>3.4</c:v>
                </c:pt>
                <c:pt idx="120">
                  <c:v>3.4</c:v>
                </c:pt>
                <c:pt idx="121">
                  <c:v>3.5</c:v>
                </c:pt>
                <c:pt idx="122">
                  <c:v>3.3</c:v>
                </c:pt>
                <c:pt idx="123">
                  <c:v>3.2</c:v>
                </c:pt>
                <c:pt idx="124">
                  <c:v>3.2</c:v>
                </c:pt>
                <c:pt idx="125">
                  <c:v>3.2</c:v>
                </c:pt>
                <c:pt idx="126">
                  <c:v>3.2</c:v>
                </c:pt>
                <c:pt idx="127">
                  <c:v>3.2</c:v>
                </c:pt>
                <c:pt idx="128">
                  <c:v>3.3</c:v>
                </c:pt>
                <c:pt idx="129">
                  <c:v>3.3</c:v>
                </c:pt>
                <c:pt idx="130">
                  <c:v>3.2</c:v>
                </c:pt>
                <c:pt idx="131">
                  <c:v>3.2</c:v>
                </c:pt>
                <c:pt idx="132">
                  <c:v>3.4</c:v>
                </c:pt>
                <c:pt idx="133">
                  <c:v>3.4</c:v>
                </c:pt>
                <c:pt idx="134">
                  <c:v>3.5</c:v>
                </c:pt>
                <c:pt idx="135">
                  <c:v>3.5</c:v>
                </c:pt>
                <c:pt idx="136">
                  <c:v>3.5</c:v>
                </c:pt>
                <c:pt idx="137">
                  <c:v>3.5</c:v>
                </c:pt>
                <c:pt idx="138">
                  <c:v>3.6</c:v>
                </c:pt>
                <c:pt idx="139">
                  <c:v>3.6</c:v>
                </c:pt>
                <c:pt idx="140">
                  <c:v>3.6</c:v>
                </c:pt>
                <c:pt idx="141">
                  <c:v>3.7</c:v>
                </c:pt>
                <c:pt idx="142">
                  <c:v>3.8</c:v>
                </c:pt>
                <c:pt idx="143">
                  <c:v>3.8</c:v>
                </c:pt>
                <c:pt idx="144">
                  <c:v>3.8</c:v>
                </c:pt>
                <c:pt idx="145">
                  <c:v>3.9</c:v>
                </c:pt>
                <c:pt idx="146">
                  <c:v>3.9</c:v>
                </c:pt>
                <c:pt idx="147">
                  <c:v>4</c:v>
                </c:pt>
                <c:pt idx="148">
                  <c:v>4</c:v>
                </c:pt>
                <c:pt idx="149">
                  <c:v>4</c:v>
                </c:pt>
                <c:pt idx="150">
                  <c:v>4</c:v>
                </c:pt>
                <c:pt idx="151">
                  <c:v>4</c:v>
                </c:pt>
                <c:pt idx="152">
                  <c:v>3.9</c:v>
                </c:pt>
                <c:pt idx="153">
                  <c:v>3.9</c:v>
                </c:pt>
                <c:pt idx="154">
                  <c:v>3.9</c:v>
                </c:pt>
                <c:pt idx="155">
                  <c:v>4.2</c:v>
                </c:pt>
                <c:pt idx="156">
                  <c:v>3.8</c:v>
                </c:pt>
                <c:pt idx="157">
                  <c:v>3.8</c:v>
                </c:pt>
                <c:pt idx="158">
                  <c:v>3.8</c:v>
                </c:pt>
                <c:pt idx="159">
                  <c:v>3.8</c:v>
                </c:pt>
                <c:pt idx="160">
                  <c:v>3.8</c:v>
                </c:pt>
                <c:pt idx="161">
                  <c:v>3.9</c:v>
                </c:pt>
                <c:pt idx="162">
                  <c:v>3.9</c:v>
                </c:pt>
                <c:pt idx="163">
                  <c:v>4</c:v>
                </c:pt>
                <c:pt idx="164">
                  <c:v>4</c:v>
                </c:pt>
                <c:pt idx="165">
                  <c:v>10.3</c:v>
                </c:pt>
                <c:pt idx="166">
                  <c:v>12.2</c:v>
                </c:pt>
                <c:pt idx="167">
                  <c:v>14.1</c:v>
                </c:pt>
                <c:pt idx="168">
                  <c:v>15.7</c:v>
                </c:pt>
                <c:pt idx="169">
                  <c:v>17.2</c:v>
                </c:pt>
                <c:pt idx="170">
                  <c:v>18.5</c:v>
                </c:pt>
                <c:pt idx="171">
                  <c:v>19.7</c:v>
                </c:pt>
                <c:pt idx="172">
                  <c:v>20.7</c:v>
                </c:pt>
                <c:pt idx="173">
                  <c:v>21.6</c:v>
                </c:pt>
                <c:pt idx="174">
                  <c:v>22.5</c:v>
                </c:pt>
                <c:pt idx="175">
                  <c:v>23.2</c:v>
                </c:pt>
                <c:pt idx="176">
                  <c:v>23.9</c:v>
                </c:pt>
                <c:pt idx="177">
                  <c:v>24.5</c:v>
                </c:pt>
                <c:pt idx="178">
                  <c:v>19.399999999999999</c:v>
                </c:pt>
                <c:pt idx="179">
                  <c:v>12.5</c:v>
                </c:pt>
                <c:pt idx="180">
                  <c:v>8</c:v>
                </c:pt>
                <c:pt idx="181">
                  <c:v>5.9</c:v>
                </c:pt>
                <c:pt idx="182">
                  <c:v>3.8</c:v>
                </c:pt>
                <c:pt idx="183">
                  <c:v>2.6</c:v>
                </c:pt>
                <c:pt idx="184">
                  <c:v>1.8</c:v>
                </c:pt>
                <c:pt idx="185">
                  <c:v>1.3</c:v>
                </c:pt>
                <c:pt idx="186">
                  <c:v>0.8</c:v>
                </c:pt>
                <c:pt idx="187">
                  <c:v>0.4</c:v>
                </c:pt>
                <c:pt idx="188">
                  <c:v>0.1</c:v>
                </c:pt>
                <c:pt idx="189">
                  <c:v>0.1</c:v>
                </c:pt>
                <c:pt idx="190">
                  <c:v>-0.1</c:v>
                </c:pt>
                <c:pt idx="191">
                  <c:v>-0.3</c:v>
                </c:pt>
                <c:pt idx="192">
                  <c:v>-0.4</c:v>
                </c:pt>
                <c:pt idx="193">
                  <c:v>-0.5</c:v>
                </c:pt>
                <c:pt idx="194">
                  <c:v>-0.7</c:v>
                </c:pt>
                <c:pt idx="195">
                  <c:v>-0.5</c:v>
                </c:pt>
                <c:pt idx="196">
                  <c:v>-0.4</c:v>
                </c:pt>
                <c:pt idx="197">
                  <c:v>0.1</c:v>
                </c:pt>
                <c:pt idx="198">
                  <c:v>-0.4</c:v>
                </c:pt>
                <c:pt idx="199">
                  <c:v>-0.4</c:v>
                </c:pt>
                <c:pt idx="200">
                  <c:v>-0.6</c:v>
                </c:pt>
                <c:pt idx="201">
                  <c:v>-0.6</c:v>
                </c:pt>
                <c:pt idx="202">
                  <c:v>-0.6</c:v>
                </c:pt>
                <c:pt idx="203">
                  <c:v>-0.6</c:v>
                </c:pt>
                <c:pt idx="204">
                  <c:v>-0.4</c:v>
                </c:pt>
                <c:pt idx="205">
                  <c:v>-0.5</c:v>
                </c:pt>
                <c:pt idx="206">
                  <c:v>-0.5</c:v>
                </c:pt>
                <c:pt idx="207">
                  <c:v>-0.5</c:v>
                </c:pt>
                <c:pt idx="208">
                  <c:v>-0.4</c:v>
                </c:pt>
                <c:pt idx="209">
                  <c:v>-0.4</c:v>
                </c:pt>
                <c:pt idx="210">
                  <c:v>-0.4</c:v>
                </c:pt>
                <c:pt idx="211">
                  <c:v>-0.4</c:v>
                </c:pt>
                <c:pt idx="212">
                  <c:v>-0.3</c:v>
                </c:pt>
                <c:pt idx="213">
                  <c:v>-0.2</c:v>
                </c:pt>
                <c:pt idx="214">
                  <c:v>-0.1</c:v>
                </c:pt>
                <c:pt idx="215">
                  <c:v>-0.1</c:v>
                </c:pt>
                <c:pt idx="216">
                  <c:v>-0.1</c:v>
                </c:pt>
                <c:pt idx="217">
                  <c:v>-0.1</c:v>
                </c:pt>
                <c:pt idx="218">
                  <c:v>-0.1</c:v>
                </c:pt>
                <c:pt idx="219">
                  <c:v>0.3</c:v>
                </c:pt>
                <c:pt idx="220">
                  <c:v>0.2</c:v>
                </c:pt>
                <c:pt idx="221">
                  <c:v>0.1</c:v>
                </c:pt>
                <c:pt idx="222">
                  <c:v>0.2</c:v>
                </c:pt>
                <c:pt idx="223">
                  <c:v>0.2</c:v>
                </c:pt>
                <c:pt idx="224">
                  <c:v>0.4</c:v>
                </c:pt>
                <c:pt idx="225">
                  <c:v>0.3</c:v>
                </c:pt>
                <c:pt idx="226">
                  <c:v>0.2</c:v>
                </c:pt>
                <c:pt idx="227">
                  <c:v>0.2</c:v>
                </c:pt>
                <c:pt idx="228">
                  <c:v>0.2</c:v>
                </c:pt>
                <c:pt idx="229">
                  <c:v>0.2</c:v>
                </c:pt>
                <c:pt idx="230">
                  <c:v>0.4</c:v>
                </c:pt>
                <c:pt idx="231">
                  <c:v>0.2</c:v>
                </c:pt>
                <c:pt idx="232">
                  <c:v>0.2</c:v>
                </c:pt>
                <c:pt idx="233">
                  <c:v>0.4</c:v>
                </c:pt>
                <c:pt idx="234">
                  <c:v>0.2</c:v>
                </c:pt>
                <c:pt idx="235">
                  <c:v>0.1</c:v>
                </c:pt>
                <c:pt idx="236">
                  <c:v>-0.1</c:v>
                </c:pt>
                <c:pt idx="237">
                  <c:v>-0.2</c:v>
                </c:pt>
                <c:pt idx="238">
                  <c:v>-0.3</c:v>
                </c:pt>
                <c:pt idx="239">
                  <c:v>-0.3</c:v>
                </c:pt>
                <c:pt idx="240">
                  <c:v>-0.4</c:v>
                </c:pt>
                <c:pt idx="241">
                  <c:v>-0.5</c:v>
                </c:pt>
                <c:pt idx="242">
                  <c:v>-0.5</c:v>
                </c:pt>
                <c:pt idx="243">
                  <c:v>-0.7</c:v>
                </c:pt>
                <c:pt idx="244">
                  <c:v>-0.3</c:v>
                </c:pt>
                <c:pt idx="245">
                  <c:v>0.4</c:v>
                </c:pt>
                <c:pt idx="246">
                  <c:v>0.1</c:v>
                </c:pt>
                <c:pt idx="247">
                  <c:v>-0.1</c:v>
                </c:pt>
                <c:pt idx="248">
                  <c:v>0</c:v>
                </c:pt>
                <c:pt idx="249">
                  <c:v>-0.4</c:v>
                </c:pt>
                <c:pt idx="250">
                  <c:v>-0.3</c:v>
                </c:pt>
                <c:pt idx="251">
                  <c:v>-0.6</c:v>
                </c:pt>
                <c:pt idx="252">
                  <c:v>-0.7</c:v>
                </c:pt>
                <c:pt idx="253">
                  <c:v>-0.8</c:v>
                </c:pt>
                <c:pt idx="254">
                  <c:v>-0.9</c:v>
                </c:pt>
                <c:pt idx="255">
                  <c:v>-0.9</c:v>
                </c:pt>
                <c:pt idx="256">
                  <c:v>-1</c:v>
                </c:pt>
                <c:pt idx="257">
                  <c:v>-1.1000000000000001</c:v>
                </c:pt>
                <c:pt idx="258">
                  <c:v>-1.2</c:v>
                </c:pt>
                <c:pt idx="259">
                  <c:v>-1.2</c:v>
                </c:pt>
                <c:pt idx="260">
                  <c:v>-1.2</c:v>
                </c:pt>
                <c:pt idx="261">
                  <c:v>-1.2</c:v>
                </c:pt>
                <c:pt idx="262">
                  <c:v>-1.2</c:v>
                </c:pt>
                <c:pt idx="263">
                  <c:v>-1.2</c:v>
                </c:pt>
                <c:pt idx="264">
                  <c:v>-1.2</c:v>
                </c:pt>
                <c:pt idx="265">
                  <c:v>-1.2</c:v>
                </c:pt>
                <c:pt idx="266">
                  <c:v>-1.2</c:v>
                </c:pt>
                <c:pt idx="267">
                  <c:v>-1.2</c:v>
                </c:pt>
                <c:pt idx="268">
                  <c:v>-1.2</c:v>
                </c:pt>
                <c:pt idx="269">
                  <c:v>-1.1000000000000001</c:v>
                </c:pt>
                <c:pt idx="270">
                  <c:v>-1.1000000000000001</c:v>
                </c:pt>
                <c:pt idx="271">
                  <c:v>-1.1000000000000001</c:v>
                </c:pt>
                <c:pt idx="272">
                  <c:v>-1.1000000000000001</c:v>
                </c:pt>
                <c:pt idx="273">
                  <c:v>-1</c:v>
                </c:pt>
                <c:pt idx="274">
                  <c:v>-1</c:v>
                </c:pt>
                <c:pt idx="275">
                  <c:v>-0.9</c:v>
                </c:pt>
                <c:pt idx="276">
                  <c:v>-0.9</c:v>
                </c:pt>
                <c:pt idx="277">
                  <c:v>-0.9</c:v>
                </c:pt>
                <c:pt idx="278">
                  <c:v>-0.8</c:v>
                </c:pt>
                <c:pt idx="279">
                  <c:v>-0.8</c:v>
                </c:pt>
                <c:pt idx="280">
                  <c:v>-0.8</c:v>
                </c:pt>
                <c:pt idx="281">
                  <c:v>-0.8</c:v>
                </c:pt>
                <c:pt idx="282">
                  <c:v>-0.7</c:v>
                </c:pt>
                <c:pt idx="283">
                  <c:v>-0.6</c:v>
                </c:pt>
                <c:pt idx="284">
                  <c:v>-0.6</c:v>
                </c:pt>
                <c:pt idx="285">
                  <c:v>-0.5</c:v>
                </c:pt>
                <c:pt idx="286">
                  <c:v>-0.5</c:v>
                </c:pt>
                <c:pt idx="287">
                  <c:v>-0.4</c:v>
                </c:pt>
                <c:pt idx="288">
                  <c:v>-0.4</c:v>
                </c:pt>
                <c:pt idx="289">
                  <c:v>-0.3</c:v>
                </c:pt>
                <c:pt idx="290">
                  <c:v>-0.3</c:v>
                </c:pt>
                <c:pt idx="291">
                  <c:v>-0.3</c:v>
                </c:pt>
                <c:pt idx="292">
                  <c:v>-0.2</c:v>
                </c:pt>
                <c:pt idx="293">
                  <c:v>-0.2</c:v>
                </c:pt>
                <c:pt idx="294">
                  <c:v>-0.1</c:v>
                </c:pt>
                <c:pt idx="295">
                  <c:v>0</c:v>
                </c:pt>
                <c:pt idx="296">
                  <c:v>0</c:v>
                </c:pt>
                <c:pt idx="297">
                  <c:v>0</c:v>
                </c:pt>
                <c:pt idx="298">
                  <c:v>0</c:v>
                </c:pt>
                <c:pt idx="299">
                  <c:v>-0.1</c:v>
                </c:pt>
                <c:pt idx="300">
                  <c:v>-0.1</c:v>
                </c:pt>
                <c:pt idx="301">
                  <c:v>0</c:v>
                </c:pt>
                <c:pt idx="302">
                  <c:v>0</c:v>
                </c:pt>
                <c:pt idx="303">
                  <c:v>0</c:v>
                </c:pt>
                <c:pt idx="304">
                  <c:v>0</c:v>
                </c:pt>
                <c:pt idx="305">
                  <c:v>-0.1</c:v>
                </c:pt>
                <c:pt idx="306">
                  <c:v>-0.1</c:v>
                </c:pt>
                <c:pt idx="307">
                  <c:v>0</c:v>
                </c:pt>
                <c:pt idx="308">
                  <c:v>0</c:v>
                </c:pt>
                <c:pt idx="309">
                  <c:v>-0.1</c:v>
                </c:pt>
                <c:pt idx="310">
                  <c:v>-0.1</c:v>
                </c:pt>
                <c:pt idx="311">
                  <c:v>0</c:v>
                </c:pt>
                <c:pt idx="312">
                  <c:v>0</c:v>
                </c:pt>
                <c:pt idx="313">
                  <c:v>-0.2</c:v>
                </c:pt>
                <c:pt idx="314">
                  <c:v>-0.2</c:v>
                </c:pt>
                <c:pt idx="315">
                  <c:v>-0.3</c:v>
                </c:pt>
                <c:pt idx="316">
                  <c:v>-0.4</c:v>
                </c:pt>
                <c:pt idx="317">
                  <c:v>-0.6</c:v>
                </c:pt>
                <c:pt idx="318">
                  <c:v>-0.7</c:v>
                </c:pt>
                <c:pt idx="319">
                  <c:v>-0.8</c:v>
                </c:pt>
                <c:pt idx="320">
                  <c:v>-0.9</c:v>
                </c:pt>
                <c:pt idx="321">
                  <c:v>-0.9</c:v>
                </c:pt>
                <c:pt idx="322">
                  <c:v>-0.9</c:v>
                </c:pt>
                <c:pt idx="323">
                  <c:v>-1</c:v>
                </c:pt>
                <c:pt idx="324">
                  <c:v>-1.1000000000000001</c:v>
                </c:pt>
                <c:pt idx="325">
                  <c:v>-1.1000000000000001</c:v>
                </c:pt>
                <c:pt idx="326">
                  <c:v>-1</c:v>
                </c:pt>
                <c:pt idx="327">
                  <c:v>-1.1000000000000001</c:v>
                </c:pt>
                <c:pt idx="328">
                  <c:v>-1.1000000000000001</c:v>
                </c:pt>
                <c:pt idx="329">
                  <c:v>-1.1000000000000001</c:v>
                </c:pt>
                <c:pt idx="330">
                  <c:v>-1</c:v>
                </c:pt>
                <c:pt idx="331">
                  <c:v>-0.9</c:v>
                </c:pt>
                <c:pt idx="332">
                  <c:v>-0.9</c:v>
                </c:pt>
                <c:pt idx="333">
                  <c:v>-0.7</c:v>
                </c:pt>
                <c:pt idx="334">
                  <c:v>-0.7</c:v>
                </c:pt>
                <c:pt idx="335">
                  <c:v>-0.6</c:v>
                </c:pt>
                <c:pt idx="336">
                  <c:v>-0.7</c:v>
                </c:pt>
                <c:pt idx="337">
                  <c:v>-0.5</c:v>
                </c:pt>
                <c:pt idx="338">
                  <c:v>-0.5</c:v>
                </c:pt>
                <c:pt idx="339">
                  <c:v>-0.4</c:v>
                </c:pt>
                <c:pt idx="340">
                  <c:v>-0.4</c:v>
                </c:pt>
                <c:pt idx="341">
                  <c:v>-0.3</c:v>
                </c:pt>
                <c:pt idx="342">
                  <c:v>-0.3</c:v>
                </c:pt>
                <c:pt idx="343">
                  <c:v>-0.3</c:v>
                </c:pt>
                <c:pt idx="344">
                  <c:v>-0.3</c:v>
                </c:pt>
                <c:pt idx="345">
                  <c:v>-0.2</c:v>
                </c:pt>
                <c:pt idx="346">
                  <c:v>-0.2</c:v>
                </c:pt>
                <c:pt idx="347">
                  <c:v>0</c:v>
                </c:pt>
                <c:pt idx="348">
                  <c:v>0</c:v>
                </c:pt>
                <c:pt idx="349">
                  <c:v>0.1</c:v>
                </c:pt>
                <c:pt idx="350">
                  <c:v>-0.2</c:v>
                </c:pt>
                <c:pt idx="351">
                  <c:v>0.1</c:v>
                </c:pt>
                <c:pt idx="352">
                  <c:v>0.1</c:v>
                </c:pt>
                <c:pt idx="353">
                  <c:v>0.1</c:v>
                </c:pt>
                <c:pt idx="354">
                  <c:v>-0.2</c:v>
                </c:pt>
                <c:pt idx="355">
                  <c:v>0.2</c:v>
                </c:pt>
                <c:pt idx="356">
                  <c:v>0.1</c:v>
                </c:pt>
                <c:pt idx="357">
                  <c:v>0.2</c:v>
                </c:pt>
                <c:pt idx="358">
                  <c:v>0.4</c:v>
                </c:pt>
                <c:pt idx="359">
                  <c:v>0.4</c:v>
                </c:pt>
                <c:pt idx="360">
                  <c:v>0.3</c:v>
                </c:pt>
                <c:pt idx="361">
                  <c:v>0.2</c:v>
                </c:pt>
                <c:pt idx="362">
                  <c:v>0.3</c:v>
                </c:pt>
                <c:pt idx="363">
                  <c:v>0.3</c:v>
                </c:pt>
                <c:pt idx="364">
                  <c:v>0.4</c:v>
                </c:pt>
                <c:pt idx="365">
                  <c:v>0.3</c:v>
                </c:pt>
                <c:pt idx="366">
                  <c:v>0.4</c:v>
                </c:pt>
                <c:pt idx="367">
                  <c:v>0.3</c:v>
                </c:pt>
                <c:pt idx="368">
                  <c:v>0.3</c:v>
                </c:pt>
                <c:pt idx="369">
                  <c:v>0.3</c:v>
                </c:pt>
                <c:pt idx="370">
                  <c:v>0.3</c:v>
                </c:pt>
                <c:pt idx="371">
                  <c:v>0.2</c:v>
                </c:pt>
                <c:pt idx="372">
                  <c:v>0.1</c:v>
                </c:pt>
                <c:pt idx="373">
                  <c:v>0.1</c:v>
                </c:pt>
                <c:pt idx="374">
                  <c:v>0.1</c:v>
                </c:pt>
                <c:pt idx="375">
                  <c:v>0</c:v>
                </c:pt>
                <c:pt idx="376">
                  <c:v>0</c:v>
                </c:pt>
                <c:pt idx="377">
                  <c:v>-0.1</c:v>
                </c:pt>
                <c:pt idx="378">
                  <c:v>-0.1</c:v>
                </c:pt>
                <c:pt idx="379">
                  <c:v>-0.2</c:v>
                </c:pt>
                <c:pt idx="380">
                  <c:v>-0.1</c:v>
                </c:pt>
                <c:pt idx="381">
                  <c:v>-0.1</c:v>
                </c:pt>
                <c:pt idx="382">
                  <c:v>-0.1</c:v>
                </c:pt>
                <c:pt idx="383">
                  <c:v>-0.1</c:v>
                </c:pt>
                <c:pt idx="384">
                  <c:v>-0.2</c:v>
                </c:pt>
                <c:pt idx="385">
                  <c:v>-0.2</c:v>
                </c:pt>
                <c:pt idx="386">
                  <c:v>-0.3</c:v>
                </c:pt>
                <c:pt idx="387">
                  <c:v>-0.3</c:v>
                </c:pt>
                <c:pt idx="388">
                  <c:v>-0.4</c:v>
                </c:pt>
                <c:pt idx="389">
                  <c:v>-0.4</c:v>
                </c:pt>
                <c:pt idx="390">
                  <c:v>-0.4</c:v>
                </c:pt>
                <c:pt idx="391">
                  <c:v>-0.4</c:v>
                </c:pt>
                <c:pt idx="392">
                  <c:v>-0.4</c:v>
                </c:pt>
                <c:pt idx="393">
                  <c:v>-0.4</c:v>
                </c:pt>
                <c:pt idx="394">
                  <c:v>-0.4</c:v>
                </c:pt>
                <c:pt idx="395">
                  <c:v>-0.4</c:v>
                </c:pt>
                <c:pt idx="396">
                  <c:v>-0.7</c:v>
                </c:pt>
                <c:pt idx="397">
                  <c:v>-0.4</c:v>
                </c:pt>
                <c:pt idx="398">
                  <c:v>-0.4</c:v>
                </c:pt>
                <c:pt idx="399">
                  <c:v>-0.3</c:v>
                </c:pt>
                <c:pt idx="400">
                  <c:v>-0.4</c:v>
                </c:pt>
                <c:pt idx="401">
                  <c:v>-0.3</c:v>
                </c:pt>
                <c:pt idx="402">
                  <c:v>-0.4</c:v>
                </c:pt>
                <c:pt idx="403">
                  <c:v>-0.4</c:v>
                </c:pt>
                <c:pt idx="404">
                  <c:v>-0.2</c:v>
                </c:pt>
                <c:pt idx="405">
                  <c:v>-0.3</c:v>
                </c:pt>
                <c:pt idx="406">
                  <c:v>0.1</c:v>
                </c:pt>
                <c:pt idx="407">
                  <c:v>-0.1</c:v>
                </c:pt>
                <c:pt idx="408">
                  <c:v>-0.2</c:v>
                </c:pt>
                <c:pt idx="409">
                  <c:v>-0.2</c:v>
                </c:pt>
                <c:pt idx="410">
                  <c:v>0.1</c:v>
                </c:pt>
                <c:pt idx="411">
                  <c:v>0</c:v>
                </c:pt>
                <c:pt idx="412">
                  <c:v>-0.1</c:v>
                </c:pt>
                <c:pt idx="413">
                  <c:v>0.1</c:v>
                </c:pt>
                <c:pt idx="414">
                  <c:v>0.2</c:v>
                </c:pt>
                <c:pt idx="415">
                  <c:v>0.2</c:v>
                </c:pt>
                <c:pt idx="416">
                  <c:v>0.3</c:v>
                </c:pt>
                <c:pt idx="417">
                  <c:v>0.3</c:v>
                </c:pt>
                <c:pt idx="418">
                  <c:v>0.2</c:v>
                </c:pt>
                <c:pt idx="419">
                  <c:v>0.2</c:v>
                </c:pt>
                <c:pt idx="420">
                  <c:v>0.2</c:v>
                </c:pt>
                <c:pt idx="421">
                  <c:v>0.3</c:v>
                </c:pt>
                <c:pt idx="422">
                  <c:v>0.4</c:v>
                </c:pt>
                <c:pt idx="423">
                  <c:v>0.4</c:v>
                </c:pt>
                <c:pt idx="424">
                  <c:v>0.4</c:v>
                </c:pt>
                <c:pt idx="425">
                  <c:v>0.5</c:v>
                </c:pt>
                <c:pt idx="426">
                  <c:v>0.5</c:v>
                </c:pt>
                <c:pt idx="427">
                  <c:v>0.5</c:v>
                </c:pt>
                <c:pt idx="428">
                  <c:v>0.5</c:v>
                </c:pt>
                <c:pt idx="429">
                  <c:v>0.6</c:v>
                </c:pt>
                <c:pt idx="430">
                  <c:v>0.5</c:v>
                </c:pt>
                <c:pt idx="431">
                  <c:v>0.5</c:v>
                </c:pt>
                <c:pt idx="432">
                  <c:v>0.4</c:v>
                </c:pt>
                <c:pt idx="433">
                  <c:v>0.5</c:v>
                </c:pt>
                <c:pt idx="434">
                  <c:v>0.4</c:v>
                </c:pt>
                <c:pt idx="435">
                  <c:v>0.5</c:v>
                </c:pt>
                <c:pt idx="436">
                  <c:v>0.5</c:v>
                </c:pt>
                <c:pt idx="437">
                  <c:v>0.4</c:v>
                </c:pt>
                <c:pt idx="438">
                  <c:v>0.4</c:v>
                </c:pt>
                <c:pt idx="439">
                  <c:v>0.4</c:v>
                </c:pt>
                <c:pt idx="440">
                  <c:v>0.4</c:v>
                </c:pt>
                <c:pt idx="441">
                  <c:v>0.4</c:v>
                </c:pt>
                <c:pt idx="442">
                  <c:v>0.4</c:v>
                </c:pt>
                <c:pt idx="443">
                  <c:v>0.3</c:v>
                </c:pt>
                <c:pt idx="444">
                  <c:v>0.3</c:v>
                </c:pt>
                <c:pt idx="445">
                  <c:v>0.3</c:v>
                </c:pt>
                <c:pt idx="446">
                  <c:v>0.3</c:v>
                </c:pt>
                <c:pt idx="447">
                  <c:v>0.2</c:v>
                </c:pt>
                <c:pt idx="448">
                  <c:v>0.1</c:v>
                </c:pt>
                <c:pt idx="449">
                  <c:v>0.1</c:v>
                </c:pt>
                <c:pt idx="450">
                  <c:v>0.1</c:v>
                </c:pt>
                <c:pt idx="451">
                  <c:v>0.1</c:v>
                </c:pt>
                <c:pt idx="452">
                  <c:v>0</c:v>
                </c:pt>
                <c:pt idx="453">
                  <c:v>0</c:v>
                </c:pt>
                <c:pt idx="454">
                  <c:v>-0.1</c:v>
                </c:pt>
                <c:pt idx="455">
                  <c:v>-0.2</c:v>
                </c:pt>
                <c:pt idx="456">
                  <c:v>-0.2</c:v>
                </c:pt>
                <c:pt idx="457">
                  <c:v>-0.2</c:v>
                </c:pt>
                <c:pt idx="458">
                  <c:v>-0.2</c:v>
                </c:pt>
                <c:pt idx="459">
                  <c:v>-0.2</c:v>
                </c:pt>
                <c:pt idx="460">
                  <c:v>-0.2</c:v>
                </c:pt>
                <c:pt idx="461">
                  <c:v>-0.3</c:v>
                </c:pt>
                <c:pt idx="462">
                  <c:v>-0.4</c:v>
                </c:pt>
                <c:pt idx="463">
                  <c:v>-0.5</c:v>
                </c:pt>
                <c:pt idx="464">
                  <c:v>-0.5</c:v>
                </c:pt>
                <c:pt idx="465">
                  <c:v>-0.6</c:v>
                </c:pt>
                <c:pt idx="466">
                  <c:v>-0.6</c:v>
                </c:pt>
                <c:pt idx="467">
                  <c:v>-0.6</c:v>
                </c:pt>
                <c:pt idx="468">
                  <c:v>-0.5</c:v>
                </c:pt>
                <c:pt idx="469">
                  <c:v>-0.4</c:v>
                </c:pt>
                <c:pt idx="470">
                  <c:v>-0.4</c:v>
                </c:pt>
                <c:pt idx="471">
                  <c:v>-0.4</c:v>
                </c:pt>
                <c:pt idx="472">
                  <c:v>-0.4</c:v>
                </c:pt>
                <c:pt idx="473">
                  <c:v>-0.3</c:v>
                </c:pt>
                <c:pt idx="474">
                  <c:v>-0.2</c:v>
                </c:pt>
                <c:pt idx="475">
                  <c:v>-0.2</c:v>
                </c:pt>
                <c:pt idx="476">
                  <c:v>-0.2</c:v>
                </c:pt>
                <c:pt idx="477">
                  <c:v>-0.1</c:v>
                </c:pt>
                <c:pt idx="478">
                  <c:v>0</c:v>
                </c:pt>
                <c:pt idx="479">
                  <c:v>0.1</c:v>
                </c:pt>
                <c:pt idx="480">
                  <c:v>0</c:v>
                </c:pt>
                <c:pt idx="481">
                  <c:v>0.1</c:v>
                </c:pt>
                <c:pt idx="482">
                  <c:v>-0.1</c:v>
                </c:pt>
                <c:pt idx="483">
                  <c:v>0.2</c:v>
                </c:pt>
                <c:pt idx="484">
                  <c:v>0.3</c:v>
                </c:pt>
                <c:pt idx="485">
                  <c:v>0.3</c:v>
                </c:pt>
                <c:pt idx="486">
                  <c:v>0.3</c:v>
                </c:pt>
                <c:pt idx="487">
                  <c:v>0.4</c:v>
                </c:pt>
                <c:pt idx="488">
                  <c:v>0.4</c:v>
                </c:pt>
                <c:pt idx="489">
                  <c:v>0.5</c:v>
                </c:pt>
                <c:pt idx="490">
                  <c:v>0.4</c:v>
                </c:pt>
                <c:pt idx="491">
                  <c:v>0.2</c:v>
                </c:pt>
                <c:pt idx="492">
                  <c:v>0.3</c:v>
                </c:pt>
                <c:pt idx="493">
                  <c:v>0.3</c:v>
                </c:pt>
                <c:pt idx="494">
                  <c:v>0.3</c:v>
                </c:pt>
              </c:numCache>
            </c:numRef>
          </c:yVal>
          <c:smooth val="1"/>
          <c:extLst xmlns:c16r2="http://schemas.microsoft.com/office/drawing/2015/06/chart">
            <c:ext xmlns:c16="http://schemas.microsoft.com/office/drawing/2014/chart" uri="{C3380CC4-5D6E-409C-BE32-E72D297353CC}">
              <c16:uniqueId val="{00000000-85C6-4B21-B164-6C1D83977122}"/>
            </c:ext>
          </c:extLst>
        </c:ser>
        <c:ser>
          <c:idx val="0"/>
          <c:order val="1"/>
          <c:spPr>
            <a:ln w="19050" cap="rnd">
              <a:solidFill>
                <a:schemeClr val="accent1"/>
              </a:solidFill>
              <a:round/>
            </a:ln>
            <a:effectLst/>
          </c:spPr>
          <c:marker>
            <c:symbol val="none"/>
          </c:marker>
          <c:xVal>
            <c:numRef>
              <c:f>TARDE!$B$5:$B$499</c:f>
              <c:numCache>
                <c:formatCode>General</c:formatCode>
                <c:ptCount val="4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numCache>
            </c:numRef>
          </c:xVal>
          <c:yVal>
            <c:numRef>
              <c:f>TARDE!$D$5:$D$499</c:f>
              <c:numCache>
                <c:formatCode>General</c:formatCode>
                <c:ptCount val="495"/>
                <c:pt idx="0">
                  <c:v>33</c:v>
                </c:pt>
                <c:pt idx="1">
                  <c:v>33</c:v>
                </c:pt>
                <c:pt idx="2">
                  <c:v>31.8</c:v>
                </c:pt>
                <c:pt idx="3">
                  <c:v>31.2</c:v>
                </c:pt>
                <c:pt idx="4">
                  <c:v>31</c:v>
                </c:pt>
                <c:pt idx="5">
                  <c:v>31.2</c:v>
                </c:pt>
                <c:pt idx="6">
                  <c:v>31.2</c:v>
                </c:pt>
                <c:pt idx="7">
                  <c:v>31.5</c:v>
                </c:pt>
                <c:pt idx="8">
                  <c:v>31.7</c:v>
                </c:pt>
                <c:pt idx="9">
                  <c:v>31.7</c:v>
                </c:pt>
                <c:pt idx="10">
                  <c:v>31.7</c:v>
                </c:pt>
                <c:pt idx="11">
                  <c:v>31.3</c:v>
                </c:pt>
                <c:pt idx="12">
                  <c:v>30.3</c:v>
                </c:pt>
                <c:pt idx="13">
                  <c:v>29.6</c:v>
                </c:pt>
                <c:pt idx="14">
                  <c:v>29.2</c:v>
                </c:pt>
                <c:pt idx="15">
                  <c:v>28.7</c:v>
                </c:pt>
                <c:pt idx="16">
                  <c:v>26.4</c:v>
                </c:pt>
                <c:pt idx="17">
                  <c:v>19.3</c:v>
                </c:pt>
                <c:pt idx="18">
                  <c:v>15.7</c:v>
                </c:pt>
                <c:pt idx="19">
                  <c:v>13</c:v>
                </c:pt>
                <c:pt idx="20">
                  <c:v>10.7</c:v>
                </c:pt>
                <c:pt idx="21">
                  <c:v>9.1</c:v>
                </c:pt>
                <c:pt idx="22">
                  <c:v>8</c:v>
                </c:pt>
                <c:pt idx="23">
                  <c:v>7.2</c:v>
                </c:pt>
                <c:pt idx="24">
                  <c:v>6.4</c:v>
                </c:pt>
                <c:pt idx="25">
                  <c:v>6</c:v>
                </c:pt>
                <c:pt idx="26">
                  <c:v>5.4</c:v>
                </c:pt>
                <c:pt idx="27">
                  <c:v>4.9000000000000004</c:v>
                </c:pt>
                <c:pt idx="28">
                  <c:v>4.5999999999999996</c:v>
                </c:pt>
                <c:pt idx="29">
                  <c:v>4.5</c:v>
                </c:pt>
                <c:pt idx="30">
                  <c:v>4.5999999999999996</c:v>
                </c:pt>
                <c:pt idx="31">
                  <c:v>4.3</c:v>
                </c:pt>
                <c:pt idx="32">
                  <c:v>4.0999999999999996</c:v>
                </c:pt>
                <c:pt idx="33">
                  <c:v>4</c:v>
                </c:pt>
                <c:pt idx="34">
                  <c:v>3.8</c:v>
                </c:pt>
                <c:pt idx="35">
                  <c:v>3.8</c:v>
                </c:pt>
                <c:pt idx="36">
                  <c:v>3.9</c:v>
                </c:pt>
                <c:pt idx="37">
                  <c:v>3.8</c:v>
                </c:pt>
                <c:pt idx="38">
                  <c:v>3.6</c:v>
                </c:pt>
                <c:pt idx="39">
                  <c:v>3.4</c:v>
                </c:pt>
                <c:pt idx="40">
                  <c:v>3.3</c:v>
                </c:pt>
                <c:pt idx="41">
                  <c:v>3.5</c:v>
                </c:pt>
                <c:pt idx="42">
                  <c:v>3.4</c:v>
                </c:pt>
                <c:pt idx="43">
                  <c:v>3.4</c:v>
                </c:pt>
                <c:pt idx="44">
                  <c:v>3.4</c:v>
                </c:pt>
                <c:pt idx="45">
                  <c:v>3.3</c:v>
                </c:pt>
                <c:pt idx="46">
                  <c:v>3.2</c:v>
                </c:pt>
                <c:pt idx="47">
                  <c:v>3.1</c:v>
                </c:pt>
                <c:pt idx="48">
                  <c:v>3</c:v>
                </c:pt>
                <c:pt idx="49">
                  <c:v>2.9</c:v>
                </c:pt>
                <c:pt idx="50">
                  <c:v>2.8</c:v>
                </c:pt>
                <c:pt idx="51">
                  <c:v>2.8</c:v>
                </c:pt>
                <c:pt idx="52">
                  <c:v>2.7</c:v>
                </c:pt>
                <c:pt idx="53">
                  <c:v>2.7</c:v>
                </c:pt>
                <c:pt idx="54">
                  <c:v>2.6</c:v>
                </c:pt>
                <c:pt idx="55">
                  <c:v>2.5</c:v>
                </c:pt>
                <c:pt idx="56">
                  <c:v>2.5</c:v>
                </c:pt>
                <c:pt idx="57">
                  <c:v>2.5</c:v>
                </c:pt>
                <c:pt idx="58">
                  <c:v>2.4</c:v>
                </c:pt>
                <c:pt idx="59">
                  <c:v>2.4</c:v>
                </c:pt>
                <c:pt idx="60">
                  <c:v>2.4</c:v>
                </c:pt>
                <c:pt idx="61">
                  <c:v>2.2999999999999998</c:v>
                </c:pt>
                <c:pt idx="62">
                  <c:v>2.2999999999999998</c:v>
                </c:pt>
                <c:pt idx="63">
                  <c:v>2.2999999999999998</c:v>
                </c:pt>
                <c:pt idx="64">
                  <c:v>2.2999999999999998</c:v>
                </c:pt>
                <c:pt idx="65">
                  <c:v>2.2999999999999998</c:v>
                </c:pt>
                <c:pt idx="66">
                  <c:v>2.2000000000000002</c:v>
                </c:pt>
                <c:pt idx="67">
                  <c:v>2.2000000000000002</c:v>
                </c:pt>
                <c:pt idx="68">
                  <c:v>2.2000000000000002</c:v>
                </c:pt>
                <c:pt idx="69">
                  <c:v>2.2000000000000002</c:v>
                </c:pt>
                <c:pt idx="70">
                  <c:v>2.2000000000000002</c:v>
                </c:pt>
                <c:pt idx="71">
                  <c:v>2.1</c:v>
                </c:pt>
                <c:pt idx="72">
                  <c:v>2.1</c:v>
                </c:pt>
                <c:pt idx="73">
                  <c:v>2.1</c:v>
                </c:pt>
                <c:pt idx="74">
                  <c:v>2.1</c:v>
                </c:pt>
                <c:pt idx="75">
                  <c:v>2.1</c:v>
                </c:pt>
                <c:pt idx="76">
                  <c:v>2.1</c:v>
                </c:pt>
                <c:pt idx="77">
                  <c:v>2.1</c:v>
                </c:pt>
                <c:pt idx="78">
                  <c:v>2.1</c:v>
                </c:pt>
                <c:pt idx="79">
                  <c:v>2.1</c:v>
                </c:pt>
                <c:pt idx="80">
                  <c:v>2.1</c:v>
                </c:pt>
                <c:pt idx="81">
                  <c:v>2.1</c:v>
                </c:pt>
                <c:pt idx="82">
                  <c:v>2.1</c:v>
                </c:pt>
                <c:pt idx="83">
                  <c:v>2.2000000000000002</c:v>
                </c:pt>
                <c:pt idx="84">
                  <c:v>2.2000000000000002</c:v>
                </c:pt>
                <c:pt idx="85">
                  <c:v>2.2000000000000002</c:v>
                </c:pt>
                <c:pt idx="86">
                  <c:v>2.2000000000000002</c:v>
                </c:pt>
                <c:pt idx="87">
                  <c:v>2.2000000000000002</c:v>
                </c:pt>
                <c:pt idx="88">
                  <c:v>2.2000000000000002</c:v>
                </c:pt>
                <c:pt idx="89">
                  <c:v>2.2000000000000002</c:v>
                </c:pt>
                <c:pt idx="90">
                  <c:v>2.2000000000000002</c:v>
                </c:pt>
                <c:pt idx="91">
                  <c:v>2.2999999999999998</c:v>
                </c:pt>
                <c:pt idx="92">
                  <c:v>2.2999999999999998</c:v>
                </c:pt>
                <c:pt idx="93">
                  <c:v>2.4</c:v>
                </c:pt>
                <c:pt idx="94">
                  <c:v>2.4</c:v>
                </c:pt>
                <c:pt idx="95">
                  <c:v>2.4</c:v>
                </c:pt>
                <c:pt idx="96">
                  <c:v>3.1</c:v>
                </c:pt>
                <c:pt idx="97">
                  <c:v>4.0999999999999996</c:v>
                </c:pt>
                <c:pt idx="98">
                  <c:v>5.4</c:v>
                </c:pt>
                <c:pt idx="99">
                  <c:v>6.6</c:v>
                </c:pt>
                <c:pt idx="100">
                  <c:v>8</c:v>
                </c:pt>
                <c:pt idx="101">
                  <c:v>9.6999999999999993</c:v>
                </c:pt>
                <c:pt idx="102">
                  <c:v>10.5</c:v>
                </c:pt>
                <c:pt idx="103">
                  <c:v>10.5</c:v>
                </c:pt>
                <c:pt idx="104">
                  <c:v>9.5</c:v>
                </c:pt>
                <c:pt idx="105">
                  <c:v>8.4</c:v>
                </c:pt>
                <c:pt idx="106">
                  <c:v>7.4</c:v>
                </c:pt>
                <c:pt idx="107">
                  <c:v>6.7</c:v>
                </c:pt>
                <c:pt idx="108">
                  <c:v>6.2</c:v>
                </c:pt>
                <c:pt idx="109">
                  <c:v>5.8</c:v>
                </c:pt>
                <c:pt idx="110">
                  <c:v>5.3</c:v>
                </c:pt>
                <c:pt idx="111">
                  <c:v>4.7</c:v>
                </c:pt>
                <c:pt idx="112">
                  <c:v>4.4000000000000004</c:v>
                </c:pt>
                <c:pt idx="113">
                  <c:v>4.3</c:v>
                </c:pt>
                <c:pt idx="114">
                  <c:v>4</c:v>
                </c:pt>
                <c:pt idx="115">
                  <c:v>3.8</c:v>
                </c:pt>
                <c:pt idx="116">
                  <c:v>3.6</c:v>
                </c:pt>
                <c:pt idx="117">
                  <c:v>3.6</c:v>
                </c:pt>
                <c:pt idx="118">
                  <c:v>3.4</c:v>
                </c:pt>
                <c:pt idx="119">
                  <c:v>3.4</c:v>
                </c:pt>
                <c:pt idx="120">
                  <c:v>3.4</c:v>
                </c:pt>
                <c:pt idx="121">
                  <c:v>3.5</c:v>
                </c:pt>
                <c:pt idx="122">
                  <c:v>3.3</c:v>
                </c:pt>
                <c:pt idx="123">
                  <c:v>3.2</c:v>
                </c:pt>
                <c:pt idx="124">
                  <c:v>3.2</c:v>
                </c:pt>
                <c:pt idx="125">
                  <c:v>3.2</c:v>
                </c:pt>
                <c:pt idx="126">
                  <c:v>3.2</c:v>
                </c:pt>
                <c:pt idx="127">
                  <c:v>3.2</c:v>
                </c:pt>
                <c:pt idx="128">
                  <c:v>3.3</c:v>
                </c:pt>
                <c:pt idx="129">
                  <c:v>3.3</c:v>
                </c:pt>
                <c:pt idx="130">
                  <c:v>3.2</c:v>
                </c:pt>
                <c:pt idx="131">
                  <c:v>3.2</c:v>
                </c:pt>
                <c:pt idx="132">
                  <c:v>3.4</c:v>
                </c:pt>
                <c:pt idx="133">
                  <c:v>3.4</c:v>
                </c:pt>
                <c:pt idx="134">
                  <c:v>3.5</c:v>
                </c:pt>
                <c:pt idx="135">
                  <c:v>3.5</c:v>
                </c:pt>
                <c:pt idx="136">
                  <c:v>3.5</c:v>
                </c:pt>
                <c:pt idx="137">
                  <c:v>3.5</c:v>
                </c:pt>
                <c:pt idx="138">
                  <c:v>3.6</c:v>
                </c:pt>
                <c:pt idx="139">
                  <c:v>3.6</c:v>
                </c:pt>
                <c:pt idx="140">
                  <c:v>3.6</c:v>
                </c:pt>
                <c:pt idx="141">
                  <c:v>3.7</c:v>
                </c:pt>
                <c:pt idx="142">
                  <c:v>3.8</c:v>
                </c:pt>
                <c:pt idx="143">
                  <c:v>3.8</c:v>
                </c:pt>
                <c:pt idx="144">
                  <c:v>3.8</c:v>
                </c:pt>
                <c:pt idx="145">
                  <c:v>3.9</c:v>
                </c:pt>
                <c:pt idx="146">
                  <c:v>3.9</c:v>
                </c:pt>
                <c:pt idx="147">
                  <c:v>4</c:v>
                </c:pt>
                <c:pt idx="148">
                  <c:v>4</c:v>
                </c:pt>
                <c:pt idx="149">
                  <c:v>4</c:v>
                </c:pt>
                <c:pt idx="150">
                  <c:v>4</c:v>
                </c:pt>
                <c:pt idx="151">
                  <c:v>4</c:v>
                </c:pt>
                <c:pt idx="152">
                  <c:v>3.9</c:v>
                </c:pt>
                <c:pt idx="153">
                  <c:v>3.9</c:v>
                </c:pt>
                <c:pt idx="154">
                  <c:v>3.9</c:v>
                </c:pt>
                <c:pt idx="155">
                  <c:v>4.2</c:v>
                </c:pt>
                <c:pt idx="156">
                  <c:v>3.8</c:v>
                </c:pt>
                <c:pt idx="157">
                  <c:v>3.8</c:v>
                </c:pt>
                <c:pt idx="158">
                  <c:v>3.8</c:v>
                </c:pt>
                <c:pt idx="159">
                  <c:v>3.8</c:v>
                </c:pt>
                <c:pt idx="160">
                  <c:v>3.8</c:v>
                </c:pt>
                <c:pt idx="161">
                  <c:v>3.9</c:v>
                </c:pt>
                <c:pt idx="162">
                  <c:v>3.9</c:v>
                </c:pt>
                <c:pt idx="163">
                  <c:v>4</c:v>
                </c:pt>
                <c:pt idx="164">
                  <c:v>4</c:v>
                </c:pt>
                <c:pt idx="165">
                  <c:v>10.3</c:v>
                </c:pt>
                <c:pt idx="166">
                  <c:v>12.2</c:v>
                </c:pt>
                <c:pt idx="167">
                  <c:v>14.1</c:v>
                </c:pt>
                <c:pt idx="168">
                  <c:v>15.7</c:v>
                </c:pt>
                <c:pt idx="169">
                  <c:v>17.2</c:v>
                </c:pt>
                <c:pt idx="170">
                  <c:v>18.5</c:v>
                </c:pt>
                <c:pt idx="171">
                  <c:v>19.7</c:v>
                </c:pt>
                <c:pt idx="172">
                  <c:v>20.7</c:v>
                </c:pt>
                <c:pt idx="173">
                  <c:v>21.6</c:v>
                </c:pt>
                <c:pt idx="174">
                  <c:v>22.5</c:v>
                </c:pt>
                <c:pt idx="175">
                  <c:v>23.2</c:v>
                </c:pt>
                <c:pt idx="176">
                  <c:v>23.9</c:v>
                </c:pt>
                <c:pt idx="177">
                  <c:v>24.5</c:v>
                </c:pt>
                <c:pt idx="178">
                  <c:v>19.399999999999999</c:v>
                </c:pt>
                <c:pt idx="179">
                  <c:v>12.5</c:v>
                </c:pt>
                <c:pt idx="180">
                  <c:v>8</c:v>
                </c:pt>
                <c:pt idx="181">
                  <c:v>5.9</c:v>
                </c:pt>
                <c:pt idx="182">
                  <c:v>3.8</c:v>
                </c:pt>
                <c:pt idx="183">
                  <c:v>2.6</c:v>
                </c:pt>
                <c:pt idx="184">
                  <c:v>1.8</c:v>
                </c:pt>
                <c:pt idx="185">
                  <c:v>1.3</c:v>
                </c:pt>
                <c:pt idx="186">
                  <c:v>0.8</c:v>
                </c:pt>
                <c:pt idx="187">
                  <c:v>0.4</c:v>
                </c:pt>
                <c:pt idx="188">
                  <c:v>0.1</c:v>
                </c:pt>
                <c:pt idx="189">
                  <c:v>0.1</c:v>
                </c:pt>
                <c:pt idx="190">
                  <c:v>-0.1</c:v>
                </c:pt>
                <c:pt idx="191">
                  <c:v>-0.3</c:v>
                </c:pt>
                <c:pt idx="192">
                  <c:v>-0.4</c:v>
                </c:pt>
                <c:pt idx="193">
                  <c:v>-0.5</c:v>
                </c:pt>
                <c:pt idx="194">
                  <c:v>-0.7</c:v>
                </c:pt>
                <c:pt idx="195">
                  <c:v>-0.5</c:v>
                </c:pt>
                <c:pt idx="196">
                  <c:v>-0.4</c:v>
                </c:pt>
                <c:pt idx="197">
                  <c:v>0.1</c:v>
                </c:pt>
                <c:pt idx="198">
                  <c:v>-0.4</c:v>
                </c:pt>
                <c:pt idx="199">
                  <c:v>-0.4</c:v>
                </c:pt>
                <c:pt idx="200">
                  <c:v>-0.6</c:v>
                </c:pt>
                <c:pt idx="201">
                  <c:v>-0.6</c:v>
                </c:pt>
                <c:pt idx="202">
                  <c:v>-0.6</c:v>
                </c:pt>
                <c:pt idx="203">
                  <c:v>-0.6</c:v>
                </c:pt>
                <c:pt idx="204">
                  <c:v>-0.4</c:v>
                </c:pt>
                <c:pt idx="205">
                  <c:v>-0.5</c:v>
                </c:pt>
                <c:pt idx="206">
                  <c:v>-0.5</c:v>
                </c:pt>
                <c:pt idx="207">
                  <c:v>-0.5</c:v>
                </c:pt>
                <c:pt idx="208">
                  <c:v>-0.4</c:v>
                </c:pt>
                <c:pt idx="209">
                  <c:v>-0.4</c:v>
                </c:pt>
                <c:pt idx="210">
                  <c:v>-0.4</c:v>
                </c:pt>
                <c:pt idx="211">
                  <c:v>-0.4</c:v>
                </c:pt>
                <c:pt idx="212">
                  <c:v>-0.3</c:v>
                </c:pt>
                <c:pt idx="213">
                  <c:v>-0.2</c:v>
                </c:pt>
                <c:pt idx="214">
                  <c:v>-0.1</c:v>
                </c:pt>
                <c:pt idx="215">
                  <c:v>-0.1</c:v>
                </c:pt>
                <c:pt idx="216">
                  <c:v>-0.1</c:v>
                </c:pt>
                <c:pt idx="217">
                  <c:v>-0.1</c:v>
                </c:pt>
                <c:pt idx="218">
                  <c:v>-0.1</c:v>
                </c:pt>
                <c:pt idx="219">
                  <c:v>0.3</c:v>
                </c:pt>
                <c:pt idx="220">
                  <c:v>0.2</c:v>
                </c:pt>
                <c:pt idx="221">
                  <c:v>0.1</c:v>
                </c:pt>
                <c:pt idx="222">
                  <c:v>0.2</c:v>
                </c:pt>
                <c:pt idx="223">
                  <c:v>0.2</c:v>
                </c:pt>
                <c:pt idx="224">
                  <c:v>0.4</c:v>
                </c:pt>
                <c:pt idx="225">
                  <c:v>0.3</c:v>
                </c:pt>
                <c:pt idx="226">
                  <c:v>0.2</c:v>
                </c:pt>
                <c:pt idx="227">
                  <c:v>0.2</c:v>
                </c:pt>
                <c:pt idx="228">
                  <c:v>0.2</c:v>
                </c:pt>
                <c:pt idx="229">
                  <c:v>0.2</c:v>
                </c:pt>
                <c:pt idx="230">
                  <c:v>0.4</c:v>
                </c:pt>
                <c:pt idx="231">
                  <c:v>0.2</c:v>
                </c:pt>
                <c:pt idx="232">
                  <c:v>0.2</c:v>
                </c:pt>
                <c:pt idx="233">
                  <c:v>0.4</c:v>
                </c:pt>
                <c:pt idx="234">
                  <c:v>0.2</c:v>
                </c:pt>
                <c:pt idx="235">
                  <c:v>0.1</c:v>
                </c:pt>
                <c:pt idx="236">
                  <c:v>-0.1</c:v>
                </c:pt>
                <c:pt idx="237">
                  <c:v>-0.2</c:v>
                </c:pt>
                <c:pt idx="238">
                  <c:v>-0.3</c:v>
                </c:pt>
                <c:pt idx="239">
                  <c:v>-0.3</c:v>
                </c:pt>
                <c:pt idx="240">
                  <c:v>-0.4</c:v>
                </c:pt>
                <c:pt idx="241">
                  <c:v>-0.5</c:v>
                </c:pt>
                <c:pt idx="242">
                  <c:v>-0.5</c:v>
                </c:pt>
                <c:pt idx="243">
                  <c:v>-0.7</c:v>
                </c:pt>
                <c:pt idx="244">
                  <c:v>-0.3</c:v>
                </c:pt>
                <c:pt idx="245">
                  <c:v>0.4</c:v>
                </c:pt>
                <c:pt idx="246">
                  <c:v>0.1</c:v>
                </c:pt>
                <c:pt idx="247">
                  <c:v>-0.1</c:v>
                </c:pt>
                <c:pt idx="248">
                  <c:v>0</c:v>
                </c:pt>
                <c:pt idx="249">
                  <c:v>-0.4</c:v>
                </c:pt>
                <c:pt idx="250">
                  <c:v>-0.3</c:v>
                </c:pt>
                <c:pt idx="251">
                  <c:v>-0.6</c:v>
                </c:pt>
                <c:pt idx="252">
                  <c:v>-0.7</c:v>
                </c:pt>
                <c:pt idx="253">
                  <c:v>-0.8</c:v>
                </c:pt>
                <c:pt idx="254">
                  <c:v>-0.9</c:v>
                </c:pt>
                <c:pt idx="255">
                  <c:v>-0.9</c:v>
                </c:pt>
                <c:pt idx="256">
                  <c:v>-1</c:v>
                </c:pt>
                <c:pt idx="257">
                  <c:v>-1.1000000000000001</c:v>
                </c:pt>
                <c:pt idx="258">
                  <c:v>-1.2</c:v>
                </c:pt>
                <c:pt idx="259">
                  <c:v>-1.2</c:v>
                </c:pt>
                <c:pt idx="260">
                  <c:v>-1.2</c:v>
                </c:pt>
                <c:pt idx="261">
                  <c:v>-1.2</c:v>
                </c:pt>
                <c:pt idx="262">
                  <c:v>-1.2</c:v>
                </c:pt>
                <c:pt idx="263">
                  <c:v>-1.2</c:v>
                </c:pt>
                <c:pt idx="264">
                  <c:v>-1.2</c:v>
                </c:pt>
                <c:pt idx="265">
                  <c:v>-1.2</c:v>
                </c:pt>
                <c:pt idx="266">
                  <c:v>-1.2</c:v>
                </c:pt>
                <c:pt idx="267">
                  <c:v>-1.2</c:v>
                </c:pt>
                <c:pt idx="268">
                  <c:v>-1.2</c:v>
                </c:pt>
                <c:pt idx="269">
                  <c:v>-1.1000000000000001</c:v>
                </c:pt>
                <c:pt idx="270">
                  <c:v>-1.1000000000000001</c:v>
                </c:pt>
                <c:pt idx="271">
                  <c:v>-1.1000000000000001</c:v>
                </c:pt>
                <c:pt idx="272">
                  <c:v>-1.1000000000000001</c:v>
                </c:pt>
                <c:pt idx="273">
                  <c:v>-1</c:v>
                </c:pt>
                <c:pt idx="274">
                  <c:v>-1</c:v>
                </c:pt>
                <c:pt idx="275">
                  <c:v>-0.9</c:v>
                </c:pt>
                <c:pt idx="276">
                  <c:v>-0.9</c:v>
                </c:pt>
                <c:pt idx="277">
                  <c:v>-0.9</c:v>
                </c:pt>
                <c:pt idx="278">
                  <c:v>-0.8</c:v>
                </c:pt>
                <c:pt idx="279">
                  <c:v>-0.8</c:v>
                </c:pt>
                <c:pt idx="280">
                  <c:v>-0.8</c:v>
                </c:pt>
                <c:pt idx="281">
                  <c:v>-0.8</c:v>
                </c:pt>
                <c:pt idx="282">
                  <c:v>-0.7</c:v>
                </c:pt>
                <c:pt idx="283">
                  <c:v>-0.6</c:v>
                </c:pt>
                <c:pt idx="284">
                  <c:v>-0.6</c:v>
                </c:pt>
                <c:pt idx="285">
                  <c:v>-0.5</c:v>
                </c:pt>
                <c:pt idx="286">
                  <c:v>-0.5</c:v>
                </c:pt>
                <c:pt idx="287">
                  <c:v>-0.4</c:v>
                </c:pt>
                <c:pt idx="288">
                  <c:v>-0.4</c:v>
                </c:pt>
                <c:pt idx="289">
                  <c:v>-0.3</c:v>
                </c:pt>
                <c:pt idx="290">
                  <c:v>-0.3</c:v>
                </c:pt>
                <c:pt idx="291">
                  <c:v>-0.3</c:v>
                </c:pt>
                <c:pt idx="292">
                  <c:v>-0.2</c:v>
                </c:pt>
                <c:pt idx="293">
                  <c:v>-0.2</c:v>
                </c:pt>
                <c:pt idx="294">
                  <c:v>-0.1</c:v>
                </c:pt>
                <c:pt idx="295">
                  <c:v>0</c:v>
                </c:pt>
                <c:pt idx="296">
                  <c:v>0</c:v>
                </c:pt>
                <c:pt idx="297">
                  <c:v>0</c:v>
                </c:pt>
                <c:pt idx="298">
                  <c:v>0</c:v>
                </c:pt>
                <c:pt idx="299">
                  <c:v>-0.1</c:v>
                </c:pt>
                <c:pt idx="300">
                  <c:v>-0.1</c:v>
                </c:pt>
                <c:pt idx="301">
                  <c:v>0</c:v>
                </c:pt>
                <c:pt idx="302">
                  <c:v>0</c:v>
                </c:pt>
                <c:pt idx="303">
                  <c:v>0</c:v>
                </c:pt>
                <c:pt idx="304">
                  <c:v>0</c:v>
                </c:pt>
                <c:pt idx="305">
                  <c:v>-0.1</c:v>
                </c:pt>
                <c:pt idx="306">
                  <c:v>-0.1</c:v>
                </c:pt>
                <c:pt idx="307">
                  <c:v>0</c:v>
                </c:pt>
                <c:pt idx="308">
                  <c:v>0</c:v>
                </c:pt>
                <c:pt idx="309">
                  <c:v>-0.1</c:v>
                </c:pt>
                <c:pt idx="310">
                  <c:v>-0.1</c:v>
                </c:pt>
                <c:pt idx="311">
                  <c:v>0</c:v>
                </c:pt>
                <c:pt idx="312">
                  <c:v>0</c:v>
                </c:pt>
                <c:pt idx="313">
                  <c:v>-0.2</c:v>
                </c:pt>
                <c:pt idx="314">
                  <c:v>-0.2</c:v>
                </c:pt>
                <c:pt idx="315">
                  <c:v>-0.3</c:v>
                </c:pt>
                <c:pt idx="316">
                  <c:v>-0.4</c:v>
                </c:pt>
                <c:pt idx="317">
                  <c:v>-0.6</c:v>
                </c:pt>
                <c:pt idx="318">
                  <c:v>-0.7</c:v>
                </c:pt>
                <c:pt idx="319">
                  <c:v>-0.8</c:v>
                </c:pt>
                <c:pt idx="320">
                  <c:v>-0.9</c:v>
                </c:pt>
                <c:pt idx="321">
                  <c:v>-0.9</c:v>
                </c:pt>
                <c:pt idx="322">
                  <c:v>-0.9</c:v>
                </c:pt>
                <c:pt idx="323">
                  <c:v>-1</c:v>
                </c:pt>
                <c:pt idx="324">
                  <c:v>-1.1000000000000001</c:v>
                </c:pt>
                <c:pt idx="325">
                  <c:v>-1.1000000000000001</c:v>
                </c:pt>
                <c:pt idx="326">
                  <c:v>-1</c:v>
                </c:pt>
                <c:pt idx="327">
                  <c:v>-1.1000000000000001</c:v>
                </c:pt>
                <c:pt idx="328">
                  <c:v>-1.1000000000000001</c:v>
                </c:pt>
                <c:pt idx="329">
                  <c:v>-1.1000000000000001</c:v>
                </c:pt>
                <c:pt idx="330">
                  <c:v>-1</c:v>
                </c:pt>
                <c:pt idx="331">
                  <c:v>-0.9</c:v>
                </c:pt>
                <c:pt idx="332">
                  <c:v>-0.9</c:v>
                </c:pt>
                <c:pt idx="333">
                  <c:v>-0.7</c:v>
                </c:pt>
                <c:pt idx="334">
                  <c:v>-0.7</c:v>
                </c:pt>
                <c:pt idx="335">
                  <c:v>-0.6</c:v>
                </c:pt>
                <c:pt idx="336">
                  <c:v>-0.7</c:v>
                </c:pt>
                <c:pt idx="337">
                  <c:v>-0.5</c:v>
                </c:pt>
                <c:pt idx="338">
                  <c:v>-0.5</c:v>
                </c:pt>
                <c:pt idx="339">
                  <c:v>-0.4</c:v>
                </c:pt>
                <c:pt idx="340">
                  <c:v>-0.4</c:v>
                </c:pt>
                <c:pt idx="341">
                  <c:v>-0.3</c:v>
                </c:pt>
                <c:pt idx="342">
                  <c:v>-0.3</c:v>
                </c:pt>
                <c:pt idx="343">
                  <c:v>-0.3</c:v>
                </c:pt>
                <c:pt idx="344">
                  <c:v>-0.3</c:v>
                </c:pt>
                <c:pt idx="345">
                  <c:v>-0.2</c:v>
                </c:pt>
                <c:pt idx="346">
                  <c:v>-0.2</c:v>
                </c:pt>
                <c:pt idx="347">
                  <c:v>0</c:v>
                </c:pt>
                <c:pt idx="348">
                  <c:v>0</c:v>
                </c:pt>
                <c:pt idx="349">
                  <c:v>0.1</c:v>
                </c:pt>
                <c:pt idx="350">
                  <c:v>-0.2</c:v>
                </c:pt>
                <c:pt idx="351">
                  <c:v>0.1</c:v>
                </c:pt>
                <c:pt idx="352">
                  <c:v>0.1</c:v>
                </c:pt>
                <c:pt idx="353">
                  <c:v>0.1</c:v>
                </c:pt>
                <c:pt idx="354">
                  <c:v>-0.2</c:v>
                </c:pt>
                <c:pt idx="355">
                  <c:v>0.2</c:v>
                </c:pt>
                <c:pt idx="356">
                  <c:v>0.1</c:v>
                </c:pt>
                <c:pt idx="357">
                  <c:v>0.2</c:v>
                </c:pt>
                <c:pt idx="358">
                  <c:v>0.4</c:v>
                </c:pt>
                <c:pt idx="359">
                  <c:v>0.4</c:v>
                </c:pt>
                <c:pt idx="360">
                  <c:v>0.3</c:v>
                </c:pt>
                <c:pt idx="361">
                  <c:v>0.2</c:v>
                </c:pt>
                <c:pt idx="362">
                  <c:v>0.3</c:v>
                </c:pt>
                <c:pt idx="363">
                  <c:v>0.3</c:v>
                </c:pt>
                <c:pt idx="364">
                  <c:v>0.4</c:v>
                </c:pt>
                <c:pt idx="365">
                  <c:v>0.3</c:v>
                </c:pt>
                <c:pt idx="366">
                  <c:v>0.4</c:v>
                </c:pt>
                <c:pt idx="367">
                  <c:v>0.3</c:v>
                </c:pt>
                <c:pt idx="368">
                  <c:v>0.3</c:v>
                </c:pt>
                <c:pt idx="369">
                  <c:v>0.3</c:v>
                </c:pt>
                <c:pt idx="370">
                  <c:v>0.3</c:v>
                </c:pt>
                <c:pt idx="371">
                  <c:v>0.2</c:v>
                </c:pt>
                <c:pt idx="372">
                  <c:v>0.1</c:v>
                </c:pt>
                <c:pt idx="373">
                  <c:v>0.1</c:v>
                </c:pt>
                <c:pt idx="374">
                  <c:v>0.1</c:v>
                </c:pt>
                <c:pt idx="375">
                  <c:v>0</c:v>
                </c:pt>
                <c:pt idx="376">
                  <c:v>0</c:v>
                </c:pt>
                <c:pt idx="377">
                  <c:v>-0.1</c:v>
                </c:pt>
                <c:pt idx="378">
                  <c:v>-0.1</c:v>
                </c:pt>
                <c:pt idx="379">
                  <c:v>-0.2</c:v>
                </c:pt>
                <c:pt idx="380">
                  <c:v>-0.1</c:v>
                </c:pt>
                <c:pt idx="381">
                  <c:v>-0.1</c:v>
                </c:pt>
                <c:pt idx="382">
                  <c:v>-0.1</c:v>
                </c:pt>
                <c:pt idx="383">
                  <c:v>-0.1</c:v>
                </c:pt>
                <c:pt idx="384">
                  <c:v>-0.2</c:v>
                </c:pt>
                <c:pt idx="385">
                  <c:v>-0.2</c:v>
                </c:pt>
                <c:pt idx="386">
                  <c:v>-0.3</c:v>
                </c:pt>
                <c:pt idx="387">
                  <c:v>-0.3</c:v>
                </c:pt>
                <c:pt idx="388">
                  <c:v>-0.4</c:v>
                </c:pt>
                <c:pt idx="389">
                  <c:v>-0.4</c:v>
                </c:pt>
                <c:pt idx="390">
                  <c:v>-0.4</c:v>
                </c:pt>
                <c:pt idx="391">
                  <c:v>-0.4</c:v>
                </c:pt>
                <c:pt idx="392">
                  <c:v>-0.4</c:v>
                </c:pt>
                <c:pt idx="393">
                  <c:v>-0.4</c:v>
                </c:pt>
                <c:pt idx="394">
                  <c:v>-0.4</c:v>
                </c:pt>
                <c:pt idx="395">
                  <c:v>-0.4</c:v>
                </c:pt>
                <c:pt idx="396">
                  <c:v>-0.7</c:v>
                </c:pt>
                <c:pt idx="397">
                  <c:v>-0.4</c:v>
                </c:pt>
                <c:pt idx="398">
                  <c:v>-0.4</c:v>
                </c:pt>
                <c:pt idx="399">
                  <c:v>-0.3</c:v>
                </c:pt>
                <c:pt idx="400">
                  <c:v>-0.4</c:v>
                </c:pt>
                <c:pt idx="401">
                  <c:v>-0.3</c:v>
                </c:pt>
                <c:pt idx="402">
                  <c:v>-0.4</c:v>
                </c:pt>
                <c:pt idx="403">
                  <c:v>-0.4</c:v>
                </c:pt>
                <c:pt idx="404">
                  <c:v>-0.2</c:v>
                </c:pt>
                <c:pt idx="405">
                  <c:v>-0.3</c:v>
                </c:pt>
                <c:pt idx="406">
                  <c:v>0.1</c:v>
                </c:pt>
                <c:pt idx="407">
                  <c:v>-0.1</c:v>
                </c:pt>
                <c:pt idx="408">
                  <c:v>-0.2</c:v>
                </c:pt>
                <c:pt idx="409">
                  <c:v>-0.2</c:v>
                </c:pt>
                <c:pt idx="410">
                  <c:v>0.1</c:v>
                </c:pt>
                <c:pt idx="411">
                  <c:v>0</c:v>
                </c:pt>
                <c:pt idx="412">
                  <c:v>-0.1</c:v>
                </c:pt>
                <c:pt idx="413">
                  <c:v>0.1</c:v>
                </c:pt>
                <c:pt idx="414">
                  <c:v>0.2</c:v>
                </c:pt>
                <c:pt idx="415">
                  <c:v>0.2</c:v>
                </c:pt>
                <c:pt idx="416">
                  <c:v>0.3</c:v>
                </c:pt>
                <c:pt idx="417">
                  <c:v>0.3</c:v>
                </c:pt>
                <c:pt idx="418">
                  <c:v>0.2</c:v>
                </c:pt>
                <c:pt idx="419">
                  <c:v>0.2</c:v>
                </c:pt>
                <c:pt idx="420">
                  <c:v>0.2</c:v>
                </c:pt>
                <c:pt idx="421">
                  <c:v>0.3</c:v>
                </c:pt>
                <c:pt idx="422">
                  <c:v>0.4</c:v>
                </c:pt>
                <c:pt idx="423">
                  <c:v>0.4</c:v>
                </c:pt>
                <c:pt idx="424">
                  <c:v>0.4</c:v>
                </c:pt>
                <c:pt idx="425">
                  <c:v>0.5</c:v>
                </c:pt>
                <c:pt idx="426">
                  <c:v>0.5</c:v>
                </c:pt>
                <c:pt idx="427">
                  <c:v>0.5</c:v>
                </c:pt>
                <c:pt idx="428">
                  <c:v>0.5</c:v>
                </c:pt>
                <c:pt idx="429">
                  <c:v>0.6</c:v>
                </c:pt>
                <c:pt idx="430">
                  <c:v>0.5</c:v>
                </c:pt>
                <c:pt idx="431">
                  <c:v>0.5</c:v>
                </c:pt>
                <c:pt idx="432">
                  <c:v>0.4</c:v>
                </c:pt>
                <c:pt idx="433">
                  <c:v>0.5</c:v>
                </c:pt>
                <c:pt idx="434">
                  <c:v>0.4</c:v>
                </c:pt>
                <c:pt idx="435">
                  <c:v>0.5</c:v>
                </c:pt>
                <c:pt idx="436">
                  <c:v>0.5</c:v>
                </c:pt>
                <c:pt idx="437">
                  <c:v>0.4</c:v>
                </c:pt>
                <c:pt idx="438">
                  <c:v>0.4</c:v>
                </c:pt>
                <c:pt idx="439">
                  <c:v>0.4</c:v>
                </c:pt>
                <c:pt idx="440">
                  <c:v>0.4</c:v>
                </c:pt>
                <c:pt idx="441">
                  <c:v>0.4</c:v>
                </c:pt>
                <c:pt idx="442">
                  <c:v>0.4</c:v>
                </c:pt>
                <c:pt idx="443">
                  <c:v>0.3</c:v>
                </c:pt>
                <c:pt idx="444">
                  <c:v>0.3</c:v>
                </c:pt>
                <c:pt idx="445">
                  <c:v>0.3</c:v>
                </c:pt>
                <c:pt idx="446">
                  <c:v>0.3</c:v>
                </c:pt>
                <c:pt idx="447">
                  <c:v>0.2</c:v>
                </c:pt>
                <c:pt idx="448">
                  <c:v>0.1</c:v>
                </c:pt>
                <c:pt idx="449">
                  <c:v>0.1</c:v>
                </c:pt>
                <c:pt idx="450">
                  <c:v>0.1</c:v>
                </c:pt>
                <c:pt idx="451">
                  <c:v>0.1</c:v>
                </c:pt>
                <c:pt idx="452">
                  <c:v>0</c:v>
                </c:pt>
                <c:pt idx="453">
                  <c:v>0</c:v>
                </c:pt>
                <c:pt idx="454">
                  <c:v>-0.1</c:v>
                </c:pt>
                <c:pt idx="455">
                  <c:v>-0.2</c:v>
                </c:pt>
                <c:pt idx="456">
                  <c:v>-0.2</c:v>
                </c:pt>
                <c:pt idx="457">
                  <c:v>-0.2</c:v>
                </c:pt>
                <c:pt idx="458">
                  <c:v>-0.2</c:v>
                </c:pt>
                <c:pt idx="459">
                  <c:v>-0.2</c:v>
                </c:pt>
                <c:pt idx="460">
                  <c:v>-0.2</c:v>
                </c:pt>
                <c:pt idx="461">
                  <c:v>-0.3</c:v>
                </c:pt>
                <c:pt idx="462">
                  <c:v>-0.4</c:v>
                </c:pt>
                <c:pt idx="463">
                  <c:v>-0.5</c:v>
                </c:pt>
                <c:pt idx="464">
                  <c:v>-0.5</c:v>
                </c:pt>
                <c:pt idx="465">
                  <c:v>-0.6</c:v>
                </c:pt>
                <c:pt idx="466">
                  <c:v>-0.6</c:v>
                </c:pt>
                <c:pt idx="467">
                  <c:v>-0.6</c:v>
                </c:pt>
                <c:pt idx="468">
                  <c:v>-0.5</c:v>
                </c:pt>
                <c:pt idx="469">
                  <c:v>-0.4</c:v>
                </c:pt>
                <c:pt idx="470">
                  <c:v>-0.4</c:v>
                </c:pt>
                <c:pt idx="471">
                  <c:v>-0.4</c:v>
                </c:pt>
                <c:pt idx="472">
                  <c:v>-0.4</c:v>
                </c:pt>
                <c:pt idx="473">
                  <c:v>-0.3</c:v>
                </c:pt>
                <c:pt idx="474">
                  <c:v>-0.2</c:v>
                </c:pt>
                <c:pt idx="475">
                  <c:v>-0.2</c:v>
                </c:pt>
                <c:pt idx="476">
                  <c:v>-0.2</c:v>
                </c:pt>
                <c:pt idx="477">
                  <c:v>-0.1</c:v>
                </c:pt>
                <c:pt idx="478">
                  <c:v>0</c:v>
                </c:pt>
                <c:pt idx="479">
                  <c:v>0.1</c:v>
                </c:pt>
                <c:pt idx="480">
                  <c:v>0</c:v>
                </c:pt>
                <c:pt idx="481">
                  <c:v>0.1</c:v>
                </c:pt>
                <c:pt idx="482">
                  <c:v>-0.1</c:v>
                </c:pt>
                <c:pt idx="483">
                  <c:v>0.2</c:v>
                </c:pt>
                <c:pt idx="484">
                  <c:v>0.3</c:v>
                </c:pt>
                <c:pt idx="485">
                  <c:v>0.3</c:v>
                </c:pt>
                <c:pt idx="486">
                  <c:v>0.3</c:v>
                </c:pt>
                <c:pt idx="487">
                  <c:v>0.4</c:v>
                </c:pt>
                <c:pt idx="488">
                  <c:v>0.4</c:v>
                </c:pt>
                <c:pt idx="489">
                  <c:v>0.5</c:v>
                </c:pt>
                <c:pt idx="490">
                  <c:v>0.4</c:v>
                </c:pt>
                <c:pt idx="491">
                  <c:v>0.2</c:v>
                </c:pt>
                <c:pt idx="492">
                  <c:v>0.3</c:v>
                </c:pt>
                <c:pt idx="493">
                  <c:v>0.3</c:v>
                </c:pt>
                <c:pt idx="494">
                  <c:v>0.3</c:v>
                </c:pt>
              </c:numCache>
            </c:numRef>
          </c:yVal>
          <c:smooth val="1"/>
          <c:extLst xmlns:c16r2="http://schemas.microsoft.com/office/drawing/2015/06/chart">
            <c:ext xmlns:c16="http://schemas.microsoft.com/office/drawing/2014/chart" uri="{C3380CC4-5D6E-409C-BE32-E72D297353CC}">
              <c16:uniqueId val="{00000001-85C6-4B21-B164-6C1D83977122}"/>
            </c:ext>
          </c:extLst>
        </c:ser>
        <c:dLbls>
          <c:showLegendKey val="0"/>
          <c:showVal val="0"/>
          <c:showCatName val="0"/>
          <c:showSerName val="0"/>
          <c:showPercent val="0"/>
          <c:showBubbleSize val="0"/>
        </c:dLbls>
        <c:axId val="151255232"/>
        <c:axId val="151255808"/>
      </c:scatterChart>
      <c:valAx>
        <c:axId val="151255232"/>
        <c:scaling>
          <c:orientation val="minMax"/>
          <c:max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dirty="0"/>
                  <a:t>tiempo</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1255808"/>
        <c:crosses val="autoZero"/>
        <c:crossBetween val="midCat"/>
      </c:valAx>
      <c:valAx>
        <c:axId val="151255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Temperatura</a:t>
                </a:r>
                <a:r>
                  <a:rPr lang="en-US" dirty="0"/>
                  <a:t> (ºC)</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125523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1E3E2-C012-4384-A005-F8AE4139FCC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52271DB0-D8D1-4A33-A38F-DC0CE031584E}">
      <dgm:prSet phldrT="[Texto]"/>
      <dgm:spPr/>
      <dgm:t>
        <a:bodyPr/>
        <a:lstStyle/>
        <a:p>
          <a:r>
            <a:rPr lang="es-ES" dirty="0" smtClean="0"/>
            <a:t>Datos generales</a:t>
          </a:r>
          <a:endParaRPr lang="es-ES" dirty="0"/>
        </a:p>
      </dgm:t>
    </dgm:pt>
    <dgm:pt modelId="{F2FCDDA5-B205-49A2-83BD-1632F5A1784E}" type="parTrans" cxnId="{D5BF08DB-C5F0-414A-96E6-F20E4AA457D3}">
      <dgm:prSet/>
      <dgm:spPr/>
      <dgm:t>
        <a:bodyPr/>
        <a:lstStyle/>
        <a:p>
          <a:endParaRPr lang="es-ES"/>
        </a:p>
      </dgm:t>
    </dgm:pt>
    <dgm:pt modelId="{9B08CF6F-98D0-42D3-8263-D478FAADF0AE}" type="sibTrans" cxnId="{D5BF08DB-C5F0-414A-96E6-F20E4AA457D3}">
      <dgm:prSet/>
      <dgm:spPr/>
      <dgm:t>
        <a:bodyPr/>
        <a:lstStyle/>
        <a:p>
          <a:endParaRPr lang="es-ES"/>
        </a:p>
      </dgm:t>
    </dgm:pt>
    <dgm:pt modelId="{4035C626-4B9D-4AC3-9A76-4B7458C1631E}">
      <dgm:prSet phldrT="[Texto]"/>
      <dgm:spPr/>
      <dgm:t>
        <a:bodyPr/>
        <a:lstStyle/>
        <a:p>
          <a:r>
            <a:rPr lang="es-ES" dirty="0" smtClean="0"/>
            <a:t>Introducción de procesos</a:t>
          </a:r>
          <a:endParaRPr lang="es-ES" dirty="0"/>
        </a:p>
      </dgm:t>
    </dgm:pt>
    <dgm:pt modelId="{422DAD4E-3135-4102-8852-28F8022DFE9A}" type="parTrans" cxnId="{52B026F3-271D-4E7C-B887-17C47498C997}">
      <dgm:prSet/>
      <dgm:spPr/>
      <dgm:t>
        <a:bodyPr/>
        <a:lstStyle/>
        <a:p>
          <a:endParaRPr lang="es-ES"/>
        </a:p>
      </dgm:t>
    </dgm:pt>
    <dgm:pt modelId="{7D9FD997-BF4B-4A79-A39C-56022A955AF5}" type="sibTrans" cxnId="{52B026F3-271D-4E7C-B887-17C47498C997}">
      <dgm:prSet/>
      <dgm:spPr/>
      <dgm:t>
        <a:bodyPr/>
        <a:lstStyle/>
        <a:p>
          <a:endParaRPr lang="es-ES"/>
        </a:p>
      </dgm:t>
    </dgm:pt>
    <dgm:pt modelId="{23F4F889-17E9-4F02-8F80-5D70487F8355}">
      <dgm:prSet phldrT="[Texto]"/>
      <dgm:spPr/>
      <dgm:t>
        <a:bodyPr/>
        <a:lstStyle/>
        <a:p>
          <a:r>
            <a:rPr lang="es-ES" dirty="0" smtClean="0"/>
            <a:t>Introducción de máquinas y mediciones</a:t>
          </a:r>
          <a:endParaRPr lang="es-ES" dirty="0"/>
        </a:p>
      </dgm:t>
    </dgm:pt>
    <dgm:pt modelId="{FEA8E523-6756-4046-8741-C8BF7A95AA6F}" type="parTrans" cxnId="{45ED7F87-29F2-4C5D-9670-7B0B19499823}">
      <dgm:prSet/>
      <dgm:spPr/>
      <dgm:t>
        <a:bodyPr/>
        <a:lstStyle/>
        <a:p>
          <a:endParaRPr lang="es-ES"/>
        </a:p>
      </dgm:t>
    </dgm:pt>
    <dgm:pt modelId="{62E1EDF7-1A44-4942-A5AF-622C6DDAC328}" type="sibTrans" cxnId="{45ED7F87-29F2-4C5D-9670-7B0B19499823}">
      <dgm:prSet/>
      <dgm:spPr/>
      <dgm:t>
        <a:bodyPr/>
        <a:lstStyle/>
        <a:p>
          <a:endParaRPr lang="es-ES"/>
        </a:p>
      </dgm:t>
    </dgm:pt>
    <dgm:pt modelId="{3F932D46-8BE3-4BD9-85BA-9A55CB0984D9}">
      <dgm:prSet phldrT="[Texto]"/>
      <dgm:spPr/>
      <dgm:t>
        <a:bodyPr/>
        <a:lstStyle/>
        <a:p>
          <a:r>
            <a:rPr lang="es-ES" dirty="0" smtClean="0"/>
            <a:t>Importación de datos</a:t>
          </a:r>
          <a:endParaRPr lang="es-ES" dirty="0"/>
        </a:p>
      </dgm:t>
    </dgm:pt>
    <dgm:pt modelId="{A6F81295-607E-4C7C-8A19-1E470AEB6E54}" type="parTrans" cxnId="{26DDF460-4E0C-4EE5-B00F-086C31B9D834}">
      <dgm:prSet/>
      <dgm:spPr/>
      <dgm:t>
        <a:bodyPr/>
        <a:lstStyle/>
        <a:p>
          <a:endParaRPr lang="es-ES"/>
        </a:p>
      </dgm:t>
    </dgm:pt>
    <dgm:pt modelId="{489473A5-CD35-4C63-B520-BABABA3455C5}" type="sibTrans" cxnId="{26DDF460-4E0C-4EE5-B00F-086C31B9D834}">
      <dgm:prSet/>
      <dgm:spPr/>
      <dgm:t>
        <a:bodyPr/>
        <a:lstStyle/>
        <a:p>
          <a:endParaRPr lang="es-ES"/>
        </a:p>
      </dgm:t>
    </dgm:pt>
    <dgm:pt modelId="{70DCE18A-97E2-4922-ACF7-089F4334D4D7}">
      <dgm:prSet phldrT="[Texto]"/>
      <dgm:spPr/>
      <dgm:t>
        <a:bodyPr/>
        <a:lstStyle/>
        <a:p>
          <a:r>
            <a:rPr lang="es-ES" dirty="0" smtClean="0"/>
            <a:t>Análisis y resultados</a:t>
          </a:r>
          <a:endParaRPr lang="es-ES" dirty="0"/>
        </a:p>
      </dgm:t>
    </dgm:pt>
    <dgm:pt modelId="{6F16DD3C-40D6-4FB4-965D-F60ACADA72D2}" type="parTrans" cxnId="{7167D78F-8B6C-44EC-991D-9ED0314C9470}">
      <dgm:prSet/>
      <dgm:spPr/>
      <dgm:t>
        <a:bodyPr/>
        <a:lstStyle/>
        <a:p>
          <a:endParaRPr lang="es-ES"/>
        </a:p>
      </dgm:t>
    </dgm:pt>
    <dgm:pt modelId="{8AAA6214-78D7-4822-AC29-25DB461110DE}" type="sibTrans" cxnId="{7167D78F-8B6C-44EC-991D-9ED0314C9470}">
      <dgm:prSet/>
      <dgm:spPr/>
      <dgm:t>
        <a:bodyPr/>
        <a:lstStyle/>
        <a:p>
          <a:endParaRPr lang="es-ES"/>
        </a:p>
      </dgm:t>
    </dgm:pt>
    <dgm:pt modelId="{7BBFD06B-B559-4B02-8EF7-3CFB27BC0675}" type="pres">
      <dgm:prSet presAssocID="{1651E3E2-C012-4384-A005-F8AE4139FCC5}" presName="linear" presStyleCnt="0">
        <dgm:presLayoutVars>
          <dgm:dir/>
          <dgm:animLvl val="lvl"/>
          <dgm:resizeHandles val="exact"/>
        </dgm:presLayoutVars>
      </dgm:prSet>
      <dgm:spPr/>
    </dgm:pt>
    <dgm:pt modelId="{B29D37BD-FC72-448A-9AA1-7C5F60616D6B}" type="pres">
      <dgm:prSet presAssocID="{52271DB0-D8D1-4A33-A38F-DC0CE031584E}" presName="parentLin" presStyleCnt="0"/>
      <dgm:spPr/>
    </dgm:pt>
    <dgm:pt modelId="{7C473E50-5409-43CF-B2A1-43616AF3A4FD}" type="pres">
      <dgm:prSet presAssocID="{52271DB0-D8D1-4A33-A38F-DC0CE031584E}" presName="parentLeftMargin" presStyleLbl="node1" presStyleIdx="0" presStyleCnt="5"/>
      <dgm:spPr/>
    </dgm:pt>
    <dgm:pt modelId="{D3E76087-40F4-43C6-B009-199BFA6A8A9C}" type="pres">
      <dgm:prSet presAssocID="{52271DB0-D8D1-4A33-A38F-DC0CE031584E}" presName="parentText" presStyleLbl="node1" presStyleIdx="0" presStyleCnt="5">
        <dgm:presLayoutVars>
          <dgm:chMax val="0"/>
          <dgm:bulletEnabled val="1"/>
        </dgm:presLayoutVars>
      </dgm:prSet>
      <dgm:spPr/>
      <dgm:t>
        <a:bodyPr/>
        <a:lstStyle/>
        <a:p>
          <a:endParaRPr lang="es-ES"/>
        </a:p>
      </dgm:t>
    </dgm:pt>
    <dgm:pt modelId="{487C88CA-1B92-4BCE-BC9A-8C32664993BB}" type="pres">
      <dgm:prSet presAssocID="{52271DB0-D8D1-4A33-A38F-DC0CE031584E}" presName="negativeSpace" presStyleCnt="0"/>
      <dgm:spPr/>
    </dgm:pt>
    <dgm:pt modelId="{DFAC5ED9-1BD1-474F-B412-1A890CAF728D}" type="pres">
      <dgm:prSet presAssocID="{52271DB0-D8D1-4A33-A38F-DC0CE031584E}" presName="childText" presStyleLbl="conFgAcc1" presStyleIdx="0" presStyleCnt="5">
        <dgm:presLayoutVars>
          <dgm:bulletEnabled val="1"/>
        </dgm:presLayoutVars>
      </dgm:prSet>
      <dgm:spPr/>
    </dgm:pt>
    <dgm:pt modelId="{14826C85-F337-440E-AC69-41833F2FF50D}" type="pres">
      <dgm:prSet presAssocID="{9B08CF6F-98D0-42D3-8263-D478FAADF0AE}" presName="spaceBetweenRectangles" presStyleCnt="0"/>
      <dgm:spPr/>
    </dgm:pt>
    <dgm:pt modelId="{58FDDD93-32DB-4E06-A9DF-541282AD93E2}" type="pres">
      <dgm:prSet presAssocID="{4035C626-4B9D-4AC3-9A76-4B7458C1631E}" presName="parentLin" presStyleCnt="0"/>
      <dgm:spPr/>
    </dgm:pt>
    <dgm:pt modelId="{2FFD55AC-7452-4268-85B7-1BCE9C9E4201}" type="pres">
      <dgm:prSet presAssocID="{4035C626-4B9D-4AC3-9A76-4B7458C1631E}" presName="parentLeftMargin" presStyleLbl="node1" presStyleIdx="0" presStyleCnt="5"/>
      <dgm:spPr/>
    </dgm:pt>
    <dgm:pt modelId="{3E560360-FC84-43C0-9F44-7C217EC2F3E6}" type="pres">
      <dgm:prSet presAssocID="{4035C626-4B9D-4AC3-9A76-4B7458C1631E}" presName="parentText" presStyleLbl="node1" presStyleIdx="1" presStyleCnt="5">
        <dgm:presLayoutVars>
          <dgm:chMax val="0"/>
          <dgm:bulletEnabled val="1"/>
        </dgm:presLayoutVars>
      </dgm:prSet>
      <dgm:spPr/>
    </dgm:pt>
    <dgm:pt modelId="{788BBCB1-3F6C-42D5-B78F-EBBF4E9DF43B}" type="pres">
      <dgm:prSet presAssocID="{4035C626-4B9D-4AC3-9A76-4B7458C1631E}" presName="negativeSpace" presStyleCnt="0"/>
      <dgm:spPr/>
    </dgm:pt>
    <dgm:pt modelId="{60DA3754-05F2-4917-BDC5-E38AEA53FF26}" type="pres">
      <dgm:prSet presAssocID="{4035C626-4B9D-4AC3-9A76-4B7458C1631E}" presName="childText" presStyleLbl="conFgAcc1" presStyleIdx="1" presStyleCnt="5">
        <dgm:presLayoutVars>
          <dgm:bulletEnabled val="1"/>
        </dgm:presLayoutVars>
      </dgm:prSet>
      <dgm:spPr/>
    </dgm:pt>
    <dgm:pt modelId="{D5F91BC3-CB9B-4D1A-9722-2F0A3557E71D}" type="pres">
      <dgm:prSet presAssocID="{7D9FD997-BF4B-4A79-A39C-56022A955AF5}" presName="spaceBetweenRectangles" presStyleCnt="0"/>
      <dgm:spPr/>
    </dgm:pt>
    <dgm:pt modelId="{CA741786-6D81-4D6F-95A5-404CD4C0F042}" type="pres">
      <dgm:prSet presAssocID="{23F4F889-17E9-4F02-8F80-5D70487F8355}" presName="parentLin" presStyleCnt="0"/>
      <dgm:spPr/>
    </dgm:pt>
    <dgm:pt modelId="{76F6D5F6-8FD3-4AC1-A651-1C92D2C25C73}" type="pres">
      <dgm:prSet presAssocID="{23F4F889-17E9-4F02-8F80-5D70487F8355}" presName="parentLeftMargin" presStyleLbl="node1" presStyleIdx="1" presStyleCnt="5"/>
      <dgm:spPr/>
    </dgm:pt>
    <dgm:pt modelId="{31AAA0F9-83B9-4B0C-A44E-7A90929C3D2B}" type="pres">
      <dgm:prSet presAssocID="{23F4F889-17E9-4F02-8F80-5D70487F8355}" presName="parentText" presStyleLbl="node1" presStyleIdx="2" presStyleCnt="5">
        <dgm:presLayoutVars>
          <dgm:chMax val="0"/>
          <dgm:bulletEnabled val="1"/>
        </dgm:presLayoutVars>
      </dgm:prSet>
      <dgm:spPr/>
      <dgm:t>
        <a:bodyPr/>
        <a:lstStyle/>
        <a:p>
          <a:endParaRPr lang="es-ES"/>
        </a:p>
      </dgm:t>
    </dgm:pt>
    <dgm:pt modelId="{A68E294B-10C1-48E2-B367-DFC83C8A5A41}" type="pres">
      <dgm:prSet presAssocID="{23F4F889-17E9-4F02-8F80-5D70487F8355}" presName="negativeSpace" presStyleCnt="0"/>
      <dgm:spPr/>
    </dgm:pt>
    <dgm:pt modelId="{251AAC4F-4A88-4E81-B49C-9C1C7D13C1CA}" type="pres">
      <dgm:prSet presAssocID="{23F4F889-17E9-4F02-8F80-5D70487F8355}" presName="childText" presStyleLbl="conFgAcc1" presStyleIdx="2" presStyleCnt="5">
        <dgm:presLayoutVars>
          <dgm:bulletEnabled val="1"/>
        </dgm:presLayoutVars>
      </dgm:prSet>
      <dgm:spPr/>
    </dgm:pt>
    <dgm:pt modelId="{FC3CAC29-A0D7-4CE4-B3E9-AD8D85CDFCF3}" type="pres">
      <dgm:prSet presAssocID="{62E1EDF7-1A44-4942-A5AF-622C6DDAC328}" presName="spaceBetweenRectangles" presStyleCnt="0"/>
      <dgm:spPr/>
    </dgm:pt>
    <dgm:pt modelId="{A1FE4AC9-C91C-4867-80D3-953835A058AB}" type="pres">
      <dgm:prSet presAssocID="{3F932D46-8BE3-4BD9-85BA-9A55CB0984D9}" presName="parentLin" presStyleCnt="0"/>
      <dgm:spPr/>
    </dgm:pt>
    <dgm:pt modelId="{0CC27C35-59EC-4C40-A69B-295C9DCA6DE8}" type="pres">
      <dgm:prSet presAssocID="{3F932D46-8BE3-4BD9-85BA-9A55CB0984D9}" presName="parentLeftMargin" presStyleLbl="node1" presStyleIdx="2" presStyleCnt="5"/>
      <dgm:spPr/>
    </dgm:pt>
    <dgm:pt modelId="{D88F97D3-FB21-4CDC-82AE-B89E806567ED}" type="pres">
      <dgm:prSet presAssocID="{3F932D46-8BE3-4BD9-85BA-9A55CB0984D9}" presName="parentText" presStyleLbl="node1" presStyleIdx="3" presStyleCnt="5">
        <dgm:presLayoutVars>
          <dgm:chMax val="0"/>
          <dgm:bulletEnabled val="1"/>
        </dgm:presLayoutVars>
      </dgm:prSet>
      <dgm:spPr/>
      <dgm:t>
        <a:bodyPr/>
        <a:lstStyle/>
        <a:p>
          <a:endParaRPr lang="es-ES"/>
        </a:p>
      </dgm:t>
    </dgm:pt>
    <dgm:pt modelId="{6648FC53-54A2-4D94-AC54-99CE538522E4}" type="pres">
      <dgm:prSet presAssocID="{3F932D46-8BE3-4BD9-85BA-9A55CB0984D9}" presName="negativeSpace" presStyleCnt="0"/>
      <dgm:spPr/>
    </dgm:pt>
    <dgm:pt modelId="{811DBF86-7FCE-42FC-9AAA-85D1333BC042}" type="pres">
      <dgm:prSet presAssocID="{3F932D46-8BE3-4BD9-85BA-9A55CB0984D9}" presName="childText" presStyleLbl="conFgAcc1" presStyleIdx="3" presStyleCnt="5">
        <dgm:presLayoutVars>
          <dgm:bulletEnabled val="1"/>
        </dgm:presLayoutVars>
      </dgm:prSet>
      <dgm:spPr/>
    </dgm:pt>
    <dgm:pt modelId="{C0F0234A-3C3A-4AC4-B915-76C5E885FEC6}" type="pres">
      <dgm:prSet presAssocID="{489473A5-CD35-4C63-B520-BABABA3455C5}" presName="spaceBetweenRectangles" presStyleCnt="0"/>
      <dgm:spPr/>
    </dgm:pt>
    <dgm:pt modelId="{9781B8D6-C15C-4EC1-BBD2-C91429D3A364}" type="pres">
      <dgm:prSet presAssocID="{70DCE18A-97E2-4922-ACF7-089F4334D4D7}" presName="parentLin" presStyleCnt="0"/>
      <dgm:spPr/>
    </dgm:pt>
    <dgm:pt modelId="{FB0E8D7B-6B60-407F-B839-987CD423C2A6}" type="pres">
      <dgm:prSet presAssocID="{70DCE18A-97E2-4922-ACF7-089F4334D4D7}" presName="parentLeftMargin" presStyleLbl="node1" presStyleIdx="3" presStyleCnt="5"/>
      <dgm:spPr/>
    </dgm:pt>
    <dgm:pt modelId="{DBF5349A-B11D-4A3E-A6E4-E6211967A8C6}" type="pres">
      <dgm:prSet presAssocID="{70DCE18A-97E2-4922-ACF7-089F4334D4D7}" presName="parentText" presStyleLbl="node1" presStyleIdx="4" presStyleCnt="5">
        <dgm:presLayoutVars>
          <dgm:chMax val="0"/>
          <dgm:bulletEnabled val="1"/>
        </dgm:presLayoutVars>
      </dgm:prSet>
      <dgm:spPr/>
    </dgm:pt>
    <dgm:pt modelId="{72612722-D0BE-4AF2-907B-4AAA5576E2FE}" type="pres">
      <dgm:prSet presAssocID="{70DCE18A-97E2-4922-ACF7-089F4334D4D7}" presName="negativeSpace" presStyleCnt="0"/>
      <dgm:spPr/>
    </dgm:pt>
    <dgm:pt modelId="{58D846DE-72DD-43C1-B5C3-0AB57C347A2B}" type="pres">
      <dgm:prSet presAssocID="{70DCE18A-97E2-4922-ACF7-089F4334D4D7}" presName="childText" presStyleLbl="conFgAcc1" presStyleIdx="4" presStyleCnt="5">
        <dgm:presLayoutVars>
          <dgm:bulletEnabled val="1"/>
        </dgm:presLayoutVars>
      </dgm:prSet>
      <dgm:spPr/>
    </dgm:pt>
  </dgm:ptLst>
  <dgm:cxnLst>
    <dgm:cxn modelId="{48E1EA44-ED9D-4AC2-8AA2-A6E55B7979D8}" type="presOf" srcId="{70DCE18A-97E2-4922-ACF7-089F4334D4D7}" destId="{FB0E8D7B-6B60-407F-B839-987CD423C2A6}" srcOrd="0" destOrd="0" presId="urn:microsoft.com/office/officeart/2005/8/layout/list1"/>
    <dgm:cxn modelId="{D5BF08DB-C5F0-414A-96E6-F20E4AA457D3}" srcId="{1651E3E2-C012-4384-A005-F8AE4139FCC5}" destId="{52271DB0-D8D1-4A33-A38F-DC0CE031584E}" srcOrd="0" destOrd="0" parTransId="{F2FCDDA5-B205-49A2-83BD-1632F5A1784E}" sibTransId="{9B08CF6F-98D0-42D3-8263-D478FAADF0AE}"/>
    <dgm:cxn modelId="{A8514D38-9248-4920-BA19-4C6A73C45800}" type="presOf" srcId="{4035C626-4B9D-4AC3-9A76-4B7458C1631E}" destId="{2FFD55AC-7452-4268-85B7-1BCE9C9E4201}" srcOrd="0" destOrd="0" presId="urn:microsoft.com/office/officeart/2005/8/layout/list1"/>
    <dgm:cxn modelId="{583F46E1-FF0B-4DD3-81BB-1729063F0091}" type="presOf" srcId="{23F4F889-17E9-4F02-8F80-5D70487F8355}" destId="{76F6D5F6-8FD3-4AC1-A651-1C92D2C25C73}" srcOrd="0" destOrd="0" presId="urn:microsoft.com/office/officeart/2005/8/layout/list1"/>
    <dgm:cxn modelId="{D91A79B0-3D93-4827-B40C-EC53A4B632AA}" type="presOf" srcId="{52271DB0-D8D1-4A33-A38F-DC0CE031584E}" destId="{D3E76087-40F4-43C6-B009-199BFA6A8A9C}" srcOrd="1" destOrd="0" presId="urn:microsoft.com/office/officeart/2005/8/layout/list1"/>
    <dgm:cxn modelId="{26E87DB9-5A02-454A-AC67-88F31AAB7A80}" type="presOf" srcId="{4035C626-4B9D-4AC3-9A76-4B7458C1631E}" destId="{3E560360-FC84-43C0-9F44-7C217EC2F3E6}" srcOrd="1" destOrd="0" presId="urn:microsoft.com/office/officeart/2005/8/layout/list1"/>
    <dgm:cxn modelId="{84C5BFA6-8610-4996-81C5-A0D86D95F05C}" type="presOf" srcId="{23F4F889-17E9-4F02-8F80-5D70487F8355}" destId="{31AAA0F9-83B9-4B0C-A44E-7A90929C3D2B}" srcOrd="1" destOrd="0" presId="urn:microsoft.com/office/officeart/2005/8/layout/list1"/>
    <dgm:cxn modelId="{45ED7F87-29F2-4C5D-9670-7B0B19499823}" srcId="{1651E3E2-C012-4384-A005-F8AE4139FCC5}" destId="{23F4F889-17E9-4F02-8F80-5D70487F8355}" srcOrd="2" destOrd="0" parTransId="{FEA8E523-6756-4046-8741-C8BF7A95AA6F}" sibTransId="{62E1EDF7-1A44-4942-A5AF-622C6DDAC328}"/>
    <dgm:cxn modelId="{ED8ED839-08FB-4751-A103-3F65EC025236}" type="presOf" srcId="{3F932D46-8BE3-4BD9-85BA-9A55CB0984D9}" destId="{0CC27C35-59EC-4C40-A69B-295C9DCA6DE8}" srcOrd="0" destOrd="0" presId="urn:microsoft.com/office/officeart/2005/8/layout/list1"/>
    <dgm:cxn modelId="{40342B7D-7BA9-42F7-9FD3-51F320D66CFA}" type="presOf" srcId="{1651E3E2-C012-4384-A005-F8AE4139FCC5}" destId="{7BBFD06B-B559-4B02-8EF7-3CFB27BC0675}" srcOrd="0" destOrd="0" presId="urn:microsoft.com/office/officeart/2005/8/layout/list1"/>
    <dgm:cxn modelId="{26DDF460-4E0C-4EE5-B00F-086C31B9D834}" srcId="{1651E3E2-C012-4384-A005-F8AE4139FCC5}" destId="{3F932D46-8BE3-4BD9-85BA-9A55CB0984D9}" srcOrd="3" destOrd="0" parTransId="{A6F81295-607E-4C7C-8A19-1E470AEB6E54}" sibTransId="{489473A5-CD35-4C63-B520-BABABA3455C5}"/>
    <dgm:cxn modelId="{DD7C52A3-F8A1-40E4-8FFF-9B59F102A971}" type="presOf" srcId="{52271DB0-D8D1-4A33-A38F-DC0CE031584E}" destId="{7C473E50-5409-43CF-B2A1-43616AF3A4FD}" srcOrd="0" destOrd="0" presId="urn:microsoft.com/office/officeart/2005/8/layout/list1"/>
    <dgm:cxn modelId="{52B026F3-271D-4E7C-B887-17C47498C997}" srcId="{1651E3E2-C012-4384-A005-F8AE4139FCC5}" destId="{4035C626-4B9D-4AC3-9A76-4B7458C1631E}" srcOrd="1" destOrd="0" parTransId="{422DAD4E-3135-4102-8852-28F8022DFE9A}" sibTransId="{7D9FD997-BF4B-4A79-A39C-56022A955AF5}"/>
    <dgm:cxn modelId="{F69BED3C-FF70-456C-BE91-4F9D99CD9AA3}" type="presOf" srcId="{3F932D46-8BE3-4BD9-85BA-9A55CB0984D9}" destId="{D88F97D3-FB21-4CDC-82AE-B89E806567ED}" srcOrd="1" destOrd="0" presId="urn:microsoft.com/office/officeart/2005/8/layout/list1"/>
    <dgm:cxn modelId="{7167D78F-8B6C-44EC-991D-9ED0314C9470}" srcId="{1651E3E2-C012-4384-A005-F8AE4139FCC5}" destId="{70DCE18A-97E2-4922-ACF7-089F4334D4D7}" srcOrd="4" destOrd="0" parTransId="{6F16DD3C-40D6-4FB4-965D-F60ACADA72D2}" sibTransId="{8AAA6214-78D7-4822-AC29-25DB461110DE}"/>
    <dgm:cxn modelId="{274352B8-38AD-4B8F-ABED-89DCB4B587F1}" type="presOf" srcId="{70DCE18A-97E2-4922-ACF7-089F4334D4D7}" destId="{DBF5349A-B11D-4A3E-A6E4-E6211967A8C6}" srcOrd="1" destOrd="0" presId="urn:microsoft.com/office/officeart/2005/8/layout/list1"/>
    <dgm:cxn modelId="{988C427F-BA6E-4F23-A2E5-7C41704439A4}" type="presParOf" srcId="{7BBFD06B-B559-4B02-8EF7-3CFB27BC0675}" destId="{B29D37BD-FC72-448A-9AA1-7C5F60616D6B}" srcOrd="0" destOrd="0" presId="urn:microsoft.com/office/officeart/2005/8/layout/list1"/>
    <dgm:cxn modelId="{F2BFAACA-13AC-477B-AF83-46615C9C4FB4}" type="presParOf" srcId="{B29D37BD-FC72-448A-9AA1-7C5F60616D6B}" destId="{7C473E50-5409-43CF-B2A1-43616AF3A4FD}" srcOrd="0" destOrd="0" presId="urn:microsoft.com/office/officeart/2005/8/layout/list1"/>
    <dgm:cxn modelId="{BF898E59-133F-4895-98A9-96CE4B9A3B09}" type="presParOf" srcId="{B29D37BD-FC72-448A-9AA1-7C5F60616D6B}" destId="{D3E76087-40F4-43C6-B009-199BFA6A8A9C}" srcOrd="1" destOrd="0" presId="urn:microsoft.com/office/officeart/2005/8/layout/list1"/>
    <dgm:cxn modelId="{4E7E08BD-26B8-4A06-B673-C2F62CE1072A}" type="presParOf" srcId="{7BBFD06B-B559-4B02-8EF7-3CFB27BC0675}" destId="{487C88CA-1B92-4BCE-BC9A-8C32664993BB}" srcOrd="1" destOrd="0" presId="urn:microsoft.com/office/officeart/2005/8/layout/list1"/>
    <dgm:cxn modelId="{7A989A39-B849-4D12-9E66-9A6EBF569633}" type="presParOf" srcId="{7BBFD06B-B559-4B02-8EF7-3CFB27BC0675}" destId="{DFAC5ED9-1BD1-474F-B412-1A890CAF728D}" srcOrd="2" destOrd="0" presId="urn:microsoft.com/office/officeart/2005/8/layout/list1"/>
    <dgm:cxn modelId="{4F759214-B9F8-4ECE-BDC4-85F61980B88A}" type="presParOf" srcId="{7BBFD06B-B559-4B02-8EF7-3CFB27BC0675}" destId="{14826C85-F337-440E-AC69-41833F2FF50D}" srcOrd="3" destOrd="0" presId="urn:microsoft.com/office/officeart/2005/8/layout/list1"/>
    <dgm:cxn modelId="{29C07291-D666-46DE-994A-B5073CB63681}" type="presParOf" srcId="{7BBFD06B-B559-4B02-8EF7-3CFB27BC0675}" destId="{58FDDD93-32DB-4E06-A9DF-541282AD93E2}" srcOrd="4" destOrd="0" presId="urn:microsoft.com/office/officeart/2005/8/layout/list1"/>
    <dgm:cxn modelId="{8DB1DAF6-D0C1-40FF-88E5-8D723C487A3B}" type="presParOf" srcId="{58FDDD93-32DB-4E06-A9DF-541282AD93E2}" destId="{2FFD55AC-7452-4268-85B7-1BCE9C9E4201}" srcOrd="0" destOrd="0" presId="urn:microsoft.com/office/officeart/2005/8/layout/list1"/>
    <dgm:cxn modelId="{8676B140-BF11-45E5-88C6-91BB7C9E36E5}" type="presParOf" srcId="{58FDDD93-32DB-4E06-A9DF-541282AD93E2}" destId="{3E560360-FC84-43C0-9F44-7C217EC2F3E6}" srcOrd="1" destOrd="0" presId="urn:microsoft.com/office/officeart/2005/8/layout/list1"/>
    <dgm:cxn modelId="{03C8ABC7-56AA-460F-AB25-AE5A9EA8182D}" type="presParOf" srcId="{7BBFD06B-B559-4B02-8EF7-3CFB27BC0675}" destId="{788BBCB1-3F6C-42D5-B78F-EBBF4E9DF43B}" srcOrd="5" destOrd="0" presId="urn:microsoft.com/office/officeart/2005/8/layout/list1"/>
    <dgm:cxn modelId="{32656035-6B4E-4A3F-A694-4798FB2B9D3A}" type="presParOf" srcId="{7BBFD06B-B559-4B02-8EF7-3CFB27BC0675}" destId="{60DA3754-05F2-4917-BDC5-E38AEA53FF26}" srcOrd="6" destOrd="0" presId="urn:microsoft.com/office/officeart/2005/8/layout/list1"/>
    <dgm:cxn modelId="{67598DE5-2403-4C9A-A66D-0CC176888766}" type="presParOf" srcId="{7BBFD06B-B559-4B02-8EF7-3CFB27BC0675}" destId="{D5F91BC3-CB9B-4D1A-9722-2F0A3557E71D}" srcOrd="7" destOrd="0" presId="urn:microsoft.com/office/officeart/2005/8/layout/list1"/>
    <dgm:cxn modelId="{BE58D919-D8BD-41B2-8BC9-77D30CC1157F}" type="presParOf" srcId="{7BBFD06B-B559-4B02-8EF7-3CFB27BC0675}" destId="{CA741786-6D81-4D6F-95A5-404CD4C0F042}" srcOrd="8" destOrd="0" presId="urn:microsoft.com/office/officeart/2005/8/layout/list1"/>
    <dgm:cxn modelId="{6B9641A4-AF61-4305-B9D8-7843DBA207C3}" type="presParOf" srcId="{CA741786-6D81-4D6F-95A5-404CD4C0F042}" destId="{76F6D5F6-8FD3-4AC1-A651-1C92D2C25C73}" srcOrd="0" destOrd="0" presId="urn:microsoft.com/office/officeart/2005/8/layout/list1"/>
    <dgm:cxn modelId="{24E2A575-CE79-4575-97A1-917C863CDF3F}" type="presParOf" srcId="{CA741786-6D81-4D6F-95A5-404CD4C0F042}" destId="{31AAA0F9-83B9-4B0C-A44E-7A90929C3D2B}" srcOrd="1" destOrd="0" presId="urn:microsoft.com/office/officeart/2005/8/layout/list1"/>
    <dgm:cxn modelId="{B6AAEC57-60E1-4BD5-A7E3-153395A1296A}" type="presParOf" srcId="{7BBFD06B-B559-4B02-8EF7-3CFB27BC0675}" destId="{A68E294B-10C1-48E2-B367-DFC83C8A5A41}" srcOrd="9" destOrd="0" presId="urn:microsoft.com/office/officeart/2005/8/layout/list1"/>
    <dgm:cxn modelId="{778ECCF7-1635-49C1-9416-7C058F9F836F}" type="presParOf" srcId="{7BBFD06B-B559-4B02-8EF7-3CFB27BC0675}" destId="{251AAC4F-4A88-4E81-B49C-9C1C7D13C1CA}" srcOrd="10" destOrd="0" presId="urn:microsoft.com/office/officeart/2005/8/layout/list1"/>
    <dgm:cxn modelId="{91016C22-0733-4238-820D-4BC662BDB865}" type="presParOf" srcId="{7BBFD06B-B559-4B02-8EF7-3CFB27BC0675}" destId="{FC3CAC29-A0D7-4CE4-B3E9-AD8D85CDFCF3}" srcOrd="11" destOrd="0" presId="urn:microsoft.com/office/officeart/2005/8/layout/list1"/>
    <dgm:cxn modelId="{8B486205-52AE-4130-BD50-EB430F86DA51}" type="presParOf" srcId="{7BBFD06B-B559-4B02-8EF7-3CFB27BC0675}" destId="{A1FE4AC9-C91C-4867-80D3-953835A058AB}" srcOrd="12" destOrd="0" presId="urn:microsoft.com/office/officeart/2005/8/layout/list1"/>
    <dgm:cxn modelId="{5D28BB24-61B3-40B8-81F5-4D343C854691}" type="presParOf" srcId="{A1FE4AC9-C91C-4867-80D3-953835A058AB}" destId="{0CC27C35-59EC-4C40-A69B-295C9DCA6DE8}" srcOrd="0" destOrd="0" presId="urn:microsoft.com/office/officeart/2005/8/layout/list1"/>
    <dgm:cxn modelId="{130B3385-280F-422C-AB7A-752AF8BF1300}" type="presParOf" srcId="{A1FE4AC9-C91C-4867-80D3-953835A058AB}" destId="{D88F97D3-FB21-4CDC-82AE-B89E806567ED}" srcOrd="1" destOrd="0" presId="urn:microsoft.com/office/officeart/2005/8/layout/list1"/>
    <dgm:cxn modelId="{9A036F86-9074-4E8C-9B3A-B74C6318C182}" type="presParOf" srcId="{7BBFD06B-B559-4B02-8EF7-3CFB27BC0675}" destId="{6648FC53-54A2-4D94-AC54-99CE538522E4}" srcOrd="13" destOrd="0" presId="urn:microsoft.com/office/officeart/2005/8/layout/list1"/>
    <dgm:cxn modelId="{163A000F-24DF-4358-AF85-EB21E7BACE8F}" type="presParOf" srcId="{7BBFD06B-B559-4B02-8EF7-3CFB27BC0675}" destId="{811DBF86-7FCE-42FC-9AAA-85D1333BC042}" srcOrd="14" destOrd="0" presId="urn:microsoft.com/office/officeart/2005/8/layout/list1"/>
    <dgm:cxn modelId="{30B40ED5-87AC-4809-8B4F-E3D0186E60C9}" type="presParOf" srcId="{7BBFD06B-B559-4B02-8EF7-3CFB27BC0675}" destId="{C0F0234A-3C3A-4AC4-B915-76C5E885FEC6}" srcOrd="15" destOrd="0" presId="urn:microsoft.com/office/officeart/2005/8/layout/list1"/>
    <dgm:cxn modelId="{6D8AE0CE-59DA-48DE-A055-8D208D168513}" type="presParOf" srcId="{7BBFD06B-B559-4B02-8EF7-3CFB27BC0675}" destId="{9781B8D6-C15C-4EC1-BBD2-C91429D3A364}" srcOrd="16" destOrd="0" presId="urn:microsoft.com/office/officeart/2005/8/layout/list1"/>
    <dgm:cxn modelId="{6E0FE158-CDD7-4AF0-8A85-0E953C45DDFE}" type="presParOf" srcId="{9781B8D6-C15C-4EC1-BBD2-C91429D3A364}" destId="{FB0E8D7B-6B60-407F-B839-987CD423C2A6}" srcOrd="0" destOrd="0" presId="urn:microsoft.com/office/officeart/2005/8/layout/list1"/>
    <dgm:cxn modelId="{8A1FD66C-9243-4F65-9B24-45B5B0655E3A}" type="presParOf" srcId="{9781B8D6-C15C-4EC1-BBD2-C91429D3A364}" destId="{DBF5349A-B11D-4A3E-A6E4-E6211967A8C6}" srcOrd="1" destOrd="0" presId="urn:microsoft.com/office/officeart/2005/8/layout/list1"/>
    <dgm:cxn modelId="{A703BB7D-516A-466A-A3C1-A44C424C87B2}" type="presParOf" srcId="{7BBFD06B-B559-4B02-8EF7-3CFB27BC0675}" destId="{72612722-D0BE-4AF2-907B-4AAA5576E2FE}" srcOrd="17" destOrd="0" presId="urn:microsoft.com/office/officeart/2005/8/layout/list1"/>
    <dgm:cxn modelId="{3D35E515-3F32-4F3A-8D19-7A91F9748C30}" type="presParOf" srcId="{7BBFD06B-B559-4B02-8EF7-3CFB27BC0675}" destId="{58D846DE-72DD-43C1-B5C3-0AB57C347A2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C5ED9-1BD1-474F-B412-1A890CAF728D}">
      <dsp:nvSpPr>
        <dsp:cNvPr id="0" name=""/>
        <dsp:cNvSpPr/>
      </dsp:nvSpPr>
      <dsp:spPr>
        <a:xfrm>
          <a:off x="0" y="305079"/>
          <a:ext cx="6096000"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E76087-40F4-43C6-B009-199BFA6A8A9C}">
      <dsp:nvSpPr>
        <dsp:cNvPr id="0" name=""/>
        <dsp:cNvSpPr/>
      </dsp:nvSpPr>
      <dsp:spPr>
        <a:xfrm>
          <a:off x="304800" y="39399"/>
          <a:ext cx="426720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kern="1200" dirty="0" smtClean="0"/>
            <a:t>Datos generales</a:t>
          </a:r>
          <a:endParaRPr lang="es-ES" sz="1800" kern="1200" dirty="0"/>
        </a:p>
      </dsp:txBody>
      <dsp:txXfrm>
        <a:off x="330739" y="65338"/>
        <a:ext cx="4215322" cy="479482"/>
      </dsp:txXfrm>
    </dsp:sp>
    <dsp:sp modelId="{60DA3754-05F2-4917-BDC5-E38AEA53FF26}">
      <dsp:nvSpPr>
        <dsp:cNvPr id="0" name=""/>
        <dsp:cNvSpPr/>
      </dsp:nvSpPr>
      <dsp:spPr>
        <a:xfrm>
          <a:off x="0" y="1121559"/>
          <a:ext cx="6096000" cy="453600"/>
        </a:xfrm>
        <a:prstGeom prst="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sp>
    <dsp:sp modelId="{3E560360-FC84-43C0-9F44-7C217EC2F3E6}">
      <dsp:nvSpPr>
        <dsp:cNvPr id="0" name=""/>
        <dsp:cNvSpPr/>
      </dsp:nvSpPr>
      <dsp:spPr>
        <a:xfrm>
          <a:off x="304800" y="855879"/>
          <a:ext cx="4267200" cy="53136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kern="1200" dirty="0" smtClean="0"/>
            <a:t>Introducción de procesos</a:t>
          </a:r>
          <a:endParaRPr lang="es-ES" sz="1800" kern="1200" dirty="0"/>
        </a:p>
      </dsp:txBody>
      <dsp:txXfrm>
        <a:off x="330739" y="881818"/>
        <a:ext cx="4215322" cy="479482"/>
      </dsp:txXfrm>
    </dsp:sp>
    <dsp:sp modelId="{251AAC4F-4A88-4E81-B49C-9C1C7D13C1CA}">
      <dsp:nvSpPr>
        <dsp:cNvPr id="0" name=""/>
        <dsp:cNvSpPr/>
      </dsp:nvSpPr>
      <dsp:spPr>
        <a:xfrm>
          <a:off x="0" y="1938039"/>
          <a:ext cx="6096000" cy="4536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31AAA0F9-83B9-4B0C-A44E-7A90929C3D2B}">
      <dsp:nvSpPr>
        <dsp:cNvPr id="0" name=""/>
        <dsp:cNvSpPr/>
      </dsp:nvSpPr>
      <dsp:spPr>
        <a:xfrm>
          <a:off x="304800" y="1672359"/>
          <a:ext cx="4267200" cy="53136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kern="1200" dirty="0" smtClean="0"/>
            <a:t>Introducción de máquinas y mediciones</a:t>
          </a:r>
          <a:endParaRPr lang="es-ES" sz="1800" kern="1200" dirty="0"/>
        </a:p>
      </dsp:txBody>
      <dsp:txXfrm>
        <a:off x="330739" y="1698298"/>
        <a:ext cx="4215322" cy="479482"/>
      </dsp:txXfrm>
    </dsp:sp>
    <dsp:sp modelId="{811DBF86-7FCE-42FC-9AAA-85D1333BC042}">
      <dsp:nvSpPr>
        <dsp:cNvPr id="0" name=""/>
        <dsp:cNvSpPr/>
      </dsp:nvSpPr>
      <dsp:spPr>
        <a:xfrm>
          <a:off x="0" y="2754520"/>
          <a:ext cx="6096000" cy="453600"/>
        </a:xfrm>
        <a:prstGeom prst="rect">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sp>
    <dsp:sp modelId="{D88F97D3-FB21-4CDC-82AE-B89E806567ED}">
      <dsp:nvSpPr>
        <dsp:cNvPr id="0" name=""/>
        <dsp:cNvSpPr/>
      </dsp:nvSpPr>
      <dsp:spPr>
        <a:xfrm>
          <a:off x="304800" y="2488840"/>
          <a:ext cx="4267200" cy="531360"/>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kern="1200" dirty="0" smtClean="0"/>
            <a:t>Importación de datos</a:t>
          </a:r>
          <a:endParaRPr lang="es-ES" sz="1800" kern="1200" dirty="0"/>
        </a:p>
      </dsp:txBody>
      <dsp:txXfrm>
        <a:off x="330739" y="2514779"/>
        <a:ext cx="4215322" cy="479482"/>
      </dsp:txXfrm>
    </dsp:sp>
    <dsp:sp modelId="{58D846DE-72DD-43C1-B5C3-0AB57C347A2B}">
      <dsp:nvSpPr>
        <dsp:cNvPr id="0" name=""/>
        <dsp:cNvSpPr/>
      </dsp:nvSpPr>
      <dsp:spPr>
        <a:xfrm>
          <a:off x="0" y="3571000"/>
          <a:ext cx="6096000" cy="4536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DBF5349A-B11D-4A3E-A6E4-E6211967A8C6}">
      <dsp:nvSpPr>
        <dsp:cNvPr id="0" name=""/>
        <dsp:cNvSpPr/>
      </dsp:nvSpPr>
      <dsp:spPr>
        <a:xfrm>
          <a:off x="304800" y="3305320"/>
          <a:ext cx="4267200" cy="5313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kern="1200" dirty="0" smtClean="0"/>
            <a:t>Análisis y resultados</a:t>
          </a:r>
          <a:endParaRPr lang="es-ES" sz="1800" kern="1200" dirty="0"/>
        </a:p>
      </dsp:txBody>
      <dsp:txXfrm>
        <a:off x="330739" y="3331259"/>
        <a:ext cx="421532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46AEA-7D51-4136-9144-4CA1357BA664}" type="datetimeFigureOut">
              <a:rPr lang="es-ES" smtClean="0"/>
              <a:t>09/10/2020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715CE-BE67-4B40-9793-379F1883BC1E}" type="slidenum">
              <a:rPr lang="es-ES" smtClean="0"/>
              <a:t>‹Nº›</a:t>
            </a:fld>
            <a:endParaRPr lang="es-ES"/>
          </a:p>
        </p:txBody>
      </p:sp>
    </p:spTree>
    <p:extLst>
      <p:ext uri="{BB962C8B-B14F-4D97-AF65-F5344CB8AC3E}">
        <p14:creationId xmlns:p14="http://schemas.microsoft.com/office/powerpoint/2010/main" val="333126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77A23DC-F254-4247-A287-1C2D72EC0C5E}" type="slidenum">
              <a:rPr lang="es-ES" smtClean="0">
                <a:solidFill>
                  <a:prstClr val="black"/>
                </a:solidFill>
              </a:rPr>
              <a:pPr/>
              <a:t>1</a:t>
            </a:fld>
            <a:endParaRPr lang="es-ES" dirty="0">
              <a:solidFill>
                <a:prstClr val="black"/>
              </a:solidFill>
            </a:endParaRPr>
          </a:p>
        </p:txBody>
      </p:sp>
    </p:spTree>
    <p:extLst>
      <p:ext uri="{BB962C8B-B14F-4D97-AF65-F5344CB8AC3E}">
        <p14:creationId xmlns:p14="http://schemas.microsoft.com/office/powerpoint/2010/main" val="124459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1B715CE-BE67-4B40-9793-379F1883BC1E}" type="slidenum">
              <a:rPr lang="es-ES" smtClean="0"/>
              <a:t>12</a:t>
            </a:fld>
            <a:endParaRPr lang="es-ES"/>
          </a:p>
        </p:txBody>
      </p:sp>
    </p:spTree>
    <p:extLst>
      <p:ext uri="{BB962C8B-B14F-4D97-AF65-F5344CB8AC3E}">
        <p14:creationId xmlns:p14="http://schemas.microsoft.com/office/powerpoint/2010/main" val="247644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77A23DC-F254-4247-A287-1C2D72EC0C5E}" type="slidenum">
              <a:rPr lang="es-ES" smtClean="0">
                <a:solidFill>
                  <a:prstClr val="black"/>
                </a:solidFill>
              </a:rPr>
              <a:pPr/>
              <a:t>30</a:t>
            </a:fld>
            <a:endParaRPr lang="es-ES" dirty="0">
              <a:solidFill>
                <a:prstClr val="black"/>
              </a:solidFill>
            </a:endParaRPr>
          </a:p>
        </p:txBody>
      </p:sp>
    </p:spTree>
    <p:extLst>
      <p:ext uri="{BB962C8B-B14F-4D97-AF65-F5344CB8AC3E}">
        <p14:creationId xmlns:p14="http://schemas.microsoft.com/office/powerpoint/2010/main" val="124459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88318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335750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223394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3336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61965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03815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3699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11045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078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3460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178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414789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52667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3319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333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395451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118944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284791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260449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410933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222113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F922125-267B-4D24-B50B-FCB4C213737A}" type="datetimeFigureOut">
              <a:rPr lang="es-ES" smtClean="0"/>
              <a:t>09/10/2020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10C1E3-2F7F-4E94-8209-4EEBAB1BAC52}" type="slidenum">
              <a:rPr lang="es-ES" smtClean="0"/>
              <a:t>‹Nº›</a:t>
            </a:fld>
            <a:endParaRPr lang="es-ES"/>
          </a:p>
        </p:txBody>
      </p:sp>
    </p:spTree>
    <p:extLst>
      <p:ext uri="{BB962C8B-B14F-4D97-AF65-F5344CB8AC3E}">
        <p14:creationId xmlns:p14="http://schemas.microsoft.com/office/powerpoint/2010/main" val="166859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2125-267B-4D24-B50B-FCB4C213737A}" type="datetimeFigureOut">
              <a:rPr lang="es-ES" smtClean="0"/>
              <a:t>09/10/2020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0C1E3-2F7F-4E94-8209-4EEBAB1BAC52}" type="slidenum">
              <a:rPr lang="es-ES" smtClean="0"/>
              <a:t>‹Nº›</a:t>
            </a:fld>
            <a:endParaRPr lang="es-ES"/>
          </a:p>
        </p:txBody>
      </p:sp>
    </p:spTree>
    <p:extLst>
      <p:ext uri="{BB962C8B-B14F-4D97-AF65-F5344CB8AC3E}">
        <p14:creationId xmlns:p14="http://schemas.microsoft.com/office/powerpoint/2010/main" val="1692564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09/10/2020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14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wmf"/></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6.png"/><Relationship Id="rId21" Type="http://schemas.openxmlformats.org/officeDocument/2006/relationships/image" Target="../media/image33.jpeg"/><Relationship Id="rId7" Type="http://schemas.openxmlformats.org/officeDocument/2006/relationships/image" Target="../media/image4.pn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image" Target="../media/image2.jpe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3.jpe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7.jp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721491"/>
            <a:ext cx="9144000" cy="443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32" name="31 CuadroTexto"/>
          <p:cNvSpPr txBox="1"/>
          <p:nvPr/>
        </p:nvSpPr>
        <p:spPr>
          <a:xfrm>
            <a:off x="179512" y="391304"/>
            <a:ext cx="8640960" cy="3724096"/>
          </a:xfrm>
          <a:prstGeom prst="rect">
            <a:avLst/>
          </a:prstGeom>
          <a:noFill/>
        </p:spPr>
        <p:txBody>
          <a:bodyPr wrap="square" rtlCol="0">
            <a:spAutoFit/>
          </a:bodyPr>
          <a:lstStyle/>
          <a:p>
            <a:pPr algn="just"/>
            <a:r>
              <a:rPr lang="es-ES" sz="3200" b="1" i="1" dirty="0" smtClean="0">
                <a:solidFill>
                  <a:srgbClr val="C00000"/>
                </a:solidFill>
                <a:effectLst>
                  <a:outerShdw blurRad="38100" dist="38100" dir="2700000" algn="tl">
                    <a:srgbClr val="000000">
                      <a:alpha val="43137"/>
                    </a:srgbClr>
                  </a:outerShdw>
                </a:effectLst>
              </a:rPr>
              <a:t>“</a:t>
            </a:r>
            <a:r>
              <a:rPr lang="es-ES" sz="3200" b="1" u="sng" dirty="0">
                <a:solidFill>
                  <a:srgbClr val="C00000"/>
                </a:solidFill>
                <a:effectLst>
                  <a:outerShdw blurRad="50800" dist="38100" dir="2700000" algn="tl">
                    <a:srgbClr val="000000">
                      <a:alpha val="40000"/>
                    </a:srgbClr>
                  </a:outerShdw>
                </a:effectLst>
              </a:rPr>
              <a:t>GO TECNIFRUT</a:t>
            </a:r>
            <a:r>
              <a:rPr lang="es-ES" sz="3200" b="1" dirty="0">
                <a:solidFill>
                  <a:srgbClr val="C00000"/>
                </a:solidFill>
                <a:effectLst>
                  <a:outerShdw blurRad="50800" dist="38100" dir="2700000" algn="tl">
                    <a:srgbClr val="000000">
                      <a:alpha val="40000"/>
                    </a:srgbClr>
                  </a:outerShdw>
                </a:effectLst>
              </a:rPr>
              <a:t> para el “</a:t>
            </a:r>
            <a:r>
              <a:rPr lang="es-ES" sz="3200" b="1" i="1" dirty="0">
                <a:solidFill>
                  <a:srgbClr val="C00000"/>
                </a:solidFill>
                <a:effectLst>
                  <a:outerShdw blurRad="50800" dist="38100" dir="2700000" algn="tl">
                    <a:srgbClr val="000000">
                      <a:alpha val="40000"/>
                    </a:srgbClr>
                  </a:outerShdw>
                </a:effectLst>
              </a:rPr>
              <a:t>Diseño de soluciones tecnológicas para la monitorización de la calidad </a:t>
            </a:r>
            <a:r>
              <a:rPr lang="es-ES" sz="3200" b="1" i="1" dirty="0" smtClean="0">
                <a:solidFill>
                  <a:srgbClr val="C00000"/>
                </a:solidFill>
                <a:effectLst>
                  <a:outerShdw blurRad="50800" dist="38100" dir="2700000" algn="tl">
                    <a:srgbClr val="000000">
                      <a:alpha val="40000"/>
                    </a:srgbClr>
                  </a:outerShdw>
                </a:effectLst>
              </a:rPr>
              <a:t>de la fruta </a:t>
            </a:r>
            <a:r>
              <a:rPr lang="es-ES" sz="3200" b="1" i="1" dirty="0">
                <a:solidFill>
                  <a:srgbClr val="C00000"/>
                </a:solidFill>
                <a:effectLst>
                  <a:outerShdw blurRad="50800" dist="38100" dir="2700000" algn="tl">
                    <a:srgbClr val="000000">
                      <a:alpha val="40000"/>
                    </a:srgbClr>
                  </a:outerShdw>
                </a:effectLst>
              </a:rPr>
              <a:t>durante su ciclo logístico</a:t>
            </a:r>
            <a:r>
              <a:rPr lang="es-ES" sz="3200" b="1" dirty="0">
                <a:solidFill>
                  <a:srgbClr val="C00000"/>
                </a:solidFill>
                <a:effectLst>
                  <a:outerShdw blurRad="50800" dist="38100" dir="2700000" algn="tl">
                    <a:srgbClr val="000000">
                      <a:alpha val="40000"/>
                    </a:srgbClr>
                  </a:outerShdw>
                </a:effectLst>
              </a:rPr>
              <a:t>”</a:t>
            </a:r>
          </a:p>
          <a:p>
            <a:pPr algn="r"/>
            <a:endParaRPr lang="es-ES" sz="3600" b="1" i="1" dirty="0" smtClean="0">
              <a:solidFill>
                <a:srgbClr val="F79646">
                  <a:lumMod val="75000"/>
                </a:srgbClr>
              </a:solidFill>
              <a:effectLst>
                <a:outerShdw blurRad="38100" dist="38100" dir="2700000" algn="tl">
                  <a:srgbClr val="000000">
                    <a:alpha val="43137"/>
                  </a:srgbClr>
                </a:outerShdw>
              </a:effectLst>
            </a:endParaRPr>
          </a:p>
          <a:p>
            <a:pPr algn="r"/>
            <a:endParaRPr lang="es-ES" sz="3600" b="1" i="1" dirty="0" smtClean="0">
              <a:solidFill>
                <a:srgbClr val="F79646">
                  <a:lumMod val="75000"/>
                </a:srgbClr>
              </a:solidFill>
              <a:effectLst>
                <a:outerShdw blurRad="38100" dist="38100" dir="2700000" algn="tl">
                  <a:srgbClr val="000000">
                    <a:alpha val="43137"/>
                  </a:srgbClr>
                </a:outerShdw>
              </a:effectLst>
            </a:endParaRPr>
          </a:p>
          <a:p>
            <a:pPr algn="r"/>
            <a:r>
              <a:rPr lang="es-ES" sz="3600" b="1" i="1" dirty="0" smtClean="0">
                <a:solidFill>
                  <a:srgbClr val="F79646">
                    <a:lumMod val="75000"/>
                  </a:srgbClr>
                </a:solidFill>
                <a:effectLst>
                  <a:outerShdw blurRad="38100" dist="38100" dir="2700000" algn="tl">
                    <a:srgbClr val="000000">
                      <a:alpha val="43137"/>
                    </a:srgbClr>
                  </a:outerShdw>
                </a:effectLst>
              </a:rPr>
              <a:t>		</a:t>
            </a:r>
          </a:p>
          <a:p>
            <a:pPr algn="r"/>
            <a:r>
              <a:rPr lang="es-ES" sz="3200" b="1" i="1" dirty="0" smtClean="0">
                <a:solidFill>
                  <a:srgbClr val="9BBB59">
                    <a:lumMod val="75000"/>
                  </a:srgbClr>
                </a:solidFill>
                <a:effectLst>
                  <a:outerShdw blurRad="38100" dist="38100" dir="2700000" algn="tl">
                    <a:srgbClr val="000000">
                      <a:alpha val="43137"/>
                    </a:srgbClr>
                  </a:outerShdw>
                </a:effectLst>
              </a:rPr>
              <a:t> </a:t>
            </a:r>
          </a:p>
        </p:txBody>
      </p:sp>
      <p:pic>
        <p:nvPicPr>
          <p:cNvPr id="7" name="0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2017" y="5648739"/>
            <a:ext cx="1906447" cy="634593"/>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5702252"/>
            <a:ext cx="1427832" cy="553424"/>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870" t="9315" r="65401" b="81218"/>
          <a:stretch/>
        </p:blipFill>
        <p:spPr bwMode="auto">
          <a:xfrm>
            <a:off x="539552" y="5721491"/>
            <a:ext cx="1678763" cy="6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2532" y="5545806"/>
            <a:ext cx="2607500" cy="955849"/>
          </a:xfrm>
          <a:prstGeom prst="rect">
            <a:avLst/>
          </a:prstGeom>
        </p:spPr>
      </p:pic>
    </p:spTree>
    <p:extLst>
      <p:ext uri="{BB962C8B-B14F-4D97-AF65-F5344CB8AC3E}">
        <p14:creationId xmlns:p14="http://schemas.microsoft.com/office/powerpoint/2010/main" val="2566337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rotWithShape="1">
          <a:blip r:embed="rId2" cstate="print">
            <a:extLst>
              <a:ext uri="{28A0092B-C50C-407E-A947-70E740481C1C}">
                <a14:useLocalDpi xmlns:a14="http://schemas.microsoft.com/office/drawing/2010/main" val="0"/>
              </a:ext>
            </a:extLst>
          </a:blip>
          <a:srcRect r="4182"/>
          <a:stretch/>
        </p:blipFill>
        <p:spPr>
          <a:xfrm rot="16200000" flipV="1">
            <a:off x="-344879" y="480597"/>
            <a:ext cx="3560979" cy="2728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64334"/>
            <a:ext cx="3290509" cy="2467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Elipse 7"/>
          <p:cNvSpPr/>
          <p:nvPr/>
        </p:nvSpPr>
        <p:spPr>
          <a:xfrm rot="715132">
            <a:off x="389842" y="1946343"/>
            <a:ext cx="1065521" cy="1171745"/>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000" y="2215428"/>
            <a:ext cx="3759694" cy="2819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Elipse 9"/>
          <p:cNvSpPr/>
          <p:nvPr/>
        </p:nvSpPr>
        <p:spPr>
          <a:xfrm rot="21096760">
            <a:off x="5527188" y="3558097"/>
            <a:ext cx="588547" cy="597646"/>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rot="21096760">
            <a:off x="6412640" y="3326490"/>
            <a:ext cx="588547" cy="597646"/>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5220072" y="175470"/>
            <a:ext cx="3938419" cy="1021556"/>
          </a:xfrm>
          <a:prstGeom prst="roundRect">
            <a:avLst/>
          </a:prstGeom>
          <a:solidFill>
            <a:schemeClr val="bg1"/>
          </a:solidFill>
        </p:spPr>
        <p:txBody>
          <a:bodyPr wrap="none" rtlCol="0">
            <a:spAutoFit/>
          </a:bodyPr>
          <a:lstStyle/>
          <a:p>
            <a:r>
              <a:rPr lang="es-ES" b="1" i="1" dirty="0" smtClean="0">
                <a:effectLst>
                  <a:outerShdw blurRad="38100" dist="38100" dir="2700000" algn="tl">
                    <a:srgbClr val="000000">
                      <a:alpha val="43137"/>
                    </a:srgbClr>
                  </a:outerShdw>
                </a:effectLst>
              </a:rPr>
              <a:t>Monitorización de varios lotes:</a:t>
            </a:r>
          </a:p>
          <a:p>
            <a:r>
              <a:rPr lang="es-ES" b="1" i="1" dirty="0" smtClean="0">
                <a:effectLst>
                  <a:outerShdw blurRad="38100" dist="38100" dir="2700000" algn="tl">
                    <a:srgbClr val="000000">
                      <a:alpha val="43137"/>
                    </a:srgbClr>
                  </a:outerShdw>
                </a:effectLst>
              </a:rPr>
              <a:t>-recolección 1ª hora de la mañana</a:t>
            </a:r>
          </a:p>
          <a:p>
            <a:r>
              <a:rPr lang="es-ES" b="1" i="1" dirty="0" smtClean="0">
                <a:effectLst>
                  <a:outerShdw blurRad="38100" dist="38100" dir="2700000" algn="tl">
                    <a:srgbClr val="000000">
                      <a:alpha val="43137"/>
                    </a:srgbClr>
                  </a:outerShdw>
                </a:effectLst>
              </a:rPr>
              <a:t>-recolección última hora de la mañana</a:t>
            </a:r>
          </a:p>
        </p:txBody>
      </p:sp>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57746" y="3497755"/>
            <a:ext cx="3677470" cy="27581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C:\Users\ranadon\AppData\Local\Microsoft\Windows\Temporary Internet Files\Content.MSO\BB92BAA9.tmp">
            <a:extLst>
              <a:ext uri="{FF2B5EF4-FFF2-40B4-BE49-F238E27FC236}">
                <a16:creationId xmlns:a16="http://schemas.microsoft.com/office/drawing/2014/main" xmlns="" id="{2A0A5BE5-6E8F-4908-909F-76CE2A6C09E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6810" y="4803363"/>
            <a:ext cx="4347884" cy="1873093"/>
          </a:xfrm>
          <a:prstGeom prst="roundRect">
            <a:avLst>
              <a:gd name="adj" fmla="val 16667"/>
            </a:avLst>
          </a:prstGeom>
          <a:ln w="19050">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77632" y="1158013"/>
            <a:ext cx="751223" cy="1109117"/>
          </a:xfrm>
          <a:prstGeom prst="rect">
            <a:avLst/>
          </a:prstGeom>
        </p:spPr>
      </p:pic>
    </p:spTree>
    <p:extLst>
      <p:ext uri="{BB962C8B-B14F-4D97-AF65-F5344CB8AC3E}">
        <p14:creationId xmlns:p14="http://schemas.microsoft.com/office/powerpoint/2010/main" val="3656045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75342" y="116632"/>
            <a:ext cx="751223" cy="1109117"/>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0333" y="736706"/>
            <a:ext cx="4281357" cy="3211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678048"/>
            <a:ext cx="3968761" cy="29765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01169" y="2866902"/>
            <a:ext cx="4479962" cy="3359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p:cNvSpPr txBox="1"/>
          <p:nvPr/>
        </p:nvSpPr>
        <p:spPr>
          <a:xfrm>
            <a:off x="146129" y="5301208"/>
            <a:ext cx="3417759" cy="919401"/>
          </a:xfrm>
          <a:prstGeom prst="roundRect">
            <a:avLst/>
          </a:prstGeom>
          <a:solidFill>
            <a:schemeClr val="bg1"/>
          </a:solidFill>
        </p:spPr>
        <p:txBody>
          <a:bodyPr wrap="none" rtlCol="0">
            <a:spAutoFit/>
          </a:bodyPr>
          <a:lstStyle/>
          <a:p>
            <a:r>
              <a:rPr lang="es-ES" sz="2400" b="1" i="1" dirty="0" smtClean="0">
                <a:effectLst>
                  <a:outerShdw blurRad="38100" dist="38100" dir="2700000" algn="tl">
                    <a:srgbClr val="000000">
                      <a:alpha val="43137"/>
                    </a:srgbClr>
                  </a:outerShdw>
                </a:effectLst>
              </a:rPr>
              <a:t>Seguimiento de los lotes:</a:t>
            </a:r>
          </a:p>
          <a:p>
            <a:r>
              <a:rPr lang="es-ES" sz="2400" b="1" i="1" dirty="0" smtClean="0">
                <a:effectLst>
                  <a:outerShdw blurRad="38100" dist="38100" dir="2700000" algn="tl">
                    <a:srgbClr val="000000">
                      <a:alpha val="43137"/>
                    </a:srgbClr>
                  </a:outerShdw>
                </a:effectLst>
              </a:rPr>
              <a:t>-</a:t>
            </a:r>
            <a:r>
              <a:rPr lang="es-ES" sz="2400" b="1" i="1" dirty="0" err="1" smtClean="0">
                <a:effectLst>
                  <a:outerShdw blurRad="38100" dist="38100" dir="2700000" algn="tl">
                    <a:srgbClr val="000000">
                      <a:alpha val="43137"/>
                    </a:srgbClr>
                  </a:outerShdw>
                </a:effectLst>
              </a:rPr>
              <a:t>preenfriamiento</a:t>
            </a:r>
            <a:endParaRPr lang="es-ES" sz="2400"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5869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716016" y="52438"/>
            <a:ext cx="3564623" cy="919401"/>
          </a:xfrm>
          <a:prstGeom prst="roundRect">
            <a:avLst/>
          </a:prstGeom>
          <a:solidFill>
            <a:schemeClr val="bg1"/>
          </a:solidFill>
        </p:spPr>
        <p:txBody>
          <a:bodyPr wrap="none" rtlCol="0">
            <a:spAutoFit/>
          </a:bodyPr>
          <a:lstStyle/>
          <a:p>
            <a:r>
              <a:rPr lang="es-ES" sz="2400" b="1" i="1" dirty="0" smtClean="0">
                <a:effectLst>
                  <a:outerShdw blurRad="38100" dist="38100" dir="2700000" algn="tl">
                    <a:srgbClr val="000000">
                      <a:alpha val="43137"/>
                    </a:srgbClr>
                  </a:outerShdw>
                </a:effectLst>
              </a:rPr>
              <a:t>Transporte y distribución</a:t>
            </a:r>
          </a:p>
          <a:p>
            <a:r>
              <a:rPr lang="es-ES" sz="2400" b="1" i="1" dirty="0" smtClean="0">
                <a:effectLst>
                  <a:outerShdw blurRad="38100" dist="38100" dir="2700000" algn="tl">
                    <a:srgbClr val="000000">
                      <a:alpha val="43137"/>
                    </a:srgbClr>
                  </a:outerShdw>
                </a:effectLst>
              </a:rPr>
              <a:t>Simulación de transportes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129" y="140074"/>
            <a:ext cx="4141768" cy="3106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r="6796"/>
          <a:stretch/>
        </p:blipFill>
        <p:spPr>
          <a:xfrm>
            <a:off x="146129" y="3347590"/>
            <a:ext cx="4137839" cy="3329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0882" y="1036033"/>
            <a:ext cx="4186432" cy="3139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75342" y="116632"/>
            <a:ext cx="751223" cy="1109117"/>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026362" y="3515946"/>
            <a:ext cx="3789040" cy="2841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31495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5897706"/>
            <a:ext cx="925575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65976" y="193631"/>
            <a:ext cx="9020721" cy="783193"/>
          </a:xfrm>
          <a:prstGeom prst="roundRect">
            <a:avLst/>
          </a:prstGeom>
          <a:solidFill>
            <a:schemeClr val="accent3">
              <a:lumMod val="60000"/>
              <a:lumOff val="40000"/>
            </a:schemeClr>
          </a:solidFill>
        </p:spPr>
        <p:txBody>
          <a:bodyPr wrap="square" rtlCol="0">
            <a:spAutoFit/>
          </a:bodyPr>
          <a:lstStyle/>
          <a:p>
            <a:pPr algn="just"/>
            <a:r>
              <a:rPr lang="es-ES" sz="2000" b="1" i="1" dirty="0" smtClean="0">
                <a:effectLst>
                  <a:outerShdw blurRad="38100" dist="38100" dir="2700000" algn="tl">
                    <a:srgbClr val="000000">
                      <a:alpha val="43137"/>
                    </a:srgbClr>
                  </a:outerShdw>
                </a:effectLst>
              </a:rPr>
              <a:t>GO </a:t>
            </a:r>
            <a:r>
              <a:rPr lang="es-ES" sz="2000" b="1" i="1" u="sng" dirty="0" smtClean="0">
                <a:effectLst>
                  <a:outerShdw blurRad="38100" dist="38100" dir="2700000" algn="tl">
                    <a:srgbClr val="000000">
                      <a:alpha val="43137"/>
                    </a:srgbClr>
                  </a:outerShdw>
                </a:effectLst>
              </a:rPr>
              <a:t>TECNIFRUT</a:t>
            </a:r>
            <a:r>
              <a:rPr lang="es-ES" sz="2000" b="1" i="1" dirty="0" smtClean="0">
                <a:effectLst>
                  <a:outerShdw blurRad="38100" dist="38100" dir="2700000" algn="tl">
                    <a:srgbClr val="000000">
                      <a:alpha val="43137"/>
                    </a:srgbClr>
                  </a:outerShdw>
                </a:effectLst>
              </a:rPr>
              <a:t> para el “Diseño de soluciones tecnológicas para la </a:t>
            </a:r>
            <a:r>
              <a:rPr lang="es-ES" sz="2000" b="1" i="1" dirty="0">
                <a:effectLst>
                  <a:outerShdw blurRad="38100" dist="38100" dir="2700000" algn="tl">
                    <a:srgbClr val="000000">
                      <a:alpha val="43137"/>
                    </a:srgbClr>
                  </a:outerShdw>
                </a:effectLst>
              </a:rPr>
              <a:t>monitorización de </a:t>
            </a:r>
            <a:r>
              <a:rPr lang="es-ES" sz="2000" b="1" i="1" dirty="0" smtClean="0">
                <a:effectLst>
                  <a:outerShdw blurRad="38100" dist="38100" dir="2700000" algn="tl">
                    <a:srgbClr val="000000">
                      <a:alpha val="43137"/>
                    </a:srgbClr>
                  </a:outerShdw>
                </a:effectLst>
              </a:rPr>
              <a:t>la calidad de la fruta durante su ciclo logístico”.</a:t>
            </a:r>
            <a:endParaRPr lang="es-ES" sz="2000" i="1" dirty="0">
              <a:effectLst>
                <a:outerShdw blurRad="38100" dist="38100" dir="2700000" algn="tl">
                  <a:srgbClr val="000000">
                    <a:alpha val="43137"/>
                  </a:srgbClr>
                </a:outerShdw>
              </a:effectLst>
            </a:endParaRPr>
          </a:p>
        </p:txBody>
      </p:sp>
      <p:sp>
        <p:nvSpPr>
          <p:cNvPr id="24" name="23 CuadroTexto"/>
          <p:cNvSpPr txBox="1"/>
          <p:nvPr/>
        </p:nvSpPr>
        <p:spPr>
          <a:xfrm>
            <a:off x="-8202" y="1630541"/>
            <a:ext cx="4196790" cy="646331"/>
          </a:xfrm>
          <a:prstGeom prst="rect">
            <a:avLst/>
          </a:prstGeom>
          <a:noFill/>
        </p:spPr>
        <p:txBody>
          <a:bodyPr wrap="none" rtlCol="0">
            <a:spAutoFit/>
          </a:bodyPr>
          <a:lstStyle/>
          <a:p>
            <a:r>
              <a:rPr lang="es-ES" sz="3600" b="1" dirty="0" smtClean="0">
                <a:solidFill>
                  <a:schemeClr val="accent6">
                    <a:lumMod val="75000"/>
                  </a:schemeClr>
                </a:solidFill>
                <a:effectLst>
                  <a:outerShdw blurRad="38100" dist="38100" dir="2700000" algn="tl">
                    <a:srgbClr val="000000">
                      <a:alpha val="43137"/>
                    </a:srgbClr>
                  </a:outerShdw>
                </a:effectLst>
              </a:rPr>
              <a:t>Afecciones COVID-19</a:t>
            </a:r>
            <a:endParaRPr lang="es-ES" sz="1600" b="1" u="sng" dirty="0">
              <a:solidFill>
                <a:schemeClr val="accent6">
                  <a:lumMod val="75000"/>
                </a:schemeClr>
              </a:solidFill>
              <a:effectLst>
                <a:outerShdw blurRad="38100" dist="38100" dir="2700000" algn="tl">
                  <a:srgbClr val="000000">
                    <a:alpha val="43137"/>
                  </a:srgbClr>
                </a:outerShdw>
              </a:effectLst>
            </a:endParaRPr>
          </a:p>
        </p:txBody>
      </p:sp>
      <p:sp>
        <p:nvSpPr>
          <p:cNvPr id="25" name="24 CuadroTexto"/>
          <p:cNvSpPr txBox="1"/>
          <p:nvPr/>
        </p:nvSpPr>
        <p:spPr>
          <a:xfrm>
            <a:off x="0" y="2284417"/>
            <a:ext cx="9086697" cy="1077218"/>
          </a:xfrm>
          <a:prstGeom prst="rect">
            <a:avLst/>
          </a:prstGeom>
          <a:noFill/>
        </p:spPr>
        <p:txBody>
          <a:bodyPr wrap="square" rtlCol="0">
            <a:spAutoFit/>
          </a:bodyPr>
          <a:lstStyle/>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Reducción en cantidades y variedades monitorizadas (campaña 2020)</a:t>
            </a:r>
          </a:p>
          <a:p>
            <a:pPr marL="0" lvl="1" algn="just"/>
            <a:endParaRPr lang="es-ES" sz="1600" b="1" i="1" dirty="0" smtClean="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tx1">
                  <a:lumMod val="50000"/>
                  <a:lumOff val="50000"/>
                </a:schemeClr>
              </a:solidFill>
              <a:effectLst>
                <a:outerShdw blurRad="38100" dist="38100" dir="2700000" algn="tl">
                  <a:srgbClr val="000000">
                    <a:alpha val="43137"/>
                  </a:srgbClr>
                </a:outerShdw>
              </a:effectLst>
            </a:endParaRPr>
          </a:p>
        </p:txBody>
      </p:sp>
      <p:sp>
        <p:nvSpPr>
          <p:cNvPr id="6" name="5 CuadroTexto"/>
          <p:cNvSpPr txBox="1"/>
          <p:nvPr/>
        </p:nvSpPr>
        <p:spPr>
          <a:xfrm>
            <a:off x="65976" y="4100299"/>
            <a:ext cx="6458243" cy="646331"/>
          </a:xfrm>
          <a:prstGeom prst="rect">
            <a:avLst/>
          </a:prstGeom>
          <a:noFill/>
        </p:spPr>
        <p:txBody>
          <a:bodyPr wrap="none" rtlCol="0">
            <a:spAutoFit/>
          </a:bodyPr>
          <a:lstStyle/>
          <a:p>
            <a:r>
              <a:rPr lang="es-ES" sz="3600" b="1" dirty="0" smtClean="0">
                <a:solidFill>
                  <a:schemeClr val="accent6">
                    <a:lumMod val="75000"/>
                  </a:schemeClr>
                </a:solidFill>
                <a:effectLst>
                  <a:outerShdw blurRad="38100" dist="38100" dir="2700000" algn="tl">
                    <a:srgbClr val="000000">
                      <a:alpha val="43137"/>
                    </a:srgbClr>
                  </a:outerShdw>
                </a:effectLst>
              </a:rPr>
              <a:t>Contacto para dudas o asistencia</a:t>
            </a:r>
            <a:endParaRPr lang="es-ES" sz="1600" b="1" u="sng" dirty="0">
              <a:solidFill>
                <a:schemeClr val="accent6">
                  <a:lumMod val="75000"/>
                </a:schemeClr>
              </a:solidFill>
              <a:effectLst>
                <a:outerShdw blurRad="38100" dist="38100" dir="2700000" algn="tl">
                  <a:srgbClr val="000000">
                    <a:alpha val="43137"/>
                  </a:srgbClr>
                </a:outerShdw>
              </a:effectLst>
            </a:endParaRPr>
          </a:p>
        </p:txBody>
      </p:sp>
      <p:sp>
        <p:nvSpPr>
          <p:cNvPr id="7" name="6 CuadroTexto"/>
          <p:cNvSpPr txBox="1"/>
          <p:nvPr/>
        </p:nvSpPr>
        <p:spPr>
          <a:xfrm>
            <a:off x="74178" y="4754175"/>
            <a:ext cx="9086697" cy="1815882"/>
          </a:xfrm>
          <a:prstGeom prst="rect">
            <a:avLst/>
          </a:prstGeom>
          <a:noFill/>
        </p:spPr>
        <p:txBody>
          <a:bodyPr wrap="square" rtlCol="0">
            <a:spAutoFit/>
          </a:bodyPr>
          <a:lstStyle/>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Asuntos</a:t>
            </a:r>
            <a:r>
              <a:rPr lang="es-ES" sz="1600" b="1" i="1" dirty="0" smtClean="0">
                <a:solidFill>
                  <a:schemeClr val="tx1">
                    <a:lumMod val="50000"/>
                    <a:lumOff val="50000"/>
                  </a:schemeClr>
                </a:solidFill>
                <a:effectLst>
                  <a:outerShdw blurRad="38100" dist="38100" dir="2700000" algn="tl">
                    <a:srgbClr val="000000">
                      <a:alpha val="43137"/>
                    </a:srgbClr>
                  </a:outerShdw>
                </a:effectLst>
              </a:rPr>
              <a:t>: Campañas de monitorización. </a:t>
            </a:r>
            <a:endParaRPr lang="es-ES" sz="1600" b="1" i="1" dirty="0" smtClean="0">
              <a:solidFill>
                <a:schemeClr val="tx1">
                  <a:lumMod val="50000"/>
                  <a:lumOff val="50000"/>
                </a:schemeClr>
              </a:solidFill>
              <a:effectLst>
                <a:outerShdw blurRad="38100" dist="38100" dir="2700000" algn="tl">
                  <a:srgbClr val="000000">
                    <a:alpha val="43137"/>
                  </a:srgbClr>
                </a:outerShdw>
              </a:effectLst>
            </a:endParaRPr>
          </a:p>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Contactos:</a:t>
            </a:r>
            <a:endParaRPr lang="es-ES" sz="1600" b="1" i="1" dirty="0" smtClean="0">
              <a:solidFill>
                <a:schemeClr val="accent1">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PCTAD: Esther Arias</a:t>
            </a: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UZ (IA2): María Eugenia </a:t>
            </a:r>
            <a:r>
              <a:rPr lang="es-ES" sz="1600" b="1" i="1" dirty="0" err="1" smtClean="0">
                <a:solidFill>
                  <a:schemeClr val="accent2">
                    <a:lumMod val="75000"/>
                  </a:schemeClr>
                </a:solidFill>
                <a:effectLst>
                  <a:outerShdw blurRad="38100" dist="38100" dir="2700000" algn="tl">
                    <a:srgbClr val="000000">
                      <a:alpha val="43137"/>
                    </a:srgbClr>
                  </a:outerShdw>
                </a:effectLst>
              </a:rPr>
              <a:t>Venturini</a:t>
            </a:r>
            <a:endParaRPr lang="es-ES" sz="1600" b="1" i="1" dirty="0" smtClean="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GEEZAR: Ángel Martínez</a:t>
            </a:r>
          </a:p>
          <a:p>
            <a:pPr marL="742950" lvl="2" indent="-285750" algn="just">
              <a:buFont typeface="Arial" panose="020B0604020202020204" pitchFamily="34" charset="0"/>
              <a:buChar char="•"/>
            </a:pPr>
            <a:endParaRPr lang="es-ES" sz="1600" b="1" i="1" dirty="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853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96230" y="2996952"/>
            <a:ext cx="9063957" cy="954107"/>
          </a:xfrm>
          <a:prstGeom prst="rect">
            <a:avLst/>
          </a:prstGeom>
          <a:noFill/>
        </p:spPr>
        <p:txBody>
          <a:bodyPr wrap="square" rtlCol="0">
            <a:spAutoFit/>
          </a:bodyPr>
          <a:lstStyle/>
          <a:p>
            <a:pPr algn="just"/>
            <a:r>
              <a:rPr lang="es-ES" sz="2800" b="1" i="1" dirty="0" smtClean="0">
                <a:solidFill>
                  <a:schemeClr val="accent3">
                    <a:lumMod val="75000"/>
                  </a:schemeClr>
                </a:solidFill>
                <a:effectLst>
                  <a:outerShdw blurRad="38100" dist="38100" dir="2700000" algn="tl">
                    <a:srgbClr val="000000">
                      <a:alpha val="43137"/>
                    </a:srgbClr>
                  </a:outerShdw>
                </a:effectLst>
              </a:rPr>
              <a:t>3. Definición de los factores determinantes en la calidad comercial de la fruta y su vida útil </a:t>
            </a:r>
            <a:r>
              <a:rPr lang="es-ES" sz="2800" b="1" i="1" dirty="0" err="1" smtClean="0">
                <a:solidFill>
                  <a:schemeClr val="accent3">
                    <a:lumMod val="75000"/>
                  </a:schemeClr>
                </a:solidFill>
                <a:effectLst>
                  <a:outerShdw blurRad="38100" dist="38100" dir="2700000" algn="tl">
                    <a:srgbClr val="000000">
                      <a:alpha val="43137"/>
                    </a:srgbClr>
                  </a:outerShdw>
                </a:effectLst>
              </a:rPr>
              <a:t>postcosecha</a:t>
            </a:r>
            <a:endParaRPr lang="es-ES" b="1" i="1" dirty="0" smtClean="0">
              <a:solidFill>
                <a:schemeClr val="tx1">
                  <a:lumMod val="65000"/>
                  <a:lumOff val="35000"/>
                </a:schemeClr>
              </a:solidFill>
              <a:effectLst>
                <a:outerShdw blurRad="38100" dist="38100" dir="2700000" algn="tl">
                  <a:srgbClr val="000000">
                    <a:alpha val="43137"/>
                  </a:srgbClr>
                </a:outerShdw>
              </a:effectLst>
            </a:endParaRPr>
          </a:p>
        </p:txBody>
      </p:sp>
      <p:pic>
        <p:nvPicPr>
          <p:cNvPr id="18" name="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2017" y="5648739"/>
            <a:ext cx="1906447" cy="634593"/>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680139"/>
            <a:ext cx="1427832" cy="553424"/>
          </a:xfrm>
          <a:prstGeom prst="rect">
            <a:avLst/>
          </a:prstGeom>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870" t="9315" r="65401" b="81218"/>
          <a:stretch/>
        </p:blipFill>
        <p:spPr bwMode="auto">
          <a:xfrm>
            <a:off x="539552" y="5721491"/>
            <a:ext cx="1678763" cy="6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n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2532" y="5545806"/>
            <a:ext cx="2607500" cy="955849"/>
          </a:xfrm>
          <a:prstGeom prst="rect">
            <a:avLst/>
          </a:prstGeom>
        </p:spPr>
      </p:pic>
      <p:sp>
        <p:nvSpPr>
          <p:cNvPr id="22" name="21 CuadroTexto"/>
          <p:cNvSpPr txBox="1"/>
          <p:nvPr/>
        </p:nvSpPr>
        <p:spPr>
          <a:xfrm>
            <a:off x="179512" y="391304"/>
            <a:ext cx="8640960" cy="3724096"/>
          </a:xfrm>
          <a:prstGeom prst="rect">
            <a:avLst/>
          </a:prstGeom>
          <a:noFill/>
        </p:spPr>
        <p:txBody>
          <a:bodyPr wrap="square" rtlCol="0">
            <a:spAutoFit/>
          </a:bodyPr>
          <a:lstStyle/>
          <a:p>
            <a:pPr algn="just"/>
            <a:r>
              <a:rPr lang="es-ES" sz="3200" b="1" i="1" dirty="0" smtClean="0">
                <a:solidFill>
                  <a:srgbClr val="C00000"/>
                </a:solidFill>
                <a:effectLst>
                  <a:outerShdw blurRad="38100" dist="38100" dir="2700000" algn="tl">
                    <a:srgbClr val="000000">
                      <a:alpha val="43137"/>
                    </a:srgbClr>
                  </a:outerShdw>
                </a:effectLst>
              </a:rPr>
              <a:t>“</a:t>
            </a:r>
            <a:r>
              <a:rPr lang="es-ES" sz="3200" b="1" u="sng" dirty="0">
                <a:solidFill>
                  <a:srgbClr val="C00000"/>
                </a:solidFill>
                <a:effectLst>
                  <a:outerShdw blurRad="50800" dist="38100" dir="2700000" algn="tl">
                    <a:srgbClr val="000000">
                      <a:alpha val="40000"/>
                    </a:srgbClr>
                  </a:outerShdw>
                </a:effectLst>
              </a:rPr>
              <a:t>GO TECNIFRUT</a:t>
            </a:r>
            <a:r>
              <a:rPr lang="es-ES" sz="3200" b="1" dirty="0">
                <a:solidFill>
                  <a:srgbClr val="C00000"/>
                </a:solidFill>
                <a:effectLst>
                  <a:outerShdw blurRad="50800" dist="38100" dir="2700000" algn="tl">
                    <a:srgbClr val="000000">
                      <a:alpha val="40000"/>
                    </a:srgbClr>
                  </a:outerShdw>
                </a:effectLst>
              </a:rPr>
              <a:t> para el “</a:t>
            </a:r>
            <a:r>
              <a:rPr lang="es-ES" sz="3200" b="1" i="1" dirty="0">
                <a:solidFill>
                  <a:srgbClr val="C00000"/>
                </a:solidFill>
                <a:effectLst>
                  <a:outerShdw blurRad="50800" dist="38100" dir="2700000" algn="tl">
                    <a:srgbClr val="000000">
                      <a:alpha val="40000"/>
                    </a:srgbClr>
                  </a:outerShdw>
                </a:effectLst>
              </a:rPr>
              <a:t>Diseño de soluciones tecnológicas para la monitorización de la calidad </a:t>
            </a:r>
            <a:r>
              <a:rPr lang="es-ES" sz="3200" b="1" i="1" dirty="0" smtClean="0">
                <a:solidFill>
                  <a:srgbClr val="C00000"/>
                </a:solidFill>
                <a:effectLst>
                  <a:outerShdw blurRad="50800" dist="38100" dir="2700000" algn="tl">
                    <a:srgbClr val="000000">
                      <a:alpha val="40000"/>
                    </a:srgbClr>
                  </a:outerShdw>
                </a:effectLst>
              </a:rPr>
              <a:t>de la fruta </a:t>
            </a:r>
            <a:r>
              <a:rPr lang="es-ES" sz="3200" b="1" i="1" dirty="0">
                <a:solidFill>
                  <a:srgbClr val="C00000"/>
                </a:solidFill>
                <a:effectLst>
                  <a:outerShdw blurRad="50800" dist="38100" dir="2700000" algn="tl">
                    <a:srgbClr val="000000">
                      <a:alpha val="40000"/>
                    </a:srgbClr>
                  </a:outerShdw>
                </a:effectLst>
              </a:rPr>
              <a:t>durante su ciclo logístico</a:t>
            </a:r>
            <a:r>
              <a:rPr lang="es-ES" sz="3200" b="1" dirty="0">
                <a:solidFill>
                  <a:srgbClr val="C00000"/>
                </a:solidFill>
                <a:effectLst>
                  <a:outerShdw blurRad="50800" dist="38100" dir="2700000" algn="tl">
                    <a:srgbClr val="000000">
                      <a:alpha val="40000"/>
                    </a:srgbClr>
                  </a:outerShdw>
                </a:effectLst>
              </a:rPr>
              <a:t>”</a:t>
            </a:r>
          </a:p>
          <a:p>
            <a:pPr algn="r"/>
            <a:endParaRPr lang="es-ES" sz="3600" b="1" i="1" dirty="0" smtClean="0">
              <a:solidFill>
                <a:srgbClr val="F79646">
                  <a:lumMod val="75000"/>
                </a:srgbClr>
              </a:solidFill>
              <a:effectLst>
                <a:outerShdw blurRad="38100" dist="38100" dir="2700000" algn="tl">
                  <a:srgbClr val="000000">
                    <a:alpha val="43137"/>
                  </a:srgbClr>
                </a:outerShdw>
              </a:effectLst>
            </a:endParaRPr>
          </a:p>
          <a:p>
            <a:pPr algn="r"/>
            <a:endParaRPr lang="es-ES" sz="3600" b="1" i="1" dirty="0" smtClean="0">
              <a:solidFill>
                <a:srgbClr val="F79646">
                  <a:lumMod val="75000"/>
                </a:srgbClr>
              </a:solidFill>
              <a:effectLst>
                <a:outerShdw blurRad="38100" dist="38100" dir="2700000" algn="tl">
                  <a:srgbClr val="000000">
                    <a:alpha val="43137"/>
                  </a:srgbClr>
                </a:outerShdw>
              </a:effectLst>
            </a:endParaRPr>
          </a:p>
          <a:p>
            <a:pPr algn="r"/>
            <a:r>
              <a:rPr lang="es-ES" sz="3600" b="1" i="1" dirty="0" smtClean="0">
                <a:solidFill>
                  <a:srgbClr val="F79646">
                    <a:lumMod val="75000"/>
                  </a:srgbClr>
                </a:solidFill>
                <a:effectLst>
                  <a:outerShdw blurRad="38100" dist="38100" dir="2700000" algn="tl">
                    <a:srgbClr val="000000">
                      <a:alpha val="43137"/>
                    </a:srgbClr>
                  </a:outerShdw>
                </a:effectLst>
              </a:rPr>
              <a:t>		</a:t>
            </a:r>
          </a:p>
          <a:p>
            <a:pPr algn="r"/>
            <a:r>
              <a:rPr lang="es-ES" sz="3200" b="1" i="1" dirty="0" smtClean="0">
                <a:solidFill>
                  <a:srgbClr val="9BBB59">
                    <a:lumMod val="75000"/>
                  </a:srgbClr>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99426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647" y="56818"/>
            <a:ext cx="8996849" cy="1015663"/>
          </a:xfrm>
          <a:prstGeom prst="rect">
            <a:avLst/>
          </a:prstGeom>
          <a:noFill/>
        </p:spPr>
        <p:txBody>
          <a:bodyPr wrap="square" rtlCol="0">
            <a:spAutoFit/>
          </a:bodyPr>
          <a:lstStyle/>
          <a:p>
            <a:pPr algn="just"/>
            <a:r>
              <a:rPr lang="es-ES" sz="2000" b="1" dirty="0" smtClean="0">
                <a:solidFill>
                  <a:schemeClr val="tx2"/>
                </a:solidFill>
                <a:effectLst>
                  <a:outerShdw blurRad="38100" dist="38100" dir="2700000" algn="tl">
                    <a:srgbClr val="000000">
                      <a:alpha val="43137"/>
                    </a:srgbClr>
                  </a:outerShdw>
                </a:effectLst>
              </a:rPr>
              <a:t>Identificación </a:t>
            </a:r>
            <a:r>
              <a:rPr lang="es-ES" sz="2000" b="1" dirty="0">
                <a:solidFill>
                  <a:schemeClr val="tx2"/>
                </a:solidFill>
                <a:effectLst>
                  <a:outerShdw blurRad="38100" dist="38100" dir="2700000" algn="tl">
                    <a:srgbClr val="000000">
                      <a:alpha val="43137"/>
                    </a:srgbClr>
                  </a:outerShdw>
                </a:effectLst>
              </a:rPr>
              <a:t>de los puntos críticos en la línea de </a:t>
            </a:r>
            <a:r>
              <a:rPr lang="es-ES" sz="2000" b="1" dirty="0" smtClean="0">
                <a:solidFill>
                  <a:schemeClr val="tx2"/>
                </a:solidFill>
                <a:effectLst>
                  <a:outerShdw blurRad="38100" dist="38100" dir="2700000" algn="tl">
                    <a:srgbClr val="000000">
                      <a:alpha val="43137"/>
                    </a:srgbClr>
                  </a:outerShdw>
                </a:effectLst>
              </a:rPr>
              <a:t>confección de centrales melocotón DO </a:t>
            </a:r>
            <a:r>
              <a:rPr lang="es-ES" sz="2000" b="1" dirty="0" err="1" smtClean="0">
                <a:solidFill>
                  <a:schemeClr val="tx2"/>
                </a:solidFill>
                <a:effectLst>
                  <a:outerShdw blurRad="38100" dist="38100" dir="2700000" algn="tl">
                    <a:srgbClr val="000000">
                      <a:alpha val="43137"/>
                    </a:srgbClr>
                  </a:outerShdw>
                </a:effectLst>
              </a:rPr>
              <a:t>Calanda</a:t>
            </a:r>
            <a:endParaRPr lang="es-ES" sz="2000" b="1" dirty="0">
              <a:solidFill>
                <a:schemeClr val="tx2"/>
              </a:solidFill>
              <a:effectLst>
                <a:outerShdw blurRad="38100" dist="38100" dir="2700000" algn="tl">
                  <a:srgbClr val="000000">
                    <a:alpha val="43137"/>
                  </a:srgbClr>
                </a:outerShdw>
              </a:effectLst>
            </a:endParaRPr>
          </a:p>
          <a:p>
            <a:pPr algn="just"/>
            <a:r>
              <a:rPr lang="es-ES" sz="2000" b="1" dirty="0" smtClean="0">
                <a:solidFill>
                  <a:schemeClr val="accent2">
                    <a:lumMod val="75000"/>
                  </a:schemeClr>
                </a:solidFill>
              </a:rPr>
              <a:t> </a:t>
            </a:r>
            <a:endParaRPr lang="es-ES" sz="2000" b="1" dirty="0" smtClean="0">
              <a:solidFill>
                <a:schemeClr val="accent3">
                  <a:lumMod val="75000"/>
                </a:schemeClr>
              </a:solidFill>
            </a:endParaRPr>
          </a:p>
        </p:txBody>
      </p:sp>
      <p:sp>
        <p:nvSpPr>
          <p:cNvPr id="12" name="Rectangle 3"/>
          <p:cNvSpPr>
            <a:spLocks noChangeArrowheads="1"/>
          </p:cNvSpPr>
          <p:nvPr/>
        </p:nvSpPr>
        <p:spPr bwMode="auto">
          <a:xfrm>
            <a:off x="39647" y="986244"/>
            <a:ext cx="89968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es-ES" b="1" u="sng" dirty="0" smtClean="0">
                <a:solidFill>
                  <a:schemeClr val="accent6">
                    <a:lumMod val="75000"/>
                  </a:schemeClr>
                </a:solidFill>
                <a:cs typeface="Arial" pitchFamily="34" charset="0"/>
              </a:rPr>
              <a:t>Objetivo</a:t>
            </a:r>
            <a:r>
              <a:rPr lang="es-ES" altLang="es-ES" b="1" dirty="0" smtClean="0">
                <a:solidFill>
                  <a:schemeClr val="accent6">
                    <a:lumMod val="75000"/>
                  </a:schemeClr>
                </a:solidFill>
                <a:cs typeface="Arial" pitchFamily="34" charset="0"/>
              </a:rPr>
              <a:t>:</a:t>
            </a:r>
            <a:r>
              <a:rPr lang="es-ES" altLang="es-ES" b="1" dirty="0" smtClean="0">
                <a:cs typeface="Arial" pitchFamily="34" charset="0"/>
              </a:rPr>
              <a:t> </a:t>
            </a:r>
            <a:r>
              <a:rPr lang="es-ES" b="1" dirty="0" smtClean="0"/>
              <a:t>detectar </a:t>
            </a:r>
            <a:r>
              <a:rPr lang="es-ES" b="1" dirty="0"/>
              <a:t>aquella etapa/s en </a:t>
            </a:r>
            <a:r>
              <a:rPr lang="es-ES" b="1" dirty="0" smtClean="0"/>
              <a:t>la/s </a:t>
            </a:r>
            <a:r>
              <a:rPr lang="es-ES" b="1" dirty="0"/>
              <a:t>que el fruto resulta más </a:t>
            </a:r>
            <a:r>
              <a:rPr lang="es-ES" b="1" dirty="0" smtClean="0"/>
              <a:t>dañado. </a:t>
            </a:r>
          </a:p>
          <a:p>
            <a:pPr lvl="0" algn="just" eaLnBrk="0" fontAlgn="base" hangingPunct="0">
              <a:spcBef>
                <a:spcPct val="0"/>
              </a:spcBef>
              <a:spcAft>
                <a:spcPct val="0"/>
              </a:spcAft>
            </a:pPr>
            <a:r>
              <a:rPr lang="es-ES" b="1" dirty="0" smtClean="0"/>
              <a:t>El </a:t>
            </a:r>
            <a:r>
              <a:rPr lang="es-ES" b="1" dirty="0"/>
              <a:t>ensayo se llevó a cabo sobre dos clones de la DO </a:t>
            </a:r>
            <a:r>
              <a:rPr lang="es-ES" b="1" dirty="0" err="1" smtClean="0"/>
              <a:t>Calanda</a:t>
            </a:r>
            <a:r>
              <a:rPr lang="es-ES" b="1" dirty="0"/>
              <a:t>:</a:t>
            </a:r>
            <a:r>
              <a:rPr lang="es-ES" b="1" dirty="0" smtClean="0"/>
              <a:t> </a:t>
            </a:r>
            <a:r>
              <a:rPr lang="es-ES" b="1" i="1" dirty="0">
                <a:solidFill>
                  <a:schemeClr val="accent2">
                    <a:lumMod val="75000"/>
                  </a:schemeClr>
                </a:solidFill>
              </a:rPr>
              <a:t>Jesca</a:t>
            </a:r>
            <a:r>
              <a:rPr lang="es-ES" b="1" dirty="0"/>
              <a:t> y </a:t>
            </a:r>
            <a:r>
              <a:rPr lang="es-ES" b="1" i="1" dirty="0" err="1" smtClean="0">
                <a:solidFill>
                  <a:schemeClr val="accent3">
                    <a:lumMod val="75000"/>
                  </a:schemeClr>
                </a:solidFill>
              </a:rPr>
              <a:t>Calante</a:t>
            </a:r>
            <a:endParaRPr kumimoji="0" lang="es-ES" altLang="es-ES" b="1" i="1" u="none" strike="noStrike" cap="none" normalizeH="0" baseline="0" dirty="0" smtClean="0">
              <a:ln>
                <a:noFill/>
              </a:ln>
              <a:solidFill>
                <a:schemeClr val="tx1"/>
              </a:solidFill>
              <a:effectLst/>
              <a:cs typeface="Arial" pitchFamily="34" charset="0"/>
            </a:endParaRPr>
          </a:p>
        </p:txBody>
      </p:sp>
      <p:pic>
        <p:nvPicPr>
          <p:cNvPr id="20" name="0 Imagen"/>
          <p:cNvPicPr>
            <a:picLocks noChangeAspect="1"/>
          </p:cNvPicPr>
          <p:nvPr/>
        </p:nvPicPr>
        <p:blipFill rotWithShape="1">
          <a:blip r:embed="rId2" cstate="print">
            <a:extLst>
              <a:ext uri="{28A0092B-C50C-407E-A947-70E740481C1C}">
                <a14:useLocalDpi xmlns:a14="http://schemas.microsoft.com/office/drawing/2010/main" val="0"/>
              </a:ext>
            </a:extLst>
          </a:blip>
          <a:srcRect t="19059" b="9882"/>
          <a:stretch/>
        </p:blipFill>
        <p:spPr bwMode="auto">
          <a:xfrm>
            <a:off x="2267744" y="1887743"/>
            <a:ext cx="4390790" cy="2339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1" name="20 Imagen"/>
          <p:cNvPicPr>
            <a:picLocks noChangeAspect="1"/>
          </p:cNvPicPr>
          <p:nvPr/>
        </p:nvPicPr>
        <p:blipFill rotWithShape="1">
          <a:blip r:embed="rId3" cstate="print">
            <a:extLst>
              <a:ext uri="{28A0092B-C50C-407E-A947-70E740481C1C}">
                <a14:useLocalDpi xmlns:a14="http://schemas.microsoft.com/office/drawing/2010/main" val="0"/>
              </a:ext>
            </a:extLst>
          </a:blip>
          <a:srcRect t="24011"/>
          <a:stretch/>
        </p:blipFill>
        <p:spPr bwMode="auto">
          <a:xfrm>
            <a:off x="-17055" y="4535688"/>
            <a:ext cx="9053551" cy="19176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4207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271" y="3027614"/>
            <a:ext cx="1495425" cy="1961968"/>
          </a:xfrm>
          <a:prstGeom prst="roundRect">
            <a:avLst>
              <a:gd name="adj" fmla="val 16667"/>
            </a:avLst>
          </a:prstGeom>
          <a:ln>
            <a:solidFill>
              <a:schemeClr val="tx1">
                <a:lumMod val="50000"/>
                <a:lumOff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1" name="62 Conector angular"/>
          <p:cNvCxnSpPr>
            <a:stCxn id="25" idx="0"/>
          </p:cNvCxnSpPr>
          <p:nvPr/>
        </p:nvCxnSpPr>
        <p:spPr>
          <a:xfrm rot="16200000" flipV="1">
            <a:off x="95284" y="4242019"/>
            <a:ext cx="1611908" cy="74421"/>
          </a:xfrm>
          <a:prstGeom prst="bentConnector3">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 name="12 Imagen"/>
          <p:cNvPicPr>
            <a:picLocks noChangeAspect="1"/>
          </p:cNvPicPr>
          <p:nvPr/>
        </p:nvPicPr>
        <p:blipFill rotWithShape="1">
          <a:blip r:embed="rId3" cstate="print">
            <a:extLst>
              <a:ext uri="{28A0092B-C50C-407E-A947-70E740481C1C}">
                <a14:useLocalDpi xmlns:a14="http://schemas.microsoft.com/office/drawing/2010/main" val="0"/>
              </a:ext>
            </a:extLst>
          </a:blip>
          <a:srcRect t="24011"/>
          <a:stretch/>
        </p:blipFill>
        <p:spPr bwMode="auto">
          <a:xfrm>
            <a:off x="0" y="771651"/>
            <a:ext cx="9053551" cy="1917648"/>
          </a:xfrm>
          <a:prstGeom prst="rect">
            <a:avLst/>
          </a:prstGeom>
          <a:noFill/>
          <a:ln>
            <a:noFill/>
          </a:ln>
          <a:extLst>
            <a:ext uri="{53640926-AAD7-44D8-BBD7-CCE9431645EC}">
              <a14:shadowObscured xmlns:a14="http://schemas.microsoft.com/office/drawing/2010/main"/>
            </a:ext>
          </a:extLst>
        </p:spPr>
      </p:pic>
      <p:sp>
        <p:nvSpPr>
          <p:cNvPr id="3" name="2 CuadroTexto"/>
          <p:cNvSpPr txBox="1"/>
          <p:nvPr/>
        </p:nvSpPr>
        <p:spPr>
          <a:xfrm>
            <a:off x="497424" y="2715555"/>
            <a:ext cx="948593" cy="338554"/>
          </a:xfrm>
          <a:prstGeom prst="rect">
            <a:avLst/>
          </a:prstGeom>
          <a:noFill/>
        </p:spPr>
        <p:txBody>
          <a:bodyPr wrap="none" rtlCol="0">
            <a:spAutoFit/>
          </a:bodyPr>
          <a:lstStyle/>
          <a:p>
            <a:r>
              <a:rPr lang="es-ES" sz="1600" b="1" dirty="0" smtClean="0">
                <a:solidFill>
                  <a:srgbClr val="C00000"/>
                </a:solidFill>
              </a:rPr>
              <a:t>PUNTO 0</a:t>
            </a:r>
            <a:endParaRPr lang="es-ES" sz="1600" b="1" dirty="0">
              <a:solidFill>
                <a:srgbClr val="C00000"/>
              </a:solidFill>
            </a:endParaRPr>
          </a:p>
        </p:txBody>
      </p:sp>
      <p:pic>
        <p:nvPicPr>
          <p:cNvPr id="22" name="0 Imagen"/>
          <p:cNvPicPr/>
          <p:nvPr/>
        </p:nvPicPr>
        <p:blipFill rotWithShape="1">
          <a:blip r:embed="rId4" cstate="print">
            <a:extLst>
              <a:ext uri="{28A0092B-C50C-407E-A947-70E740481C1C}">
                <a14:useLocalDpi xmlns:a14="http://schemas.microsoft.com/office/drawing/2010/main" val="0"/>
              </a:ext>
            </a:extLst>
          </a:blip>
          <a:srcRect r="22129"/>
          <a:stretch/>
        </p:blipFill>
        <p:spPr bwMode="auto">
          <a:xfrm>
            <a:off x="2025832" y="3027614"/>
            <a:ext cx="2066925" cy="1990725"/>
          </a:xfrm>
          <a:prstGeom prst="roundRect">
            <a:avLst>
              <a:gd name="adj" fmla="val 16667"/>
            </a:avLst>
          </a:prstGeom>
          <a:ln>
            <a:solidFill>
              <a:schemeClr val="tx1">
                <a:lumMod val="50000"/>
                <a:lumOff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24" name="35872 Cuadro de texto"/>
          <p:cNvSpPr txBox="1"/>
          <p:nvPr/>
        </p:nvSpPr>
        <p:spPr>
          <a:xfrm>
            <a:off x="1979713" y="5085184"/>
            <a:ext cx="2125612" cy="6333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s-ES" sz="1000" b="1" i="1" dirty="0" smtClean="0">
                <a:solidFill>
                  <a:schemeClr val="tx1"/>
                </a:solidFill>
                <a:effectLst/>
                <a:ea typeface="Calibri"/>
                <a:cs typeface="Times New Roman"/>
              </a:rPr>
              <a:t>COMIENZO DE LA LÍNEA: toma </a:t>
            </a:r>
            <a:r>
              <a:rPr lang="es-ES" sz="1000" b="1" i="1" dirty="0">
                <a:solidFill>
                  <a:schemeClr val="tx1"/>
                </a:solidFill>
                <a:effectLst/>
                <a:ea typeface="Calibri"/>
                <a:cs typeface="Times New Roman"/>
              </a:rPr>
              <a:t>de muestras tras el </a:t>
            </a:r>
            <a:r>
              <a:rPr lang="es-ES" sz="1000" b="1" i="1" dirty="0" smtClean="0">
                <a:solidFill>
                  <a:schemeClr val="tx1"/>
                </a:solidFill>
                <a:effectLst/>
                <a:ea typeface="Calibri"/>
                <a:cs typeface="Times New Roman"/>
              </a:rPr>
              <a:t>volcado del </a:t>
            </a:r>
            <a:r>
              <a:rPr lang="es-ES" sz="1000" b="1" i="1" dirty="0" err="1" smtClean="0">
                <a:solidFill>
                  <a:schemeClr val="tx1"/>
                </a:solidFill>
                <a:effectLst/>
                <a:ea typeface="Calibri"/>
                <a:cs typeface="Times New Roman"/>
              </a:rPr>
              <a:t>palot</a:t>
            </a:r>
            <a:r>
              <a:rPr lang="es-ES" sz="1000" b="1" i="1" dirty="0" smtClean="0">
                <a:solidFill>
                  <a:schemeClr val="tx1"/>
                </a:solidFill>
                <a:effectLst/>
                <a:ea typeface="Calibri"/>
                <a:cs typeface="Times New Roman"/>
              </a:rPr>
              <a:t> a la línea</a:t>
            </a:r>
            <a:endParaRPr lang="es-ES" sz="1100" dirty="0">
              <a:solidFill>
                <a:schemeClr val="tx1"/>
              </a:solidFill>
              <a:effectLst/>
              <a:ea typeface="Calibri"/>
              <a:cs typeface="Times New Roman"/>
            </a:endParaRPr>
          </a:p>
        </p:txBody>
      </p:sp>
      <p:sp>
        <p:nvSpPr>
          <p:cNvPr id="25" name="35872 Cuadro de texto"/>
          <p:cNvSpPr txBox="1"/>
          <p:nvPr/>
        </p:nvSpPr>
        <p:spPr>
          <a:xfrm>
            <a:off x="35496" y="5085184"/>
            <a:ext cx="1805903" cy="4000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1100" b="1" i="1" dirty="0">
                <a:solidFill>
                  <a:schemeClr val="tx1"/>
                </a:solidFill>
                <a:effectLst/>
                <a:ea typeface="Calibri"/>
                <a:cs typeface="Times New Roman"/>
              </a:rPr>
              <a:t>Toma de muestras </a:t>
            </a:r>
            <a:r>
              <a:rPr lang="es-ES" sz="1100" b="1" i="1" dirty="0" smtClean="0">
                <a:solidFill>
                  <a:schemeClr val="tx1"/>
                </a:solidFill>
                <a:effectLst/>
                <a:ea typeface="Calibri"/>
                <a:cs typeface="Times New Roman"/>
              </a:rPr>
              <a:t>del </a:t>
            </a:r>
            <a:r>
              <a:rPr lang="es-ES" sz="1100" b="1" i="1" dirty="0" err="1" smtClean="0">
                <a:solidFill>
                  <a:schemeClr val="tx1"/>
                </a:solidFill>
                <a:effectLst/>
                <a:ea typeface="Calibri"/>
                <a:cs typeface="Times New Roman"/>
              </a:rPr>
              <a:t>palot</a:t>
            </a:r>
            <a:r>
              <a:rPr lang="es-ES" sz="1100" b="1" i="1" dirty="0" smtClean="0">
                <a:solidFill>
                  <a:schemeClr val="tx1"/>
                </a:solidFill>
                <a:effectLst/>
                <a:ea typeface="Calibri"/>
                <a:cs typeface="Times New Roman"/>
              </a:rPr>
              <a:t> proveniente de campo</a:t>
            </a:r>
            <a:endParaRPr lang="es-ES" sz="1100" dirty="0">
              <a:solidFill>
                <a:schemeClr val="tx1"/>
              </a:solidFill>
              <a:effectLst/>
              <a:ea typeface="Calibri"/>
              <a:cs typeface="Times New Roman"/>
            </a:endParaRPr>
          </a:p>
        </p:txBody>
      </p:sp>
      <p:sp>
        <p:nvSpPr>
          <p:cNvPr id="26" name="25 CuadroTexto"/>
          <p:cNvSpPr txBox="1"/>
          <p:nvPr/>
        </p:nvSpPr>
        <p:spPr>
          <a:xfrm>
            <a:off x="2568222" y="2715555"/>
            <a:ext cx="948593" cy="338554"/>
          </a:xfrm>
          <a:prstGeom prst="rect">
            <a:avLst/>
          </a:prstGeom>
          <a:noFill/>
        </p:spPr>
        <p:txBody>
          <a:bodyPr wrap="none" rtlCol="0">
            <a:spAutoFit/>
          </a:bodyPr>
          <a:lstStyle/>
          <a:p>
            <a:r>
              <a:rPr lang="es-ES" sz="1600" b="1" dirty="0" smtClean="0">
                <a:solidFill>
                  <a:srgbClr val="C00000"/>
                </a:solidFill>
              </a:rPr>
              <a:t>PUNTO 1</a:t>
            </a:r>
            <a:endParaRPr lang="es-ES" sz="1600" b="1" dirty="0">
              <a:solidFill>
                <a:srgbClr val="C00000"/>
              </a:solidFill>
            </a:endParaRPr>
          </a:p>
        </p:txBody>
      </p:sp>
      <p:pic>
        <p:nvPicPr>
          <p:cNvPr id="28" name="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3053184"/>
            <a:ext cx="2581864" cy="1936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35878 Conector recto de flecha"/>
          <p:cNvCxnSpPr/>
          <p:nvPr/>
        </p:nvCxnSpPr>
        <p:spPr>
          <a:xfrm flipV="1">
            <a:off x="6516216" y="2915072"/>
            <a:ext cx="0" cy="389186"/>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35888 Cuadro de texto"/>
          <p:cNvSpPr txBox="1"/>
          <p:nvPr/>
        </p:nvSpPr>
        <p:spPr>
          <a:xfrm>
            <a:off x="6012160" y="2708920"/>
            <a:ext cx="1276350"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ES" sz="1000" b="1" i="1" dirty="0">
                <a:solidFill>
                  <a:schemeClr val="accent1">
                    <a:lumMod val="75000"/>
                  </a:schemeClr>
                </a:solidFill>
                <a:effectLst/>
                <a:ea typeface="Calibri"/>
                <a:cs typeface="Times New Roman"/>
              </a:rPr>
              <a:t>Inspección visual</a:t>
            </a:r>
            <a:endParaRPr lang="es-ES" sz="1100" dirty="0">
              <a:solidFill>
                <a:schemeClr val="accent1">
                  <a:lumMod val="75000"/>
                </a:schemeClr>
              </a:solidFill>
              <a:effectLst/>
              <a:ea typeface="Calibri"/>
              <a:cs typeface="Times New Roman"/>
            </a:endParaRPr>
          </a:p>
        </p:txBody>
      </p:sp>
      <p:sp>
        <p:nvSpPr>
          <p:cNvPr id="35" name="34 CuadroTexto"/>
          <p:cNvSpPr txBox="1"/>
          <p:nvPr/>
        </p:nvSpPr>
        <p:spPr>
          <a:xfrm>
            <a:off x="5148064" y="2715555"/>
            <a:ext cx="948593" cy="338554"/>
          </a:xfrm>
          <a:prstGeom prst="rect">
            <a:avLst/>
          </a:prstGeom>
          <a:noFill/>
        </p:spPr>
        <p:txBody>
          <a:bodyPr wrap="none" rtlCol="0">
            <a:spAutoFit/>
          </a:bodyPr>
          <a:lstStyle/>
          <a:p>
            <a:r>
              <a:rPr lang="es-ES" sz="1600" b="1" dirty="0" smtClean="0">
                <a:solidFill>
                  <a:srgbClr val="C00000"/>
                </a:solidFill>
              </a:rPr>
              <a:t>PUNTO 2</a:t>
            </a:r>
            <a:endParaRPr lang="es-ES" sz="1600" b="1" dirty="0">
              <a:solidFill>
                <a:srgbClr val="C00000"/>
              </a:solidFill>
            </a:endParaRPr>
          </a:p>
        </p:txBody>
      </p:sp>
      <p:sp>
        <p:nvSpPr>
          <p:cNvPr id="37" name="35872 Cuadro de texto"/>
          <p:cNvSpPr txBox="1"/>
          <p:nvPr/>
        </p:nvSpPr>
        <p:spPr>
          <a:xfrm>
            <a:off x="4378304" y="5085184"/>
            <a:ext cx="2559535" cy="6183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1100" b="1" i="1" dirty="0">
                <a:solidFill>
                  <a:schemeClr val="tx1"/>
                </a:solidFill>
                <a:ea typeface="Calibri"/>
                <a:cs typeface="Times New Roman"/>
              </a:rPr>
              <a:t>Toma de muestras tras pasar por la máquina  </a:t>
            </a:r>
            <a:r>
              <a:rPr lang="es-ES" sz="1100" b="1" i="1" dirty="0" err="1" smtClean="0">
                <a:solidFill>
                  <a:schemeClr val="tx1"/>
                </a:solidFill>
                <a:ea typeface="Calibri"/>
                <a:cs typeface="Times New Roman"/>
              </a:rPr>
              <a:t>quitabolsas</a:t>
            </a:r>
            <a:r>
              <a:rPr lang="es-ES" sz="1100" b="1" i="1" dirty="0" smtClean="0">
                <a:solidFill>
                  <a:schemeClr val="tx1"/>
                </a:solidFill>
                <a:ea typeface="Calibri"/>
                <a:cs typeface="Times New Roman"/>
              </a:rPr>
              <a:t> (tener en cuenta la inspección visual)</a:t>
            </a:r>
            <a:endParaRPr lang="es-ES" sz="1100" b="1" i="1" dirty="0">
              <a:solidFill>
                <a:schemeClr val="tx1"/>
              </a:solidFill>
              <a:ea typeface="Calibri"/>
              <a:cs typeface="Times New Roman"/>
            </a:endParaRPr>
          </a:p>
        </p:txBody>
      </p:sp>
      <p:pic>
        <p:nvPicPr>
          <p:cNvPr id="38" name="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4088" y="3048113"/>
            <a:ext cx="1477670" cy="1970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38 CuadroTexto"/>
          <p:cNvSpPr txBox="1"/>
          <p:nvPr/>
        </p:nvSpPr>
        <p:spPr>
          <a:xfrm>
            <a:off x="7568626" y="2715555"/>
            <a:ext cx="948593" cy="338554"/>
          </a:xfrm>
          <a:prstGeom prst="rect">
            <a:avLst/>
          </a:prstGeom>
          <a:noFill/>
        </p:spPr>
        <p:txBody>
          <a:bodyPr wrap="none" rtlCol="0">
            <a:spAutoFit/>
          </a:bodyPr>
          <a:lstStyle/>
          <a:p>
            <a:r>
              <a:rPr lang="es-ES" sz="1600" b="1" dirty="0" smtClean="0">
                <a:solidFill>
                  <a:srgbClr val="C00000"/>
                </a:solidFill>
              </a:rPr>
              <a:t>PUNTO 3</a:t>
            </a:r>
            <a:endParaRPr lang="es-ES" sz="1600" b="1" dirty="0">
              <a:solidFill>
                <a:srgbClr val="C00000"/>
              </a:solidFill>
            </a:endParaRPr>
          </a:p>
        </p:txBody>
      </p:sp>
      <p:sp>
        <p:nvSpPr>
          <p:cNvPr id="40" name="35872 Cuadro de texto"/>
          <p:cNvSpPr txBox="1"/>
          <p:nvPr/>
        </p:nvSpPr>
        <p:spPr>
          <a:xfrm>
            <a:off x="7288511" y="5085184"/>
            <a:ext cx="1747986" cy="6183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1100" b="1" i="1" dirty="0">
                <a:solidFill>
                  <a:schemeClr val="tx1"/>
                </a:solidFill>
                <a:ea typeface="Calibri"/>
                <a:cs typeface="Times New Roman"/>
              </a:rPr>
              <a:t>Toma de muestras tras </a:t>
            </a:r>
            <a:r>
              <a:rPr lang="es-ES" sz="1100" b="1" i="1" dirty="0" smtClean="0">
                <a:solidFill>
                  <a:schemeClr val="tx1"/>
                </a:solidFill>
                <a:ea typeface="Calibri"/>
                <a:cs typeface="Times New Roman"/>
              </a:rPr>
              <a:t>el cepillado húmedo</a:t>
            </a:r>
            <a:endParaRPr lang="es-ES" sz="1100" b="1" i="1" dirty="0">
              <a:solidFill>
                <a:schemeClr val="tx1"/>
              </a:solidFill>
              <a:ea typeface="Calibri"/>
              <a:cs typeface="Times New Roman"/>
            </a:endParaRPr>
          </a:p>
        </p:txBody>
      </p:sp>
      <p:sp>
        <p:nvSpPr>
          <p:cNvPr id="41" name="40 Cerrar llave"/>
          <p:cNvSpPr/>
          <p:nvPr/>
        </p:nvSpPr>
        <p:spPr>
          <a:xfrm rot="5400000">
            <a:off x="4390159" y="1234575"/>
            <a:ext cx="308724" cy="9018055"/>
          </a:xfrm>
          <a:prstGeom prst="rightBrace">
            <a:avLst>
              <a:gd name="adj1" fmla="val 8333"/>
              <a:gd name="adj2" fmla="val 50121"/>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2" name="41 CuadroTexto"/>
          <p:cNvSpPr txBox="1"/>
          <p:nvPr/>
        </p:nvSpPr>
        <p:spPr>
          <a:xfrm>
            <a:off x="1736759" y="5844413"/>
            <a:ext cx="1712135" cy="369332"/>
          </a:xfrm>
          <a:prstGeom prst="rect">
            <a:avLst/>
          </a:prstGeom>
          <a:noFill/>
        </p:spPr>
        <p:txBody>
          <a:bodyPr wrap="none" rtlCol="0">
            <a:spAutoFit/>
          </a:bodyPr>
          <a:lstStyle/>
          <a:p>
            <a:r>
              <a:rPr lang="es-ES" b="1" dirty="0" smtClean="0"/>
              <a:t>50 frutos/punto</a:t>
            </a:r>
            <a:endParaRPr lang="es-ES" b="1" dirty="0"/>
          </a:p>
        </p:txBody>
      </p:sp>
      <p:sp>
        <p:nvSpPr>
          <p:cNvPr id="43" name="42 Flecha derecha"/>
          <p:cNvSpPr/>
          <p:nvPr/>
        </p:nvSpPr>
        <p:spPr>
          <a:xfrm>
            <a:off x="3475837" y="5960313"/>
            <a:ext cx="978408" cy="18466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CuadroTexto"/>
          <p:cNvSpPr txBox="1"/>
          <p:nvPr/>
        </p:nvSpPr>
        <p:spPr>
          <a:xfrm>
            <a:off x="4545071" y="5867980"/>
            <a:ext cx="4347409" cy="369332"/>
          </a:xfrm>
          <a:prstGeom prst="rect">
            <a:avLst/>
          </a:prstGeom>
          <a:noFill/>
        </p:spPr>
        <p:txBody>
          <a:bodyPr wrap="none" rtlCol="0">
            <a:spAutoFit/>
          </a:bodyPr>
          <a:lstStyle/>
          <a:p>
            <a:r>
              <a:rPr lang="es-ES" b="1" dirty="0" smtClean="0"/>
              <a:t>ESTUDIO DE VIDA ÚTIL: 7d/0-1ºC + 3d/22ºC</a:t>
            </a:r>
            <a:endParaRPr lang="es-ES" b="1" dirty="0"/>
          </a:p>
        </p:txBody>
      </p:sp>
      <p:sp>
        <p:nvSpPr>
          <p:cNvPr id="45" name="44 CuadroTexto"/>
          <p:cNvSpPr txBox="1"/>
          <p:nvPr/>
        </p:nvSpPr>
        <p:spPr>
          <a:xfrm>
            <a:off x="4743458" y="6525344"/>
            <a:ext cx="4077014" cy="369332"/>
          </a:xfrm>
          <a:prstGeom prst="rect">
            <a:avLst/>
          </a:prstGeom>
          <a:noFill/>
        </p:spPr>
        <p:txBody>
          <a:bodyPr wrap="none" rtlCol="0">
            <a:spAutoFit/>
          </a:bodyPr>
          <a:lstStyle/>
          <a:p>
            <a:r>
              <a:rPr lang="es-ES" b="1" i="1" dirty="0" smtClean="0">
                <a:solidFill>
                  <a:schemeClr val="accent1">
                    <a:lumMod val="75000"/>
                  </a:schemeClr>
                </a:solidFill>
              </a:rPr>
              <a:t>Evaluación de daños a los 1, 2 y 3 d/22ºC</a:t>
            </a:r>
            <a:endParaRPr lang="es-ES" b="1" i="1" dirty="0">
              <a:solidFill>
                <a:schemeClr val="accent1">
                  <a:lumMod val="75000"/>
                </a:schemeClr>
              </a:solidFill>
            </a:endParaRPr>
          </a:p>
        </p:txBody>
      </p:sp>
      <p:sp>
        <p:nvSpPr>
          <p:cNvPr id="46" name="45 Flecha derecha"/>
          <p:cNvSpPr/>
          <p:nvPr/>
        </p:nvSpPr>
        <p:spPr>
          <a:xfrm rot="5400000">
            <a:off x="6645347" y="6289814"/>
            <a:ext cx="336804" cy="18466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7 CuadroTexto"/>
          <p:cNvSpPr txBox="1"/>
          <p:nvPr/>
        </p:nvSpPr>
        <p:spPr>
          <a:xfrm>
            <a:off x="39647" y="56818"/>
            <a:ext cx="8996849" cy="1015663"/>
          </a:xfrm>
          <a:prstGeom prst="rect">
            <a:avLst/>
          </a:prstGeom>
          <a:noFill/>
        </p:spPr>
        <p:txBody>
          <a:bodyPr wrap="square" rtlCol="0">
            <a:spAutoFit/>
          </a:bodyPr>
          <a:lstStyle/>
          <a:p>
            <a:pPr algn="just"/>
            <a:r>
              <a:rPr lang="es-ES" sz="2000" b="1" dirty="0" smtClean="0">
                <a:solidFill>
                  <a:schemeClr val="tx2"/>
                </a:solidFill>
                <a:effectLst>
                  <a:outerShdw blurRad="38100" dist="38100" dir="2700000" algn="tl">
                    <a:srgbClr val="000000">
                      <a:alpha val="43137"/>
                    </a:srgbClr>
                  </a:outerShdw>
                </a:effectLst>
              </a:rPr>
              <a:t>Identificación </a:t>
            </a:r>
            <a:r>
              <a:rPr lang="es-ES" sz="2000" b="1" dirty="0">
                <a:solidFill>
                  <a:schemeClr val="tx2"/>
                </a:solidFill>
                <a:effectLst>
                  <a:outerShdw blurRad="38100" dist="38100" dir="2700000" algn="tl">
                    <a:srgbClr val="000000">
                      <a:alpha val="43137"/>
                    </a:srgbClr>
                  </a:outerShdw>
                </a:effectLst>
              </a:rPr>
              <a:t>de los puntos críticos en la línea de </a:t>
            </a:r>
            <a:r>
              <a:rPr lang="es-ES" sz="2000" b="1" dirty="0" smtClean="0">
                <a:solidFill>
                  <a:schemeClr val="tx2"/>
                </a:solidFill>
                <a:effectLst>
                  <a:outerShdw blurRad="38100" dist="38100" dir="2700000" algn="tl">
                    <a:srgbClr val="000000">
                      <a:alpha val="43137"/>
                    </a:srgbClr>
                  </a:outerShdw>
                </a:effectLst>
              </a:rPr>
              <a:t>confección de centrales melocotón DO </a:t>
            </a:r>
            <a:r>
              <a:rPr lang="es-ES" sz="2000" b="1" dirty="0" err="1" smtClean="0">
                <a:solidFill>
                  <a:schemeClr val="tx2"/>
                </a:solidFill>
                <a:effectLst>
                  <a:outerShdw blurRad="38100" dist="38100" dir="2700000" algn="tl">
                    <a:srgbClr val="000000">
                      <a:alpha val="43137"/>
                    </a:srgbClr>
                  </a:outerShdw>
                </a:effectLst>
              </a:rPr>
              <a:t>Calanda</a:t>
            </a:r>
            <a:endParaRPr lang="es-ES" sz="2000" b="1" dirty="0">
              <a:solidFill>
                <a:schemeClr val="tx2"/>
              </a:solidFill>
              <a:effectLst>
                <a:outerShdw blurRad="38100" dist="38100" dir="2700000" algn="tl">
                  <a:srgbClr val="000000">
                    <a:alpha val="43137"/>
                  </a:srgbClr>
                </a:outerShdw>
              </a:effectLst>
            </a:endParaRPr>
          </a:p>
          <a:p>
            <a:pPr algn="just"/>
            <a:r>
              <a:rPr lang="es-ES" sz="2000" b="1" dirty="0" smtClean="0">
                <a:solidFill>
                  <a:schemeClr val="accent2">
                    <a:lumMod val="75000"/>
                  </a:schemeClr>
                </a:solidFill>
              </a:rPr>
              <a:t> </a:t>
            </a:r>
            <a:endParaRPr lang="es-ES" sz="2000" b="1" dirty="0" smtClean="0">
              <a:solidFill>
                <a:schemeClr val="accent3">
                  <a:lumMod val="75000"/>
                </a:schemeClr>
              </a:solidFill>
            </a:endParaRPr>
          </a:p>
        </p:txBody>
      </p:sp>
    </p:spTree>
    <p:extLst>
      <p:ext uri="{BB962C8B-B14F-4D97-AF65-F5344CB8AC3E}">
        <p14:creationId xmlns:p14="http://schemas.microsoft.com/office/powerpoint/2010/main" val="3515233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CuadroTexto"/>
          <p:cNvSpPr txBox="1"/>
          <p:nvPr/>
        </p:nvSpPr>
        <p:spPr>
          <a:xfrm>
            <a:off x="99594" y="887815"/>
            <a:ext cx="4347409" cy="369332"/>
          </a:xfrm>
          <a:prstGeom prst="rect">
            <a:avLst/>
          </a:prstGeom>
          <a:noFill/>
        </p:spPr>
        <p:txBody>
          <a:bodyPr wrap="none" rtlCol="0">
            <a:spAutoFit/>
          </a:bodyPr>
          <a:lstStyle/>
          <a:p>
            <a:r>
              <a:rPr lang="es-ES" b="1" dirty="0" smtClean="0"/>
              <a:t>ESTUDIO DE VIDA ÚTIL: 7d/0-1ºC + 3d/22ºC</a:t>
            </a:r>
            <a:endParaRPr lang="es-ES" b="1" dirty="0"/>
          </a:p>
        </p:txBody>
      </p:sp>
      <p:sp>
        <p:nvSpPr>
          <p:cNvPr id="45" name="44 CuadroTexto"/>
          <p:cNvSpPr txBox="1"/>
          <p:nvPr/>
        </p:nvSpPr>
        <p:spPr>
          <a:xfrm>
            <a:off x="4731641" y="888395"/>
            <a:ext cx="4077014" cy="369332"/>
          </a:xfrm>
          <a:prstGeom prst="rect">
            <a:avLst/>
          </a:prstGeom>
          <a:noFill/>
        </p:spPr>
        <p:txBody>
          <a:bodyPr wrap="none" rtlCol="0">
            <a:spAutoFit/>
          </a:bodyPr>
          <a:lstStyle/>
          <a:p>
            <a:r>
              <a:rPr lang="es-ES" b="1" i="1" dirty="0" smtClean="0">
                <a:solidFill>
                  <a:schemeClr val="accent1">
                    <a:lumMod val="75000"/>
                  </a:schemeClr>
                </a:solidFill>
              </a:rPr>
              <a:t>Evaluación de daños a los 1, 2 y 3 d/22ºC</a:t>
            </a:r>
            <a:endParaRPr lang="es-ES" b="1" i="1" dirty="0">
              <a:solidFill>
                <a:schemeClr val="accent1">
                  <a:lumMod val="75000"/>
                </a:schemeClr>
              </a:solidFill>
            </a:endParaRPr>
          </a:p>
        </p:txBody>
      </p:sp>
      <p:sp>
        <p:nvSpPr>
          <p:cNvPr id="46" name="45 Flecha derecha"/>
          <p:cNvSpPr/>
          <p:nvPr/>
        </p:nvSpPr>
        <p:spPr>
          <a:xfrm>
            <a:off x="4370934" y="980728"/>
            <a:ext cx="336804" cy="18466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Flecha derecha"/>
          <p:cNvSpPr/>
          <p:nvPr/>
        </p:nvSpPr>
        <p:spPr>
          <a:xfrm rot="5400000">
            <a:off x="6515548" y="1333216"/>
            <a:ext cx="336804" cy="18466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CuadroTexto"/>
          <p:cNvSpPr txBox="1"/>
          <p:nvPr/>
        </p:nvSpPr>
        <p:spPr>
          <a:xfrm>
            <a:off x="4848557" y="1585634"/>
            <a:ext cx="3959417" cy="369332"/>
          </a:xfrm>
          <a:prstGeom prst="rect">
            <a:avLst/>
          </a:prstGeom>
          <a:noFill/>
        </p:spPr>
        <p:txBody>
          <a:bodyPr wrap="none" rtlCol="0">
            <a:spAutoFit/>
          </a:bodyPr>
          <a:lstStyle/>
          <a:p>
            <a:r>
              <a:rPr lang="es-ES" b="1" i="1" dirty="0" smtClean="0">
                <a:solidFill>
                  <a:schemeClr val="accent3">
                    <a:lumMod val="75000"/>
                  </a:schemeClr>
                </a:solidFill>
              </a:rPr>
              <a:t>Análisis de la incidencia (%) y severidad</a:t>
            </a:r>
            <a:endParaRPr lang="es-ES" b="1" i="1" dirty="0">
              <a:solidFill>
                <a:schemeClr val="accent3">
                  <a:lumMod val="75000"/>
                </a:schemeClr>
              </a:solidFill>
            </a:endParaRPr>
          </a:p>
        </p:txBody>
      </p:sp>
      <p:pic>
        <p:nvPicPr>
          <p:cNvPr id="2252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823" y="2328476"/>
            <a:ext cx="7955829" cy="279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p:nvPr/>
        </p:nvPicPr>
        <p:blipFill rotWithShape="1">
          <a:blip r:embed="rId3" cstate="print">
            <a:extLst>
              <a:ext uri="{28A0092B-C50C-407E-A947-70E740481C1C}">
                <a14:useLocalDpi xmlns:a14="http://schemas.microsoft.com/office/drawing/2010/main" val="0"/>
              </a:ext>
            </a:extLst>
          </a:blip>
          <a:srcRect l="16989" t="11724" r="23292" b="13104"/>
          <a:stretch/>
        </p:blipFill>
        <p:spPr bwMode="auto">
          <a:xfrm>
            <a:off x="1524317" y="5211400"/>
            <a:ext cx="1551305" cy="1457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4" name="Picture 9"/>
          <p:cNvPicPr/>
          <p:nvPr/>
        </p:nvPicPr>
        <p:blipFill rotWithShape="1">
          <a:blip r:embed="rId4" cstate="print">
            <a:extLst>
              <a:ext uri="{28A0092B-C50C-407E-A947-70E740481C1C}">
                <a14:useLocalDpi xmlns:a14="http://schemas.microsoft.com/office/drawing/2010/main" val="0"/>
              </a:ext>
            </a:extLst>
          </a:blip>
          <a:srcRect t="5524" r="48876" b="25941"/>
          <a:stretch/>
        </p:blipFill>
        <p:spPr bwMode="auto">
          <a:xfrm>
            <a:off x="3029267" y="5212035"/>
            <a:ext cx="1457325" cy="1457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6" name="Picture 10"/>
          <p:cNvPicPr/>
          <p:nvPr/>
        </p:nvPicPr>
        <p:blipFill rotWithShape="1">
          <a:blip r:embed="rId5" cstate="print">
            <a:extLst>
              <a:ext uri="{28A0092B-C50C-407E-A947-70E740481C1C}">
                <a14:useLocalDpi xmlns:a14="http://schemas.microsoft.com/office/drawing/2010/main" val="0"/>
              </a:ext>
            </a:extLst>
          </a:blip>
          <a:srcRect l="23196" t="4835" r="28866" b="36450"/>
          <a:stretch/>
        </p:blipFill>
        <p:spPr bwMode="auto">
          <a:xfrm>
            <a:off x="4505642" y="5206320"/>
            <a:ext cx="1600200" cy="1463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47" name="Picture 11"/>
          <p:cNvPicPr/>
          <p:nvPr/>
        </p:nvPicPr>
        <p:blipFill rotWithShape="1">
          <a:blip r:embed="rId6" cstate="print">
            <a:extLst>
              <a:ext uri="{28A0092B-C50C-407E-A947-70E740481C1C}">
                <a14:useLocalDpi xmlns:a14="http://schemas.microsoft.com/office/drawing/2010/main" val="0"/>
              </a:ext>
            </a:extLst>
          </a:blip>
          <a:srcRect t="13104" r="51092" b="21379"/>
          <a:stretch/>
        </p:blipFill>
        <p:spPr bwMode="auto">
          <a:xfrm>
            <a:off x="6105207" y="5154250"/>
            <a:ext cx="1514475" cy="1514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a:ext>
          </a:extLst>
        </p:spPr>
      </p:pic>
      <p:sp>
        <p:nvSpPr>
          <p:cNvPr id="48" name="35897 Cuadro de texto"/>
          <p:cNvSpPr txBox="1"/>
          <p:nvPr/>
        </p:nvSpPr>
        <p:spPr>
          <a:xfrm>
            <a:off x="2010092" y="6402660"/>
            <a:ext cx="52641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b="1">
                <a:effectLst/>
                <a:ea typeface="Calibri"/>
                <a:cs typeface="Times New Roman"/>
              </a:rPr>
              <a:t>NULO</a:t>
            </a:r>
            <a:endParaRPr lang="es-ES" sz="1100">
              <a:effectLst/>
              <a:ea typeface="Calibri"/>
              <a:cs typeface="Times New Roman"/>
            </a:endParaRPr>
          </a:p>
        </p:txBody>
      </p:sp>
      <p:sp>
        <p:nvSpPr>
          <p:cNvPr id="49" name="35898 Cuadro de texto"/>
          <p:cNvSpPr txBox="1"/>
          <p:nvPr/>
        </p:nvSpPr>
        <p:spPr>
          <a:xfrm>
            <a:off x="3534092" y="6402660"/>
            <a:ext cx="46736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b="1">
                <a:effectLst/>
                <a:ea typeface="Calibri"/>
                <a:cs typeface="Times New Roman"/>
              </a:rPr>
              <a:t>LEVE</a:t>
            </a:r>
            <a:endParaRPr lang="es-ES" sz="1100">
              <a:effectLst/>
              <a:ea typeface="Calibri"/>
              <a:cs typeface="Times New Roman"/>
            </a:endParaRPr>
          </a:p>
        </p:txBody>
      </p:sp>
      <p:sp>
        <p:nvSpPr>
          <p:cNvPr id="50" name="35900 Cuadro de texto"/>
          <p:cNvSpPr txBox="1"/>
          <p:nvPr/>
        </p:nvSpPr>
        <p:spPr>
          <a:xfrm>
            <a:off x="4896167" y="6402660"/>
            <a:ext cx="90805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b="1">
                <a:effectLst/>
                <a:ea typeface="Calibri"/>
                <a:cs typeface="Times New Roman"/>
              </a:rPr>
              <a:t>MODERADO</a:t>
            </a:r>
            <a:endParaRPr lang="es-ES" sz="1100">
              <a:effectLst/>
              <a:ea typeface="Calibri"/>
              <a:cs typeface="Times New Roman"/>
            </a:endParaRPr>
          </a:p>
        </p:txBody>
      </p:sp>
      <p:sp>
        <p:nvSpPr>
          <p:cNvPr id="51" name="35901 Cuadro de texto"/>
          <p:cNvSpPr txBox="1"/>
          <p:nvPr/>
        </p:nvSpPr>
        <p:spPr>
          <a:xfrm>
            <a:off x="6591617" y="6402660"/>
            <a:ext cx="6477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b="1">
                <a:effectLst/>
                <a:ea typeface="Calibri"/>
                <a:cs typeface="Times New Roman"/>
              </a:rPr>
              <a:t>SEVERO</a:t>
            </a:r>
            <a:endParaRPr lang="es-ES" sz="1100">
              <a:effectLst/>
              <a:ea typeface="Calibri"/>
              <a:cs typeface="Times New Roman"/>
            </a:endParaRPr>
          </a:p>
        </p:txBody>
      </p:sp>
      <p:sp>
        <p:nvSpPr>
          <p:cNvPr id="52" name="64 Cuadro de texto"/>
          <p:cNvSpPr txBox="1"/>
          <p:nvPr/>
        </p:nvSpPr>
        <p:spPr>
          <a:xfrm>
            <a:off x="1993582" y="5164410"/>
            <a:ext cx="57213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b="1">
                <a:effectLst/>
                <a:ea typeface="Calibri"/>
                <a:cs typeface="Times New Roman"/>
              </a:rPr>
              <a:t>nivel 1</a:t>
            </a:r>
            <a:endParaRPr lang="es-ES" sz="1100">
              <a:effectLst/>
              <a:ea typeface="Calibri"/>
              <a:cs typeface="Times New Roman"/>
            </a:endParaRPr>
          </a:p>
        </p:txBody>
      </p:sp>
      <p:sp>
        <p:nvSpPr>
          <p:cNvPr id="53" name="65 Cuadro de texto"/>
          <p:cNvSpPr txBox="1"/>
          <p:nvPr/>
        </p:nvSpPr>
        <p:spPr>
          <a:xfrm>
            <a:off x="3499167" y="5164410"/>
            <a:ext cx="57213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b="1">
                <a:effectLst/>
                <a:ea typeface="Calibri"/>
                <a:cs typeface="Times New Roman"/>
              </a:rPr>
              <a:t>nivel 2</a:t>
            </a:r>
            <a:endParaRPr lang="es-ES" sz="1100">
              <a:effectLst/>
              <a:ea typeface="Calibri"/>
              <a:cs typeface="Times New Roman"/>
            </a:endParaRPr>
          </a:p>
        </p:txBody>
      </p:sp>
      <p:sp>
        <p:nvSpPr>
          <p:cNvPr id="54" name="66 Cuadro de texto"/>
          <p:cNvSpPr txBox="1"/>
          <p:nvPr/>
        </p:nvSpPr>
        <p:spPr>
          <a:xfrm>
            <a:off x="5013642" y="5154885"/>
            <a:ext cx="57213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b="1">
                <a:effectLst/>
                <a:ea typeface="Calibri"/>
                <a:cs typeface="Times New Roman"/>
              </a:rPr>
              <a:t>nivel 3</a:t>
            </a:r>
            <a:endParaRPr lang="es-ES" sz="1100">
              <a:effectLst/>
              <a:ea typeface="Calibri"/>
              <a:cs typeface="Times New Roman"/>
            </a:endParaRPr>
          </a:p>
        </p:txBody>
      </p:sp>
      <p:sp>
        <p:nvSpPr>
          <p:cNvPr id="55" name="67 Cuadro de texto"/>
          <p:cNvSpPr txBox="1"/>
          <p:nvPr/>
        </p:nvSpPr>
        <p:spPr>
          <a:xfrm>
            <a:off x="6557327" y="5164410"/>
            <a:ext cx="57213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b="1">
                <a:effectLst/>
                <a:ea typeface="Calibri"/>
                <a:cs typeface="Times New Roman"/>
              </a:rPr>
              <a:t>nivel 4</a:t>
            </a:r>
            <a:endParaRPr lang="es-ES" sz="1100">
              <a:effectLst/>
              <a:ea typeface="Calibri"/>
              <a:cs typeface="Times New Roman"/>
            </a:endParaRPr>
          </a:p>
        </p:txBody>
      </p:sp>
      <p:sp>
        <p:nvSpPr>
          <p:cNvPr id="56" name="35896 Rectángulo redondeado"/>
          <p:cNvSpPr/>
          <p:nvPr/>
        </p:nvSpPr>
        <p:spPr>
          <a:xfrm>
            <a:off x="1513463" y="5175296"/>
            <a:ext cx="6096000" cy="150495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 name="1 CuadroTexto"/>
          <p:cNvSpPr txBox="1"/>
          <p:nvPr/>
        </p:nvSpPr>
        <p:spPr>
          <a:xfrm>
            <a:off x="856048" y="1988840"/>
            <a:ext cx="2352311" cy="369332"/>
          </a:xfrm>
          <a:prstGeom prst="rect">
            <a:avLst/>
          </a:prstGeom>
          <a:noFill/>
        </p:spPr>
        <p:txBody>
          <a:bodyPr wrap="none" rtlCol="0">
            <a:spAutoFit/>
          </a:bodyPr>
          <a:lstStyle/>
          <a:p>
            <a:r>
              <a:rPr lang="es-ES" b="1" dirty="0" smtClean="0">
                <a:solidFill>
                  <a:schemeClr val="accent2">
                    <a:lumMod val="75000"/>
                  </a:schemeClr>
                </a:solidFill>
                <a:effectLst>
                  <a:outerShdw blurRad="38100" dist="38100" dir="2700000" algn="tl">
                    <a:srgbClr val="000000">
                      <a:alpha val="43137"/>
                    </a:srgbClr>
                  </a:outerShdw>
                </a:effectLst>
              </a:rPr>
              <a:t>ESCALA DE SEVERIDAD</a:t>
            </a:r>
            <a:endParaRPr lang="es-ES" b="1" dirty="0">
              <a:solidFill>
                <a:schemeClr val="accent2">
                  <a:lumMod val="75000"/>
                </a:schemeClr>
              </a:solidFill>
              <a:effectLst>
                <a:outerShdw blurRad="38100" dist="38100" dir="2700000" algn="tl">
                  <a:srgbClr val="000000">
                    <a:alpha val="43137"/>
                  </a:srgbClr>
                </a:outerShdw>
              </a:effectLst>
            </a:endParaRPr>
          </a:p>
        </p:txBody>
      </p:sp>
      <p:sp>
        <p:nvSpPr>
          <p:cNvPr id="26" name="25 CuadroTexto"/>
          <p:cNvSpPr txBox="1"/>
          <p:nvPr/>
        </p:nvSpPr>
        <p:spPr>
          <a:xfrm>
            <a:off x="105944" y="1216302"/>
            <a:ext cx="1951625" cy="369332"/>
          </a:xfrm>
          <a:prstGeom prst="rect">
            <a:avLst/>
          </a:prstGeom>
          <a:noFill/>
        </p:spPr>
        <p:txBody>
          <a:bodyPr wrap="none" rtlCol="0">
            <a:spAutoFit/>
          </a:bodyPr>
          <a:lstStyle/>
          <a:p>
            <a:r>
              <a:rPr lang="es-ES" b="1" i="1" dirty="0" err="1" smtClean="0">
                <a:solidFill>
                  <a:schemeClr val="accent6">
                    <a:lumMod val="75000"/>
                  </a:schemeClr>
                </a:solidFill>
              </a:rPr>
              <a:t>Jesca</a:t>
            </a:r>
            <a:r>
              <a:rPr lang="es-ES" b="1" dirty="0" smtClean="0"/>
              <a:t>,</a:t>
            </a:r>
            <a:r>
              <a:rPr lang="es-ES" b="1" dirty="0" smtClean="0">
                <a:solidFill>
                  <a:schemeClr val="accent6">
                    <a:lumMod val="75000"/>
                  </a:schemeClr>
                </a:solidFill>
              </a:rPr>
              <a:t> </a:t>
            </a:r>
            <a:r>
              <a:rPr lang="es-ES" b="1" dirty="0" smtClean="0"/>
              <a:t>coloración C</a:t>
            </a:r>
            <a:endParaRPr lang="es-ES" b="1" dirty="0"/>
          </a:p>
        </p:txBody>
      </p:sp>
      <p:sp>
        <p:nvSpPr>
          <p:cNvPr id="27" name="26 CuadroTexto"/>
          <p:cNvSpPr txBox="1"/>
          <p:nvPr/>
        </p:nvSpPr>
        <p:spPr>
          <a:xfrm>
            <a:off x="100095" y="1484784"/>
            <a:ext cx="2190856" cy="369332"/>
          </a:xfrm>
          <a:prstGeom prst="rect">
            <a:avLst/>
          </a:prstGeom>
          <a:noFill/>
        </p:spPr>
        <p:txBody>
          <a:bodyPr wrap="none" rtlCol="0">
            <a:spAutoFit/>
          </a:bodyPr>
          <a:lstStyle/>
          <a:p>
            <a:r>
              <a:rPr lang="es-ES" b="1" i="1" dirty="0" err="1" smtClean="0">
                <a:solidFill>
                  <a:schemeClr val="accent3">
                    <a:lumMod val="75000"/>
                  </a:schemeClr>
                </a:solidFill>
              </a:rPr>
              <a:t>Calante</a:t>
            </a:r>
            <a:r>
              <a:rPr lang="es-ES" b="1" dirty="0" smtClean="0"/>
              <a:t>,</a:t>
            </a:r>
            <a:r>
              <a:rPr lang="es-ES" b="1" dirty="0" smtClean="0">
                <a:solidFill>
                  <a:schemeClr val="accent6">
                    <a:lumMod val="75000"/>
                  </a:schemeClr>
                </a:solidFill>
              </a:rPr>
              <a:t> </a:t>
            </a:r>
            <a:r>
              <a:rPr lang="es-ES" b="1" dirty="0" smtClean="0"/>
              <a:t>coloración C</a:t>
            </a:r>
            <a:endParaRPr lang="es-ES" b="1" dirty="0"/>
          </a:p>
        </p:txBody>
      </p:sp>
      <p:sp>
        <p:nvSpPr>
          <p:cNvPr id="28" name="7 CuadroTexto"/>
          <p:cNvSpPr txBox="1"/>
          <p:nvPr/>
        </p:nvSpPr>
        <p:spPr>
          <a:xfrm>
            <a:off x="39647" y="56818"/>
            <a:ext cx="8996849" cy="1015663"/>
          </a:xfrm>
          <a:prstGeom prst="rect">
            <a:avLst/>
          </a:prstGeom>
          <a:noFill/>
        </p:spPr>
        <p:txBody>
          <a:bodyPr wrap="square" rtlCol="0">
            <a:spAutoFit/>
          </a:bodyPr>
          <a:lstStyle/>
          <a:p>
            <a:pPr algn="just"/>
            <a:r>
              <a:rPr lang="es-ES" sz="2000" b="1" dirty="0" smtClean="0">
                <a:solidFill>
                  <a:schemeClr val="tx2"/>
                </a:solidFill>
                <a:effectLst>
                  <a:outerShdw blurRad="38100" dist="38100" dir="2700000" algn="tl">
                    <a:srgbClr val="000000">
                      <a:alpha val="43137"/>
                    </a:srgbClr>
                  </a:outerShdw>
                </a:effectLst>
              </a:rPr>
              <a:t>Identificación </a:t>
            </a:r>
            <a:r>
              <a:rPr lang="es-ES" sz="2000" b="1" dirty="0">
                <a:solidFill>
                  <a:schemeClr val="tx2"/>
                </a:solidFill>
                <a:effectLst>
                  <a:outerShdw blurRad="38100" dist="38100" dir="2700000" algn="tl">
                    <a:srgbClr val="000000">
                      <a:alpha val="43137"/>
                    </a:srgbClr>
                  </a:outerShdw>
                </a:effectLst>
              </a:rPr>
              <a:t>de los puntos críticos en la línea de </a:t>
            </a:r>
            <a:r>
              <a:rPr lang="es-ES" sz="2000" b="1" dirty="0" smtClean="0">
                <a:solidFill>
                  <a:schemeClr val="tx2"/>
                </a:solidFill>
                <a:effectLst>
                  <a:outerShdw blurRad="38100" dist="38100" dir="2700000" algn="tl">
                    <a:srgbClr val="000000">
                      <a:alpha val="43137"/>
                    </a:srgbClr>
                  </a:outerShdw>
                </a:effectLst>
              </a:rPr>
              <a:t>confección de centrales melocotón DO </a:t>
            </a:r>
            <a:r>
              <a:rPr lang="es-ES" sz="2000" b="1" dirty="0" err="1" smtClean="0">
                <a:solidFill>
                  <a:schemeClr val="tx2"/>
                </a:solidFill>
                <a:effectLst>
                  <a:outerShdw blurRad="38100" dist="38100" dir="2700000" algn="tl">
                    <a:srgbClr val="000000">
                      <a:alpha val="43137"/>
                    </a:srgbClr>
                  </a:outerShdw>
                </a:effectLst>
              </a:rPr>
              <a:t>Calanda</a:t>
            </a:r>
            <a:endParaRPr lang="es-ES" sz="2000" b="1" dirty="0">
              <a:solidFill>
                <a:schemeClr val="tx2"/>
              </a:solidFill>
              <a:effectLst>
                <a:outerShdw blurRad="38100" dist="38100" dir="2700000" algn="tl">
                  <a:srgbClr val="000000">
                    <a:alpha val="43137"/>
                  </a:srgbClr>
                </a:outerShdw>
              </a:effectLst>
            </a:endParaRPr>
          </a:p>
          <a:p>
            <a:pPr algn="just"/>
            <a:r>
              <a:rPr lang="es-ES" sz="2000" b="1" dirty="0" smtClean="0">
                <a:solidFill>
                  <a:schemeClr val="accent2">
                    <a:lumMod val="75000"/>
                  </a:schemeClr>
                </a:solidFill>
              </a:rPr>
              <a:t> </a:t>
            </a:r>
            <a:endParaRPr lang="es-ES" sz="2000" b="1" dirty="0" smtClean="0">
              <a:solidFill>
                <a:schemeClr val="accent3">
                  <a:lumMod val="75000"/>
                </a:schemeClr>
              </a:solidFill>
            </a:endParaRPr>
          </a:p>
        </p:txBody>
      </p:sp>
    </p:spTree>
    <p:extLst>
      <p:ext uri="{BB962C8B-B14F-4D97-AF65-F5344CB8AC3E}">
        <p14:creationId xmlns:p14="http://schemas.microsoft.com/office/powerpoint/2010/main" val="3547268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42" y="910461"/>
            <a:ext cx="9023854" cy="646331"/>
          </a:xfrm>
          <a:prstGeom prst="rect">
            <a:avLst/>
          </a:prstGeom>
        </p:spPr>
        <p:txBody>
          <a:bodyPr wrap="square">
            <a:spAutoFit/>
          </a:bodyPr>
          <a:lstStyle/>
          <a:p>
            <a:pPr lvl="0" algn="just"/>
            <a:r>
              <a:rPr lang="es-ES" b="1" u="sng" cap="all" dirty="0">
                <a:solidFill>
                  <a:schemeClr val="accent3">
                    <a:lumMod val="75000"/>
                  </a:schemeClr>
                </a:solidFill>
                <a:effectLst>
                  <a:outerShdw blurRad="38100" dist="38100" dir="2700000" algn="tl">
                    <a:srgbClr val="000000">
                      <a:alpha val="43137"/>
                    </a:srgbClr>
                  </a:outerShdw>
                </a:effectLst>
                <a:cs typeface="Arial" pitchFamily="34" charset="0"/>
              </a:rPr>
              <a:t>Inspección de la línea</a:t>
            </a:r>
            <a:r>
              <a:rPr lang="es-ES" b="1" dirty="0" smtClean="0"/>
              <a:t>: observaciones </a:t>
            </a:r>
            <a:r>
              <a:rPr lang="es-ES" b="1" dirty="0"/>
              <a:t>relativas a los posibles factores causantes del daño en el fruto.</a:t>
            </a:r>
            <a:endParaRPr lang="es-ES" dirty="0"/>
          </a:p>
        </p:txBody>
      </p:sp>
      <p:sp>
        <p:nvSpPr>
          <p:cNvPr id="7" name="6 Rectángulo redondeado"/>
          <p:cNvSpPr/>
          <p:nvPr/>
        </p:nvSpPr>
        <p:spPr>
          <a:xfrm>
            <a:off x="-36512" y="1556792"/>
            <a:ext cx="8784976" cy="1702594"/>
          </a:xfrm>
          <a:prstGeom prst="roundRect">
            <a:avLst/>
          </a:prstGeom>
          <a:ln>
            <a:noFill/>
          </a:ln>
        </p:spPr>
        <p:txBody>
          <a:bodyPr wrap="square">
            <a:spAutoFit/>
          </a:bodyPr>
          <a:lstStyle/>
          <a:p>
            <a:r>
              <a:rPr lang="es-ES" b="1" i="1" u="sng" dirty="0">
                <a:solidFill>
                  <a:schemeClr val="accent2">
                    <a:lumMod val="75000"/>
                  </a:schemeClr>
                </a:solidFill>
                <a:effectLst>
                  <a:outerShdw blurRad="38100" dist="38100" dir="2700000" algn="tl">
                    <a:srgbClr val="000000">
                      <a:alpha val="43137"/>
                    </a:srgbClr>
                  </a:outerShdw>
                </a:effectLst>
              </a:rPr>
              <a:t>P</a:t>
            </a:r>
            <a:r>
              <a:rPr lang="es-ES" b="1" i="1" u="sng" dirty="0" smtClean="0">
                <a:solidFill>
                  <a:schemeClr val="accent2">
                    <a:lumMod val="75000"/>
                  </a:schemeClr>
                </a:solidFill>
                <a:effectLst>
                  <a:outerShdw blurRad="38100" dist="38100" dir="2700000" algn="tl">
                    <a:srgbClr val="000000">
                      <a:alpha val="43137"/>
                    </a:srgbClr>
                  </a:outerShdw>
                </a:effectLst>
              </a:rPr>
              <a:t>osibles </a:t>
            </a:r>
            <a:r>
              <a:rPr lang="es-ES" b="1" i="1" u="sng" dirty="0">
                <a:solidFill>
                  <a:schemeClr val="accent2">
                    <a:lumMod val="75000"/>
                  </a:schemeClr>
                </a:solidFill>
                <a:effectLst>
                  <a:outerShdw blurRad="38100" dist="38100" dir="2700000" algn="tl">
                    <a:srgbClr val="000000">
                      <a:alpha val="43137"/>
                    </a:srgbClr>
                  </a:outerShdw>
                </a:effectLst>
              </a:rPr>
              <a:t>factores y aspectos responsables de las lesiones en el </a:t>
            </a:r>
            <a:r>
              <a:rPr lang="es-ES" b="1" i="1" u="sng" dirty="0" smtClean="0">
                <a:solidFill>
                  <a:schemeClr val="accent2">
                    <a:lumMod val="75000"/>
                  </a:schemeClr>
                </a:solidFill>
                <a:effectLst>
                  <a:outerShdw blurRad="38100" dist="38100" dir="2700000" algn="tl">
                    <a:srgbClr val="000000">
                      <a:alpha val="43137"/>
                    </a:srgbClr>
                  </a:outerShdw>
                </a:effectLst>
              </a:rPr>
              <a:t>fruto</a:t>
            </a:r>
            <a:r>
              <a:rPr lang="es-ES" dirty="0" smtClean="0"/>
              <a:t>:  </a:t>
            </a:r>
          </a:p>
          <a:p>
            <a:endParaRPr lang="es-ES" sz="1200" dirty="0" smtClean="0"/>
          </a:p>
          <a:p>
            <a:pPr marL="285750" indent="-285750">
              <a:buFont typeface="Wingdings" panose="05000000000000000000" pitchFamily="2" charset="2"/>
              <a:buChar char="ü"/>
            </a:pPr>
            <a:r>
              <a:rPr lang="es-ES" sz="1600" b="1" dirty="0" smtClean="0"/>
              <a:t>material </a:t>
            </a:r>
            <a:r>
              <a:rPr lang="es-ES" sz="1600" b="1" dirty="0"/>
              <a:t>contra el que impactan los frutos (superficie amortiguada, superficie media, dura</a:t>
            </a:r>
            <a:r>
              <a:rPr lang="es-ES" sz="1600" b="1" dirty="0" smtClean="0"/>
              <a:t>…)</a:t>
            </a:r>
          </a:p>
          <a:p>
            <a:pPr marL="285750" indent="-285750">
              <a:buFont typeface="Wingdings" panose="05000000000000000000" pitchFamily="2" charset="2"/>
              <a:buChar char="ü"/>
            </a:pPr>
            <a:r>
              <a:rPr lang="es-ES" sz="1600" b="1" dirty="0" smtClean="0"/>
              <a:t>número </a:t>
            </a:r>
            <a:r>
              <a:rPr lang="es-ES" sz="1600" b="1" dirty="0"/>
              <a:t>de giros de 90º con el que se encuentran los </a:t>
            </a:r>
            <a:r>
              <a:rPr lang="es-ES" sz="1600" b="1" dirty="0" smtClean="0"/>
              <a:t>melocotones</a:t>
            </a:r>
          </a:p>
          <a:p>
            <a:pPr marL="285750" indent="-285750">
              <a:buFont typeface="Wingdings" panose="05000000000000000000" pitchFamily="2" charset="2"/>
              <a:buChar char="ü"/>
            </a:pPr>
            <a:r>
              <a:rPr lang="es-ES" sz="1600" b="1" dirty="0" smtClean="0"/>
              <a:t>número </a:t>
            </a:r>
            <a:r>
              <a:rPr lang="es-ES" sz="1600" b="1" dirty="0"/>
              <a:t>de impactos fruto-fruto (son muy dañinos para el </a:t>
            </a:r>
            <a:r>
              <a:rPr lang="es-ES" sz="1600" b="1" dirty="0" smtClean="0"/>
              <a:t>fruto)</a:t>
            </a:r>
          </a:p>
          <a:p>
            <a:pPr marL="285750" indent="-285750">
              <a:buFont typeface="Wingdings" panose="05000000000000000000" pitchFamily="2" charset="2"/>
              <a:buChar char="ü"/>
            </a:pPr>
            <a:r>
              <a:rPr lang="es-ES" sz="1600" b="1" dirty="0" smtClean="0"/>
              <a:t>alturas </a:t>
            </a:r>
            <a:r>
              <a:rPr lang="es-ES" sz="1600" b="1" dirty="0"/>
              <a:t>de las caídas y pasos de una etapa a </a:t>
            </a:r>
            <a:r>
              <a:rPr lang="es-ES" sz="1600" b="1" dirty="0" smtClean="0"/>
              <a:t>otra</a:t>
            </a:r>
            <a:endParaRPr lang="es-ES" sz="1600" b="1" dirty="0"/>
          </a:p>
        </p:txBody>
      </p:sp>
      <p:graphicFrame>
        <p:nvGraphicFramePr>
          <p:cNvPr id="8" name="7 Tabla"/>
          <p:cNvGraphicFramePr>
            <a:graphicFrameLocks noGrp="1"/>
          </p:cNvGraphicFramePr>
          <p:nvPr>
            <p:extLst/>
          </p:nvPr>
        </p:nvGraphicFramePr>
        <p:xfrm>
          <a:off x="446856" y="3301325"/>
          <a:ext cx="8445624" cy="3057271"/>
        </p:xfrm>
        <a:graphic>
          <a:graphicData uri="http://schemas.openxmlformats.org/drawingml/2006/table">
            <a:tbl>
              <a:tblPr firstRow="1" firstCol="1" bandRow="1">
                <a:tableStyleId>{F5AB1C69-6EDB-4FF4-983F-18BD219EF322}</a:tableStyleId>
              </a:tblPr>
              <a:tblGrid>
                <a:gridCol w="4185575">
                  <a:extLst>
                    <a:ext uri="{9D8B030D-6E8A-4147-A177-3AD203B41FA5}">
                      <a16:colId xmlns:a16="http://schemas.microsoft.com/office/drawing/2014/main" xmlns="" val="20000"/>
                    </a:ext>
                  </a:extLst>
                </a:gridCol>
                <a:gridCol w="4260049">
                  <a:extLst>
                    <a:ext uri="{9D8B030D-6E8A-4147-A177-3AD203B41FA5}">
                      <a16:colId xmlns:a16="http://schemas.microsoft.com/office/drawing/2014/main" xmlns="" val="20001"/>
                    </a:ext>
                  </a:extLst>
                </a:gridCol>
              </a:tblGrid>
              <a:tr h="323215">
                <a:tc>
                  <a:txBody>
                    <a:bodyPr/>
                    <a:lstStyle/>
                    <a:p>
                      <a:pPr algn="ctr">
                        <a:lnSpc>
                          <a:spcPct val="115000"/>
                        </a:lnSpc>
                        <a:spcAft>
                          <a:spcPts val="1000"/>
                        </a:spcAft>
                      </a:pPr>
                      <a:r>
                        <a:rPr lang="es-ES" sz="1200" dirty="0">
                          <a:effectLst/>
                        </a:rPr>
                        <a:t> </a:t>
                      </a:r>
                      <a:endParaRPr lang="es-ES" sz="1200" dirty="0">
                        <a:effectLst/>
                        <a:latin typeface="Calibri"/>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s-ES" sz="1200" cap="all" dirty="0" smtClean="0">
                          <a:effectLst/>
                        </a:rPr>
                        <a:t>Observaciones tomadas</a:t>
                      </a:r>
                      <a:r>
                        <a:rPr lang="es-ES" sz="1200" cap="all" baseline="0" dirty="0" smtClean="0">
                          <a:effectLst/>
                        </a:rPr>
                        <a:t> en la inspección de la línea</a:t>
                      </a:r>
                      <a:endParaRPr lang="es-ES" sz="1200" cap="all" dirty="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0">
                <a:tc>
                  <a:txBody>
                    <a:bodyPr/>
                    <a:lstStyle/>
                    <a:p>
                      <a:pPr algn="just">
                        <a:lnSpc>
                          <a:spcPct val="115000"/>
                        </a:lnSpc>
                        <a:spcAft>
                          <a:spcPts val="1000"/>
                        </a:spcAft>
                      </a:pPr>
                      <a:r>
                        <a:rPr lang="es-ES" sz="1200" dirty="0">
                          <a:effectLst/>
                        </a:rPr>
                        <a:t>EVALUAR EL MATERIAL CONTRA EL QUE IMPACTAN LOS FRUTOS: superficie amortiguada, superficie media, superficie dura, etc.</a:t>
                      </a:r>
                      <a:endParaRPr lang="es-ES" sz="1200" dirty="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spcAft>
                          <a:spcPts val="1000"/>
                        </a:spcAft>
                      </a:pPr>
                      <a:r>
                        <a:rPr lang="es-ES" sz="1200" b="1" i="1" dirty="0">
                          <a:effectLst/>
                        </a:rPr>
                        <a:t>En casi todas las transferencias, el </a:t>
                      </a:r>
                      <a:r>
                        <a:rPr lang="es-ES" sz="1200" b="1" i="1" dirty="0">
                          <a:solidFill>
                            <a:schemeClr val="accent2">
                              <a:lumMod val="75000"/>
                            </a:schemeClr>
                          </a:solidFill>
                          <a:effectLst/>
                        </a:rPr>
                        <a:t>material</a:t>
                      </a:r>
                      <a:r>
                        <a:rPr lang="es-ES" sz="1200" b="1" i="1" dirty="0">
                          <a:effectLst/>
                        </a:rPr>
                        <a:t> es </a:t>
                      </a:r>
                      <a:r>
                        <a:rPr lang="es-ES" sz="1200" b="1" i="1" dirty="0">
                          <a:solidFill>
                            <a:schemeClr val="accent2">
                              <a:lumMod val="75000"/>
                            </a:schemeClr>
                          </a:solidFill>
                          <a:effectLst/>
                        </a:rPr>
                        <a:t>duro</a:t>
                      </a:r>
                      <a:r>
                        <a:rPr lang="es-ES" sz="1200" b="1" i="1" dirty="0">
                          <a:effectLst/>
                        </a:rPr>
                        <a:t>, el de la propia cinta transportadora. Únicamente al entrar y durante el IQS, son rodillos amortiguados.</a:t>
                      </a:r>
                      <a:endParaRPr lang="es-ES" sz="1200" b="1" i="1" dirty="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15000"/>
                        </a:lnSpc>
                        <a:spcAft>
                          <a:spcPts val="1000"/>
                        </a:spcAft>
                      </a:pPr>
                      <a:r>
                        <a:rPr lang="es-ES" sz="1200">
                          <a:effectLst/>
                        </a:rPr>
                        <a:t>IDENTIFICAR EL NÚMERO DE GIROS DE 90º</a:t>
                      </a:r>
                      <a:endParaRPr lang="es-ES" sz="120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spcAft>
                          <a:spcPts val="1000"/>
                        </a:spcAft>
                      </a:pPr>
                      <a:r>
                        <a:rPr lang="es-ES" sz="1200" b="1" i="1" dirty="0">
                          <a:effectLst/>
                        </a:rPr>
                        <a:t>El </a:t>
                      </a:r>
                      <a:r>
                        <a:rPr lang="es-ES" sz="1200" b="1" i="1" dirty="0">
                          <a:solidFill>
                            <a:schemeClr val="accent2">
                              <a:lumMod val="75000"/>
                            </a:schemeClr>
                          </a:solidFill>
                          <a:effectLst/>
                        </a:rPr>
                        <a:t>volcado del </a:t>
                      </a:r>
                      <a:r>
                        <a:rPr lang="es-ES" sz="1200" b="1" i="1" dirty="0" err="1">
                          <a:solidFill>
                            <a:schemeClr val="accent2">
                              <a:lumMod val="75000"/>
                            </a:schemeClr>
                          </a:solidFill>
                          <a:effectLst/>
                        </a:rPr>
                        <a:t>palot</a:t>
                      </a:r>
                      <a:r>
                        <a:rPr lang="es-ES" sz="1200" b="1" i="1" dirty="0">
                          <a:solidFill>
                            <a:schemeClr val="accent2">
                              <a:lumMod val="75000"/>
                            </a:schemeClr>
                          </a:solidFill>
                          <a:effectLst/>
                        </a:rPr>
                        <a:t> a la cinta tiene mucha altura</a:t>
                      </a:r>
                      <a:r>
                        <a:rPr lang="es-ES" sz="1200" b="1" i="1" dirty="0">
                          <a:effectLst/>
                        </a:rPr>
                        <a:t> y un giro de 90ºC. Aunque en la mayoría de pasos hay bajadas amortiguadas o rodillos, muchos tienen alturas que oscilan de 20 a 25 cm.</a:t>
                      </a:r>
                      <a:endParaRPr lang="es-ES" sz="1200" b="1" i="1" dirty="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lnSpc>
                          <a:spcPct val="115000"/>
                        </a:lnSpc>
                        <a:spcAft>
                          <a:spcPts val="1000"/>
                        </a:spcAft>
                      </a:pPr>
                      <a:r>
                        <a:rPr lang="es-ES" sz="1200">
                          <a:effectLst/>
                        </a:rPr>
                        <a:t>OBSERVAR SI EXISTEN MUCHOS IMPACTOS FRUTO-FRUTO, MUY COMUNES EN LAS TRANSFERENCIAS EN ÁNGULO.</a:t>
                      </a:r>
                      <a:endParaRPr lang="es-ES" sz="120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spcAft>
                          <a:spcPts val="1000"/>
                        </a:spcAft>
                      </a:pPr>
                      <a:r>
                        <a:rPr lang="es-ES" sz="1200" b="1" i="1" dirty="0">
                          <a:effectLst/>
                        </a:rPr>
                        <a:t>Los </a:t>
                      </a:r>
                      <a:r>
                        <a:rPr lang="es-ES" sz="1200" b="1" i="1" dirty="0">
                          <a:solidFill>
                            <a:schemeClr val="accent2">
                              <a:lumMod val="75000"/>
                            </a:schemeClr>
                          </a:solidFill>
                          <a:effectLst/>
                        </a:rPr>
                        <a:t>impacto fruto-fruto</a:t>
                      </a:r>
                      <a:r>
                        <a:rPr lang="es-ES" sz="1200" b="1" i="1" dirty="0">
                          <a:effectLst/>
                        </a:rPr>
                        <a:t> </a:t>
                      </a:r>
                      <a:r>
                        <a:rPr lang="es-ES" sz="1200" b="1" i="1" dirty="0" smtClean="0">
                          <a:effectLst/>
                        </a:rPr>
                        <a:t>son </a:t>
                      </a:r>
                      <a:r>
                        <a:rPr lang="es-ES" sz="1200" b="1" i="1" dirty="0" smtClean="0">
                          <a:solidFill>
                            <a:schemeClr val="accent2">
                              <a:lumMod val="75000"/>
                            </a:schemeClr>
                          </a:solidFill>
                          <a:effectLst/>
                        </a:rPr>
                        <a:t>frecuente</a:t>
                      </a:r>
                      <a:r>
                        <a:rPr lang="es-ES" sz="1200" b="1" i="1" baseline="0" dirty="0" smtClean="0">
                          <a:solidFill>
                            <a:schemeClr val="accent2">
                              <a:lumMod val="75000"/>
                            </a:schemeClr>
                          </a:solidFill>
                          <a:effectLst/>
                        </a:rPr>
                        <a:t>s</a:t>
                      </a:r>
                      <a:r>
                        <a:rPr lang="es-ES" sz="1200" b="1" i="1" baseline="0" dirty="0" smtClean="0">
                          <a:effectLst/>
                        </a:rPr>
                        <a:t> y </a:t>
                      </a:r>
                      <a:r>
                        <a:rPr lang="es-ES" sz="1200" b="1" i="1" dirty="0" smtClean="0">
                          <a:effectLst/>
                        </a:rPr>
                        <a:t>tienen </a:t>
                      </a:r>
                      <a:r>
                        <a:rPr lang="es-ES" sz="1200" b="1" i="1" dirty="0">
                          <a:effectLst/>
                        </a:rPr>
                        <a:t>lugar principalmente al salir del cepillado y entrar en a la cinta que lleva al sistema de clasificación</a:t>
                      </a:r>
                      <a:r>
                        <a:rPr lang="es-ES" sz="1200" b="1" i="1" dirty="0" smtClean="0">
                          <a:effectLst/>
                        </a:rPr>
                        <a:t>. Al </a:t>
                      </a:r>
                      <a:r>
                        <a:rPr lang="es-ES" sz="1200" b="1" i="1" dirty="0">
                          <a:effectLst/>
                        </a:rPr>
                        <a:t>salir chocan de frente con la pared de la cinta y muchas veces entre frutos (la cinta podría ser más ancha para evitar que fueran tan apretados).</a:t>
                      </a:r>
                      <a:endParaRPr lang="es-ES" sz="1200" b="1" i="1" dirty="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lnSpc>
                          <a:spcPct val="115000"/>
                        </a:lnSpc>
                        <a:spcAft>
                          <a:spcPts val="1000"/>
                        </a:spcAft>
                      </a:pPr>
                      <a:r>
                        <a:rPr lang="es-ES" sz="1200" dirty="0">
                          <a:effectLst/>
                        </a:rPr>
                        <a:t>REVISAR LAS ALTURAS DE LAS CAIDAS</a:t>
                      </a:r>
                      <a:endParaRPr lang="es-ES" sz="1200" dirty="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spcAft>
                          <a:spcPts val="1000"/>
                        </a:spcAft>
                      </a:pPr>
                      <a:r>
                        <a:rPr lang="es-ES" sz="1200" b="1" i="1" dirty="0">
                          <a:effectLst/>
                        </a:rPr>
                        <a:t>Aunque están amortiguadas, en muchas casos la altura es de 20-25 cm y en el volcado del </a:t>
                      </a:r>
                      <a:r>
                        <a:rPr lang="es-ES" sz="1200" b="1" i="1" dirty="0" err="1">
                          <a:effectLst/>
                        </a:rPr>
                        <a:t>palot</a:t>
                      </a:r>
                      <a:r>
                        <a:rPr lang="es-ES" sz="1200" b="1" i="1" dirty="0">
                          <a:effectLst/>
                        </a:rPr>
                        <a:t>, es bastante más.</a:t>
                      </a:r>
                      <a:endParaRPr lang="es-ES" sz="1200" b="1" i="1" dirty="0">
                        <a:effectLst/>
                        <a:latin typeface="Calibri"/>
                        <a:ea typeface="Calibri"/>
                        <a:cs typeface="Times New Roman"/>
                      </a:endParaRPr>
                    </a:p>
                  </a:txBody>
                  <a:tcPr marL="44450" marR="44450"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7 CuadroTexto"/>
          <p:cNvSpPr txBox="1"/>
          <p:nvPr/>
        </p:nvSpPr>
        <p:spPr>
          <a:xfrm>
            <a:off x="39647" y="56818"/>
            <a:ext cx="8996849" cy="1015663"/>
          </a:xfrm>
          <a:prstGeom prst="rect">
            <a:avLst/>
          </a:prstGeom>
          <a:noFill/>
        </p:spPr>
        <p:txBody>
          <a:bodyPr wrap="square" rtlCol="0">
            <a:spAutoFit/>
          </a:bodyPr>
          <a:lstStyle/>
          <a:p>
            <a:pPr algn="just"/>
            <a:r>
              <a:rPr lang="es-ES" sz="2000" b="1" dirty="0" smtClean="0">
                <a:solidFill>
                  <a:schemeClr val="tx2"/>
                </a:solidFill>
                <a:effectLst>
                  <a:outerShdw blurRad="38100" dist="38100" dir="2700000" algn="tl">
                    <a:srgbClr val="000000">
                      <a:alpha val="43137"/>
                    </a:srgbClr>
                  </a:outerShdw>
                </a:effectLst>
              </a:rPr>
              <a:t>Identificación </a:t>
            </a:r>
            <a:r>
              <a:rPr lang="es-ES" sz="2000" b="1" dirty="0">
                <a:solidFill>
                  <a:schemeClr val="tx2"/>
                </a:solidFill>
                <a:effectLst>
                  <a:outerShdw blurRad="38100" dist="38100" dir="2700000" algn="tl">
                    <a:srgbClr val="000000">
                      <a:alpha val="43137"/>
                    </a:srgbClr>
                  </a:outerShdw>
                </a:effectLst>
              </a:rPr>
              <a:t>de los puntos críticos en la línea de </a:t>
            </a:r>
            <a:r>
              <a:rPr lang="es-ES" sz="2000" b="1" dirty="0" smtClean="0">
                <a:solidFill>
                  <a:schemeClr val="tx2"/>
                </a:solidFill>
                <a:effectLst>
                  <a:outerShdw blurRad="38100" dist="38100" dir="2700000" algn="tl">
                    <a:srgbClr val="000000">
                      <a:alpha val="43137"/>
                    </a:srgbClr>
                  </a:outerShdw>
                </a:effectLst>
              </a:rPr>
              <a:t>confección de centrales melocotón DO </a:t>
            </a:r>
            <a:r>
              <a:rPr lang="es-ES" sz="2000" b="1" dirty="0" err="1" smtClean="0">
                <a:solidFill>
                  <a:schemeClr val="tx2"/>
                </a:solidFill>
                <a:effectLst>
                  <a:outerShdw blurRad="38100" dist="38100" dir="2700000" algn="tl">
                    <a:srgbClr val="000000">
                      <a:alpha val="43137"/>
                    </a:srgbClr>
                  </a:outerShdw>
                </a:effectLst>
              </a:rPr>
              <a:t>Calanda</a:t>
            </a:r>
            <a:endParaRPr lang="es-ES" sz="2000" b="1" dirty="0">
              <a:solidFill>
                <a:schemeClr val="tx2"/>
              </a:solidFill>
              <a:effectLst>
                <a:outerShdw blurRad="38100" dist="38100" dir="2700000" algn="tl">
                  <a:srgbClr val="000000">
                    <a:alpha val="43137"/>
                  </a:srgbClr>
                </a:outerShdw>
              </a:effectLst>
            </a:endParaRPr>
          </a:p>
          <a:p>
            <a:pPr algn="just"/>
            <a:r>
              <a:rPr lang="es-ES" sz="2000" b="1" dirty="0" smtClean="0">
                <a:solidFill>
                  <a:schemeClr val="accent2">
                    <a:lumMod val="75000"/>
                  </a:schemeClr>
                </a:solidFill>
              </a:rPr>
              <a:t> </a:t>
            </a:r>
            <a:endParaRPr lang="es-ES" sz="2000" b="1" dirty="0" smtClean="0">
              <a:solidFill>
                <a:schemeClr val="accent3">
                  <a:lumMod val="75000"/>
                </a:schemeClr>
              </a:solidFill>
            </a:endParaRPr>
          </a:p>
        </p:txBody>
      </p:sp>
    </p:spTree>
    <p:extLst>
      <p:ext uri="{BB962C8B-B14F-4D97-AF65-F5344CB8AC3E}">
        <p14:creationId xmlns:p14="http://schemas.microsoft.com/office/powerpoint/2010/main" val="2699113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42" y="764704"/>
            <a:ext cx="9023854" cy="646331"/>
          </a:xfrm>
          <a:prstGeom prst="rect">
            <a:avLst/>
          </a:prstGeom>
        </p:spPr>
        <p:txBody>
          <a:bodyPr wrap="square">
            <a:spAutoFit/>
          </a:bodyPr>
          <a:lstStyle/>
          <a:p>
            <a:pPr algn="just"/>
            <a:r>
              <a:rPr lang="es-ES" b="1" u="sng" cap="all" dirty="0">
                <a:solidFill>
                  <a:schemeClr val="accent3">
                    <a:lumMod val="75000"/>
                  </a:schemeClr>
                </a:solidFill>
                <a:effectLst>
                  <a:outerShdw blurRad="38100" dist="38100" dir="2700000" algn="tl">
                    <a:srgbClr val="000000">
                      <a:alpha val="43137"/>
                    </a:srgbClr>
                  </a:outerShdw>
                </a:effectLst>
                <a:cs typeface="Arial" pitchFamily="34" charset="0"/>
              </a:rPr>
              <a:t>Estudio de la incidencia y severidad de los daños desarrollados durante el estudio de vida útil </a:t>
            </a:r>
            <a:r>
              <a:rPr lang="es-ES" b="1" u="sng" cap="all" dirty="0" smtClean="0">
                <a:solidFill>
                  <a:schemeClr val="accent3">
                    <a:lumMod val="75000"/>
                  </a:schemeClr>
                </a:solidFill>
                <a:effectLst>
                  <a:outerShdw blurRad="38100" dist="38100" dir="2700000" algn="tl">
                    <a:srgbClr val="000000">
                      <a:alpha val="43137"/>
                    </a:srgbClr>
                  </a:outerShdw>
                </a:effectLst>
                <a:cs typeface="Arial" pitchFamily="34" charset="0"/>
              </a:rPr>
              <a:t>comercial</a:t>
            </a:r>
            <a:r>
              <a:rPr lang="es-ES" b="1" cap="all" dirty="0" smtClean="0">
                <a:solidFill>
                  <a:schemeClr val="accent3">
                    <a:lumMod val="75000"/>
                  </a:schemeClr>
                </a:solidFill>
                <a:effectLst>
                  <a:outerShdw blurRad="38100" dist="38100" dir="2700000" algn="tl">
                    <a:srgbClr val="000000">
                      <a:alpha val="43137"/>
                    </a:srgbClr>
                  </a:outerShdw>
                </a:effectLst>
                <a:cs typeface="Arial" pitchFamily="34" charset="0"/>
              </a:rPr>
              <a:t>: </a:t>
            </a:r>
            <a:r>
              <a:rPr lang="es-ES" b="1" dirty="0" smtClean="0">
                <a:solidFill>
                  <a:schemeClr val="accent6">
                    <a:lumMod val="75000"/>
                  </a:schemeClr>
                </a:solidFill>
                <a:effectLst>
                  <a:outerShdw blurRad="38100" dist="38100" dir="2700000" algn="tl">
                    <a:srgbClr val="000000">
                      <a:alpha val="43137"/>
                    </a:srgbClr>
                  </a:outerShdw>
                </a:effectLst>
                <a:cs typeface="Arial" pitchFamily="34" charset="0"/>
              </a:rPr>
              <a:t>melocotón </a:t>
            </a:r>
            <a:r>
              <a:rPr lang="es-ES" b="1" i="1" dirty="0" err="1" smtClean="0">
                <a:solidFill>
                  <a:schemeClr val="accent6">
                    <a:lumMod val="75000"/>
                  </a:schemeClr>
                </a:solidFill>
                <a:effectLst>
                  <a:outerShdw blurRad="38100" dist="38100" dir="2700000" algn="tl">
                    <a:srgbClr val="000000">
                      <a:alpha val="43137"/>
                    </a:srgbClr>
                  </a:outerShdw>
                </a:effectLst>
                <a:cs typeface="Arial" pitchFamily="34" charset="0"/>
              </a:rPr>
              <a:t>Jesca</a:t>
            </a:r>
            <a:endParaRPr lang="es-ES" b="1" i="1" dirty="0">
              <a:solidFill>
                <a:schemeClr val="accent6">
                  <a:lumMod val="75000"/>
                </a:schemeClr>
              </a:solidFill>
              <a:effectLst>
                <a:outerShdw blurRad="38100" dist="38100" dir="2700000" algn="tl">
                  <a:srgbClr val="000000">
                    <a:alpha val="43137"/>
                  </a:srgbClr>
                </a:outerShdw>
              </a:effectLst>
              <a:cs typeface="Arial" pitchFamily="34" charset="0"/>
            </a:endParaRPr>
          </a:p>
        </p:txBody>
      </p:sp>
      <p:pic>
        <p:nvPicPr>
          <p:cNvPr id="1945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458" t="22765" r="19054" b="16983"/>
          <a:stretch/>
        </p:blipFill>
        <p:spPr bwMode="auto">
          <a:xfrm>
            <a:off x="1331640" y="1484784"/>
            <a:ext cx="7128792" cy="3866517"/>
          </a:xfrm>
          <a:prstGeom prst="rect">
            <a:avLst/>
          </a:prstGeom>
          <a:solidFill>
            <a:schemeClr val="accent3"/>
          </a:solidFill>
          <a:ln w="9525">
            <a:solidFill>
              <a:schemeClr val="accent3">
                <a:lumMod val="50000"/>
              </a:schemeClr>
            </a:solidFill>
            <a:miter lim="800000"/>
            <a:headEnd/>
            <a:tailEnd/>
          </a:ln>
        </p:spPr>
      </p:pic>
      <p:cxnSp>
        <p:nvCxnSpPr>
          <p:cNvPr id="12" name="11 Conector recto de flecha"/>
          <p:cNvCxnSpPr/>
          <p:nvPr/>
        </p:nvCxnSpPr>
        <p:spPr>
          <a:xfrm flipV="1">
            <a:off x="5513582" y="1988840"/>
            <a:ext cx="0" cy="3362461"/>
          </a:xfrm>
          <a:prstGeom prst="straightConnector1">
            <a:avLst/>
          </a:prstGeom>
          <a:ln w="317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2642" y="5373216"/>
            <a:ext cx="9131358" cy="646986"/>
          </a:xfrm>
          <a:prstGeom prst="roundRect">
            <a:avLst/>
          </a:prstGeom>
          <a:solidFill>
            <a:schemeClr val="accent6"/>
          </a:solidFill>
        </p:spPr>
        <p:txBody>
          <a:bodyPr wrap="square" rtlCol="0">
            <a:spAutoFit/>
          </a:bodyPr>
          <a:lstStyle/>
          <a:p>
            <a:pPr algn="just"/>
            <a:r>
              <a:rPr lang="es-ES" sz="1600" b="1" i="1" dirty="0" smtClean="0">
                <a:solidFill>
                  <a:schemeClr val="bg1"/>
                </a:solidFill>
                <a:effectLst>
                  <a:outerShdw blurRad="38100" dist="38100" dir="2700000" algn="tl">
                    <a:srgbClr val="000000">
                      <a:alpha val="43137"/>
                    </a:srgbClr>
                  </a:outerShdw>
                </a:effectLst>
              </a:rPr>
              <a:t>Aumento de la severidad durante los 3 días de simulación de la comercialización: disminuye el % de frutos con ningún daño y va aumentando con los días, el % de frutos con daños más severos.</a:t>
            </a:r>
            <a:endParaRPr lang="es-ES" sz="1600" b="1" i="1" dirty="0">
              <a:solidFill>
                <a:schemeClr val="bg1"/>
              </a:solidFill>
              <a:effectLst>
                <a:outerShdw blurRad="38100" dist="38100" dir="2700000" algn="tl">
                  <a:srgbClr val="000000">
                    <a:alpha val="43137"/>
                  </a:srgbClr>
                </a:outerShdw>
              </a:effectLst>
            </a:endParaRPr>
          </a:p>
        </p:txBody>
      </p:sp>
      <p:cxnSp>
        <p:nvCxnSpPr>
          <p:cNvPr id="17" name="16 Conector recto de flecha"/>
          <p:cNvCxnSpPr/>
          <p:nvPr/>
        </p:nvCxnSpPr>
        <p:spPr>
          <a:xfrm>
            <a:off x="8259216" y="1988840"/>
            <a:ext cx="0" cy="3384376"/>
          </a:xfrm>
          <a:prstGeom prst="straightConnector1">
            <a:avLst/>
          </a:prstGeom>
          <a:ln w="317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9461" name="19460 Grupo"/>
          <p:cNvGrpSpPr/>
          <p:nvPr/>
        </p:nvGrpSpPr>
        <p:grpSpPr>
          <a:xfrm>
            <a:off x="4644008" y="2297866"/>
            <a:ext cx="869574" cy="552957"/>
            <a:chOff x="4644008" y="2297866"/>
            <a:chExt cx="869574" cy="552957"/>
          </a:xfrm>
        </p:grpSpPr>
        <p:grpSp>
          <p:nvGrpSpPr>
            <p:cNvPr id="19456" name="19455 Grupo"/>
            <p:cNvGrpSpPr/>
            <p:nvPr/>
          </p:nvGrpSpPr>
          <p:grpSpPr>
            <a:xfrm>
              <a:off x="4644008" y="2363180"/>
              <a:ext cx="869574" cy="487643"/>
              <a:chOff x="4644008" y="2363180"/>
              <a:chExt cx="869574" cy="487643"/>
            </a:xfrm>
          </p:grpSpPr>
          <p:sp>
            <p:nvSpPr>
              <p:cNvPr id="21" name="20 Rectángulo redondeado"/>
              <p:cNvSpPr/>
              <p:nvPr/>
            </p:nvSpPr>
            <p:spPr>
              <a:xfrm>
                <a:off x="4937518" y="2583785"/>
                <a:ext cx="576064" cy="2670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curvada hacia la derecha"/>
              <p:cNvSpPr/>
              <p:nvPr/>
            </p:nvSpPr>
            <p:spPr>
              <a:xfrm>
                <a:off x="4644008" y="2363180"/>
                <a:ext cx="293510" cy="419438"/>
              </a:xfrm>
              <a:prstGeom prst="curv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16" name="15 Rectángulo redondeado"/>
            <p:cNvSpPr/>
            <p:nvPr/>
          </p:nvSpPr>
          <p:spPr>
            <a:xfrm>
              <a:off x="4937518" y="2297866"/>
              <a:ext cx="576064" cy="267038"/>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1" name="30 CuadroTexto"/>
          <p:cNvSpPr txBox="1"/>
          <p:nvPr/>
        </p:nvSpPr>
        <p:spPr>
          <a:xfrm>
            <a:off x="12642" y="6021288"/>
            <a:ext cx="9131358" cy="919401"/>
          </a:xfrm>
          <a:prstGeom prst="roundRect">
            <a:avLst/>
          </a:prstGeom>
          <a:solidFill>
            <a:schemeClr val="accent1">
              <a:lumMod val="75000"/>
            </a:schemeClr>
          </a:solidFill>
        </p:spPr>
        <p:txBody>
          <a:bodyPr wrap="square" rtlCol="0">
            <a:spAutoFit/>
          </a:bodyPr>
          <a:lstStyle/>
          <a:p>
            <a:pPr algn="just"/>
            <a:r>
              <a:rPr lang="es-ES" sz="1600" b="1" i="1" dirty="0">
                <a:solidFill>
                  <a:schemeClr val="bg1"/>
                </a:solidFill>
              </a:rPr>
              <a:t>Desde el primer día de conservación a temperatura </a:t>
            </a:r>
            <a:r>
              <a:rPr lang="es-ES" sz="1600" b="1" i="1" dirty="0" smtClean="0">
                <a:solidFill>
                  <a:schemeClr val="bg1"/>
                </a:solidFill>
              </a:rPr>
              <a:t>ambiente:</a:t>
            </a:r>
          </a:p>
          <a:p>
            <a:pPr algn="just"/>
            <a:r>
              <a:rPr lang="es-ES" sz="1600" b="1" i="1" u="sng" dirty="0" smtClean="0">
                <a:solidFill>
                  <a:schemeClr val="bg1"/>
                </a:solidFill>
              </a:rPr>
              <a:t>P0 y P1 (primeras etapas</a:t>
            </a:r>
            <a:r>
              <a:rPr lang="es-ES" sz="1600" b="1" i="1" dirty="0" smtClean="0">
                <a:solidFill>
                  <a:schemeClr val="bg1"/>
                </a:solidFill>
              </a:rPr>
              <a:t>): 60% sin daños                  </a:t>
            </a:r>
            <a:r>
              <a:rPr lang="es-ES" sz="1600" b="1" i="1" u="sng" dirty="0" smtClean="0">
                <a:solidFill>
                  <a:schemeClr val="bg1"/>
                </a:solidFill>
              </a:rPr>
              <a:t>P2 (tras desembolsado)</a:t>
            </a:r>
            <a:r>
              <a:rPr lang="es-ES" sz="1600" b="1" i="1" dirty="0" smtClean="0">
                <a:solidFill>
                  <a:schemeClr val="bg1"/>
                </a:solidFill>
              </a:rPr>
              <a:t>: 20% sin daños (¡¡80% de los frutos con algún tipo de daño!!) </a:t>
            </a:r>
          </a:p>
        </p:txBody>
      </p:sp>
      <p:cxnSp>
        <p:nvCxnSpPr>
          <p:cNvPr id="28" name="27 Conector recto de flecha"/>
          <p:cNvCxnSpPr/>
          <p:nvPr/>
        </p:nvCxnSpPr>
        <p:spPr>
          <a:xfrm>
            <a:off x="3718856" y="6491670"/>
            <a:ext cx="794827" cy="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467" name="19466 Rectángulo redondeado"/>
          <p:cNvSpPr/>
          <p:nvPr/>
        </p:nvSpPr>
        <p:spPr>
          <a:xfrm>
            <a:off x="5724128" y="2583785"/>
            <a:ext cx="2535088" cy="2670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471" name="19470 Grupo"/>
          <p:cNvGrpSpPr/>
          <p:nvPr/>
        </p:nvGrpSpPr>
        <p:grpSpPr>
          <a:xfrm>
            <a:off x="12642" y="4408648"/>
            <a:ext cx="9144001" cy="928326"/>
            <a:chOff x="10005" y="4394654"/>
            <a:chExt cx="9144001" cy="928326"/>
          </a:xfrm>
        </p:grpSpPr>
        <p:sp>
          <p:nvSpPr>
            <p:cNvPr id="44" name="43 CuadroTexto"/>
            <p:cNvSpPr txBox="1"/>
            <p:nvPr/>
          </p:nvSpPr>
          <p:spPr>
            <a:xfrm>
              <a:off x="10005" y="4394654"/>
              <a:ext cx="9144001" cy="374571"/>
            </a:xfrm>
            <a:prstGeom prst="roundRect">
              <a:avLst/>
            </a:prstGeom>
            <a:solidFill>
              <a:schemeClr val="accent2">
                <a:lumMod val="75000"/>
              </a:schemeClr>
            </a:solidFill>
            <a:ln>
              <a:solidFill>
                <a:schemeClr val="accent2">
                  <a:lumMod val="75000"/>
                </a:schemeClr>
              </a:solidFill>
            </a:ln>
          </p:spPr>
          <p:txBody>
            <a:bodyPr wrap="square" rtlCol="0">
              <a:spAutoFit/>
            </a:bodyPr>
            <a:lstStyle/>
            <a:p>
              <a:pPr algn="just"/>
              <a:r>
                <a:rPr lang="es-ES" sz="1600" b="1" i="1" dirty="0" smtClean="0">
                  <a:solidFill>
                    <a:schemeClr val="bg1"/>
                  </a:solidFill>
                </a:rPr>
                <a:t>En el tercer día: la totalidad de los frutos con algún tipo de daño (un 15% con daños severos)</a:t>
              </a:r>
            </a:p>
          </p:txBody>
        </p:sp>
        <p:sp>
          <p:nvSpPr>
            <p:cNvPr id="19468" name="19467 Rectángulo redondeado"/>
            <p:cNvSpPr/>
            <p:nvPr/>
          </p:nvSpPr>
          <p:spPr>
            <a:xfrm>
              <a:off x="5724128" y="5056863"/>
              <a:ext cx="2535088" cy="266117"/>
            </a:xfrm>
            <a:prstGeom prst="roundRect">
              <a:avLst/>
            </a:prstGeom>
            <a:solidFill>
              <a:schemeClr val="accent2">
                <a:lumMod val="40000"/>
                <a:lumOff val="60000"/>
                <a:alpha val="2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0" name="7 CuadroTexto"/>
          <p:cNvSpPr txBox="1"/>
          <p:nvPr/>
        </p:nvSpPr>
        <p:spPr>
          <a:xfrm>
            <a:off x="-2462" y="50794"/>
            <a:ext cx="8996849" cy="1015663"/>
          </a:xfrm>
          <a:prstGeom prst="rect">
            <a:avLst/>
          </a:prstGeom>
          <a:noFill/>
        </p:spPr>
        <p:txBody>
          <a:bodyPr wrap="square" rtlCol="0">
            <a:spAutoFit/>
          </a:bodyPr>
          <a:lstStyle/>
          <a:p>
            <a:pPr algn="just"/>
            <a:r>
              <a:rPr lang="es-ES" sz="2000" b="1" dirty="0" smtClean="0">
                <a:solidFill>
                  <a:schemeClr val="tx2"/>
                </a:solidFill>
                <a:effectLst>
                  <a:outerShdw blurRad="38100" dist="38100" dir="2700000" algn="tl">
                    <a:srgbClr val="000000">
                      <a:alpha val="43137"/>
                    </a:srgbClr>
                  </a:outerShdw>
                </a:effectLst>
              </a:rPr>
              <a:t>Identificación </a:t>
            </a:r>
            <a:r>
              <a:rPr lang="es-ES" sz="2000" b="1" dirty="0">
                <a:solidFill>
                  <a:schemeClr val="tx2"/>
                </a:solidFill>
                <a:effectLst>
                  <a:outerShdw blurRad="38100" dist="38100" dir="2700000" algn="tl">
                    <a:srgbClr val="000000">
                      <a:alpha val="43137"/>
                    </a:srgbClr>
                  </a:outerShdw>
                </a:effectLst>
              </a:rPr>
              <a:t>de los puntos críticos en la línea de </a:t>
            </a:r>
            <a:r>
              <a:rPr lang="es-ES" sz="2000" b="1" dirty="0" smtClean="0">
                <a:solidFill>
                  <a:schemeClr val="tx2"/>
                </a:solidFill>
                <a:effectLst>
                  <a:outerShdw blurRad="38100" dist="38100" dir="2700000" algn="tl">
                    <a:srgbClr val="000000">
                      <a:alpha val="43137"/>
                    </a:srgbClr>
                  </a:outerShdw>
                </a:effectLst>
              </a:rPr>
              <a:t>confección de centrales melocotón DO </a:t>
            </a:r>
            <a:r>
              <a:rPr lang="es-ES" sz="2000" b="1" dirty="0" err="1" smtClean="0">
                <a:solidFill>
                  <a:schemeClr val="tx2"/>
                </a:solidFill>
                <a:effectLst>
                  <a:outerShdw blurRad="38100" dist="38100" dir="2700000" algn="tl">
                    <a:srgbClr val="000000">
                      <a:alpha val="43137"/>
                    </a:srgbClr>
                  </a:outerShdw>
                </a:effectLst>
              </a:rPr>
              <a:t>Calanda</a:t>
            </a:r>
            <a:endParaRPr lang="es-ES" sz="2000" b="1" dirty="0">
              <a:solidFill>
                <a:schemeClr val="tx2"/>
              </a:solidFill>
              <a:effectLst>
                <a:outerShdw blurRad="38100" dist="38100" dir="2700000" algn="tl">
                  <a:srgbClr val="000000">
                    <a:alpha val="43137"/>
                  </a:srgbClr>
                </a:outerShdw>
              </a:effectLst>
            </a:endParaRPr>
          </a:p>
          <a:p>
            <a:pPr algn="just"/>
            <a:r>
              <a:rPr lang="es-ES" sz="2000" b="1" dirty="0" smtClean="0">
                <a:solidFill>
                  <a:schemeClr val="accent2">
                    <a:lumMod val="75000"/>
                  </a:schemeClr>
                </a:solidFill>
              </a:rPr>
              <a:t> </a:t>
            </a:r>
            <a:endParaRPr lang="es-ES" sz="2000" b="1" dirty="0" smtClean="0">
              <a:solidFill>
                <a:schemeClr val="accent3">
                  <a:lumMod val="75000"/>
                </a:schemeClr>
              </a:solidFill>
            </a:endParaRPr>
          </a:p>
        </p:txBody>
      </p:sp>
    </p:spTree>
    <p:extLst>
      <p:ext uri="{BB962C8B-B14F-4D97-AF65-F5344CB8AC3E}">
        <p14:creationId xmlns:p14="http://schemas.microsoft.com/office/powerpoint/2010/main" val="345472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animBg="1"/>
      <p:bldP spid="194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Rectángulo"/>
          <p:cNvSpPr/>
          <p:nvPr/>
        </p:nvSpPr>
        <p:spPr>
          <a:xfrm>
            <a:off x="0" y="5897706"/>
            <a:ext cx="925575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52 CuadroTexto"/>
          <p:cNvSpPr txBox="1"/>
          <p:nvPr/>
        </p:nvSpPr>
        <p:spPr>
          <a:xfrm>
            <a:off x="65976" y="193631"/>
            <a:ext cx="9020721" cy="783193"/>
          </a:xfrm>
          <a:prstGeom prst="roundRect">
            <a:avLst/>
          </a:prstGeom>
          <a:solidFill>
            <a:schemeClr val="accent3">
              <a:lumMod val="60000"/>
              <a:lumOff val="40000"/>
            </a:schemeClr>
          </a:solidFill>
        </p:spPr>
        <p:txBody>
          <a:bodyPr wrap="square" rtlCol="0">
            <a:spAutoFit/>
          </a:bodyPr>
          <a:lstStyle/>
          <a:p>
            <a:pPr algn="just"/>
            <a:r>
              <a:rPr lang="es-ES" sz="2000" b="1" i="1" dirty="0" smtClean="0">
                <a:effectLst>
                  <a:outerShdw blurRad="38100" dist="38100" dir="2700000" algn="tl">
                    <a:srgbClr val="000000">
                      <a:alpha val="43137"/>
                    </a:srgbClr>
                  </a:outerShdw>
                </a:effectLst>
              </a:rPr>
              <a:t>GO </a:t>
            </a:r>
            <a:r>
              <a:rPr lang="es-ES" sz="2000" b="1" i="1" u="sng" dirty="0" smtClean="0">
                <a:effectLst>
                  <a:outerShdw blurRad="38100" dist="38100" dir="2700000" algn="tl">
                    <a:srgbClr val="000000">
                      <a:alpha val="43137"/>
                    </a:srgbClr>
                  </a:outerShdw>
                </a:effectLst>
              </a:rPr>
              <a:t>TECNIFRUT</a:t>
            </a:r>
            <a:r>
              <a:rPr lang="es-ES" sz="2000" b="1" i="1" dirty="0" smtClean="0">
                <a:effectLst>
                  <a:outerShdw blurRad="38100" dist="38100" dir="2700000" algn="tl">
                    <a:srgbClr val="000000">
                      <a:alpha val="43137"/>
                    </a:srgbClr>
                  </a:outerShdw>
                </a:effectLst>
              </a:rPr>
              <a:t> para el “Diseño de soluciones tecnológicas para la </a:t>
            </a:r>
            <a:r>
              <a:rPr lang="es-ES" sz="2000" b="1" i="1" dirty="0">
                <a:effectLst>
                  <a:outerShdw blurRad="38100" dist="38100" dir="2700000" algn="tl">
                    <a:srgbClr val="000000">
                      <a:alpha val="43137"/>
                    </a:srgbClr>
                  </a:outerShdw>
                </a:effectLst>
              </a:rPr>
              <a:t>monitorización de </a:t>
            </a:r>
            <a:r>
              <a:rPr lang="es-ES" sz="2000" b="1" i="1" dirty="0" smtClean="0">
                <a:effectLst>
                  <a:outerShdw blurRad="38100" dist="38100" dir="2700000" algn="tl">
                    <a:srgbClr val="000000">
                      <a:alpha val="43137"/>
                    </a:srgbClr>
                  </a:outerShdw>
                </a:effectLst>
              </a:rPr>
              <a:t>la calidad de la fruta durante su ciclo logístico”.</a:t>
            </a:r>
            <a:endParaRPr lang="es-ES" sz="2000" i="1" dirty="0">
              <a:effectLst>
                <a:outerShdw blurRad="38100" dist="38100" dir="2700000" algn="tl">
                  <a:srgbClr val="000000">
                    <a:alpha val="43137"/>
                  </a:srgbClr>
                </a:outerShdw>
              </a:effectLst>
            </a:endParaRPr>
          </a:p>
        </p:txBody>
      </p:sp>
      <p:pic>
        <p:nvPicPr>
          <p:cNvPr id="54" name="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45647" y="1751998"/>
            <a:ext cx="1615817" cy="537852"/>
          </a:xfrm>
          <a:prstGeom prst="rect">
            <a:avLst/>
          </a:prstGeom>
        </p:spPr>
      </p:pic>
      <p:pic>
        <p:nvPicPr>
          <p:cNvPr id="56" name="5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016" y="1795456"/>
            <a:ext cx="1427832" cy="553424"/>
          </a:xfrm>
          <a:prstGeom prst="rect">
            <a:avLst/>
          </a:prstGeom>
        </p:spPr>
      </p:pic>
      <p:pic>
        <p:nvPicPr>
          <p:cNvPr id="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870" t="9315" r="65401" b="81218"/>
          <a:stretch/>
        </p:blipFill>
        <p:spPr bwMode="auto">
          <a:xfrm>
            <a:off x="128839" y="1805430"/>
            <a:ext cx="1503161" cy="5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6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1505" y="1596593"/>
            <a:ext cx="952500" cy="957263"/>
          </a:xfrm>
          <a:prstGeom prst="rect">
            <a:avLst/>
          </a:prstGeom>
        </p:spPr>
      </p:pic>
      <p:sp>
        <p:nvSpPr>
          <p:cNvPr id="69" name="68 CuadroTexto"/>
          <p:cNvSpPr txBox="1"/>
          <p:nvPr/>
        </p:nvSpPr>
        <p:spPr>
          <a:xfrm>
            <a:off x="33914" y="910461"/>
            <a:ext cx="2888548" cy="646331"/>
          </a:xfrm>
          <a:prstGeom prst="rect">
            <a:avLst/>
          </a:prstGeom>
          <a:noFill/>
        </p:spPr>
        <p:txBody>
          <a:bodyPr wrap="none" rtlCol="0">
            <a:spAutoFit/>
          </a:bodyPr>
          <a:lstStyle/>
          <a:p>
            <a:r>
              <a:rPr lang="es-ES" sz="3600" b="1" dirty="0" smtClean="0">
                <a:solidFill>
                  <a:schemeClr val="accent6">
                    <a:lumMod val="75000"/>
                  </a:schemeClr>
                </a:solidFill>
                <a:effectLst>
                  <a:outerShdw blurRad="38100" dist="38100" dir="2700000" algn="tl">
                    <a:srgbClr val="000000">
                      <a:alpha val="43137"/>
                    </a:srgbClr>
                  </a:outerShdw>
                </a:effectLst>
              </a:rPr>
              <a:t>1. </a:t>
            </a:r>
            <a:r>
              <a:rPr lang="es-ES" sz="3600" b="1" u="sng" dirty="0" smtClean="0">
                <a:solidFill>
                  <a:schemeClr val="accent6">
                    <a:lumMod val="75000"/>
                  </a:schemeClr>
                </a:solidFill>
                <a:effectLst>
                  <a:outerShdw blurRad="38100" dist="38100" dir="2700000" algn="tl">
                    <a:srgbClr val="000000">
                      <a:alpha val="43137"/>
                    </a:srgbClr>
                  </a:outerShdw>
                </a:effectLst>
              </a:rPr>
              <a:t>M</a:t>
            </a:r>
            <a:r>
              <a:rPr lang="es-ES" sz="1600" b="1" u="sng" dirty="0" smtClean="0">
                <a:solidFill>
                  <a:schemeClr val="accent6">
                    <a:lumMod val="75000"/>
                  </a:schemeClr>
                </a:solidFill>
                <a:effectLst>
                  <a:outerShdw blurRad="38100" dist="38100" dir="2700000" algn="tl">
                    <a:srgbClr val="000000">
                      <a:alpha val="43137"/>
                    </a:srgbClr>
                  </a:outerShdw>
                </a:effectLst>
              </a:rPr>
              <a:t>IEMBROS DEL GRUPO</a:t>
            </a:r>
            <a:endParaRPr lang="es-ES" sz="1600" b="1" u="sng" dirty="0">
              <a:solidFill>
                <a:schemeClr val="accent6">
                  <a:lumMod val="75000"/>
                </a:schemeClr>
              </a:solidFill>
              <a:effectLst>
                <a:outerShdw blurRad="38100" dist="38100" dir="2700000" algn="tl">
                  <a:srgbClr val="000000">
                    <a:alpha val="43137"/>
                  </a:srgbClr>
                </a:outerShdw>
              </a:effectLst>
            </a:endParaRPr>
          </a:p>
        </p:txBody>
      </p:sp>
      <p:sp>
        <p:nvSpPr>
          <p:cNvPr id="70" name="69 Rectángulo redondeado"/>
          <p:cNvSpPr/>
          <p:nvPr/>
        </p:nvSpPr>
        <p:spPr>
          <a:xfrm>
            <a:off x="65976" y="1610450"/>
            <a:ext cx="3209880" cy="90276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1" name="70 Rectángulo redondeado"/>
          <p:cNvSpPr/>
          <p:nvPr/>
        </p:nvSpPr>
        <p:spPr>
          <a:xfrm>
            <a:off x="3995936" y="1610449"/>
            <a:ext cx="5100920" cy="90276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2" name="71 CuadroTexto"/>
          <p:cNvSpPr txBox="1"/>
          <p:nvPr/>
        </p:nvSpPr>
        <p:spPr>
          <a:xfrm>
            <a:off x="467544" y="2492896"/>
            <a:ext cx="2440412" cy="369332"/>
          </a:xfrm>
          <a:prstGeom prst="rect">
            <a:avLst/>
          </a:prstGeom>
          <a:noFill/>
        </p:spPr>
        <p:txBody>
          <a:bodyPr wrap="none" rtlCol="0">
            <a:spAutoFit/>
          </a:bodyPr>
          <a:lstStyle/>
          <a:p>
            <a:r>
              <a:rPr lang="es-ES" b="1" i="1" dirty="0" smtClean="0">
                <a:solidFill>
                  <a:schemeClr val="tx1">
                    <a:lumMod val="50000"/>
                    <a:lumOff val="50000"/>
                  </a:schemeClr>
                </a:solidFill>
                <a:effectLst>
                  <a:outerShdw blurRad="38100" dist="38100" dir="2700000" algn="tl">
                    <a:srgbClr val="000000">
                      <a:alpha val="43137"/>
                    </a:srgbClr>
                  </a:outerShdw>
                </a:effectLst>
              </a:rPr>
              <a:t>Miembros beneficiarios</a:t>
            </a:r>
            <a:endParaRPr lang="es-ES" b="1" i="1" dirty="0">
              <a:solidFill>
                <a:schemeClr val="tx1">
                  <a:lumMod val="50000"/>
                  <a:lumOff val="50000"/>
                </a:schemeClr>
              </a:solidFill>
              <a:effectLst>
                <a:outerShdw blurRad="38100" dist="38100" dir="2700000" algn="tl">
                  <a:srgbClr val="000000">
                    <a:alpha val="43137"/>
                  </a:srgbClr>
                </a:outerShdw>
              </a:effectLst>
            </a:endParaRPr>
          </a:p>
        </p:txBody>
      </p:sp>
      <p:sp>
        <p:nvSpPr>
          <p:cNvPr id="73" name="72 CuadroTexto"/>
          <p:cNvSpPr txBox="1"/>
          <p:nvPr/>
        </p:nvSpPr>
        <p:spPr>
          <a:xfrm>
            <a:off x="5220072" y="2530644"/>
            <a:ext cx="2732864" cy="369332"/>
          </a:xfrm>
          <a:prstGeom prst="rect">
            <a:avLst/>
          </a:prstGeom>
          <a:noFill/>
        </p:spPr>
        <p:txBody>
          <a:bodyPr wrap="none" rtlCol="0">
            <a:spAutoFit/>
          </a:bodyPr>
          <a:lstStyle/>
          <a:p>
            <a:r>
              <a:rPr lang="es-ES" b="1" i="1" dirty="0" smtClean="0">
                <a:solidFill>
                  <a:schemeClr val="tx1">
                    <a:lumMod val="50000"/>
                    <a:lumOff val="50000"/>
                  </a:schemeClr>
                </a:solidFill>
                <a:effectLst>
                  <a:outerShdw blurRad="38100" dist="38100" dir="2700000" algn="tl">
                    <a:srgbClr val="000000">
                      <a:alpha val="43137"/>
                    </a:srgbClr>
                  </a:outerShdw>
                </a:effectLst>
              </a:rPr>
              <a:t>Miembros no beneficiarios</a:t>
            </a:r>
            <a:endParaRPr lang="es-ES" b="1" i="1" dirty="0">
              <a:solidFill>
                <a:schemeClr val="tx1">
                  <a:lumMod val="50000"/>
                  <a:lumOff val="50000"/>
                </a:schemeClr>
              </a:solidFill>
              <a:effectLst>
                <a:outerShdw blurRad="38100" dist="38100" dir="2700000" algn="tl">
                  <a:srgbClr val="000000">
                    <a:alpha val="43137"/>
                  </a:srgbClr>
                </a:outerShdw>
              </a:effectLst>
            </a:endParaRPr>
          </a:p>
        </p:txBody>
      </p:sp>
      <p:grpSp>
        <p:nvGrpSpPr>
          <p:cNvPr id="75" name="74 Grupo"/>
          <p:cNvGrpSpPr/>
          <p:nvPr/>
        </p:nvGrpSpPr>
        <p:grpSpPr>
          <a:xfrm>
            <a:off x="1259632" y="1632994"/>
            <a:ext cx="2500243" cy="1507974"/>
            <a:chOff x="1259632" y="1632994"/>
            <a:chExt cx="2500243" cy="1507974"/>
          </a:xfrm>
        </p:grpSpPr>
        <p:sp>
          <p:nvSpPr>
            <p:cNvPr id="76" name="75 Rectángulo redondeado"/>
            <p:cNvSpPr/>
            <p:nvPr/>
          </p:nvSpPr>
          <p:spPr>
            <a:xfrm>
              <a:off x="1687750" y="1632994"/>
              <a:ext cx="1588106" cy="859902"/>
            </a:xfrm>
            <a:prstGeom prst="round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7" name="76 CuadroTexto"/>
            <p:cNvSpPr txBox="1"/>
            <p:nvPr/>
          </p:nvSpPr>
          <p:spPr>
            <a:xfrm>
              <a:off x="1259632" y="2802414"/>
              <a:ext cx="2108269" cy="338554"/>
            </a:xfrm>
            <a:prstGeom prst="rect">
              <a:avLst/>
            </a:prstGeom>
            <a:noFill/>
          </p:spPr>
          <p:txBody>
            <a:bodyPr wrap="none" rtlCol="0">
              <a:spAutoFit/>
            </a:bodyPr>
            <a:lstStyle/>
            <a:p>
              <a:r>
                <a:rPr lang="es-ES" sz="1600" b="1" i="1" dirty="0" smtClean="0">
                  <a:solidFill>
                    <a:schemeClr val="tx2"/>
                  </a:solidFill>
                  <a:effectLst>
                    <a:outerShdw blurRad="38100" dist="38100" dir="2700000" algn="tl">
                      <a:srgbClr val="000000">
                        <a:alpha val="43137"/>
                      </a:srgbClr>
                    </a:outerShdw>
                  </a:effectLst>
                </a:rPr>
                <a:t>Coordinador del grupo</a:t>
              </a:r>
              <a:endParaRPr lang="es-ES" sz="1600" b="1" i="1" dirty="0">
                <a:solidFill>
                  <a:schemeClr val="tx2"/>
                </a:solidFill>
                <a:effectLst>
                  <a:outerShdw blurRad="38100" dist="38100" dir="2700000" algn="tl">
                    <a:srgbClr val="000000">
                      <a:alpha val="43137"/>
                    </a:srgbClr>
                  </a:outerShdw>
                </a:effectLst>
              </a:endParaRPr>
            </a:p>
          </p:txBody>
        </p:sp>
        <p:sp>
          <p:nvSpPr>
            <p:cNvPr id="78" name="77 Flecha curvada hacia la izquierda"/>
            <p:cNvSpPr/>
            <p:nvPr/>
          </p:nvSpPr>
          <p:spPr>
            <a:xfrm>
              <a:off x="3275856" y="2156024"/>
              <a:ext cx="484019" cy="85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sp>
        <p:nvSpPr>
          <p:cNvPr id="79" name="78 CuadroTexto"/>
          <p:cNvSpPr txBox="1"/>
          <p:nvPr/>
        </p:nvSpPr>
        <p:spPr>
          <a:xfrm>
            <a:off x="0" y="3163600"/>
            <a:ext cx="9086697" cy="2123658"/>
          </a:xfrm>
          <a:prstGeom prst="rect">
            <a:avLst/>
          </a:prstGeom>
          <a:noFill/>
        </p:spPr>
        <p:txBody>
          <a:bodyPr wrap="square" rtlCol="0">
            <a:spAutoFit/>
          </a:bodyPr>
          <a:lstStyle/>
          <a:p>
            <a:pPr algn="just"/>
            <a:r>
              <a:rPr lang="es-ES" sz="3600" b="1" dirty="0" smtClean="0">
                <a:solidFill>
                  <a:schemeClr val="accent6">
                    <a:lumMod val="75000"/>
                  </a:schemeClr>
                </a:solidFill>
                <a:effectLst>
                  <a:outerShdw blurRad="38100" dist="38100" dir="2700000" algn="tl">
                    <a:srgbClr val="000000">
                      <a:alpha val="43137"/>
                    </a:srgbClr>
                  </a:outerShdw>
                </a:effectLst>
              </a:rPr>
              <a:t>2. </a:t>
            </a:r>
            <a:r>
              <a:rPr lang="es-ES" sz="3600" b="1" u="sng" dirty="0" smtClean="0">
                <a:solidFill>
                  <a:schemeClr val="accent6">
                    <a:lumMod val="75000"/>
                  </a:schemeClr>
                </a:solidFill>
                <a:effectLst>
                  <a:outerShdw blurRad="38100" dist="38100" dir="2700000" algn="tl">
                    <a:srgbClr val="000000">
                      <a:alpha val="43137"/>
                    </a:srgbClr>
                  </a:outerShdw>
                </a:effectLst>
              </a:rPr>
              <a:t>I</a:t>
            </a:r>
            <a:r>
              <a:rPr lang="es-ES" sz="1600" b="1" u="sng" dirty="0" smtClean="0">
                <a:solidFill>
                  <a:schemeClr val="accent6">
                    <a:lumMod val="75000"/>
                  </a:schemeClr>
                </a:solidFill>
                <a:effectLst>
                  <a:outerShdw blurRad="38100" dist="38100" dir="2700000" algn="tl">
                    <a:srgbClr val="000000">
                      <a:alpha val="43137"/>
                    </a:srgbClr>
                  </a:outerShdw>
                </a:effectLst>
              </a:rPr>
              <a:t>DENTIFICACIÓN DEL PROBLEMA</a:t>
            </a:r>
            <a:r>
              <a:rPr lang="es-ES" sz="1600" b="1" dirty="0" smtClean="0">
                <a:solidFill>
                  <a:schemeClr val="accent6">
                    <a:lumMod val="75000"/>
                  </a:schemeClr>
                </a:solidFill>
                <a:effectLst>
                  <a:outerShdw blurRad="38100" dist="38100" dir="2700000" algn="tl">
                    <a:srgbClr val="000000">
                      <a:alpha val="43137"/>
                    </a:srgbClr>
                  </a:outerShdw>
                </a:effectLst>
              </a:rPr>
              <a:t>: </a:t>
            </a:r>
            <a:r>
              <a:rPr lang="es-ES" sz="1600" b="1" i="1" dirty="0" smtClean="0">
                <a:solidFill>
                  <a:schemeClr val="tx1">
                    <a:lumMod val="85000"/>
                    <a:lumOff val="15000"/>
                  </a:schemeClr>
                </a:solidFill>
                <a:effectLst>
                  <a:outerShdw blurRad="38100" dist="38100" dir="2700000" algn="tl">
                    <a:srgbClr val="000000">
                      <a:alpha val="43137"/>
                    </a:srgbClr>
                  </a:outerShdw>
                </a:effectLst>
              </a:rPr>
              <a:t>existe una gran </a:t>
            </a:r>
            <a:r>
              <a:rPr lang="es-ES" sz="1600" b="1" i="1" u="sng" dirty="0" smtClean="0">
                <a:solidFill>
                  <a:schemeClr val="tx1">
                    <a:lumMod val="85000"/>
                    <a:lumOff val="15000"/>
                  </a:schemeClr>
                </a:solidFill>
                <a:effectLst>
                  <a:outerShdw blurRad="38100" dist="38100" dir="2700000" algn="tl">
                    <a:srgbClr val="000000">
                      <a:alpha val="43137"/>
                    </a:srgbClr>
                  </a:outerShdw>
                </a:effectLst>
              </a:rPr>
              <a:t>variedad de procesos </a:t>
            </a:r>
            <a:r>
              <a:rPr lang="es-ES" sz="1600" b="1" i="1" dirty="0" smtClean="0">
                <a:solidFill>
                  <a:schemeClr val="tx1">
                    <a:lumMod val="85000"/>
                    <a:lumOff val="15000"/>
                  </a:schemeClr>
                </a:solidFill>
                <a:effectLst>
                  <a:outerShdw blurRad="38100" dist="38100" dir="2700000" algn="tl">
                    <a:srgbClr val="000000">
                      <a:alpha val="43137"/>
                    </a:srgbClr>
                  </a:outerShdw>
                </a:effectLst>
              </a:rPr>
              <a:t>entre la recolección de la fruta y el consumidor final, que generan </a:t>
            </a:r>
            <a:r>
              <a:rPr lang="es-ES" sz="1600" b="1" i="1" dirty="0" smtClean="0">
                <a:solidFill>
                  <a:schemeClr val="accent2">
                    <a:lumMod val="75000"/>
                  </a:schemeClr>
                </a:solidFill>
                <a:effectLst>
                  <a:outerShdw blurRad="38100" dist="38100" dir="2700000" algn="tl">
                    <a:srgbClr val="000000">
                      <a:alpha val="43137"/>
                    </a:srgbClr>
                  </a:outerShdw>
                </a:effectLst>
              </a:rPr>
              <a:t>mermas</a:t>
            </a:r>
            <a:r>
              <a:rPr lang="es-ES" sz="1600" b="1" i="1" dirty="0" smtClean="0">
                <a:solidFill>
                  <a:schemeClr val="tx1">
                    <a:lumMod val="85000"/>
                    <a:lumOff val="15000"/>
                  </a:schemeClr>
                </a:solidFill>
                <a:effectLst>
                  <a:outerShdw blurRad="38100" dist="38100" dir="2700000" algn="tl">
                    <a:srgbClr val="000000">
                      <a:alpha val="43137"/>
                    </a:srgbClr>
                  </a:outerShdw>
                </a:effectLst>
              </a:rPr>
              <a:t> relacionadas tanto con la pérdida de calidad comercial del producto como con la cantidad de fruta desechada y sus consecuencias, tanto económicas como medioambientales.</a:t>
            </a:r>
          </a:p>
          <a:p>
            <a:pPr marL="742950" lvl="1" indent="-285750" algn="just">
              <a:buFont typeface="Arial" panose="020B0604020202020204" pitchFamily="34" charset="0"/>
              <a:buChar char="•"/>
            </a:pPr>
            <a:r>
              <a:rPr lang="es-ES" sz="1600" b="1" i="1" dirty="0" smtClean="0">
                <a:solidFill>
                  <a:schemeClr val="tx1">
                    <a:lumMod val="50000"/>
                    <a:lumOff val="50000"/>
                  </a:schemeClr>
                </a:solidFill>
                <a:effectLst>
                  <a:outerShdw blurRad="38100" dist="38100" dir="2700000" algn="tl">
                    <a:srgbClr val="000000">
                      <a:alpha val="43137"/>
                    </a:srgbClr>
                  </a:outerShdw>
                </a:effectLst>
              </a:rPr>
              <a:t>Europa: 45% de la producción hortofrutícola, desechada.</a:t>
            </a:r>
          </a:p>
          <a:p>
            <a:pPr marL="742950" lvl="1" indent="-285750" algn="just">
              <a:buFont typeface="Arial" panose="020B0604020202020204" pitchFamily="34" charset="0"/>
              <a:buChar char="•"/>
            </a:pPr>
            <a:r>
              <a:rPr lang="es-ES" sz="1600" b="1" i="1" dirty="0" smtClean="0">
                <a:solidFill>
                  <a:schemeClr val="tx1">
                    <a:lumMod val="50000"/>
                    <a:lumOff val="50000"/>
                  </a:schemeClr>
                </a:solidFill>
                <a:effectLst>
                  <a:outerShdw blurRad="38100" dist="38100" dir="2700000" algn="tl">
                    <a:srgbClr val="000000">
                      <a:alpha val="43137"/>
                    </a:srgbClr>
                  </a:outerShdw>
                </a:effectLst>
              </a:rPr>
              <a:t>De esos desechos, 1/3 se produce entre la etapa de recolección y la compra por parte del consumidor.</a:t>
            </a:r>
            <a:endParaRPr lang="es-ES" sz="1600" b="1" i="1" dirty="0">
              <a:solidFill>
                <a:schemeClr val="tx1">
                  <a:lumMod val="50000"/>
                  <a:lumOff val="50000"/>
                </a:schemeClr>
              </a:solidFill>
              <a:effectLst>
                <a:outerShdw blurRad="38100" dist="38100" dir="2700000" algn="tl">
                  <a:srgbClr val="000000">
                    <a:alpha val="43137"/>
                  </a:srgbClr>
                </a:outerShdw>
              </a:effectLst>
            </a:endParaRPr>
          </a:p>
        </p:txBody>
      </p:sp>
      <p:grpSp>
        <p:nvGrpSpPr>
          <p:cNvPr id="112" name="111 Grupo"/>
          <p:cNvGrpSpPr/>
          <p:nvPr/>
        </p:nvGrpSpPr>
        <p:grpSpPr>
          <a:xfrm>
            <a:off x="35496" y="5211171"/>
            <a:ext cx="9097976" cy="1458189"/>
            <a:chOff x="35496" y="5139163"/>
            <a:chExt cx="9097976" cy="1458189"/>
          </a:xfrm>
        </p:grpSpPr>
        <p:sp>
          <p:nvSpPr>
            <p:cNvPr id="113" name="112 CuadroTexto"/>
            <p:cNvSpPr txBox="1"/>
            <p:nvPr/>
          </p:nvSpPr>
          <p:spPr>
            <a:xfrm>
              <a:off x="35496" y="5677951"/>
              <a:ext cx="9097976" cy="919401"/>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S" sz="1600" b="1" i="1" dirty="0" smtClean="0">
                  <a:effectLst>
                    <a:outerShdw blurRad="38100" dist="38100" dir="2700000" algn="tl">
                      <a:srgbClr val="000000">
                        <a:alpha val="43137"/>
                      </a:srgbClr>
                    </a:outerShdw>
                  </a:effectLst>
                </a:rPr>
                <a:t>El control de cada una de las etapas del ciclo logístico de la fruta, mediante soluciones tecnológicas que nos permitan monitorizar esas etapas en las mejores condiciones de trabajo posible, nos permitirá reducir esas pérdidas </a:t>
              </a:r>
              <a:r>
                <a:rPr lang="es-ES" sz="1600" b="1" i="1" dirty="0" err="1" smtClean="0">
                  <a:effectLst>
                    <a:outerShdw blurRad="38100" dist="38100" dir="2700000" algn="tl">
                      <a:srgbClr val="000000">
                        <a:alpha val="43137"/>
                      </a:srgbClr>
                    </a:outerShdw>
                  </a:effectLst>
                </a:rPr>
                <a:t>postcosecha</a:t>
              </a:r>
              <a:r>
                <a:rPr lang="es-ES" sz="1600" b="1" i="1" dirty="0">
                  <a:effectLst>
                    <a:outerShdw blurRad="38100" dist="38100" dir="2700000" algn="tl">
                      <a:srgbClr val="000000">
                        <a:alpha val="43137"/>
                      </a:srgbClr>
                    </a:outerShdw>
                  </a:effectLst>
                </a:rPr>
                <a:t> </a:t>
              </a:r>
              <a:r>
                <a:rPr lang="es-ES" sz="1600" b="1" i="1" dirty="0" smtClean="0">
                  <a:effectLst>
                    <a:outerShdw blurRad="38100" dist="38100" dir="2700000" algn="tl">
                      <a:srgbClr val="000000">
                        <a:alpha val="43137"/>
                      </a:srgbClr>
                    </a:outerShdw>
                  </a:effectLst>
                </a:rPr>
                <a:t>y mantener la calidad inicial durante mas tiempo (exportación).</a:t>
              </a:r>
              <a:endParaRPr lang="es-ES" sz="1600" b="1" i="1" dirty="0">
                <a:effectLst>
                  <a:outerShdw blurRad="38100" dist="38100" dir="2700000" algn="tl">
                    <a:srgbClr val="000000">
                      <a:alpha val="43137"/>
                    </a:srgbClr>
                  </a:outerShdw>
                </a:effectLst>
              </a:endParaRPr>
            </a:p>
          </p:txBody>
        </p:sp>
        <p:sp>
          <p:nvSpPr>
            <p:cNvPr id="114" name="113 Flecha abajo"/>
            <p:cNvSpPr/>
            <p:nvPr/>
          </p:nvSpPr>
          <p:spPr>
            <a:xfrm>
              <a:off x="4455178" y="5139163"/>
              <a:ext cx="242316" cy="520759"/>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 name="Imagen 2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5135" y="1693985"/>
            <a:ext cx="2179382" cy="798911"/>
          </a:xfrm>
          <a:prstGeom prst="rect">
            <a:avLst/>
          </a:prstGeom>
        </p:spPr>
      </p:pic>
    </p:spTree>
    <p:extLst>
      <p:ext uri="{BB962C8B-B14F-4D97-AF65-F5344CB8AC3E}">
        <p14:creationId xmlns:p14="http://schemas.microsoft.com/office/powerpoint/2010/main" val="155386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42" y="764704"/>
            <a:ext cx="9023854" cy="646331"/>
          </a:xfrm>
          <a:prstGeom prst="rect">
            <a:avLst/>
          </a:prstGeom>
        </p:spPr>
        <p:txBody>
          <a:bodyPr wrap="square">
            <a:spAutoFit/>
          </a:bodyPr>
          <a:lstStyle/>
          <a:p>
            <a:pPr algn="just"/>
            <a:r>
              <a:rPr lang="es-ES" b="1" u="sng" cap="all" dirty="0">
                <a:solidFill>
                  <a:schemeClr val="accent3">
                    <a:lumMod val="75000"/>
                  </a:schemeClr>
                </a:solidFill>
                <a:effectLst>
                  <a:outerShdw blurRad="38100" dist="38100" dir="2700000" algn="tl">
                    <a:srgbClr val="000000">
                      <a:alpha val="43137"/>
                    </a:srgbClr>
                  </a:outerShdw>
                </a:effectLst>
                <a:cs typeface="Arial" pitchFamily="34" charset="0"/>
              </a:rPr>
              <a:t>Estudio de la incidencia y severidad de los daños desarrollados durante el estudio de vida útil </a:t>
            </a:r>
            <a:r>
              <a:rPr lang="es-ES" b="1" u="sng" cap="all" dirty="0" smtClean="0">
                <a:solidFill>
                  <a:schemeClr val="accent3">
                    <a:lumMod val="75000"/>
                  </a:schemeClr>
                </a:solidFill>
                <a:effectLst>
                  <a:outerShdw blurRad="38100" dist="38100" dir="2700000" algn="tl">
                    <a:srgbClr val="000000">
                      <a:alpha val="43137"/>
                    </a:srgbClr>
                  </a:outerShdw>
                </a:effectLst>
                <a:cs typeface="Arial" pitchFamily="34" charset="0"/>
              </a:rPr>
              <a:t>comercial:</a:t>
            </a:r>
            <a:r>
              <a:rPr lang="es-ES" b="1" cap="all" dirty="0" smtClean="0">
                <a:solidFill>
                  <a:schemeClr val="accent3">
                    <a:lumMod val="75000"/>
                  </a:schemeClr>
                </a:solidFill>
                <a:effectLst>
                  <a:outerShdw blurRad="38100" dist="38100" dir="2700000" algn="tl">
                    <a:srgbClr val="000000">
                      <a:alpha val="43137"/>
                    </a:srgbClr>
                  </a:outerShdw>
                </a:effectLst>
                <a:cs typeface="Arial" pitchFamily="34" charset="0"/>
              </a:rPr>
              <a:t> </a:t>
            </a:r>
            <a:r>
              <a:rPr lang="es-ES" b="1" dirty="0">
                <a:solidFill>
                  <a:schemeClr val="accent6">
                    <a:lumMod val="75000"/>
                  </a:schemeClr>
                </a:solidFill>
                <a:effectLst>
                  <a:outerShdw blurRad="38100" dist="38100" dir="2700000" algn="tl">
                    <a:srgbClr val="000000">
                      <a:alpha val="43137"/>
                    </a:srgbClr>
                  </a:outerShdw>
                </a:effectLst>
                <a:cs typeface="Arial" pitchFamily="34" charset="0"/>
              </a:rPr>
              <a:t>melocotón </a:t>
            </a:r>
            <a:r>
              <a:rPr lang="es-ES" b="1" i="1" dirty="0" err="1">
                <a:solidFill>
                  <a:schemeClr val="accent6">
                    <a:lumMod val="75000"/>
                  </a:schemeClr>
                </a:solidFill>
                <a:effectLst>
                  <a:outerShdw blurRad="38100" dist="38100" dir="2700000" algn="tl">
                    <a:srgbClr val="000000">
                      <a:alpha val="43137"/>
                    </a:srgbClr>
                  </a:outerShdw>
                </a:effectLst>
                <a:cs typeface="Arial" pitchFamily="34" charset="0"/>
              </a:rPr>
              <a:t>Jesca</a:t>
            </a:r>
            <a:endParaRPr lang="es-ES" b="1" u="sng" cap="all" dirty="0">
              <a:solidFill>
                <a:schemeClr val="accent3">
                  <a:lumMod val="75000"/>
                </a:schemeClr>
              </a:solidFill>
              <a:effectLst>
                <a:outerShdw blurRad="38100" dist="38100" dir="2700000" algn="tl">
                  <a:srgbClr val="000000">
                    <a:alpha val="43137"/>
                  </a:srgbClr>
                </a:outerShdw>
              </a:effectLst>
              <a:cs typeface="Arial" pitchFamily="34" charset="0"/>
            </a:endParaRPr>
          </a:p>
        </p:txBody>
      </p:sp>
      <p:pic>
        <p:nvPicPr>
          <p:cNvPr id="20" name="19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090878"/>
            <a:ext cx="2999492" cy="2761727"/>
          </a:xfrm>
          <a:prstGeom prst="rect">
            <a:avLst/>
          </a:prstGeom>
          <a:noFill/>
        </p:spPr>
      </p:pic>
      <p:pic>
        <p:nvPicPr>
          <p:cNvPr id="22" name="2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 y="3079727"/>
            <a:ext cx="2999492" cy="2761727"/>
          </a:xfrm>
          <a:prstGeom prst="rect">
            <a:avLst/>
          </a:prstGeom>
          <a:noFill/>
        </p:spPr>
      </p:pic>
      <p:pic>
        <p:nvPicPr>
          <p:cNvPr id="23" name="2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8412" y="3071342"/>
            <a:ext cx="3005588" cy="2761727"/>
          </a:xfrm>
          <a:prstGeom prst="rect">
            <a:avLst/>
          </a:prstGeom>
          <a:noFill/>
        </p:spPr>
      </p:pic>
      <p:sp>
        <p:nvSpPr>
          <p:cNvPr id="24" name="74 Cuadro de texto"/>
          <p:cNvSpPr txBox="1"/>
          <p:nvPr/>
        </p:nvSpPr>
        <p:spPr>
          <a:xfrm>
            <a:off x="1259632" y="5841454"/>
            <a:ext cx="1152128"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600" b="1" dirty="0">
                <a:effectLst/>
                <a:ea typeface="Calibri"/>
                <a:cs typeface="Times New Roman"/>
              </a:rPr>
              <a:t>21ºC/</a:t>
            </a:r>
            <a:r>
              <a:rPr lang="es-ES" sz="1600" b="1" dirty="0">
                <a:solidFill>
                  <a:srgbClr val="C00000"/>
                </a:solidFill>
                <a:effectLst/>
                <a:ea typeface="Calibri"/>
                <a:cs typeface="Times New Roman"/>
              </a:rPr>
              <a:t>1</a:t>
            </a:r>
            <a:r>
              <a:rPr lang="es-ES" sz="1600" b="1" dirty="0">
                <a:effectLst/>
                <a:ea typeface="Calibri"/>
                <a:cs typeface="Times New Roman"/>
              </a:rPr>
              <a:t> día</a:t>
            </a:r>
            <a:endParaRPr lang="es-ES" sz="1600" dirty="0">
              <a:effectLst/>
              <a:ea typeface="Calibri"/>
              <a:cs typeface="Times New Roman"/>
            </a:endParaRPr>
          </a:p>
        </p:txBody>
      </p:sp>
      <p:sp>
        <p:nvSpPr>
          <p:cNvPr id="25" name="77 Cuadro de texto"/>
          <p:cNvSpPr txBox="1"/>
          <p:nvPr/>
        </p:nvSpPr>
        <p:spPr>
          <a:xfrm>
            <a:off x="4355976" y="5830153"/>
            <a:ext cx="1275066"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600" b="1" dirty="0">
                <a:effectLst/>
                <a:ea typeface="Calibri"/>
                <a:cs typeface="Times New Roman"/>
              </a:rPr>
              <a:t>21ºC/</a:t>
            </a:r>
            <a:r>
              <a:rPr lang="es-ES" sz="1600" b="1" dirty="0">
                <a:solidFill>
                  <a:srgbClr val="C00000"/>
                </a:solidFill>
                <a:effectLst/>
                <a:ea typeface="Calibri"/>
                <a:cs typeface="Times New Roman"/>
              </a:rPr>
              <a:t>2</a:t>
            </a:r>
            <a:r>
              <a:rPr lang="es-ES" sz="1600" b="1" dirty="0">
                <a:effectLst/>
                <a:ea typeface="Calibri"/>
                <a:cs typeface="Times New Roman"/>
              </a:rPr>
              <a:t> días</a:t>
            </a:r>
            <a:endParaRPr lang="es-ES" sz="1600" dirty="0">
              <a:effectLst/>
              <a:ea typeface="Calibri"/>
              <a:cs typeface="Times New Roman"/>
            </a:endParaRPr>
          </a:p>
        </p:txBody>
      </p:sp>
      <p:sp>
        <p:nvSpPr>
          <p:cNvPr id="26" name="78 Cuadro de texto"/>
          <p:cNvSpPr txBox="1"/>
          <p:nvPr/>
        </p:nvSpPr>
        <p:spPr>
          <a:xfrm>
            <a:off x="7452320" y="5837009"/>
            <a:ext cx="1345247"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600" b="1" dirty="0">
                <a:effectLst/>
                <a:ea typeface="Calibri"/>
                <a:cs typeface="Times New Roman"/>
              </a:rPr>
              <a:t>21ºC/</a:t>
            </a:r>
            <a:r>
              <a:rPr lang="es-ES" sz="1600" b="1" dirty="0">
                <a:solidFill>
                  <a:srgbClr val="C00000"/>
                </a:solidFill>
                <a:effectLst/>
                <a:ea typeface="Calibri"/>
                <a:cs typeface="Times New Roman"/>
              </a:rPr>
              <a:t>3</a:t>
            </a:r>
            <a:r>
              <a:rPr lang="es-ES" sz="1600" b="1" dirty="0">
                <a:effectLst/>
                <a:ea typeface="Calibri"/>
                <a:cs typeface="Times New Roman"/>
              </a:rPr>
              <a:t> días</a:t>
            </a:r>
            <a:endParaRPr lang="es-ES" sz="1600" dirty="0">
              <a:effectLst/>
              <a:ea typeface="Calibri"/>
              <a:cs typeface="Times New Roman"/>
            </a:endParaRPr>
          </a:p>
        </p:txBody>
      </p:sp>
      <p:grpSp>
        <p:nvGrpSpPr>
          <p:cNvPr id="27" name="94 Grupo"/>
          <p:cNvGrpSpPr/>
          <p:nvPr/>
        </p:nvGrpSpPr>
        <p:grpSpPr>
          <a:xfrm>
            <a:off x="6014556" y="2206301"/>
            <a:ext cx="1750695" cy="666750"/>
            <a:chOff x="0" y="0"/>
            <a:chExt cx="1750695" cy="666750"/>
          </a:xfrm>
        </p:grpSpPr>
        <p:sp>
          <p:nvSpPr>
            <p:cNvPr id="35" name="79 Rectángulo"/>
            <p:cNvSpPr/>
            <p:nvPr/>
          </p:nvSpPr>
          <p:spPr>
            <a:xfrm>
              <a:off x="0" y="85725"/>
              <a:ext cx="86360" cy="85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6" name="80 Rectángulo"/>
            <p:cNvSpPr/>
            <p:nvPr/>
          </p:nvSpPr>
          <p:spPr>
            <a:xfrm>
              <a:off x="0" y="228600"/>
              <a:ext cx="8636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7" name="81 Cuadro de texto"/>
            <p:cNvSpPr txBox="1"/>
            <p:nvPr/>
          </p:nvSpPr>
          <p:spPr>
            <a:xfrm>
              <a:off x="38100" y="0"/>
              <a:ext cx="171259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900" b="1">
                  <a:effectLst/>
                  <a:ea typeface="Calibri"/>
                  <a:cs typeface="Times New Roman"/>
                </a:rPr>
                <a:t>NIVEL 1: nulo (ausencia de daño)</a:t>
              </a:r>
              <a:endParaRPr lang="es-ES" sz="1100" b="1">
                <a:effectLst/>
                <a:ea typeface="Calibri"/>
                <a:cs typeface="Times New Roman"/>
              </a:endParaRPr>
            </a:p>
          </p:txBody>
        </p:sp>
        <p:sp>
          <p:nvSpPr>
            <p:cNvPr id="38" name="82 Cuadro de texto"/>
            <p:cNvSpPr txBox="1"/>
            <p:nvPr/>
          </p:nvSpPr>
          <p:spPr>
            <a:xfrm>
              <a:off x="38100" y="152400"/>
              <a:ext cx="79248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900" b="1">
                  <a:effectLst/>
                  <a:ea typeface="Calibri"/>
                  <a:cs typeface="Times New Roman"/>
                </a:rPr>
                <a:t>NIVEL 2: leve</a:t>
              </a:r>
              <a:endParaRPr lang="es-ES" sz="1100" b="1">
                <a:effectLst/>
                <a:ea typeface="Calibri"/>
                <a:cs typeface="Times New Roman"/>
              </a:endParaRPr>
            </a:p>
          </p:txBody>
        </p:sp>
        <p:sp>
          <p:nvSpPr>
            <p:cNvPr id="39" name="84 Rectángulo"/>
            <p:cNvSpPr/>
            <p:nvPr/>
          </p:nvSpPr>
          <p:spPr>
            <a:xfrm>
              <a:off x="0" y="371475"/>
              <a:ext cx="86360" cy="85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40" name="86 Cuadro de texto"/>
            <p:cNvSpPr txBox="1"/>
            <p:nvPr/>
          </p:nvSpPr>
          <p:spPr>
            <a:xfrm>
              <a:off x="38100" y="295275"/>
              <a:ext cx="108458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900" b="1" dirty="0">
                  <a:effectLst/>
                  <a:ea typeface="Calibri"/>
                  <a:cs typeface="Times New Roman"/>
                </a:rPr>
                <a:t>NIVEL 3: moderado</a:t>
              </a:r>
              <a:endParaRPr lang="es-ES" sz="1100" b="1" dirty="0">
                <a:effectLst/>
                <a:ea typeface="Calibri"/>
                <a:cs typeface="Times New Roman"/>
              </a:endParaRPr>
            </a:p>
          </p:txBody>
        </p:sp>
        <p:sp>
          <p:nvSpPr>
            <p:cNvPr id="41" name="89 Rectángulo"/>
            <p:cNvSpPr/>
            <p:nvPr/>
          </p:nvSpPr>
          <p:spPr>
            <a:xfrm>
              <a:off x="0" y="523875"/>
              <a:ext cx="86360" cy="85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42" name="92 Cuadro de texto"/>
            <p:cNvSpPr txBox="1"/>
            <p:nvPr/>
          </p:nvSpPr>
          <p:spPr>
            <a:xfrm>
              <a:off x="38100" y="438150"/>
              <a:ext cx="91122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900" b="1">
                  <a:effectLst/>
                  <a:ea typeface="Calibri"/>
                  <a:cs typeface="Times New Roman"/>
                </a:rPr>
                <a:t>NIVEL 4: severo</a:t>
              </a:r>
              <a:endParaRPr lang="es-ES" sz="1100" b="1">
                <a:effectLst/>
                <a:ea typeface="Calibri"/>
                <a:cs typeface="Times New Roman"/>
              </a:endParaRPr>
            </a:p>
          </p:txBody>
        </p:sp>
      </p:grpSp>
      <p:grpSp>
        <p:nvGrpSpPr>
          <p:cNvPr id="29" name="95 Grupo"/>
          <p:cNvGrpSpPr/>
          <p:nvPr/>
        </p:nvGrpSpPr>
        <p:grpSpPr>
          <a:xfrm>
            <a:off x="7876876" y="2253110"/>
            <a:ext cx="1158875" cy="666750"/>
            <a:chOff x="38100" y="0"/>
            <a:chExt cx="1158875" cy="666750"/>
          </a:xfrm>
        </p:grpSpPr>
        <p:sp>
          <p:nvSpPr>
            <p:cNvPr id="30" name="98 Cuadro de texto"/>
            <p:cNvSpPr txBox="1"/>
            <p:nvPr/>
          </p:nvSpPr>
          <p:spPr>
            <a:xfrm>
              <a:off x="38100" y="0"/>
              <a:ext cx="67754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000" b="1">
                  <a:effectLst/>
                  <a:ea typeface="Calibri"/>
                  <a:cs typeface="Times New Roman"/>
                </a:rPr>
                <a:t>P0: campo</a:t>
              </a:r>
            </a:p>
          </p:txBody>
        </p:sp>
        <p:sp>
          <p:nvSpPr>
            <p:cNvPr id="32" name="99 Cuadro de texto"/>
            <p:cNvSpPr txBox="1"/>
            <p:nvPr/>
          </p:nvSpPr>
          <p:spPr>
            <a:xfrm>
              <a:off x="38100" y="152400"/>
              <a:ext cx="115887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000" b="1" dirty="0">
                  <a:effectLst/>
                  <a:ea typeface="Calibri"/>
                  <a:cs typeface="Times New Roman"/>
                </a:rPr>
                <a:t>P1: volcado del </a:t>
              </a:r>
              <a:r>
                <a:rPr lang="es-ES" sz="1000" b="1" dirty="0" err="1">
                  <a:effectLst/>
                  <a:ea typeface="Calibri"/>
                  <a:cs typeface="Times New Roman"/>
                </a:rPr>
                <a:t>palot</a:t>
              </a:r>
              <a:endParaRPr lang="es-ES" sz="1000" b="1" dirty="0">
                <a:effectLst/>
                <a:ea typeface="Calibri"/>
                <a:cs typeface="Times New Roman"/>
              </a:endParaRPr>
            </a:p>
          </p:txBody>
        </p:sp>
        <p:sp>
          <p:nvSpPr>
            <p:cNvPr id="33" name="101 Cuadro de texto"/>
            <p:cNvSpPr txBox="1"/>
            <p:nvPr/>
          </p:nvSpPr>
          <p:spPr>
            <a:xfrm>
              <a:off x="38100" y="295275"/>
              <a:ext cx="103886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000" b="1" dirty="0">
                  <a:effectLst/>
                  <a:ea typeface="Calibri"/>
                  <a:cs typeface="Times New Roman"/>
                </a:rPr>
                <a:t>P2: desembolsado</a:t>
              </a:r>
            </a:p>
          </p:txBody>
        </p:sp>
        <p:sp>
          <p:nvSpPr>
            <p:cNvPr id="34" name="103 Cuadro de texto"/>
            <p:cNvSpPr txBox="1"/>
            <p:nvPr/>
          </p:nvSpPr>
          <p:spPr>
            <a:xfrm>
              <a:off x="38100" y="438150"/>
              <a:ext cx="78168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000" b="1" dirty="0">
                  <a:effectLst/>
                  <a:ea typeface="Calibri"/>
                  <a:cs typeface="Times New Roman"/>
                </a:rPr>
                <a:t>P3: cepillado</a:t>
              </a:r>
            </a:p>
          </p:txBody>
        </p:sp>
      </p:grpSp>
      <p:sp>
        <p:nvSpPr>
          <p:cNvPr id="2" name="1 CuadroTexto"/>
          <p:cNvSpPr txBox="1"/>
          <p:nvPr/>
        </p:nvSpPr>
        <p:spPr>
          <a:xfrm>
            <a:off x="1021686" y="4581128"/>
            <a:ext cx="453970" cy="276999"/>
          </a:xfrm>
          <a:prstGeom prst="rect">
            <a:avLst/>
          </a:prstGeom>
          <a:noFill/>
        </p:spPr>
        <p:txBody>
          <a:bodyPr wrap="none" rtlCol="0">
            <a:spAutoFit/>
          </a:bodyPr>
          <a:lstStyle/>
          <a:p>
            <a:r>
              <a:rPr lang="es-ES" sz="1200" b="1" dirty="0" smtClean="0"/>
              <a:t>60%</a:t>
            </a:r>
            <a:endParaRPr lang="es-ES" sz="1200" b="1" dirty="0"/>
          </a:p>
        </p:txBody>
      </p:sp>
      <p:sp>
        <p:nvSpPr>
          <p:cNvPr id="43" name="42 CuadroTexto"/>
          <p:cNvSpPr txBox="1"/>
          <p:nvPr/>
        </p:nvSpPr>
        <p:spPr>
          <a:xfrm>
            <a:off x="1576053" y="5178964"/>
            <a:ext cx="453970" cy="276999"/>
          </a:xfrm>
          <a:prstGeom prst="rect">
            <a:avLst/>
          </a:prstGeom>
          <a:noFill/>
        </p:spPr>
        <p:txBody>
          <a:bodyPr wrap="none" rtlCol="0">
            <a:spAutoFit/>
          </a:bodyPr>
          <a:lstStyle/>
          <a:p>
            <a:r>
              <a:rPr lang="es-ES" sz="1200" b="1" dirty="0" smtClean="0"/>
              <a:t>20%</a:t>
            </a:r>
            <a:endParaRPr lang="es-ES" sz="1200" b="1" dirty="0"/>
          </a:p>
        </p:txBody>
      </p:sp>
      <p:pic>
        <p:nvPicPr>
          <p:cNvPr id="45" name="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4653" y="1581944"/>
            <a:ext cx="1789776" cy="1342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2 CuadroTexto"/>
          <p:cNvSpPr txBox="1"/>
          <p:nvPr/>
        </p:nvSpPr>
        <p:spPr>
          <a:xfrm>
            <a:off x="92007" y="1990581"/>
            <a:ext cx="2823810" cy="830997"/>
          </a:xfrm>
          <a:prstGeom prst="rect">
            <a:avLst/>
          </a:prstGeom>
          <a:noFill/>
        </p:spPr>
        <p:txBody>
          <a:bodyPr wrap="square" rtlCol="0">
            <a:spAutoFit/>
          </a:bodyPr>
          <a:lstStyle/>
          <a:p>
            <a:pPr algn="just"/>
            <a:r>
              <a:rPr lang="es-ES" sz="1200" b="1" i="1" dirty="0" smtClean="0"/>
              <a:t>De P2 a P3: disminuye el % de daños severos por la inspección visual que elimina en línea los melocotones dañados</a:t>
            </a:r>
            <a:endParaRPr lang="es-ES" sz="1200" b="1" i="1" dirty="0"/>
          </a:p>
        </p:txBody>
      </p:sp>
      <p:grpSp>
        <p:nvGrpSpPr>
          <p:cNvPr id="11" name="10 Grupo"/>
          <p:cNvGrpSpPr/>
          <p:nvPr/>
        </p:nvGrpSpPr>
        <p:grpSpPr>
          <a:xfrm>
            <a:off x="2052325" y="1460430"/>
            <a:ext cx="3601019" cy="1785566"/>
            <a:chOff x="2052325" y="1460430"/>
            <a:chExt cx="3601019" cy="1785566"/>
          </a:xfrm>
        </p:grpSpPr>
        <p:grpSp>
          <p:nvGrpSpPr>
            <p:cNvPr id="9" name="8 Grupo"/>
            <p:cNvGrpSpPr/>
            <p:nvPr/>
          </p:nvGrpSpPr>
          <p:grpSpPr>
            <a:xfrm>
              <a:off x="2884860" y="1460430"/>
              <a:ext cx="1784300" cy="945649"/>
              <a:chOff x="2884860" y="1460430"/>
              <a:chExt cx="1784300" cy="945649"/>
            </a:xfrm>
          </p:grpSpPr>
          <p:sp>
            <p:nvSpPr>
              <p:cNvPr id="7" name="6 Elipse"/>
              <p:cNvSpPr/>
              <p:nvPr/>
            </p:nvSpPr>
            <p:spPr>
              <a:xfrm>
                <a:off x="4211960" y="1704677"/>
                <a:ext cx="457200" cy="701402"/>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curvada hacia abajo"/>
              <p:cNvSpPr/>
              <p:nvPr/>
            </p:nvSpPr>
            <p:spPr>
              <a:xfrm>
                <a:off x="2884860" y="1460430"/>
                <a:ext cx="1327099" cy="488493"/>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10" name="9 Flecha curvada hacia abajo"/>
            <p:cNvSpPr/>
            <p:nvPr/>
          </p:nvSpPr>
          <p:spPr>
            <a:xfrm>
              <a:off x="2052325" y="2943811"/>
              <a:ext cx="525753" cy="302185"/>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8" name="47 Flecha curvada hacia abajo"/>
            <p:cNvSpPr/>
            <p:nvPr/>
          </p:nvSpPr>
          <p:spPr>
            <a:xfrm>
              <a:off x="5127591" y="2928634"/>
              <a:ext cx="525753" cy="302185"/>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44" name="7 CuadroTexto"/>
          <p:cNvSpPr txBox="1"/>
          <p:nvPr/>
        </p:nvSpPr>
        <p:spPr>
          <a:xfrm>
            <a:off x="-2462" y="50794"/>
            <a:ext cx="8996849" cy="1015663"/>
          </a:xfrm>
          <a:prstGeom prst="rect">
            <a:avLst/>
          </a:prstGeom>
          <a:noFill/>
        </p:spPr>
        <p:txBody>
          <a:bodyPr wrap="square" rtlCol="0">
            <a:spAutoFit/>
          </a:bodyPr>
          <a:lstStyle/>
          <a:p>
            <a:pPr algn="just"/>
            <a:r>
              <a:rPr lang="es-ES" sz="2000" b="1" dirty="0" smtClean="0">
                <a:solidFill>
                  <a:schemeClr val="tx2"/>
                </a:solidFill>
                <a:effectLst>
                  <a:outerShdw blurRad="38100" dist="38100" dir="2700000" algn="tl">
                    <a:srgbClr val="000000">
                      <a:alpha val="43137"/>
                    </a:srgbClr>
                  </a:outerShdw>
                </a:effectLst>
              </a:rPr>
              <a:t>Identificación </a:t>
            </a:r>
            <a:r>
              <a:rPr lang="es-ES" sz="2000" b="1" dirty="0">
                <a:solidFill>
                  <a:schemeClr val="tx2"/>
                </a:solidFill>
                <a:effectLst>
                  <a:outerShdw blurRad="38100" dist="38100" dir="2700000" algn="tl">
                    <a:srgbClr val="000000">
                      <a:alpha val="43137"/>
                    </a:srgbClr>
                  </a:outerShdw>
                </a:effectLst>
              </a:rPr>
              <a:t>de los puntos críticos en la línea de </a:t>
            </a:r>
            <a:r>
              <a:rPr lang="es-ES" sz="2000" b="1" dirty="0" smtClean="0">
                <a:solidFill>
                  <a:schemeClr val="tx2"/>
                </a:solidFill>
                <a:effectLst>
                  <a:outerShdw blurRad="38100" dist="38100" dir="2700000" algn="tl">
                    <a:srgbClr val="000000">
                      <a:alpha val="43137"/>
                    </a:srgbClr>
                  </a:outerShdw>
                </a:effectLst>
              </a:rPr>
              <a:t>confección de centrales melocotón DO </a:t>
            </a:r>
            <a:r>
              <a:rPr lang="es-ES" sz="2000" b="1" dirty="0" err="1" smtClean="0">
                <a:solidFill>
                  <a:schemeClr val="tx2"/>
                </a:solidFill>
                <a:effectLst>
                  <a:outerShdw blurRad="38100" dist="38100" dir="2700000" algn="tl">
                    <a:srgbClr val="000000">
                      <a:alpha val="43137"/>
                    </a:srgbClr>
                  </a:outerShdw>
                </a:effectLst>
              </a:rPr>
              <a:t>Calanda</a:t>
            </a:r>
            <a:endParaRPr lang="es-ES" sz="2000" b="1" dirty="0">
              <a:solidFill>
                <a:schemeClr val="tx2"/>
              </a:solidFill>
              <a:effectLst>
                <a:outerShdw blurRad="38100" dist="38100" dir="2700000" algn="tl">
                  <a:srgbClr val="000000">
                    <a:alpha val="43137"/>
                  </a:srgbClr>
                </a:outerShdw>
              </a:effectLst>
            </a:endParaRPr>
          </a:p>
          <a:p>
            <a:pPr algn="just"/>
            <a:r>
              <a:rPr lang="es-ES" sz="2000" b="1" dirty="0" smtClean="0">
                <a:solidFill>
                  <a:schemeClr val="accent2">
                    <a:lumMod val="75000"/>
                  </a:schemeClr>
                </a:solidFill>
              </a:rPr>
              <a:t> </a:t>
            </a:r>
            <a:endParaRPr lang="es-ES" sz="2000" b="1" dirty="0" smtClean="0">
              <a:solidFill>
                <a:schemeClr val="accent3">
                  <a:lumMod val="75000"/>
                </a:schemeClr>
              </a:solidFill>
            </a:endParaRPr>
          </a:p>
        </p:txBody>
      </p:sp>
    </p:spTree>
    <p:extLst>
      <p:ext uri="{BB962C8B-B14F-4D97-AF65-F5344CB8AC3E}">
        <p14:creationId xmlns:p14="http://schemas.microsoft.com/office/powerpoint/2010/main" val="178743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02514"/>
            <a:ext cx="9023854" cy="646331"/>
          </a:xfrm>
          <a:prstGeom prst="rect">
            <a:avLst/>
          </a:prstGeom>
        </p:spPr>
        <p:txBody>
          <a:bodyPr wrap="square">
            <a:spAutoFit/>
          </a:bodyPr>
          <a:lstStyle/>
          <a:p>
            <a:pPr algn="just"/>
            <a:r>
              <a:rPr lang="es-ES" b="1" u="sng" cap="all" dirty="0">
                <a:solidFill>
                  <a:schemeClr val="accent3">
                    <a:lumMod val="75000"/>
                  </a:schemeClr>
                </a:solidFill>
                <a:effectLst>
                  <a:outerShdw blurRad="38100" dist="38100" dir="2700000" algn="tl">
                    <a:srgbClr val="000000">
                      <a:alpha val="43137"/>
                    </a:srgbClr>
                  </a:outerShdw>
                </a:effectLst>
                <a:cs typeface="Arial" pitchFamily="34" charset="0"/>
              </a:rPr>
              <a:t>Estudio de la incidencia y severidad de los daños desarrollados durante el estudio de vida útil </a:t>
            </a:r>
            <a:r>
              <a:rPr lang="es-ES" b="1" u="sng" cap="all" dirty="0" smtClean="0">
                <a:solidFill>
                  <a:schemeClr val="accent3">
                    <a:lumMod val="75000"/>
                  </a:schemeClr>
                </a:solidFill>
                <a:effectLst>
                  <a:outerShdw blurRad="38100" dist="38100" dir="2700000" algn="tl">
                    <a:srgbClr val="000000">
                      <a:alpha val="43137"/>
                    </a:srgbClr>
                  </a:outerShdw>
                </a:effectLst>
                <a:cs typeface="Arial" pitchFamily="34" charset="0"/>
              </a:rPr>
              <a:t>comercial</a:t>
            </a:r>
            <a:r>
              <a:rPr lang="es-ES" b="1" cap="all" dirty="0" smtClean="0">
                <a:solidFill>
                  <a:schemeClr val="accent3">
                    <a:lumMod val="75000"/>
                  </a:schemeClr>
                </a:solidFill>
                <a:effectLst>
                  <a:outerShdw blurRad="38100" dist="38100" dir="2700000" algn="tl">
                    <a:srgbClr val="000000">
                      <a:alpha val="43137"/>
                    </a:srgbClr>
                  </a:outerShdw>
                </a:effectLst>
                <a:cs typeface="Arial" pitchFamily="34" charset="0"/>
              </a:rPr>
              <a:t>: </a:t>
            </a:r>
            <a:r>
              <a:rPr lang="es-ES" b="1" dirty="0" smtClean="0">
                <a:solidFill>
                  <a:schemeClr val="accent6">
                    <a:lumMod val="75000"/>
                  </a:schemeClr>
                </a:solidFill>
                <a:effectLst>
                  <a:outerShdw blurRad="38100" dist="38100" dir="2700000" algn="tl">
                    <a:srgbClr val="000000">
                      <a:alpha val="43137"/>
                    </a:srgbClr>
                  </a:outerShdw>
                </a:effectLst>
                <a:cs typeface="Arial" pitchFamily="34" charset="0"/>
              </a:rPr>
              <a:t>melocotón </a:t>
            </a:r>
            <a:r>
              <a:rPr lang="es-ES" b="1" i="1" dirty="0" err="1" smtClean="0">
                <a:solidFill>
                  <a:schemeClr val="accent6">
                    <a:lumMod val="75000"/>
                  </a:schemeClr>
                </a:solidFill>
                <a:effectLst>
                  <a:outerShdw blurRad="38100" dist="38100" dir="2700000" algn="tl">
                    <a:srgbClr val="000000">
                      <a:alpha val="43137"/>
                    </a:srgbClr>
                  </a:outerShdw>
                </a:effectLst>
                <a:cs typeface="Arial" pitchFamily="34" charset="0"/>
              </a:rPr>
              <a:t>Calante</a:t>
            </a:r>
            <a:r>
              <a:rPr lang="es-ES" b="1" i="1" dirty="0" smtClean="0">
                <a:solidFill>
                  <a:schemeClr val="accent6">
                    <a:lumMod val="75000"/>
                  </a:schemeClr>
                </a:solidFill>
                <a:effectLst>
                  <a:outerShdw blurRad="38100" dist="38100" dir="2700000" algn="tl">
                    <a:srgbClr val="000000">
                      <a:alpha val="43137"/>
                    </a:srgbClr>
                  </a:outerShdw>
                </a:effectLst>
                <a:cs typeface="Arial" pitchFamily="34" charset="0"/>
              </a:rPr>
              <a:t> </a:t>
            </a:r>
            <a:r>
              <a:rPr lang="es-ES" sz="1200" b="1" dirty="0" smtClean="0">
                <a:solidFill>
                  <a:schemeClr val="accent1"/>
                </a:solidFill>
                <a:effectLst>
                  <a:outerShdw blurRad="38100" dist="38100" dir="2700000" algn="tl">
                    <a:srgbClr val="000000">
                      <a:alpha val="43137"/>
                    </a:srgbClr>
                  </a:outerShdw>
                </a:effectLst>
                <a:cs typeface="Arial" pitchFamily="34" charset="0"/>
              </a:rPr>
              <a:t>(MISMAS CONCLUSIONES, MAYOR SUSCEPTIBILIDAD)</a:t>
            </a:r>
            <a:endParaRPr lang="es-ES" sz="1200" b="1" dirty="0">
              <a:solidFill>
                <a:schemeClr val="accent1"/>
              </a:solidFill>
              <a:effectLst>
                <a:outerShdw blurRad="38100" dist="38100" dir="2700000" algn="tl">
                  <a:srgbClr val="000000">
                    <a:alpha val="43137"/>
                  </a:srgbClr>
                </a:outerShdw>
              </a:effectLst>
              <a:cs typeface="Arial" pitchFamily="34" charset="0"/>
            </a:endParaRPr>
          </a:p>
        </p:txBody>
      </p:sp>
      <p:sp>
        <p:nvSpPr>
          <p:cNvPr id="31" name="30 CuadroTexto"/>
          <p:cNvSpPr txBox="1"/>
          <p:nvPr/>
        </p:nvSpPr>
        <p:spPr>
          <a:xfrm>
            <a:off x="12642" y="5901501"/>
            <a:ext cx="9131358" cy="646986"/>
          </a:xfrm>
          <a:prstGeom prst="roundRect">
            <a:avLst/>
          </a:prstGeom>
          <a:solidFill>
            <a:schemeClr val="accent1">
              <a:lumMod val="75000"/>
            </a:schemeClr>
          </a:solidFill>
        </p:spPr>
        <p:txBody>
          <a:bodyPr wrap="square" rtlCol="0">
            <a:spAutoFit/>
          </a:bodyPr>
          <a:lstStyle/>
          <a:p>
            <a:pPr algn="just"/>
            <a:r>
              <a:rPr lang="es-ES" sz="1600" b="1" i="1" dirty="0">
                <a:solidFill>
                  <a:schemeClr val="bg1"/>
                </a:solidFill>
              </a:rPr>
              <a:t>Desde el primer día de conservación a temperatura </a:t>
            </a:r>
            <a:r>
              <a:rPr lang="es-ES" sz="1600" b="1" i="1" dirty="0" smtClean="0">
                <a:solidFill>
                  <a:schemeClr val="bg1"/>
                </a:solidFill>
              </a:rPr>
              <a:t>ambiente:</a:t>
            </a:r>
          </a:p>
          <a:p>
            <a:pPr algn="just"/>
            <a:r>
              <a:rPr lang="es-ES" sz="1600" b="1" i="1" u="sng" dirty="0" smtClean="0">
                <a:solidFill>
                  <a:schemeClr val="bg1"/>
                </a:solidFill>
              </a:rPr>
              <a:t>P0 y P1 (primeras etapas</a:t>
            </a:r>
            <a:r>
              <a:rPr lang="es-ES" sz="1600" b="1" i="1" dirty="0" smtClean="0">
                <a:solidFill>
                  <a:schemeClr val="bg1"/>
                </a:solidFill>
              </a:rPr>
              <a:t>): 60% sin daños                  </a:t>
            </a:r>
            <a:r>
              <a:rPr lang="es-ES" sz="1600" b="1" i="1" u="sng" dirty="0" smtClean="0">
                <a:solidFill>
                  <a:schemeClr val="bg1"/>
                </a:solidFill>
              </a:rPr>
              <a:t>P2 (tras desembolsado)</a:t>
            </a:r>
            <a:r>
              <a:rPr lang="es-ES" sz="1600" b="1" i="1" dirty="0" smtClean="0">
                <a:solidFill>
                  <a:schemeClr val="bg1"/>
                </a:solidFill>
              </a:rPr>
              <a:t>: solo 23,3% sin daños</a:t>
            </a:r>
          </a:p>
        </p:txBody>
      </p:sp>
      <p:cxnSp>
        <p:nvCxnSpPr>
          <p:cNvPr id="28" name="27 Conector recto de flecha"/>
          <p:cNvCxnSpPr/>
          <p:nvPr/>
        </p:nvCxnSpPr>
        <p:spPr>
          <a:xfrm>
            <a:off x="3614124" y="6371883"/>
            <a:ext cx="794827" cy="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46" t="18081" r="19073" b="21063"/>
          <a:stretch/>
        </p:blipFill>
        <p:spPr bwMode="auto">
          <a:xfrm>
            <a:off x="1259632" y="1340768"/>
            <a:ext cx="7175868" cy="391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19 Grupo"/>
          <p:cNvGrpSpPr/>
          <p:nvPr/>
        </p:nvGrpSpPr>
        <p:grpSpPr>
          <a:xfrm>
            <a:off x="12642" y="1908403"/>
            <a:ext cx="9131358" cy="3992012"/>
            <a:chOff x="12642" y="1908403"/>
            <a:chExt cx="9131358" cy="3992012"/>
          </a:xfrm>
        </p:grpSpPr>
        <p:sp>
          <p:nvSpPr>
            <p:cNvPr id="13" name="12 CuadroTexto"/>
            <p:cNvSpPr txBox="1"/>
            <p:nvPr/>
          </p:nvSpPr>
          <p:spPr>
            <a:xfrm>
              <a:off x="12642" y="5253429"/>
              <a:ext cx="9131358" cy="646986"/>
            </a:xfrm>
            <a:prstGeom prst="roundRect">
              <a:avLst/>
            </a:prstGeom>
            <a:solidFill>
              <a:schemeClr val="accent6"/>
            </a:solidFill>
          </p:spPr>
          <p:txBody>
            <a:bodyPr wrap="square" rtlCol="0">
              <a:spAutoFit/>
            </a:bodyPr>
            <a:lstStyle/>
            <a:p>
              <a:pPr algn="just"/>
              <a:r>
                <a:rPr lang="es-ES" sz="1600" b="1" i="1" dirty="0" smtClean="0">
                  <a:solidFill>
                    <a:schemeClr val="bg1"/>
                  </a:solidFill>
                  <a:effectLst>
                    <a:outerShdw blurRad="38100" dist="38100" dir="2700000" algn="tl">
                      <a:srgbClr val="000000">
                        <a:alpha val="43137"/>
                      </a:srgbClr>
                    </a:outerShdw>
                  </a:effectLst>
                </a:rPr>
                <a:t>Mayor susceptibilidad a los daños en </a:t>
              </a:r>
              <a:r>
                <a:rPr lang="es-ES" sz="1600" b="1" i="1" dirty="0" err="1" smtClean="0">
                  <a:solidFill>
                    <a:schemeClr val="bg1"/>
                  </a:solidFill>
                  <a:effectLst>
                    <a:outerShdw blurRad="38100" dist="38100" dir="2700000" algn="tl">
                      <a:srgbClr val="000000">
                        <a:alpha val="43137"/>
                      </a:srgbClr>
                    </a:outerShdw>
                  </a:effectLst>
                </a:rPr>
                <a:t>Calante</a:t>
              </a:r>
              <a:r>
                <a:rPr lang="es-ES" sz="1600" b="1" i="1" dirty="0" smtClean="0">
                  <a:solidFill>
                    <a:schemeClr val="bg1"/>
                  </a:solidFill>
                  <a:effectLst>
                    <a:outerShdw blurRad="38100" dist="38100" dir="2700000" algn="tl">
                      <a:srgbClr val="000000">
                        <a:alpha val="43137"/>
                      </a:srgbClr>
                    </a:outerShdw>
                  </a:effectLst>
                </a:rPr>
                <a:t>: 10% de daños severos directamente de campo y observados con tan solo 1 día de conservación a temperatura ambiente.</a:t>
              </a:r>
              <a:endParaRPr lang="es-ES" sz="1600" b="1" i="1" dirty="0">
                <a:solidFill>
                  <a:schemeClr val="bg1"/>
                </a:solidFill>
                <a:effectLst>
                  <a:outerShdw blurRad="38100" dist="38100" dir="2700000" algn="tl">
                    <a:srgbClr val="000000">
                      <a:alpha val="43137"/>
                    </a:srgbClr>
                  </a:outerShdw>
                </a:effectLst>
              </a:endParaRPr>
            </a:p>
          </p:txBody>
        </p:sp>
        <p:sp>
          <p:nvSpPr>
            <p:cNvPr id="2" name="1 Rectángulo redondeado"/>
            <p:cNvSpPr/>
            <p:nvPr/>
          </p:nvSpPr>
          <p:spPr>
            <a:xfrm>
              <a:off x="7563678" y="1908403"/>
              <a:ext cx="792088" cy="21602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28 Grupo"/>
          <p:cNvGrpSpPr/>
          <p:nvPr/>
        </p:nvGrpSpPr>
        <p:grpSpPr>
          <a:xfrm>
            <a:off x="12642" y="4303331"/>
            <a:ext cx="9144001" cy="928326"/>
            <a:chOff x="10005" y="4394654"/>
            <a:chExt cx="9144001" cy="928326"/>
          </a:xfrm>
        </p:grpSpPr>
        <p:sp>
          <p:nvSpPr>
            <p:cNvPr id="30" name="29 CuadroTexto"/>
            <p:cNvSpPr txBox="1"/>
            <p:nvPr/>
          </p:nvSpPr>
          <p:spPr>
            <a:xfrm>
              <a:off x="10005" y="4394654"/>
              <a:ext cx="9144001" cy="374571"/>
            </a:xfrm>
            <a:prstGeom prst="roundRect">
              <a:avLst/>
            </a:prstGeom>
            <a:solidFill>
              <a:schemeClr val="accent2">
                <a:lumMod val="75000"/>
              </a:schemeClr>
            </a:solidFill>
            <a:ln>
              <a:solidFill>
                <a:schemeClr val="accent2">
                  <a:lumMod val="75000"/>
                </a:schemeClr>
              </a:solidFill>
            </a:ln>
          </p:spPr>
          <p:txBody>
            <a:bodyPr wrap="square" rtlCol="0">
              <a:spAutoFit/>
            </a:bodyPr>
            <a:lstStyle/>
            <a:p>
              <a:pPr algn="just"/>
              <a:r>
                <a:rPr lang="es-ES" sz="1600" b="1" i="1" dirty="0" smtClean="0">
                  <a:solidFill>
                    <a:schemeClr val="bg1"/>
                  </a:solidFill>
                </a:rPr>
                <a:t>En el tercer día: la totalidad de los frutos con algún tipo de daño (casi un 50% con daños severos)</a:t>
              </a:r>
            </a:p>
          </p:txBody>
        </p:sp>
        <p:sp>
          <p:nvSpPr>
            <p:cNvPr id="32" name="31 Rectángulo redondeado"/>
            <p:cNvSpPr/>
            <p:nvPr/>
          </p:nvSpPr>
          <p:spPr>
            <a:xfrm>
              <a:off x="5724128" y="5056863"/>
              <a:ext cx="2535088" cy="266117"/>
            </a:xfrm>
            <a:prstGeom prst="roundRect">
              <a:avLst/>
            </a:prstGeom>
            <a:solidFill>
              <a:schemeClr val="accent2">
                <a:lumMod val="40000"/>
                <a:lumOff val="60000"/>
                <a:alpha val="2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8" name="17 Grupo"/>
          <p:cNvGrpSpPr/>
          <p:nvPr/>
        </p:nvGrpSpPr>
        <p:grpSpPr>
          <a:xfrm>
            <a:off x="12642" y="2358578"/>
            <a:ext cx="8422858" cy="4546767"/>
            <a:chOff x="12642" y="2358578"/>
            <a:chExt cx="8422858" cy="4546767"/>
          </a:xfrm>
        </p:grpSpPr>
        <p:grpSp>
          <p:nvGrpSpPr>
            <p:cNvPr id="15" name="14 Grupo"/>
            <p:cNvGrpSpPr/>
            <p:nvPr/>
          </p:nvGrpSpPr>
          <p:grpSpPr>
            <a:xfrm>
              <a:off x="922383" y="2358578"/>
              <a:ext cx="7513117" cy="712397"/>
              <a:chOff x="922383" y="2358578"/>
              <a:chExt cx="7513117" cy="712397"/>
            </a:xfrm>
          </p:grpSpPr>
          <p:grpSp>
            <p:nvGrpSpPr>
              <p:cNvPr id="8" name="7 Grupo"/>
              <p:cNvGrpSpPr/>
              <p:nvPr/>
            </p:nvGrpSpPr>
            <p:grpSpPr>
              <a:xfrm>
                <a:off x="922383" y="2358578"/>
                <a:ext cx="7513117" cy="374571"/>
                <a:chOff x="922383" y="2478365"/>
                <a:chExt cx="7513117" cy="374571"/>
              </a:xfrm>
            </p:grpSpPr>
            <p:sp>
              <p:nvSpPr>
                <p:cNvPr id="24" name="23 CuadroTexto"/>
                <p:cNvSpPr txBox="1"/>
                <p:nvPr/>
              </p:nvSpPr>
              <p:spPr>
                <a:xfrm>
                  <a:off x="922383" y="2478365"/>
                  <a:ext cx="867273" cy="374571"/>
                </a:xfrm>
                <a:prstGeom prst="roundRect">
                  <a:avLst/>
                </a:prstGeom>
                <a:solidFill>
                  <a:schemeClr val="bg1"/>
                </a:solidFill>
              </p:spPr>
              <p:txBody>
                <a:bodyPr wrap="none" rtlCol="0">
                  <a:spAutoFit/>
                </a:bodyPr>
                <a:lstStyle/>
                <a:p>
                  <a:r>
                    <a:rPr lang="es-ES" sz="1600" b="1" i="1" dirty="0" err="1" smtClean="0"/>
                    <a:t>Calante</a:t>
                  </a:r>
                  <a:endParaRPr lang="es-ES" sz="1600" b="1" i="1" dirty="0"/>
                </a:p>
              </p:txBody>
            </p:sp>
            <p:sp>
              <p:nvSpPr>
                <p:cNvPr id="7" name="6 Rectángulo redondeado"/>
                <p:cNvSpPr/>
                <p:nvPr/>
              </p:nvSpPr>
              <p:spPr>
                <a:xfrm>
                  <a:off x="6300192" y="2564904"/>
                  <a:ext cx="2135308" cy="2512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4" name="13 Grupo"/>
              <p:cNvGrpSpPr/>
              <p:nvPr/>
            </p:nvGrpSpPr>
            <p:grpSpPr>
              <a:xfrm>
                <a:off x="1105263" y="2696404"/>
                <a:ext cx="7330237" cy="374571"/>
                <a:chOff x="1105263" y="2696404"/>
                <a:chExt cx="7330237" cy="374571"/>
              </a:xfrm>
            </p:grpSpPr>
            <p:pic>
              <p:nvPicPr>
                <p:cNvPr id="2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354" t="39421" r="18996" b="55887"/>
                <a:stretch/>
              </p:blipFill>
              <p:spPr bwMode="auto">
                <a:xfrm>
                  <a:off x="1744644" y="2733149"/>
                  <a:ext cx="6690856" cy="301083"/>
                </a:xfrm>
                <a:prstGeom prst="rect">
                  <a:avLst/>
                </a:prstGeom>
                <a:solidFill>
                  <a:schemeClr val="accent3"/>
                </a:solidFill>
                <a:ln w="19050">
                  <a:solidFill>
                    <a:schemeClr val="tx1"/>
                  </a:solidFill>
                  <a:miter lim="800000"/>
                  <a:headEnd/>
                  <a:tailEnd/>
                </a:ln>
              </p:spPr>
            </p:pic>
            <p:grpSp>
              <p:nvGrpSpPr>
                <p:cNvPr id="9" name="8 Grupo"/>
                <p:cNvGrpSpPr/>
                <p:nvPr/>
              </p:nvGrpSpPr>
              <p:grpSpPr>
                <a:xfrm>
                  <a:off x="1105263" y="2696404"/>
                  <a:ext cx="7330237" cy="374571"/>
                  <a:chOff x="1105263" y="2816191"/>
                  <a:chExt cx="7330237" cy="374571"/>
                </a:xfrm>
              </p:grpSpPr>
              <p:sp>
                <p:nvSpPr>
                  <p:cNvPr id="3" name="2 CuadroTexto"/>
                  <p:cNvSpPr txBox="1"/>
                  <p:nvPr/>
                </p:nvSpPr>
                <p:spPr>
                  <a:xfrm>
                    <a:off x="1105263" y="2816191"/>
                    <a:ext cx="655738" cy="374571"/>
                  </a:xfrm>
                  <a:prstGeom prst="roundRect">
                    <a:avLst/>
                  </a:prstGeom>
                  <a:solidFill>
                    <a:schemeClr val="bg1"/>
                  </a:solidFill>
                </p:spPr>
                <p:txBody>
                  <a:bodyPr wrap="none" rtlCol="0">
                    <a:spAutoFit/>
                  </a:bodyPr>
                  <a:lstStyle/>
                  <a:p>
                    <a:r>
                      <a:rPr lang="es-ES" sz="1600" b="1" i="1" dirty="0" err="1" smtClean="0"/>
                      <a:t>Jesca</a:t>
                    </a:r>
                    <a:endParaRPr lang="es-ES" sz="1600" b="1" i="1" dirty="0"/>
                  </a:p>
                </p:txBody>
              </p:sp>
              <p:sp>
                <p:nvSpPr>
                  <p:cNvPr id="26" name="25 Rectángulo redondeado"/>
                  <p:cNvSpPr/>
                  <p:nvPr/>
                </p:nvSpPr>
                <p:spPr>
                  <a:xfrm>
                    <a:off x="6300192" y="2887987"/>
                    <a:ext cx="2135308" cy="2512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sp>
          <p:nvSpPr>
            <p:cNvPr id="10" name="9 CuadroTexto"/>
            <p:cNvSpPr txBox="1"/>
            <p:nvPr/>
          </p:nvSpPr>
          <p:spPr>
            <a:xfrm>
              <a:off x="12642" y="6530774"/>
              <a:ext cx="7905177" cy="374571"/>
            </a:xfrm>
            <a:prstGeom prst="roundRect">
              <a:avLst/>
            </a:prstGeom>
            <a:solidFill>
              <a:schemeClr val="accent1">
                <a:lumMod val="40000"/>
                <a:lumOff val="60000"/>
              </a:schemeClr>
            </a:solidFill>
          </p:spPr>
          <p:txBody>
            <a:bodyPr wrap="none" rtlCol="0">
              <a:spAutoFit/>
            </a:bodyPr>
            <a:lstStyle/>
            <a:p>
              <a:r>
                <a:rPr lang="es-ES" sz="1600" b="1" i="1" dirty="0" smtClean="0">
                  <a:solidFill>
                    <a:schemeClr val="tx2"/>
                  </a:solidFill>
                </a:rPr>
                <a:t>Daños </a:t>
              </a:r>
              <a:r>
                <a:rPr lang="es-ES" sz="1600" b="1" i="1" dirty="0">
                  <a:solidFill>
                    <a:schemeClr val="tx2"/>
                  </a:solidFill>
                </a:rPr>
                <a:t>de mayor intensidad </a:t>
              </a:r>
              <a:r>
                <a:rPr lang="es-ES" sz="1600" b="1" i="1" dirty="0" smtClean="0">
                  <a:solidFill>
                    <a:schemeClr val="tx2"/>
                  </a:solidFill>
                </a:rPr>
                <a:t>en </a:t>
              </a:r>
              <a:r>
                <a:rPr lang="es-ES" sz="1600" b="1" i="1" dirty="0" err="1" smtClean="0">
                  <a:solidFill>
                    <a:schemeClr val="tx2"/>
                  </a:solidFill>
                </a:rPr>
                <a:t>Calante</a:t>
              </a:r>
              <a:r>
                <a:rPr lang="es-ES" sz="1600" b="1" i="1" dirty="0" smtClean="0">
                  <a:solidFill>
                    <a:schemeClr val="tx2"/>
                  </a:solidFill>
                </a:rPr>
                <a:t> que </a:t>
              </a:r>
              <a:r>
                <a:rPr lang="es-ES" sz="1600" b="1" i="1" dirty="0">
                  <a:solidFill>
                    <a:schemeClr val="tx2"/>
                  </a:solidFill>
                </a:rPr>
                <a:t>en </a:t>
              </a:r>
              <a:r>
                <a:rPr lang="es-ES" sz="1600" b="1" i="1" dirty="0" err="1">
                  <a:solidFill>
                    <a:schemeClr val="tx2"/>
                  </a:solidFill>
                </a:rPr>
                <a:t>Jesca</a:t>
              </a:r>
              <a:r>
                <a:rPr lang="es-ES" sz="1600" b="1" i="1" dirty="0">
                  <a:solidFill>
                    <a:schemeClr val="tx2"/>
                  </a:solidFill>
                </a:rPr>
                <a:t> (desde el primer día de conservación</a:t>
              </a:r>
              <a:r>
                <a:rPr lang="es-ES" sz="1600" b="1" i="1" dirty="0" smtClean="0">
                  <a:solidFill>
                    <a:schemeClr val="tx2"/>
                  </a:solidFill>
                </a:rPr>
                <a:t>)</a:t>
              </a:r>
              <a:endParaRPr lang="es-ES" sz="1600" dirty="0">
                <a:solidFill>
                  <a:schemeClr val="tx2"/>
                </a:solidFill>
              </a:endParaRPr>
            </a:p>
          </p:txBody>
        </p:sp>
      </p:grpSp>
    </p:spTree>
    <p:extLst>
      <p:ext uri="{BB962C8B-B14F-4D97-AF65-F5344CB8AC3E}">
        <p14:creationId xmlns:p14="http://schemas.microsoft.com/office/powerpoint/2010/main" val="43798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42" y="764704"/>
            <a:ext cx="9023854" cy="646331"/>
          </a:xfrm>
          <a:prstGeom prst="rect">
            <a:avLst/>
          </a:prstGeom>
        </p:spPr>
        <p:txBody>
          <a:bodyPr wrap="square">
            <a:spAutoFit/>
          </a:bodyPr>
          <a:lstStyle/>
          <a:p>
            <a:pPr algn="just"/>
            <a:r>
              <a:rPr lang="es-ES" b="1" u="sng" cap="all" dirty="0">
                <a:solidFill>
                  <a:schemeClr val="accent3">
                    <a:lumMod val="75000"/>
                  </a:schemeClr>
                </a:solidFill>
                <a:effectLst>
                  <a:outerShdw blurRad="38100" dist="38100" dir="2700000" algn="tl">
                    <a:srgbClr val="000000">
                      <a:alpha val="43137"/>
                    </a:srgbClr>
                  </a:outerShdw>
                </a:effectLst>
                <a:cs typeface="Arial" pitchFamily="34" charset="0"/>
              </a:rPr>
              <a:t>Estudio de la incidencia y severidad de los daños desarrollados durante el estudio de vida útil </a:t>
            </a:r>
            <a:r>
              <a:rPr lang="es-ES" b="1" u="sng" cap="all" dirty="0" smtClean="0">
                <a:solidFill>
                  <a:schemeClr val="accent3">
                    <a:lumMod val="75000"/>
                  </a:schemeClr>
                </a:solidFill>
                <a:effectLst>
                  <a:outerShdw blurRad="38100" dist="38100" dir="2700000" algn="tl">
                    <a:srgbClr val="000000">
                      <a:alpha val="43137"/>
                    </a:srgbClr>
                  </a:outerShdw>
                </a:effectLst>
                <a:cs typeface="Arial" pitchFamily="34" charset="0"/>
              </a:rPr>
              <a:t>comercial:</a:t>
            </a:r>
            <a:r>
              <a:rPr lang="es-ES" b="1" cap="all" dirty="0" smtClean="0">
                <a:solidFill>
                  <a:schemeClr val="accent3">
                    <a:lumMod val="75000"/>
                  </a:schemeClr>
                </a:solidFill>
                <a:effectLst>
                  <a:outerShdw blurRad="38100" dist="38100" dir="2700000" algn="tl">
                    <a:srgbClr val="000000">
                      <a:alpha val="43137"/>
                    </a:srgbClr>
                  </a:outerShdw>
                </a:effectLst>
                <a:cs typeface="Arial" pitchFamily="34" charset="0"/>
              </a:rPr>
              <a:t> </a:t>
            </a:r>
            <a:r>
              <a:rPr lang="es-ES" b="1" dirty="0">
                <a:solidFill>
                  <a:schemeClr val="accent6">
                    <a:lumMod val="75000"/>
                  </a:schemeClr>
                </a:solidFill>
                <a:effectLst>
                  <a:outerShdw blurRad="38100" dist="38100" dir="2700000" algn="tl">
                    <a:srgbClr val="000000">
                      <a:alpha val="43137"/>
                    </a:srgbClr>
                  </a:outerShdw>
                </a:effectLst>
                <a:cs typeface="Arial" pitchFamily="34" charset="0"/>
              </a:rPr>
              <a:t>melocotón </a:t>
            </a:r>
            <a:r>
              <a:rPr lang="es-ES" b="1" i="1" dirty="0" err="1" smtClean="0">
                <a:solidFill>
                  <a:schemeClr val="accent6">
                    <a:lumMod val="75000"/>
                  </a:schemeClr>
                </a:solidFill>
                <a:effectLst>
                  <a:outerShdw blurRad="38100" dist="38100" dir="2700000" algn="tl">
                    <a:srgbClr val="000000">
                      <a:alpha val="43137"/>
                    </a:srgbClr>
                  </a:outerShdw>
                </a:effectLst>
                <a:cs typeface="Arial" pitchFamily="34" charset="0"/>
              </a:rPr>
              <a:t>Calante</a:t>
            </a:r>
            <a:endParaRPr lang="es-ES" b="1" u="sng" cap="all" dirty="0">
              <a:solidFill>
                <a:schemeClr val="accent3">
                  <a:lumMod val="75000"/>
                </a:schemeClr>
              </a:solidFill>
              <a:effectLst>
                <a:outerShdw blurRad="38100" dist="38100" dir="2700000" algn="tl">
                  <a:srgbClr val="000000">
                    <a:alpha val="43137"/>
                  </a:srgbClr>
                </a:outerShdw>
              </a:effectLst>
              <a:cs typeface="Arial" pitchFamily="34" charset="0"/>
            </a:endParaRPr>
          </a:p>
        </p:txBody>
      </p:sp>
      <p:sp>
        <p:nvSpPr>
          <p:cNvPr id="24" name="74 Cuadro de texto"/>
          <p:cNvSpPr txBox="1"/>
          <p:nvPr/>
        </p:nvSpPr>
        <p:spPr>
          <a:xfrm>
            <a:off x="1335987" y="5300298"/>
            <a:ext cx="1152128"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600" b="1" dirty="0">
                <a:effectLst/>
                <a:ea typeface="Calibri"/>
                <a:cs typeface="Times New Roman"/>
              </a:rPr>
              <a:t>21ºC/</a:t>
            </a:r>
            <a:r>
              <a:rPr lang="es-ES" sz="1600" b="1" dirty="0">
                <a:solidFill>
                  <a:srgbClr val="C00000"/>
                </a:solidFill>
                <a:effectLst/>
                <a:ea typeface="Calibri"/>
                <a:cs typeface="Times New Roman"/>
              </a:rPr>
              <a:t>1</a:t>
            </a:r>
            <a:r>
              <a:rPr lang="es-ES" sz="1600" b="1" dirty="0">
                <a:effectLst/>
                <a:ea typeface="Calibri"/>
                <a:cs typeface="Times New Roman"/>
              </a:rPr>
              <a:t> día</a:t>
            </a:r>
            <a:endParaRPr lang="es-ES" sz="1600" dirty="0">
              <a:effectLst/>
              <a:ea typeface="Calibri"/>
              <a:cs typeface="Times New Roman"/>
            </a:endParaRPr>
          </a:p>
        </p:txBody>
      </p:sp>
      <p:sp>
        <p:nvSpPr>
          <p:cNvPr id="25" name="77 Cuadro de texto"/>
          <p:cNvSpPr txBox="1"/>
          <p:nvPr/>
        </p:nvSpPr>
        <p:spPr>
          <a:xfrm>
            <a:off x="4355976" y="5300298"/>
            <a:ext cx="1275066"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600" b="1" dirty="0">
                <a:effectLst/>
                <a:ea typeface="Calibri"/>
                <a:cs typeface="Times New Roman"/>
              </a:rPr>
              <a:t>21ºC/</a:t>
            </a:r>
            <a:r>
              <a:rPr lang="es-ES" sz="1600" b="1" dirty="0">
                <a:solidFill>
                  <a:srgbClr val="C00000"/>
                </a:solidFill>
                <a:effectLst/>
                <a:ea typeface="Calibri"/>
                <a:cs typeface="Times New Roman"/>
              </a:rPr>
              <a:t>2</a:t>
            </a:r>
            <a:r>
              <a:rPr lang="es-ES" sz="1600" b="1" dirty="0">
                <a:effectLst/>
                <a:ea typeface="Calibri"/>
                <a:cs typeface="Times New Roman"/>
              </a:rPr>
              <a:t> días</a:t>
            </a:r>
            <a:endParaRPr lang="es-ES" sz="1600" dirty="0">
              <a:effectLst/>
              <a:ea typeface="Calibri"/>
              <a:cs typeface="Times New Roman"/>
            </a:endParaRPr>
          </a:p>
        </p:txBody>
      </p:sp>
      <p:sp>
        <p:nvSpPr>
          <p:cNvPr id="26" name="78 Cuadro de texto"/>
          <p:cNvSpPr txBox="1"/>
          <p:nvPr/>
        </p:nvSpPr>
        <p:spPr>
          <a:xfrm>
            <a:off x="7452319" y="5300298"/>
            <a:ext cx="1345247"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600" b="1" dirty="0">
                <a:effectLst/>
                <a:ea typeface="Calibri"/>
                <a:cs typeface="Times New Roman"/>
              </a:rPr>
              <a:t>21ºC/</a:t>
            </a:r>
            <a:r>
              <a:rPr lang="es-ES" sz="1600" b="1" dirty="0">
                <a:solidFill>
                  <a:srgbClr val="C00000"/>
                </a:solidFill>
                <a:effectLst/>
                <a:ea typeface="Calibri"/>
                <a:cs typeface="Times New Roman"/>
              </a:rPr>
              <a:t>3</a:t>
            </a:r>
            <a:r>
              <a:rPr lang="es-ES" sz="1600" b="1" dirty="0">
                <a:effectLst/>
                <a:ea typeface="Calibri"/>
                <a:cs typeface="Times New Roman"/>
              </a:rPr>
              <a:t> días</a:t>
            </a:r>
            <a:endParaRPr lang="es-ES" sz="1600" dirty="0">
              <a:effectLst/>
              <a:ea typeface="Calibri"/>
              <a:cs typeface="Times New Roman"/>
            </a:endParaRPr>
          </a:p>
        </p:txBody>
      </p:sp>
      <p:grpSp>
        <p:nvGrpSpPr>
          <p:cNvPr id="27" name="94 Grupo"/>
          <p:cNvGrpSpPr/>
          <p:nvPr/>
        </p:nvGrpSpPr>
        <p:grpSpPr>
          <a:xfrm>
            <a:off x="539552" y="1539551"/>
            <a:ext cx="1750695" cy="666750"/>
            <a:chOff x="0" y="0"/>
            <a:chExt cx="1750695" cy="666750"/>
          </a:xfrm>
        </p:grpSpPr>
        <p:sp>
          <p:nvSpPr>
            <p:cNvPr id="35" name="79 Rectángulo"/>
            <p:cNvSpPr/>
            <p:nvPr/>
          </p:nvSpPr>
          <p:spPr>
            <a:xfrm>
              <a:off x="0" y="85725"/>
              <a:ext cx="86360" cy="85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6" name="80 Rectángulo"/>
            <p:cNvSpPr/>
            <p:nvPr/>
          </p:nvSpPr>
          <p:spPr>
            <a:xfrm>
              <a:off x="0" y="228600"/>
              <a:ext cx="8636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7" name="81 Cuadro de texto"/>
            <p:cNvSpPr txBox="1"/>
            <p:nvPr/>
          </p:nvSpPr>
          <p:spPr>
            <a:xfrm>
              <a:off x="38100" y="0"/>
              <a:ext cx="171259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900" b="1">
                  <a:effectLst/>
                  <a:ea typeface="Calibri"/>
                  <a:cs typeface="Times New Roman"/>
                </a:rPr>
                <a:t>NIVEL 1: nulo (ausencia de daño)</a:t>
              </a:r>
              <a:endParaRPr lang="es-ES" sz="1100" b="1">
                <a:effectLst/>
                <a:ea typeface="Calibri"/>
                <a:cs typeface="Times New Roman"/>
              </a:endParaRPr>
            </a:p>
          </p:txBody>
        </p:sp>
        <p:sp>
          <p:nvSpPr>
            <p:cNvPr id="38" name="82 Cuadro de texto"/>
            <p:cNvSpPr txBox="1"/>
            <p:nvPr/>
          </p:nvSpPr>
          <p:spPr>
            <a:xfrm>
              <a:off x="38100" y="152400"/>
              <a:ext cx="79248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900" b="1">
                  <a:effectLst/>
                  <a:ea typeface="Calibri"/>
                  <a:cs typeface="Times New Roman"/>
                </a:rPr>
                <a:t>NIVEL 2: leve</a:t>
              </a:r>
              <a:endParaRPr lang="es-ES" sz="1100" b="1">
                <a:effectLst/>
                <a:ea typeface="Calibri"/>
                <a:cs typeface="Times New Roman"/>
              </a:endParaRPr>
            </a:p>
          </p:txBody>
        </p:sp>
        <p:sp>
          <p:nvSpPr>
            <p:cNvPr id="39" name="84 Rectángulo"/>
            <p:cNvSpPr/>
            <p:nvPr/>
          </p:nvSpPr>
          <p:spPr>
            <a:xfrm>
              <a:off x="0" y="371475"/>
              <a:ext cx="86360" cy="857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40" name="86 Cuadro de texto"/>
            <p:cNvSpPr txBox="1"/>
            <p:nvPr/>
          </p:nvSpPr>
          <p:spPr>
            <a:xfrm>
              <a:off x="38100" y="295275"/>
              <a:ext cx="108458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900" b="1" dirty="0">
                  <a:effectLst/>
                  <a:ea typeface="Calibri"/>
                  <a:cs typeface="Times New Roman"/>
                </a:rPr>
                <a:t>NIVEL 3: moderado</a:t>
              </a:r>
              <a:endParaRPr lang="es-ES" sz="1100" b="1" dirty="0">
                <a:effectLst/>
                <a:ea typeface="Calibri"/>
                <a:cs typeface="Times New Roman"/>
              </a:endParaRPr>
            </a:p>
          </p:txBody>
        </p:sp>
        <p:sp>
          <p:nvSpPr>
            <p:cNvPr id="41" name="89 Rectángulo"/>
            <p:cNvSpPr/>
            <p:nvPr/>
          </p:nvSpPr>
          <p:spPr>
            <a:xfrm>
              <a:off x="0" y="523875"/>
              <a:ext cx="86360" cy="85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42" name="92 Cuadro de texto"/>
            <p:cNvSpPr txBox="1"/>
            <p:nvPr/>
          </p:nvSpPr>
          <p:spPr>
            <a:xfrm>
              <a:off x="38100" y="438150"/>
              <a:ext cx="91122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900" b="1">
                  <a:effectLst/>
                  <a:ea typeface="Calibri"/>
                  <a:cs typeface="Times New Roman"/>
                </a:rPr>
                <a:t>NIVEL 4: severo</a:t>
              </a:r>
              <a:endParaRPr lang="es-ES" sz="1100" b="1">
                <a:effectLst/>
                <a:ea typeface="Calibri"/>
                <a:cs typeface="Times New Roman"/>
              </a:endParaRPr>
            </a:p>
          </p:txBody>
        </p:sp>
      </p:grpSp>
      <p:grpSp>
        <p:nvGrpSpPr>
          <p:cNvPr id="29" name="95 Grupo"/>
          <p:cNvGrpSpPr/>
          <p:nvPr/>
        </p:nvGrpSpPr>
        <p:grpSpPr>
          <a:xfrm>
            <a:off x="2696844" y="1620513"/>
            <a:ext cx="1158875" cy="666750"/>
            <a:chOff x="38100" y="0"/>
            <a:chExt cx="1158875" cy="666750"/>
          </a:xfrm>
        </p:grpSpPr>
        <p:sp>
          <p:nvSpPr>
            <p:cNvPr id="30" name="98 Cuadro de texto"/>
            <p:cNvSpPr txBox="1"/>
            <p:nvPr/>
          </p:nvSpPr>
          <p:spPr>
            <a:xfrm>
              <a:off x="38100" y="0"/>
              <a:ext cx="67754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000" b="1">
                  <a:effectLst/>
                  <a:ea typeface="Calibri"/>
                  <a:cs typeface="Times New Roman"/>
                </a:rPr>
                <a:t>P0: campo</a:t>
              </a:r>
            </a:p>
          </p:txBody>
        </p:sp>
        <p:sp>
          <p:nvSpPr>
            <p:cNvPr id="32" name="99 Cuadro de texto"/>
            <p:cNvSpPr txBox="1"/>
            <p:nvPr/>
          </p:nvSpPr>
          <p:spPr>
            <a:xfrm>
              <a:off x="38100" y="152400"/>
              <a:ext cx="115887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000" b="1" dirty="0">
                  <a:effectLst/>
                  <a:ea typeface="Calibri"/>
                  <a:cs typeface="Times New Roman"/>
                </a:rPr>
                <a:t>P1: volcado del </a:t>
              </a:r>
              <a:r>
                <a:rPr lang="es-ES" sz="1000" b="1" dirty="0" err="1">
                  <a:effectLst/>
                  <a:ea typeface="Calibri"/>
                  <a:cs typeface="Times New Roman"/>
                </a:rPr>
                <a:t>palot</a:t>
              </a:r>
              <a:endParaRPr lang="es-ES" sz="1000" b="1" dirty="0">
                <a:effectLst/>
                <a:ea typeface="Calibri"/>
                <a:cs typeface="Times New Roman"/>
              </a:endParaRPr>
            </a:p>
          </p:txBody>
        </p:sp>
        <p:sp>
          <p:nvSpPr>
            <p:cNvPr id="33" name="101 Cuadro de texto"/>
            <p:cNvSpPr txBox="1"/>
            <p:nvPr/>
          </p:nvSpPr>
          <p:spPr>
            <a:xfrm>
              <a:off x="38100" y="295275"/>
              <a:ext cx="103886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000" b="1" dirty="0">
                  <a:effectLst/>
                  <a:ea typeface="Calibri"/>
                  <a:cs typeface="Times New Roman"/>
                </a:rPr>
                <a:t>P2: desembolsado</a:t>
              </a:r>
            </a:p>
          </p:txBody>
        </p:sp>
        <p:sp>
          <p:nvSpPr>
            <p:cNvPr id="34" name="103 Cuadro de texto"/>
            <p:cNvSpPr txBox="1"/>
            <p:nvPr/>
          </p:nvSpPr>
          <p:spPr>
            <a:xfrm>
              <a:off x="38100" y="438150"/>
              <a:ext cx="78168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000" b="1" dirty="0">
                  <a:effectLst/>
                  <a:ea typeface="Calibri"/>
                  <a:cs typeface="Times New Roman"/>
                </a:rPr>
                <a:t>P3: cepillado</a:t>
              </a:r>
            </a:p>
          </p:txBody>
        </p:sp>
      </p:grpSp>
      <p:pic>
        <p:nvPicPr>
          <p:cNvPr id="44" name="43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 y="2734625"/>
            <a:ext cx="3238259" cy="2447456"/>
          </a:xfrm>
          <a:prstGeom prst="rect">
            <a:avLst/>
          </a:prstGeom>
          <a:noFill/>
          <a:ln>
            <a:noFill/>
          </a:ln>
        </p:spPr>
      </p:pic>
      <p:pic>
        <p:nvPicPr>
          <p:cNvPr id="46" name="45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056" y="2708920"/>
            <a:ext cx="3238259" cy="2447456"/>
          </a:xfrm>
          <a:prstGeom prst="rect">
            <a:avLst/>
          </a:prstGeom>
          <a:noFill/>
          <a:ln>
            <a:noFill/>
          </a:ln>
        </p:spPr>
      </p:pic>
      <p:pic>
        <p:nvPicPr>
          <p:cNvPr id="47" name="46 Imagen"/>
          <p:cNvPicPr>
            <a:picLocks noChangeAspect="1"/>
          </p:cNvPicPr>
          <p:nvPr/>
        </p:nvPicPr>
        <p:blipFill rotWithShape="1">
          <a:blip r:embed="rId4" cstate="print">
            <a:extLst>
              <a:ext uri="{28A0092B-C50C-407E-A947-70E740481C1C}">
                <a14:useLocalDpi xmlns:a14="http://schemas.microsoft.com/office/drawing/2010/main" val="0"/>
              </a:ext>
            </a:extLst>
          </a:blip>
          <a:srcRect l="5147"/>
          <a:stretch/>
        </p:blipFill>
        <p:spPr bwMode="auto">
          <a:xfrm>
            <a:off x="6086625" y="2708920"/>
            <a:ext cx="3071586" cy="2447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5027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CuadroTexto"/>
          <p:cNvSpPr txBox="1"/>
          <p:nvPr/>
        </p:nvSpPr>
        <p:spPr>
          <a:xfrm>
            <a:off x="107504" y="617929"/>
            <a:ext cx="8892480" cy="2923877"/>
          </a:xfrm>
          <a:prstGeom prst="rect">
            <a:avLst/>
          </a:prstGeom>
          <a:noFill/>
        </p:spPr>
        <p:txBody>
          <a:bodyPr wrap="square" rtlCol="0">
            <a:spAutoFit/>
          </a:bodyPr>
          <a:lstStyle/>
          <a:p>
            <a:pPr algn="just"/>
            <a:r>
              <a:rPr lang="es-ES" sz="2400" b="1" dirty="0" smtClean="0">
                <a:solidFill>
                  <a:schemeClr val="accent1"/>
                </a:solidFill>
                <a:effectLst>
                  <a:outerShdw blurRad="38100" dist="38100" dir="2700000" algn="tl">
                    <a:srgbClr val="000000">
                      <a:alpha val="43137"/>
                    </a:srgbClr>
                  </a:outerShdw>
                </a:effectLst>
              </a:rPr>
              <a:t>CONCLUSIONES</a:t>
            </a:r>
            <a:r>
              <a:rPr lang="es-ES" sz="2400" b="1" dirty="0" smtClean="0">
                <a:solidFill>
                  <a:schemeClr val="accent1"/>
                </a:solidFill>
              </a:rPr>
              <a:t>:</a:t>
            </a:r>
          </a:p>
          <a:p>
            <a:pPr algn="just"/>
            <a:endParaRPr lang="es-ES" sz="2000" b="1" dirty="0" smtClean="0">
              <a:solidFill>
                <a:schemeClr val="accent1"/>
              </a:solidFill>
            </a:endParaRPr>
          </a:p>
          <a:p>
            <a:pPr algn="just"/>
            <a:r>
              <a:rPr lang="es-ES" sz="2000" b="1" i="1" dirty="0"/>
              <a:t>De las etapas de la línea de confección inspeccionadas, el </a:t>
            </a:r>
            <a:r>
              <a:rPr lang="es-ES" sz="2000" b="1" i="1" u="sng" dirty="0">
                <a:solidFill>
                  <a:schemeClr val="accent6">
                    <a:lumMod val="75000"/>
                  </a:schemeClr>
                </a:solidFill>
              </a:rPr>
              <a:t>desembolsado</a:t>
            </a:r>
            <a:r>
              <a:rPr lang="es-ES" sz="2000" b="1" i="1" dirty="0"/>
              <a:t> es el </a:t>
            </a:r>
            <a:r>
              <a:rPr lang="es-ES" sz="2000" b="1" i="1" u="sng" dirty="0">
                <a:solidFill>
                  <a:schemeClr val="accent6">
                    <a:lumMod val="75000"/>
                  </a:schemeClr>
                </a:solidFill>
              </a:rPr>
              <a:t>punto crítico</a:t>
            </a:r>
            <a:r>
              <a:rPr lang="es-ES" sz="2000" b="1" i="1" dirty="0"/>
              <a:t> en el que el fruto sufre la mayor parte de las lesiones que se desarrollan durante su periodo de comercialización. Si bien, el melocotón </a:t>
            </a:r>
            <a:r>
              <a:rPr lang="es-ES" sz="2000" b="1" i="1" dirty="0" err="1"/>
              <a:t>Calante</a:t>
            </a:r>
            <a:r>
              <a:rPr lang="es-ES" sz="2000" b="1" i="1" dirty="0"/>
              <a:t> presenta una mayor susceptibilidad al desarrollo de daños, ambos clones muestran un % de daños moderados o severos demasiado elevado al final de su conservación lo que indica la necesidad de optimizar el funcionamiento de la máquina de desembolsado.</a:t>
            </a:r>
            <a:endParaRPr lang="es-ES" sz="2000" dirty="0"/>
          </a:p>
        </p:txBody>
      </p:sp>
      <p:pic>
        <p:nvPicPr>
          <p:cNvPr id="9"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65" y="4653136"/>
            <a:ext cx="1495425" cy="1961968"/>
          </a:xfrm>
          <a:prstGeom prst="roundRect">
            <a:avLst>
              <a:gd name="adj" fmla="val 16667"/>
            </a:avLst>
          </a:prstGeom>
          <a:ln>
            <a:solidFill>
              <a:schemeClr val="tx1">
                <a:lumMod val="50000"/>
                <a:lumOff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0 Imagen"/>
          <p:cNvPicPr/>
          <p:nvPr/>
        </p:nvPicPr>
        <p:blipFill rotWithShape="1">
          <a:blip r:embed="rId3" cstate="print">
            <a:extLst>
              <a:ext uri="{28A0092B-C50C-407E-A947-70E740481C1C}">
                <a14:useLocalDpi xmlns:a14="http://schemas.microsoft.com/office/drawing/2010/main" val="0"/>
              </a:ext>
            </a:extLst>
          </a:blip>
          <a:srcRect r="22129"/>
          <a:stretch/>
        </p:blipFill>
        <p:spPr bwMode="auto">
          <a:xfrm>
            <a:off x="2061126" y="4653136"/>
            <a:ext cx="2066925" cy="1990725"/>
          </a:xfrm>
          <a:prstGeom prst="roundRect">
            <a:avLst>
              <a:gd name="adj" fmla="val 16667"/>
            </a:avLst>
          </a:prstGeom>
          <a:ln>
            <a:solidFill>
              <a:schemeClr val="tx1">
                <a:lumMod val="50000"/>
                <a:lumOff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4" name="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270" y="4678706"/>
            <a:ext cx="2581864" cy="1936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9382" y="4673635"/>
            <a:ext cx="1477670" cy="1970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Rectángulo redondeado"/>
          <p:cNvSpPr/>
          <p:nvPr/>
        </p:nvSpPr>
        <p:spPr>
          <a:xfrm>
            <a:off x="4273082" y="4609592"/>
            <a:ext cx="2808312" cy="208823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5" y="4037006"/>
            <a:ext cx="1080120" cy="951856"/>
          </a:xfrm>
          <a:prstGeom prst="rect">
            <a:avLst/>
          </a:prstGeom>
        </p:spPr>
      </p:pic>
    </p:spTree>
    <p:extLst>
      <p:ext uri="{BB962C8B-B14F-4D97-AF65-F5344CB8AC3E}">
        <p14:creationId xmlns:p14="http://schemas.microsoft.com/office/powerpoint/2010/main" val="3240254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5897706"/>
            <a:ext cx="925575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65976" y="193631"/>
            <a:ext cx="9020721" cy="783193"/>
          </a:xfrm>
          <a:prstGeom prst="roundRect">
            <a:avLst/>
          </a:prstGeom>
          <a:solidFill>
            <a:schemeClr val="accent3">
              <a:lumMod val="60000"/>
              <a:lumOff val="40000"/>
            </a:schemeClr>
          </a:solidFill>
        </p:spPr>
        <p:txBody>
          <a:bodyPr wrap="square" rtlCol="0">
            <a:spAutoFit/>
          </a:bodyPr>
          <a:lstStyle/>
          <a:p>
            <a:pPr algn="just"/>
            <a:r>
              <a:rPr lang="es-ES" sz="2000" b="1" i="1" dirty="0" smtClean="0">
                <a:effectLst>
                  <a:outerShdw blurRad="38100" dist="38100" dir="2700000" algn="tl">
                    <a:srgbClr val="000000">
                      <a:alpha val="43137"/>
                    </a:srgbClr>
                  </a:outerShdw>
                </a:effectLst>
              </a:rPr>
              <a:t>GO </a:t>
            </a:r>
            <a:r>
              <a:rPr lang="es-ES" sz="2000" b="1" i="1" u="sng" dirty="0" smtClean="0">
                <a:effectLst>
                  <a:outerShdw blurRad="38100" dist="38100" dir="2700000" algn="tl">
                    <a:srgbClr val="000000">
                      <a:alpha val="43137"/>
                    </a:srgbClr>
                  </a:outerShdw>
                </a:effectLst>
              </a:rPr>
              <a:t>TECNIFRUT</a:t>
            </a:r>
            <a:r>
              <a:rPr lang="es-ES" sz="2000" b="1" i="1" dirty="0" smtClean="0">
                <a:effectLst>
                  <a:outerShdw blurRad="38100" dist="38100" dir="2700000" algn="tl">
                    <a:srgbClr val="000000">
                      <a:alpha val="43137"/>
                    </a:srgbClr>
                  </a:outerShdw>
                </a:effectLst>
              </a:rPr>
              <a:t> para el “Diseño de soluciones tecnológicas para la </a:t>
            </a:r>
            <a:r>
              <a:rPr lang="es-ES" sz="2000" b="1" i="1" dirty="0">
                <a:effectLst>
                  <a:outerShdw blurRad="38100" dist="38100" dir="2700000" algn="tl">
                    <a:srgbClr val="000000">
                      <a:alpha val="43137"/>
                    </a:srgbClr>
                  </a:outerShdw>
                </a:effectLst>
              </a:rPr>
              <a:t>monitorización de </a:t>
            </a:r>
            <a:r>
              <a:rPr lang="es-ES" sz="2000" b="1" i="1" dirty="0" smtClean="0">
                <a:effectLst>
                  <a:outerShdw blurRad="38100" dist="38100" dir="2700000" algn="tl">
                    <a:srgbClr val="000000">
                      <a:alpha val="43137"/>
                    </a:srgbClr>
                  </a:outerShdw>
                </a:effectLst>
              </a:rPr>
              <a:t>la calidad de la fruta durante su ciclo logístico”.</a:t>
            </a:r>
            <a:endParaRPr lang="es-ES" sz="2000" i="1" dirty="0">
              <a:effectLst>
                <a:outerShdw blurRad="38100" dist="38100" dir="2700000" algn="tl">
                  <a:srgbClr val="000000">
                    <a:alpha val="43137"/>
                  </a:srgbClr>
                </a:outerShdw>
              </a:effectLst>
            </a:endParaRPr>
          </a:p>
        </p:txBody>
      </p:sp>
      <p:sp>
        <p:nvSpPr>
          <p:cNvPr id="24" name="23 CuadroTexto"/>
          <p:cNvSpPr txBox="1"/>
          <p:nvPr/>
        </p:nvSpPr>
        <p:spPr>
          <a:xfrm>
            <a:off x="-8202" y="1630541"/>
            <a:ext cx="6458243" cy="646331"/>
          </a:xfrm>
          <a:prstGeom prst="rect">
            <a:avLst/>
          </a:prstGeom>
          <a:noFill/>
        </p:spPr>
        <p:txBody>
          <a:bodyPr wrap="none" rtlCol="0">
            <a:spAutoFit/>
          </a:bodyPr>
          <a:lstStyle/>
          <a:p>
            <a:r>
              <a:rPr lang="es-ES" sz="3600" b="1" dirty="0" smtClean="0">
                <a:solidFill>
                  <a:schemeClr val="accent6">
                    <a:lumMod val="75000"/>
                  </a:schemeClr>
                </a:solidFill>
                <a:effectLst>
                  <a:outerShdw blurRad="38100" dist="38100" dir="2700000" algn="tl">
                    <a:srgbClr val="000000">
                      <a:alpha val="43137"/>
                    </a:srgbClr>
                  </a:outerShdw>
                </a:effectLst>
              </a:rPr>
              <a:t>Contacto para dudas o asistencia</a:t>
            </a:r>
            <a:endParaRPr lang="es-ES" sz="1600" b="1" u="sng" dirty="0">
              <a:solidFill>
                <a:schemeClr val="accent6">
                  <a:lumMod val="75000"/>
                </a:schemeClr>
              </a:solidFill>
              <a:effectLst>
                <a:outerShdw blurRad="38100" dist="38100" dir="2700000" algn="tl">
                  <a:srgbClr val="000000">
                    <a:alpha val="43137"/>
                  </a:srgbClr>
                </a:outerShdw>
              </a:effectLst>
            </a:endParaRPr>
          </a:p>
        </p:txBody>
      </p:sp>
      <p:sp>
        <p:nvSpPr>
          <p:cNvPr id="25" name="24 CuadroTexto"/>
          <p:cNvSpPr txBox="1"/>
          <p:nvPr/>
        </p:nvSpPr>
        <p:spPr>
          <a:xfrm>
            <a:off x="0" y="2284417"/>
            <a:ext cx="9086697" cy="2308324"/>
          </a:xfrm>
          <a:prstGeom prst="rect">
            <a:avLst/>
          </a:prstGeom>
          <a:noFill/>
        </p:spPr>
        <p:txBody>
          <a:bodyPr wrap="square" rtlCol="0">
            <a:spAutoFit/>
          </a:bodyPr>
          <a:lstStyle/>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Asuntos</a:t>
            </a:r>
            <a:r>
              <a:rPr lang="es-ES" sz="1600" b="1" i="1" dirty="0" smtClean="0">
                <a:solidFill>
                  <a:schemeClr val="tx1">
                    <a:lumMod val="50000"/>
                    <a:lumOff val="50000"/>
                  </a:schemeClr>
                </a:solidFill>
                <a:effectLst>
                  <a:outerShdw blurRad="38100" dist="38100" dir="2700000" algn="tl">
                    <a:srgbClr val="000000">
                      <a:alpha val="43137"/>
                    </a:srgbClr>
                  </a:outerShdw>
                </a:effectLst>
              </a:rPr>
              <a:t>: Detección de puntos débiles. Análisis de procesos. </a:t>
            </a:r>
            <a:endParaRPr lang="es-ES" sz="1600" b="1" i="1" dirty="0" smtClean="0">
              <a:solidFill>
                <a:schemeClr val="tx1">
                  <a:lumMod val="50000"/>
                  <a:lumOff val="50000"/>
                </a:schemeClr>
              </a:solidFill>
              <a:effectLst>
                <a:outerShdw blurRad="38100" dist="38100" dir="2700000" algn="tl">
                  <a:srgbClr val="000000">
                    <a:alpha val="43137"/>
                  </a:srgbClr>
                </a:outerShdw>
              </a:effectLst>
            </a:endParaRPr>
          </a:p>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Contactos:</a:t>
            </a:r>
            <a:endParaRPr lang="es-ES" sz="1600" b="1" i="1" dirty="0" smtClean="0">
              <a:solidFill>
                <a:schemeClr val="accent1">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PCTAD: Esther Arias</a:t>
            </a: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UZ (IA2): María Eugenia </a:t>
            </a:r>
            <a:r>
              <a:rPr lang="es-ES" sz="1600" b="1" i="1" dirty="0" err="1" smtClean="0">
                <a:solidFill>
                  <a:schemeClr val="accent2">
                    <a:lumMod val="75000"/>
                  </a:schemeClr>
                </a:solidFill>
                <a:effectLst>
                  <a:outerShdw blurRad="38100" dist="38100" dir="2700000" algn="tl">
                    <a:srgbClr val="000000">
                      <a:alpha val="43137"/>
                    </a:srgbClr>
                  </a:outerShdw>
                </a:effectLst>
              </a:rPr>
              <a:t>Venturini</a:t>
            </a:r>
            <a:endParaRPr lang="es-ES" sz="1600" b="1" i="1" dirty="0" smtClean="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accent2">
                  <a:lumMod val="75000"/>
                </a:schemeClr>
              </a:solidFill>
              <a:effectLst>
                <a:outerShdw blurRad="38100" dist="38100" dir="2700000" algn="tl">
                  <a:srgbClr val="000000">
                    <a:alpha val="43137"/>
                  </a:srgbClr>
                </a:outerShdw>
              </a:effectLst>
            </a:endParaRPr>
          </a:p>
          <a:p>
            <a:pPr marL="0" lvl="1" algn="just"/>
            <a:r>
              <a:rPr lang="es-ES" sz="1600" b="1" i="1" dirty="0">
                <a:solidFill>
                  <a:schemeClr val="accent1">
                    <a:lumMod val="75000"/>
                  </a:schemeClr>
                </a:solidFill>
                <a:effectLst>
                  <a:outerShdw blurRad="38100" dist="38100" dir="2700000" algn="tl">
                    <a:srgbClr val="000000">
                      <a:alpha val="43137"/>
                    </a:srgbClr>
                  </a:outerShdw>
                </a:effectLst>
              </a:rPr>
              <a:t>Asuntos</a:t>
            </a:r>
            <a:r>
              <a:rPr lang="es-ES" sz="1600" b="1" i="1" dirty="0">
                <a:solidFill>
                  <a:schemeClr val="tx1">
                    <a:lumMod val="50000"/>
                    <a:lumOff val="50000"/>
                  </a:schemeClr>
                </a:solidFill>
                <a:effectLst>
                  <a:outerShdw blurRad="38100" dist="38100" dir="2700000" algn="tl">
                    <a:srgbClr val="000000">
                      <a:alpha val="43137"/>
                    </a:srgbClr>
                  </a:outerShdw>
                </a:effectLst>
              </a:rPr>
              <a:t>: </a:t>
            </a:r>
            <a:r>
              <a:rPr lang="es-ES" sz="1600" b="1" i="1" dirty="0" smtClean="0">
                <a:solidFill>
                  <a:schemeClr val="tx1">
                    <a:lumMod val="50000"/>
                    <a:lumOff val="50000"/>
                  </a:schemeClr>
                </a:solidFill>
                <a:effectLst>
                  <a:outerShdw blurRad="38100" dist="38100" dir="2700000" algn="tl">
                    <a:srgbClr val="000000">
                      <a:alpha val="43137"/>
                    </a:srgbClr>
                  </a:outerShdw>
                </a:effectLst>
              </a:rPr>
              <a:t>Monitorización. Mejora de </a:t>
            </a:r>
            <a:r>
              <a:rPr lang="es-ES" sz="1600" b="1" i="1" dirty="0">
                <a:solidFill>
                  <a:schemeClr val="tx1">
                    <a:lumMod val="50000"/>
                    <a:lumOff val="50000"/>
                  </a:schemeClr>
                </a:solidFill>
                <a:effectLst>
                  <a:outerShdw blurRad="38100" dist="38100" dir="2700000" algn="tl">
                    <a:srgbClr val="000000">
                      <a:alpha val="43137"/>
                    </a:srgbClr>
                  </a:outerShdw>
                </a:effectLst>
              </a:rPr>
              <a:t>procesos</a:t>
            </a:r>
            <a:r>
              <a:rPr lang="es-ES" sz="1600" b="1" i="1" dirty="0" smtClean="0">
                <a:solidFill>
                  <a:schemeClr val="tx1">
                    <a:lumMod val="50000"/>
                    <a:lumOff val="50000"/>
                  </a:schemeClr>
                </a:solidFill>
                <a:effectLst>
                  <a:outerShdw blurRad="38100" dist="38100" dir="2700000" algn="tl">
                    <a:srgbClr val="000000">
                      <a:alpha val="43137"/>
                    </a:srgbClr>
                  </a:outerShdw>
                </a:effectLst>
              </a:rPr>
              <a:t>. </a:t>
            </a:r>
            <a:endParaRPr lang="es-ES" sz="1600" b="1" i="1" dirty="0">
              <a:solidFill>
                <a:schemeClr val="tx1">
                  <a:lumMod val="50000"/>
                  <a:lumOff val="50000"/>
                </a:schemeClr>
              </a:solidFill>
              <a:effectLst>
                <a:outerShdw blurRad="38100" dist="38100" dir="2700000" algn="tl">
                  <a:srgbClr val="000000">
                    <a:alpha val="43137"/>
                  </a:srgbClr>
                </a:outerShdw>
              </a:effectLst>
            </a:endParaRPr>
          </a:p>
          <a:p>
            <a:pPr marL="0" lvl="1" algn="just"/>
            <a:r>
              <a:rPr lang="es-ES" sz="1600" b="1" i="1" dirty="0">
                <a:solidFill>
                  <a:schemeClr val="accent1">
                    <a:lumMod val="75000"/>
                  </a:schemeClr>
                </a:solidFill>
                <a:effectLst>
                  <a:outerShdw blurRad="38100" dist="38100" dir="2700000" algn="tl">
                    <a:srgbClr val="000000">
                      <a:alpha val="43137"/>
                    </a:srgbClr>
                  </a:outerShdw>
                </a:effectLst>
              </a:rPr>
              <a:t>Contactos:</a:t>
            </a: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GEEZAR: Ángel Martínez, Pablo Estrada</a:t>
            </a:r>
            <a:endParaRPr lang="es-ES" sz="1600" b="1" i="1" dirty="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944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539551" y="2708920"/>
            <a:ext cx="8280921" cy="1815882"/>
          </a:xfrm>
          <a:prstGeom prst="rect">
            <a:avLst/>
          </a:prstGeom>
          <a:noFill/>
        </p:spPr>
        <p:txBody>
          <a:bodyPr wrap="square" rtlCol="0">
            <a:spAutoFit/>
          </a:bodyPr>
          <a:lstStyle/>
          <a:p>
            <a:pPr algn="just"/>
            <a:r>
              <a:rPr lang="es-ES" sz="2800" b="1" i="1" dirty="0">
                <a:solidFill>
                  <a:schemeClr val="accent3">
                    <a:lumMod val="75000"/>
                  </a:schemeClr>
                </a:solidFill>
                <a:effectLst>
                  <a:outerShdw blurRad="38100" dist="38100" dir="2700000" algn="tl">
                    <a:srgbClr val="000000">
                      <a:alpha val="43137"/>
                    </a:srgbClr>
                  </a:outerShdw>
                </a:effectLst>
              </a:rPr>
              <a:t>4. SIMULACIÓN DE TRANSPORTES Y CONDICIONES DE DISTRIBUCIÓN</a:t>
            </a:r>
            <a:r>
              <a:rPr lang="es-ES" sz="2800" b="1" i="1" dirty="0">
                <a:solidFill>
                  <a:schemeClr val="tx1">
                    <a:lumMod val="65000"/>
                    <a:lumOff val="35000"/>
                  </a:schemeClr>
                </a:solidFill>
                <a:effectLst>
                  <a:outerShdw blurRad="38100" dist="38100" dir="2700000" algn="tl">
                    <a:srgbClr val="000000">
                      <a:alpha val="43137"/>
                    </a:srgbClr>
                  </a:outerShdw>
                </a:effectLst>
              </a:rPr>
              <a:t> PARA OPTIMIZAR Y DISEÑAR LA TECNOLOGÍA EN FUNCIÓN DE LAS NECESIDADES DETECTADAS</a:t>
            </a:r>
            <a:endParaRPr lang="es-ES" sz="2800" b="1" dirty="0">
              <a:solidFill>
                <a:schemeClr val="tx1">
                  <a:lumMod val="65000"/>
                  <a:lumOff val="35000"/>
                </a:schemeClr>
              </a:solidFill>
              <a:effectLst>
                <a:outerShdw blurRad="38100" dist="38100" dir="2700000" algn="tl">
                  <a:srgbClr val="000000">
                    <a:alpha val="43137"/>
                  </a:srgbClr>
                </a:outerShdw>
              </a:effectLst>
            </a:endParaRPr>
          </a:p>
        </p:txBody>
      </p:sp>
      <p:pic>
        <p:nvPicPr>
          <p:cNvPr id="18" name="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2017" y="5648739"/>
            <a:ext cx="1906447" cy="634593"/>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680139"/>
            <a:ext cx="1427832" cy="553424"/>
          </a:xfrm>
          <a:prstGeom prst="rect">
            <a:avLst/>
          </a:prstGeom>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870" t="9315" r="65401" b="81218"/>
          <a:stretch/>
        </p:blipFill>
        <p:spPr bwMode="auto">
          <a:xfrm>
            <a:off x="539552" y="5721491"/>
            <a:ext cx="1678763" cy="6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n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2532" y="5545806"/>
            <a:ext cx="2607500" cy="955849"/>
          </a:xfrm>
          <a:prstGeom prst="rect">
            <a:avLst/>
          </a:prstGeom>
        </p:spPr>
      </p:pic>
      <p:sp>
        <p:nvSpPr>
          <p:cNvPr id="22" name="21 CuadroTexto"/>
          <p:cNvSpPr txBox="1"/>
          <p:nvPr/>
        </p:nvSpPr>
        <p:spPr>
          <a:xfrm>
            <a:off x="179512" y="391304"/>
            <a:ext cx="8640960" cy="2123658"/>
          </a:xfrm>
          <a:prstGeom prst="rect">
            <a:avLst/>
          </a:prstGeom>
          <a:noFill/>
        </p:spPr>
        <p:txBody>
          <a:bodyPr wrap="square" rtlCol="0">
            <a:spAutoFit/>
          </a:bodyPr>
          <a:lstStyle/>
          <a:p>
            <a:pPr algn="just"/>
            <a:r>
              <a:rPr lang="es-ES" sz="3200" b="1" i="1" dirty="0" smtClean="0">
                <a:solidFill>
                  <a:srgbClr val="C00000"/>
                </a:solidFill>
                <a:effectLst>
                  <a:outerShdw blurRad="38100" dist="38100" dir="2700000" algn="tl">
                    <a:srgbClr val="000000">
                      <a:alpha val="43137"/>
                    </a:srgbClr>
                  </a:outerShdw>
                </a:effectLst>
              </a:rPr>
              <a:t>“</a:t>
            </a:r>
            <a:r>
              <a:rPr lang="es-ES" sz="3200" b="1" u="sng" dirty="0">
                <a:solidFill>
                  <a:srgbClr val="C00000"/>
                </a:solidFill>
                <a:effectLst>
                  <a:outerShdw blurRad="50800" dist="38100" dir="2700000" algn="tl">
                    <a:srgbClr val="000000">
                      <a:alpha val="40000"/>
                    </a:srgbClr>
                  </a:outerShdw>
                </a:effectLst>
              </a:rPr>
              <a:t>GO TECNIFRUT</a:t>
            </a:r>
            <a:r>
              <a:rPr lang="es-ES" sz="3200" b="1" dirty="0">
                <a:solidFill>
                  <a:srgbClr val="C00000"/>
                </a:solidFill>
                <a:effectLst>
                  <a:outerShdw blurRad="50800" dist="38100" dir="2700000" algn="tl">
                    <a:srgbClr val="000000">
                      <a:alpha val="40000"/>
                    </a:srgbClr>
                  </a:outerShdw>
                </a:effectLst>
              </a:rPr>
              <a:t> para el “</a:t>
            </a:r>
            <a:r>
              <a:rPr lang="es-ES" sz="3200" b="1" i="1" dirty="0">
                <a:solidFill>
                  <a:srgbClr val="C00000"/>
                </a:solidFill>
                <a:effectLst>
                  <a:outerShdw blurRad="50800" dist="38100" dir="2700000" algn="tl">
                    <a:srgbClr val="000000">
                      <a:alpha val="40000"/>
                    </a:srgbClr>
                  </a:outerShdw>
                </a:effectLst>
              </a:rPr>
              <a:t>Diseño de soluciones tecnológicas para la monitorización de la calidad </a:t>
            </a:r>
            <a:r>
              <a:rPr lang="es-ES" sz="3200" b="1" i="1" dirty="0" smtClean="0">
                <a:solidFill>
                  <a:srgbClr val="C00000"/>
                </a:solidFill>
                <a:effectLst>
                  <a:outerShdw blurRad="50800" dist="38100" dir="2700000" algn="tl">
                    <a:srgbClr val="000000">
                      <a:alpha val="40000"/>
                    </a:srgbClr>
                  </a:outerShdw>
                </a:effectLst>
              </a:rPr>
              <a:t>de la fruta </a:t>
            </a:r>
            <a:r>
              <a:rPr lang="es-ES" sz="3200" b="1" i="1" dirty="0">
                <a:solidFill>
                  <a:srgbClr val="C00000"/>
                </a:solidFill>
                <a:effectLst>
                  <a:outerShdw blurRad="50800" dist="38100" dir="2700000" algn="tl">
                    <a:srgbClr val="000000">
                      <a:alpha val="40000"/>
                    </a:srgbClr>
                  </a:outerShdw>
                </a:effectLst>
              </a:rPr>
              <a:t>durante su ciclo logístico</a:t>
            </a:r>
            <a:r>
              <a:rPr lang="es-ES" sz="3200" b="1" dirty="0" smtClean="0">
                <a:solidFill>
                  <a:srgbClr val="C00000"/>
                </a:solidFill>
                <a:effectLst>
                  <a:outerShdw blurRad="50800" dist="38100" dir="2700000" algn="tl">
                    <a:srgbClr val="000000">
                      <a:alpha val="40000"/>
                    </a:srgbClr>
                  </a:outerShdw>
                </a:effectLst>
              </a:rPr>
              <a:t>”</a:t>
            </a:r>
            <a:r>
              <a:rPr lang="es-ES" sz="3600" b="1" i="1" dirty="0" smtClean="0">
                <a:solidFill>
                  <a:srgbClr val="F79646">
                    <a:lumMod val="75000"/>
                  </a:srgbClr>
                </a:solidFill>
                <a:effectLst>
                  <a:outerShdw blurRad="38100" dist="38100" dir="2700000" algn="tl">
                    <a:srgbClr val="000000">
                      <a:alpha val="43137"/>
                    </a:srgbClr>
                  </a:outerShdw>
                </a:effectLst>
              </a:rPr>
              <a:t>	</a:t>
            </a:r>
          </a:p>
          <a:p>
            <a:pPr algn="r"/>
            <a:r>
              <a:rPr lang="es-ES" sz="3200" b="1" i="1" dirty="0" smtClean="0">
                <a:solidFill>
                  <a:srgbClr val="9BBB59">
                    <a:lumMod val="75000"/>
                  </a:srgbClr>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754454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42" y="764704"/>
            <a:ext cx="9023854" cy="369332"/>
          </a:xfrm>
          <a:prstGeom prst="rect">
            <a:avLst/>
          </a:prstGeom>
        </p:spPr>
        <p:txBody>
          <a:bodyPr wrap="square">
            <a:spAutoFit/>
          </a:bodyPr>
          <a:lstStyle/>
          <a:p>
            <a:pPr algn="just"/>
            <a:r>
              <a:rPr lang="es-ES" b="1" u="sng" cap="all" dirty="0" smtClean="0">
                <a:solidFill>
                  <a:schemeClr val="accent3">
                    <a:lumMod val="75000"/>
                  </a:schemeClr>
                </a:solidFill>
                <a:effectLst>
                  <a:outerShdw blurRad="38100" dist="38100" dir="2700000" algn="tl">
                    <a:srgbClr val="000000">
                      <a:alpha val="43137"/>
                    </a:srgbClr>
                  </a:outerShdw>
                </a:effectLst>
                <a:cs typeface="Arial" pitchFamily="34" charset="0"/>
              </a:rPr>
              <a:t>ESQUEMA DE FUNCIONAMIENTO</a:t>
            </a:r>
            <a:endParaRPr lang="es-ES" b="1" u="sng" cap="all" dirty="0">
              <a:solidFill>
                <a:schemeClr val="accent3">
                  <a:lumMod val="75000"/>
                </a:schemeClr>
              </a:solidFill>
              <a:effectLst>
                <a:outerShdw blurRad="38100" dist="38100" dir="2700000" algn="tl">
                  <a:srgbClr val="000000">
                    <a:alpha val="43137"/>
                  </a:srgbClr>
                </a:outerShdw>
              </a:effectLst>
              <a:cs typeface="Arial" pitchFamily="34" charset="0"/>
            </a:endParaRPr>
          </a:p>
        </p:txBody>
      </p:sp>
      <p:sp>
        <p:nvSpPr>
          <p:cNvPr id="44" name="7 CuadroTexto"/>
          <p:cNvSpPr txBox="1"/>
          <p:nvPr/>
        </p:nvSpPr>
        <p:spPr>
          <a:xfrm>
            <a:off x="-2462" y="50794"/>
            <a:ext cx="8996849" cy="707886"/>
          </a:xfrm>
          <a:prstGeom prst="rect">
            <a:avLst/>
          </a:prstGeom>
          <a:noFill/>
        </p:spPr>
        <p:txBody>
          <a:bodyPr wrap="square" rtlCol="0">
            <a:spAutoFit/>
          </a:bodyPr>
          <a:lstStyle/>
          <a:p>
            <a:pPr algn="just"/>
            <a:r>
              <a:rPr lang="es-ES" sz="2000" b="1" dirty="0" smtClean="0">
                <a:solidFill>
                  <a:schemeClr val="tx2"/>
                </a:solidFill>
                <a:effectLst>
                  <a:outerShdw blurRad="38100" dist="38100" dir="2700000" algn="tl">
                    <a:srgbClr val="000000">
                      <a:alpha val="43137"/>
                    </a:srgbClr>
                  </a:outerShdw>
                </a:effectLst>
              </a:rPr>
              <a:t>Plataforma de simulación y cálculos para procesos de </a:t>
            </a:r>
            <a:r>
              <a:rPr lang="es-ES" sz="2000" b="1" dirty="0" err="1" smtClean="0">
                <a:solidFill>
                  <a:schemeClr val="tx2"/>
                </a:solidFill>
                <a:effectLst>
                  <a:outerShdw blurRad="38100" dist="38100" dir="2700000" algn="tl">
                    <a:srgbClr val="000000">
                      <a:alpha val="43137"/>
                    </a:srgbClr>
                  </a:outerShdw>
                </a:effectLst>
              </a:rPr>
              <a:t>postcosecha</a:t>
            </a:r>
            <a:endParaRPr lang="es-ES" sz="2000" b="1" dirty="0">
              <a:solidFill>
                <a:schemeClr val="tx2"/>
              </a:solidFill>
              <a:effectLst>
                <a:outerShdw blurRad="38100" dist="38100" dir="2700000" algn="tl">
                  <a:srgbClr val="000000">
                    <a:alpha val="43137"/>
                  </a:srgbClr>
                </a:outerShdw>
              </a:effectLst>
            </a:endParaRPr>
          </a:p>
          <a:p>
            <a:pPr algn="just"/>
            <a:r>
              <a:rPr lang="es-ES" sz="2000" b="1" dirty="0" smtClean="0">
                <a:solidFill>
                  <a:schemeClr val="accent2">
                    <a:lumMod val="75000"/>
                  </a:schemeClr>
                </a:solidFill>
              </a:rPr>
              <a:t> </a:t>
            </a:r>
            <a:endParaRPr lang="es-ES" sz="2000" b="1" dirty="0" smtClean="0">
              <a:solidFill>
                <a:schemeClr val="accent3">
                  <a:lumMod val="75000"/>
                </a:schemeClr>
              </a:solidFill>
            </a:endParaRPr>
          </a:p>
        </p:txBody>
      </p:sp>
      <p:graphicFrame>
        <p:nvGraphicFramePr>
          <p:cNvPr id="5" name="4 Diagrama"/>
          <p:cNvGraphicFramePr/>
          <p:nvPr>
            <p:extLst>
              <p:ext uri="{D42A27DB-BD31-4B8C-83A1-F6EECF244321}">
                <p14:modId xmlns:p14="http://schemas.microsoft.com/office/powerpoint/2010/main" val="104459741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45 Rectángulo"/>
          <p:cNvSpPr/>
          <p:nvPr/>
        </p:nvSpPr>
        <p:spPr>
          <a:xfrm>
            <a:off x="120146" y="6021288"/>
            <a:ext cx="9023854" cy="369332"/>
          </a:xfrm>
          <a:prstGeom prst="rect">
            <a:avLst/>
          </a:prstGeom>
        </p:spPr>
        <p:txBody>
          <a:bodyPr wrap="square">
            <a:spAutoFit/>
          </a:bodyPr>
          <a:lstStyle/>
          <a:p>
            <a:pPr algn="just"/>
            <a:r>
              <a:rPr lang="es-ES" b="1" u="sng" cap="all" dirty="0" smtClean="0">
                <a:solidFill>
                  <a:schemeClr val="accent3">
                    <a:lumMod val="75000"/>
                  </a:schemeClr>
                </a:solidFill>
                <a:effectLst>
                  <a:outerShdw blurRad="38100" dist="38100" dir="2700000" algn="tl">
                    <a:srgbClr val="000000">
                      <a:alpha val="43137"/>
                    </a:srgbClr>
                  </a:outerShdw>
                </a:effectLst>
                <a:cs typeface="Arial" pitchFamily="34" charset="0"/>
              </a:rPr>
              <a:t>Plataforma (apertura semipública): </a:t>
            </a:r>
            <a:r>
              <a:rPr lang="es-ES" b="1" u="sng" dirty="0" smtClean="0">
                <a:solidFill>
                  <a:schemeClr val="accent3">
                    <a:lumMod val="75000"/>
                  </a:schemeClr>
                </a:solidFill>
                <a:effectLst>
                  <a:outerShdw blurRad="38100" dist="38100" dir="2700000" algn="tl">
                    <a:srgbClr val="000000">
                      <a:alpha val="43137"/>
                    </a:srgbClr>
                  </a:outerShdw>
                </a:effectLst>
                <a:cs typeface="Arial" pitchFamily="34" charset="0"/>
              </a:rPr>
              <a:t>www.tecnifrut.com/platform</a:t>
            </a:r>
            <a:endParaRPr lang="es-ES" b="1" u="sng" dirty="0">
              <a:solidFill>
                <a:schemeClr val="accent3">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672073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Cuadro de texto"/>
          <p:cNvSpPr txBox="1"/>
          <p:nvPr/>
        </p:nvSpPr>
        <p:spPr>
          <a:xfrm>
            <a:off x="630871" y="404664"/>
            <a:ext cx="7882255" cy="616585"/>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15000"/>
              </a:lnSpc>
              <a:spcAft>
                <a:spcPts val="1000"/>
              </a:spcAft>
            </a:pPr>
            <a:r>
              <a:rPr lang="es-ES" sz="3600" b="1" spc="50" dirty="0" smtClean="0">
                <a:ln>
                  <a:noFill/>
                </a:ln>
                <a:gradFill>
                  <a:gsLst>
                    <a:gs pos="25000">
                      <a:srgbClr val="E0322D"/>
                    </a:gs>
                    <a:gs pos="100000">
                      <a:srgbClr val="A01C18"/>
                    </a:gs>
                  </a:gsLst>
                  <a:lin ang="5400000" scaled="0"/>
                </a:gradFill>
                <a:effectLst>
                  <a:outerShdw blurRad="76200" dist="50800" dir="5400000" algn="tl">
                    <a:srgbClr val="000000">
                      <a:alpha val="65000"/>
                    </a:srgbClr>
                  </a:outerShdw>
                </a:effectLst>
                <a:latin typeface="Calibri"/>
                <a:ea typeface="Calibri"/>
                <a:cs typeface="Times New Roman"/>
              </a:rPr>
              <a:t>Ejemplo: </a:t>
            </a:r>
            <a:r>
              <a:rPr lang="es-ES" sz="3600" b="1" spc="50" dirty="0">
                <a:ln>
                  <a:noFill/>
                </a:ln>
                <a:gradFill>
                  <a:gsLst>
                    <a:gs pos="25000">
                      <a:srgbClr val="E0322D"/>
                    </a:gs>
                    <a:gs pos="100000">
                      <a:srgbClr val="A01C18"/>
                    </a:gs>
                  </a:gsLst>
                  <a:lin ang="5400000" scaled="0"/>
                </a:gradFill>
                <a:effectLst>
                  <a:outerShdw blurRad="76200" dist="50800" dir="5400000" algn="tl">
                    <a:srgbClr val="000000">
                      <a:alpha val="65000"/>
                    </a:srgbClr>
                  </a:outerShdw>
                </a:effectLst>
                <a:latin typeface="Calibri"/>
                <a:ea typeface="Calibri"/>
                <a:cs typeface="Times New Roman"/>
              </a:rPr>
              <a:t>AGRIBUENA </a:t>
            </a:r>
            <a:r>
              <a:rPr lang="es-ES" sz="3600" b="1" spc="50" dirty="0" smtClean="0">
                <a:ln>
                  <a:noFill/>
                </a:ln>
                <a:gradFill>
                  <a:gsLst>
                    <a:gs pos="25000">
                      <a:srgbClr val="E0322D"/>
                    </a:gs>
                    <a:gs pos="100000">
                      <a:srgbClr val="A01C18"/>
                    </a:gs>
                  </a:gsLst>
                  <a:lin ang="5400000" scaled="0"/>
                </a:gradFill>
                <a:effectLst>
                  <a:outerShdw blurRad="76200" dist="50800" dir="5400000" algn="tl">
                    <a:srgbClr val="000000">
                      <a:alpha val="65000"/>
                    </a:srgbClr>
                  </a:outerShdw>
                </a:effectLst>
                <a:latin typeface="Calibri"/>
                <a:ea typeface="Calibri"/>
                <a:cs typeface="Times New Roman"/>
              </a:rPr>
              <a:t>1</a:t>
            </a:r>
            <a:endParaRPr lang="es-ES" sz="1100" dirty="0">
              <a:effectLst/>
              <a:latin typeface="Calibri"/>
              <a:ea typeface="Calibri"/>
              <a:cs typeface="Times New Roman"/>
            </a:endParaRPr>
          </a:p>
        </p:txBody>
      </p:sp>
      <p:pic>
        <p:nvPicPr>
          <p:cNvPr id="1026" name="Picture 2" descr="C:\Users\Angel\AppData\Local\Microsoft\Windows\INetCache\IE\VKKDTZP3\cartoon-1296497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110" y="1268760"/>
            <a:ext cx="792088" cy="84740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2229638" y="1399510"/>
            <a:ext cx="1666902" cy="615765"/>
            <a:chOff x="3347864" y="1482134"/>
            <a:chExt cx="1666902" cy="615765"/>
          </a:xfrm>
        </p:grpSpPr>
        <p:pic>
          <p:nvPicPr>
            <p:cNvPr id="1027" name="Picture 3" descr="C:\Users\Angel\AppData\Local\Microsoft\Windows\INetCache\IE\WLLXUT3P\Volvo_FM14_Globetrotter_Tractor_with_refrigerated_trail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482134"/>
              <a:ext cx="1666902" cy="615765"/>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070" y="1552920"/>
              <a:ext cx="288032" cy="504056"/>
            </a:xfrm>
            <a:prstGeom prst="rect">
              <a:avLst/>
            </a:prstGeom>
            <a:noFill/>
            <a:ln>
              <a:noFill/>
            </a:ln>
          </p:spPr>
        </p:pic>
      </p:grpSp>
      <p:sp>
        <p:nvSpPr>
          <p:cNvPr id="10" name="9 CuadroTexto"/>
          <p:cNvSpPr txBox="1"/>
          <p:nvPr/>
        </p:nvSpPr>
        <p:spPr>
          <a:xfrm>
            <a:off x="405086" y="2116165"/>
            <a:ext cx="1224136" cy="430887"/>
          </a:xfrm>
          <a:prstGeom prst="rect">
            <a:avLst/>
          </a:prstGeom>
          <a:noFill/>
        </p:spPr>
        <p:txBody>
          <a:bodyPr wrap="square" rtlCol="0">
            <a:spAutoFit/>
          </a:bodyPr>
          <a:lstStyle/>
          <a:p>
            <a:pPr algn="ctr"/>
            <a:r>
              <a:rPr lang="es-ES" sz="1100" b="1" dirty="0" smtClean="0"/>
              <a:t>PARCELA:</a:t>
            </a:r>
          </a:p>
          <a:p>
            <a:pPr algn="ctr"/>
            <a:r>
              <a:rPr lang="es-ES" sz="1100" b="1" dirty="0" smtClean="0"/>
              <a:t>MONTEFRIO 2</a:t>
            </a:r>
            <a:endParaRPr lang="es-ES" sz="1100" b="1" dirty="0"/>
          </a:p>
        </p:txBody>
      </p:sp>
      <p:sp>
        <p:nvSpPr>
          <p:cNvPr id="13" name="12 CuadroTexto"/>
          <p:cNvSpPr txBox="1"/>
          <p:nvPr/>
        </p:nvSpPr>
        <p:spPr>
          <a:xfrm>
            <a:off x="2492451" y="2134317"/>
            <a:ext cx="1224136" cy="430887"/>
          </a:xfrm>
          <a:prstGeom prst="rect">
            <a:avLst/>
          </a:prstGeom>
          <a:noFill/>
        </p:spPr>
        <p:txBody>
          <a:bodyPr wrap="square" rtlCol="0">
            <a:spAutoFit/>
          </a:bodyPr>
          <a:lstStyle/>
          <a:p>
            <a:pPr algn="ctr"/>
            <a:r>
              <a:rPr lang="es-ES" sz="1100" b="1" dirty="0" smtClean="0"/>
              <a:t>TRANSPORTE:</a:t>
            </a:r>
            <a:br>
              <a:rPr lang="es-ES" sz="1100" b="1" dirty="0" smtClean="0"/>
            </a:br>
            <a:r>
              <a:rPr lang="es-ES" sz="1100" b="1" dirty="0" smtClean="0"/>
              <a:t>2312 HFX</a:t>
            </a:r>
            <a:endParaRPr lang="es-ES" sz="1100" b="1" dirty="0"/>
          </a:p>
        </p:txBody>
      </p:sp>
      <p:grpSp>
        <p:nvGrpSpPr>
          <p:cNvPr id="35" name="34 Grupo"/>
          <p:cNvGrpSpPr/>
          <p:nvPr/>
        </p:nvGrpSpPr>
        <p:grpSpPr>
          <a:xfrm>
            <a:off x="7581362" y="2918111"/>
            <a:ext cx="1224136" cy="1397992"/>
            <a:chOff x="7020272" y="1268760"/>
            <a:chExt cx="1224136" cy="1397992"/>
          </a:xfrm>
        </p:grpSpPr>
        <p:grpSp>
          <p:nvGrpSpPr>
            <p:cNvPr id="8" name="7 Grupo"/>
            <p:cNvGrpSpPr/>
            <p:nvPr/>
          </p:nvGrpSpPr>
          <p:grpSpPr>
            <a:xfrm>
              <a:off x="7077544" y="1268760"/>
              <a:ext cx="1105535" cy="967105"/>
              <a:chOff x="1979712" y="2584132"/>
              <a:chExt cx="1105535" cy="967105"/>
            </a:xfrm>
          </p:grpSpPr>
          <p:sp>
            <p:nvSpPr>
              <p:cNvPr id="4" name="2 Rectángulo"/>
              <p:cNvSpPr/>
              <p:nvPr/>
            </p:nvSpPr>
            <p:spPr>
              <a:xfrm>
                <a:off x="1979712" y="2584132"/>
                <a:ext cx="1105535" cy="96710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2780928"/>
                <a:ext cx="288032" cy="504056"/>
              </a:xfrm>
              <a:prstGeom prst="rect">
                <a:avLst/>
              </a:prstGeom>
              <a:noFill/>
              <a:ln>
                <a:noFill/>
              </a:ln>
            </p:spPr>
          </p:pic>
        </p:grpSp>
        <p:sp>
          <p:nvSpPr>
            <p:cNvPr id="14" name="13 CuadroTexto"/>
            <p:cNvSpPr txBox="1"/>
            <p:nvPr/>
          </p:nvSpPr>
          <p:spPr>
            <a:xfrm>
              <a:off x="7020272" y="2235865"/>
              <a:ext cx="1224136" cy="430887"/>
            </a:xfrm>
            <a:prstGeom prst="rect">
              <a:avLst/>
            </a:prstGeom>
            <a:noFill/>
          </p:spPr>
          <p:txBody>
            <a:bodyPr wrap="square" rtlCol="0">
              <a:spAutoFit/>
            </a:bodyPr>
            <a:lstStyle/>
            <a:p>
              <a:pPr algn="ctr"/>
              <a:r>
                <a:rPr lang="es-ES" sz="1100" b="1" dirty="0" smtClean="0"/>
                <a:t>CÁMARA:</a:t>
              </a:r>
            </a:p>
            <a:p>
              <a:pPr algn="ctr"/>
              <a:r>
                <a:rPr lang="es-ES" sz="1100" b="1" dirty="0" smtClean="0"/>
                <a:t>MEQUINENZA 1</a:t>
              </a:r>
              <a:endParaRPr lang="es-ES" sz="1100" b="1" dirty="0"/>
            </a:p>
          </p:txBody>
        </p:sp>
      </p:grpSp>
      <p:sp>
        <p:nvSpPr>
          <p:cNvPr id="16" name="15 CuadroTexto"/>
          <p:cNvSpPr txBox="1"/>
          <p:nvPr/>
        </p:nvSpPr>
        <p:spPr>
          <a:xfrm>
            <a:off x="5953564" y="2205707"/>
            <a:ext cx="1224136" cy="430887"/>
          </a:xfrm>
          <a:prstGeom prst="rect">
            <a:avLst/>
          </a:prstGeom>
          <a:noFill/>
        </p:spPr>
        <p:txBody>
          <a:bodyPr wrap="square" rtlCol="0">
            <a:spAutoFit/>
          </a:bodyPr>
          <a:lstStyle/>
          <a:p>
            <a:pPr algn="ctr"/>
            <a:r>
              <a:rPr lang="es-ES" sz="1100" b="1" dirty="0" smtClean="0"/>
              <a:t>CLASIFICADORA::</a:t>
            </a:r>
          </a:p>
          <a:p>
            <a:pPr algn="ctr"/>
            <a:r>
              <a:rPr lang="es-ES" sz="1100" b="1" dirty="0" smtClean="0"/>
              <a:t>UNITEC H22</a:t>
            </a:r>
            <a:endParaRPr lang="es-ES" sz="1100" b="1" dirty="0"/>
          </a:p>
        </p:txBody>
      </p:sp>
      <p:cxnSp>
        <p:nvCxnSpPr>
          <p:cNvPr id="20" name="19 Conector recto de flecha"/>
          <p:cNvCxnSpPr/>
          <p:nvPr/>
        </p:nvCxnSpPr>
        <p:spPr>
          <a:xfrm>
            <a:off x="1489796" y="1778665"/>
            <a:ext cx="7620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16" idx="2"/>
            <a:endCxn id="4" idx="1"/>
          </p:cNvCxnSpPr>
          <p:nvPr/>
        </p:nvCxnSpPr>
        <p:spPr>
          <a:xfrm>
            <a:off x="6565632" y="2636594"/>
            <a:ext cx="1073002" cy="76507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1029" idx="1"/>
          </p:cNvCxnSpPr>
          <p:nvPr/>
        </p:nvCxnSpPr>
        <p:spPr>
          <a:xfrm>
            <a:off x="3995936" y="1707393"/>
            <a:ext cx="1394976" cy="2984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nvGrpSpPr>
          <p:cNvPr id="34" name="33 Grupo"/>
          <p:cNvGrpSpPr/>
          <p:nvPr/>
        </p:nvGrpSpPr>
        <p:grpSpPr>
          <a:xfrm>
            <a:off x="6846224" y="5157192"/>
            <a:ext cx="1666902" cy="1089033"/>
            <a:chOff x="6914057" y="3791628"/>
            <a:chExt cx="1666902" cy="1089033"/>
          </a:xfrm>
        </p:grpSpPr>
        <p:grpSp>
          <p:nvGrpSpPr>
            <p:cNvPr id="25" name="24 Grupo"/>
            <p:cNvGrpSpPr/>
            <p:nvPr/>
          </p:nvGrpSpPr>
          <p:grpSpPr>
            <a:xfrm>
              <a:off x="6914057" y="3791628"/>
              <a:ext cx="1666902" cy="615765"/>
              <a:chOff x="3347864" y="1482134"/>
              <a:chExt cx="1666902" cy="615765"/>
            </a:xfrm>
          </p:grpSpPr>
          <p:pic>
            <p:nvPicPr>
              <p:cNvPr id="26" name="Picture 3" descr="C:\Users\Angel\AppData\Local\Microsoft\Windows\INetCache\IE\WLLXUT3P\Volvo_FM14_Globetrotter_Tractor_with_refrigerated_trail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482134"/>
                <a:ext cx="1666902" cy="615765"/>
              </a:xfrm>
              <a:prstGeom prst="rect">
                <a:avLst/>
              </a:prstGeom>
              <a:noFill/>
              <a:extLst>
                <a:ext uri="{909E8E84-426E-40DD-AFC4-6F175D3DCCD1}">
                  <a14:hiddenFill xmlns:a14="http://schemas.microsoft.com/office/drawing/2010/main">
                    <a:solidFill>
                      <a:srgbClr val="FFFFFF"/>
                    </a:solidFill>
                  </a14:hiddenFill>
                </a:ext>
              </a:extLst>
            </p:spPr>
          </p:pic>
          <p:pic>
            <p:nvPicPr>
              <p:cNvPr id="27" name="2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070" y="1552920"/>
                <a:ext cx="288032" cy="504056"/>
              </a:xfrm>
              <a:prstGeom prst="rect">
                <a:avLst/>
              </a:prstGeom>
              <a:noFill/>
              <a:ln>
                <a:noFill/>
              </a:ln>
            </p:spPr>
          </p:pic>
        </p:grpSp>
        <p:sp>
          <p:nvSpPr>
            <p:cNvPr id="28" name="27 CuadroTexto"/>
            <p:cNvSpPr txBox="1"/>
            <p:nvPr/>
          </p:nvSpPr>
          <p:spPr>
            <a:xfrm>
              <a:off x="6916706" y="4449774"/>
              <a:ext cx="1224136" cy="430887"/>
            </a:xfrm>
            <a:prstGeom prst="rect">
              <a:avLst/>
            </a:prstGeom>
            <a:noFill/>
          </p:spPr>
          <p:txBody>
            <a:bodyPr wrap="square" rtlCol="0">
              <a:spAutoFit/>
            </a:bodyPr>
            <a:lstStyle/>
            <a:p>
              <a:pPr algn="ctr"/>
              <a:r>
                <a:rPr lang="es-ES" sz="1100" b="1" dirty="0" smtClean="0"/>
                <a:t>TRANSPORTE:</a:t>
              </a:r>
              <a:br>
                <a:rPr lang="es-ES" sz="1100" b="1" dirty="0" smtClean="0"/>
              </a:br>
              <a:r>
                <a:rPr lang="es-ES" sz="1100" b="1" dirty="0" smtClean="0"/>
                <a:t>4633 KBB</a:t>
              </a:r>
              <a:endParaRPr lang="es-ES" sz="1100" b="1" dirty="0"/>
            </a:p>
          </p:txBody>
        </p:sp>
      </p:grpSp>
      <p:grpSp>
        <p:nvGrpSpPr>
          <p:cNvPr id="44" name="43 Grupo"/>
          <p:cNvGrpSpPr/>
          <p:nvPr/>
        </p:nvGrpSpPr>
        <p:grpSpPr>
          <a:xfrm>
            <a:off x="4562555" y="5157192"/>
            <a:ext cx="1512168" cy="1397992"/>
            <a:chOff x="4562555" y="5157192"/>
            <a:chExt cx="1512168" cy="1397992"/>
          </a:xfrm>
        </p:grpSpPr>
        <p:grpSp>
          <p:nvGrpSpPr>
            <p:cNvPr id="30" name="29 Grupo"/>
            <p:cNvGrpSpPr/>
            <p:nvPr/>
          </p:nvGrpSpPr>
          <p:grpSpPr>
            <a:xfrm>
              <a:off x="4793315" y="5157192"/>
              <a:ext cx="1105535" cy="967105"/>
              <a:chOff x="1979712" y="2584132"/>
              <a:chExt cx="1105535" cy="967105"/>
            </a:xfrm>
          </p:grpSpPr>
          <p:sp>
            <p:nvSpPr>
              <p:cNvPr id="31" name="2 Rectángulo"/>
              <p:cNvSpPr/>
              <p:nvPr/>
            </p:nvSpPr>
            <p:spPr>
              <a:xfrm>
                <a:off x="1979712" y="2584132"/>
                <a:ext cx="1105535" cy="96710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32" name="31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2780928"/>
                <a:ext cx="288032" cy="504056"/>
              </a:xfrm>
              <a:prstGeom prst="rect">
                <a:avLst/>
              </a:prstGeom>
              <a:noFill/>
              <a:ln>
                <a:noFill/>
              </a:ln>
            </p:spPr>
          </p:pic>
        </p:grpSp>
        <p:sp>
          <p:nvSpPr>
            <p:cNvPr id="33" name="32 CuadroTexto"/>
            <p:cNvSpPr txBox="1"/>
            <p:nvPr/>
          </p:nvSpPr>
          <p:spPr>
            <a:xfrm>
              <a:off x="4562555" y="6124297"/>
              <a:ext cx="1512168" cy="430887"/>
            </a:xfrm>
            <a:prstGeom prst="rect">
              <a:avLst/>
            </a:prstGeom>
            <a:noFill/>
          </p:spPr>
          <p:txBody>
            <a:bodyPr wrap="square" rtlCol="0">
              <a:spAutoFit/>
            </a:bodyPr>
            <a:lstStyle/>
            <a:p>
              <a:pPr algn="ctr"/>
              <a:r>
                <a:rPr lang="es-ES" sz="1100" b="1" dirty="0" smtClean="0"/>
                <a:t>CÁMARA:</a:t>
              </a:r>
            </a:p>
            <a:p>
              <a:pPr algn="ctr"/>
              <a:r>
                <a:rPr lang="es-ES" sz="1100" b="1" dirty="0" smtClean="0"/>
                <a:t>MERCA (FRESCON)</a:t>
              </a:r>
              <a:endParaRPr lang="es-ES" sz="1100" b="1" dirty="0"/>
            </a:p>
          </p:txBody>
        </p:sp>
      </p:grpSp>
      <p:pic>
        <p:nvPicPr>
          <p:cNvPr id="1029" name="Picture 5" descr="Image result for clasificadora cerez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0912" y="1268760"/>
            <a:ext cx="2349440" cy="936947"/>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42 Conector recto de flecha"/>
          <p:cNvCxnSpPr/>
          <p:nvPr/>
        </p:nvCxnSpPr>
        <p:spPr>
          <a:xfrm flipH="1">
            <a:off x="5953564" y="5480006"/>
            <a:ext cx="778676" cy="13446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H="1">
            <a:off x="7892752" y="4416956"/>
            <a:ext cx="288032" cy="79834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nvGrpSpPr>
          <p:cNvPr id="46" name="45 Grupo"/>
          <p:cNvGrpSpPr/>
          <p:nvPr/>
        </p:nvGrpSpPr>
        <p:grpSpPr>
          <a:xfrm>
            <a:off x="4170597" y="3161368"/>
            <a:ext cx="1666902" cy="1221548"/>
            <a:chOff x="6914057" y="3791628"/>
            <a:chExt cx="1666902" cy="1221548"/>
          </a:xfrm>
        </p:grpSpPr>
        <p:grpSp>
          <p:nvGrpSpPr>
            <p:cNvPr id="47" name="46 Grupo"/>
            <p:cNvGrpSpPr/>
            <p:nvPr/>
          </p:nvGrpSpPr>
          <p:grpSpPr>
            <a:xfrm>
              <a:off x="6914057" y="3791628"/>
              <a:ext cx="1666902" cy="615765"/>
              <a:chOff x="3347864" y="1482134"/>
              <a:chExt cx="1666902" cy="615765"/>
            </a:xfrm>
          </p:grpSpPr>
          <p:pic>
            <p:nvPicPr>
              <p:cNvPr id="49" name="Picture 3" descr="C:\Users\Angel\AppData\Local\Microsoft\Windows\INetCache\IE\WLLXUT3P\Volvo_FM14_Globetrotter_Tractor_with_refrigerated_trail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482134"/>
                <a:ext cx="1666902" cy="615765"/>
              </a:xfrm>
              <a:prstGeom prst="rect">
                <a:avLst/>
              </a:prstGeom>
              <a:noFill/>
              <a:extLst>
                <a:ext uri="{909E8E84-426E-40DD-AFC4-6F175D3DCCD1}">
                  <a14:hiddenFill xmlns:a14="http://schemas.microsoft.com/office/drawing/2010/main">
                    <a:solidFill>
                      <a:srgbClr val="FFFFFF"/>
                    </a:solidFill>
                  </a14:hiddenFill>
                </a:ext>
              </a:extLst>
            </p:spPr>
          </p:pic>
          <p:pic>
            <p:nvPicPr>
              <p:cNvPr id="50" name="4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070" y="1552920"/>
                <a:ext cx="288032" cy="504056"/>
              </a:xfrm>
              <a:prstGeom prst="rect">
                <a:avLst/>
              </a:prstGeom>
              <a:noFill/>
              <a:ln>
                <a:noFill/>
              </a:ln>
            </p:spPr>
          </p:pic>
        </p:grpSp>
        <p:sp>
          <p:nvSpPr>
            <p:cNvPr id="48" name="47 CuadroTexto"/>
            <p:cNvSpPr txBox="1"/>
            <p:nvPr/>
          </p:nvSpPr>
          <p:spPr>
            <a:xfrm>
              <a:off x="7122563" y="4582289"/>
              <a:ext cx="1224136" cy="430887"/>
            </a:xfrm>
            <a:prstGeom prst="rect">
              <a:avLst/>
            </a:prstGeom>
            <a:noFill/>
          </p:spPr>
          <p:txBody>
            <a:bodyPr wrap="square" rtlCol="0">
              <a:spAutoFit/>
            </a:bodyPr>
            <a:lstStyle/>
            <a:p>
              <a:pPr algn="ctr"/>
              <a:r>
                <a:rPr lang="es-ES" sz="1100" b="1" dirty="0" smtClean="0"/>
                <a:t>TRANSPORTE:</a:t>
              </a:r>
              <a:br>
                <a:rPr lang="es-ES" sz="1100" b="1" dirty="0" smtClean="0"/>
              </a:br>
              <a:r>
                <a:rPr lang="es-ES" sz="1100" b="1" dirty="0" smtClean="0"/>
                <a:t>3102 JFZ</a:t>
              </a:r>
              <a:endParaRPr lang="es-ES" sz="1100" b="1" dirty="0"/>
            </a:p>
          </p:txBody>
        </p:sp>
      </p:grpSp>
      <p:cxnSp>
        <p:nvCxnSpPr>
          <p:cNvPr id="51" name="50 Conector recto de flecha"/>
          <p:cNvCxnSpPr>
            <a:stCxn id="31" idx="0"/>
          </p:cNvCxnSpPr>
          <p:nvPr/>
        </p:nvCxnSpPr>
        <p:spPr>
          <a:xfrm flipH="1" flipV="1">
            <a:off x="5004048" y="4416956"/>
            <a:ext cx="342035" cy="74023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nvGrpSpPr>
          <p:cNvPr id="55" name="54 Grupo"/>
          <p:cNvGrpSpPr/>
          <p:nvPr/>
        </p:nvGrpSpPr>
        <p:grpSpPr>
          <a:xfrm>
            <a:off x="1259632" y="3018964"/>
            <a:ext cx="1512168" cy="1397992"/>
            <a:chOff x="4562555" y="5157192"/>
            <a:chExt cx="1512168" cy="1397992"/>
          </a:xfrm>
        </p:grpSpPr>
        <p:grpSp>
          <p:nvGrpSpPr>
            <p:cNvPr id="56" name="55 Grupo"/>
            <p:cNvGrpSpPr/>
            <p:nvPr/>
          </p:nvGrpSpPr>
          <p:grpSpPr>
            <a:xfrm>
              <a:off x="4793315" y="5157192"/>
              <a:ext cx="1105535" cy="967105"/>
              <a:chOff x="1979712" y="2584132"/>
              <a:chExt cx="1105535" cy="967105"/>
            </a:xfrm>
          </p:grpSpPr>
          <p:sp>
            <p:nvSpPr>
              <p:cNvPr id="58" name="2 Rectángulo"/>
              <p:cNvSpPr/>
              <p:nvPr/>
            </p:nvSpPr>
            <p:spPr>
              <a:xfrm>
                <a:off x="1979712" y="2584132"/>
                <a:ext cx="1105535" cy="96710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59" name="5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2780928"/>
                <a:ext cx="288032" cy="504056"/>
              </a:xfrm>
              <a:prstGeom prst="rect">
                <a:avLst/>
              </a:prstGeom>
              <a:noFill/>
              <a:ln>
                <a:noFill/>
              </a:ln>
            </p:spPr>
          </p:pic>
        </p:grpSp>
        <p:sp>
          <p:nvSpPr>
            <p:cNvPr id="57" name="56 CuadroTexto"/>
            <p:cNvSpPr txBox="1"/>
            <p:nvPr/>
          </p:nvSpPr>
          <p:spPr>
            <a:xfrm>
              <a:off x="4562555" y="6124297"/>
              <a:ext cx="1512168" cy="430887"/>
            </a:xfrm>
            <a:prstGeom prst="rect">
              <a:avLst/>
            </a:prstGeom>
            <a:noFill/>
          </p:spPr>
          <p:txBody>
            <a:bodyPr wrap="square" rtlCol="0">
              <a:spAutoFit/>
            </a:bodyPr>
            <a:lstStyle/>
            <a:p>
              <a:pPr algn="ctr"/>
              <a:r>
                <a:rPr lang="es-ES" sz="1100" b="1" dirty="0" smtClean="0"/>
                <a:t>CÁMARA:</a:t>
              </a:r>
            </a:p>
            <a:p>
              <a:pPr algn="ctr"/>
              <a:r>
                <a:rPr lang="es-ES" sz="1100" b="1" dirty="0" smtClean="0"/>
                <a:t>J. P. PUAUD (PARIS)</a:t>
              </a:r>
              <a:endParaRPr lang="es-ES" sz="1100" b="1" dirty="0"/>
            </a:p>
          </p:txBody>
        </p:sp>
      </p:grpSp>
      <p:cxnSp>
        <p:nvCxnSpPr>
          <p:cNvPr id="60" name="59 Conector recto de flecha"/>
          <p:cNvCxnSpPr/>
          <p:nvPr/>
        </p:nvCxnSpPr>
        <p:spPr>
          <a:xfrm flipH="1">
            <a:off x="2626575" y="3467788"/>
            <a:ext cx="1441369"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1151131" y="5900044"/>
            <a:ext cx="1224136" cy="430887"/>
          </a:xfrm>
          <a:prstGeom prst="rect">
            <a:avLst/>
          </a:prstGeom>
          <a:noFill/>
        </p:spPr>
        <p:txBody>
          <a:bodyPr wrap="square" rtlCol="0">
            <a:spAutoFit/>
          </a:bodyPr>
          <a:lstStyle/>
          <a:p>
            <a:pPr algn="ctr"/>
            <a:r>
              <a:rPr lang="es-ES" sz="1100" b="1" dirty="0" smtClean="0"/>
              <a:t>REPARTOS LOCALES</a:t>
            </a:r>
            <a:endParaRPr lang="es-ES" sz="1100" b="1" dirty="0"/>
          </a:p>
        </p:txBody>
      </p:sp>
      <p:pic>
        <p:nvPicPr>
          <p:cNvPr id="1031" name="Picture 7" descr="Image result for furgoneta refriger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220" y="4970921"/>
            <a:ext cx="1503062" cy="844417"/>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68 Conector recto de flecha"/>
          <p:cNvCxnSpPr/>
          <p:nvPr/>
        </p:nvCxnSpPr>
        <p:spPr>
          <a:xfrm flipH="1">
            <a:off x="1792408" y="4416956"/>
            <a:ext cx="90343" cy="55396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7740352" y="1204911"/>
            <a:ext cx="1353178" cy="1107996"/>
          </a:xfrm>
          <a:prstGeom prst="rect">
            <a:avLst/>
          </a:prstGeom>
          <a:noFill/>
        </p:spPr>
        <p:txBody>
          <a:bodyPr wrap="square" rtlCol="0">
            <a:spAutoFit/>
          </a:bodyPr>
          <a:lstStyle/>
          <a:p>
            <a:pPr algn="ctr"/>
            <a:r>
              <a:rPr lang="es-ES" sz="1100" b="1" dirty="0" smtClean="0"/>
              <a:t>Saltos, vibraciones, golpes, desembolsado, velocidad de enfriamiento,</a:t>
            </a:r>
          </a:p>
          <a:p>
            <a:pPr algn="ctr"/>
            <a:r>
              <a:rPr lang="es-ES" sz="1100" b="1" dirty="0" err="1" smtClean="0"/>
              <a:t>Prop</a:t>
            </a:r>
            <a:r>
              <a:rPr lang="es-ES" sz="1100" b="1" dirty="0" smtClean="0"/>
              <a:t>. Agua lavado</a:t>
            </a:r>
            <a:endParaRPr lang="es-ES" sz="1100" b="1" dirty="0"/>
          </a:p>
        </p:txBody>
      </p:sp>
      <p:sp>
        <p:nvSpPr>
          <p:cNvPr id="53" name="52 CuadroTexto"/>
          <p:cNvSpPr txBox="1"/>
          <p:nvPr/>
        </p:nvSpPr>
        <p:spPr>
          <a:xfrm>
            <a:off x="5855501" y="3117795"/>
            <a:ext cx="1224136" cy="938719"/>
          </a:xfrm>
          <a:prstGeom prst="rect">
            <a:avLst/>
          </a:prstGeom>
          <a:noFill/>
        </p:spPr>
        <p:txBody>
          <a:bodyPr wrap="square" rtlCol="0">
            <a:spAutoFit/>
          </a:bodyPr>
          <a:lstStyle/>
          <a:p>
            <a:pPr algn="ctr"/>
            <a:r>
              <a:rPr lang="es-ES" sz="1100" b="1" dirty="0" smtClean="0"/>
              <a:t>Vibraciones, acelerómetros</a:t>
            </a:r>
          </a:p>
          <a:p>
            <a:pPr algn="ctr"/>
            <a:r>
              <a:rPr lang="es-ES" sz="1100" b="1" dirty="0" smtClean="0"/>
              <a:t>posicionamiento</a:t>
            </a:r>
          </a:p>
          <a:p>
            <a:pPr algn="ctr"/>
            <a:r>
              <a:rPr lang="es-ES" sz="1100" b="1" dirty="0" smtClean="0"/>
              <a:t>Grupajes, </a:t>
            </a:r>
            <a:r>
              <a:rPr lang="es-ES" sz="1100" b="1" dirty="0" err="1" smtClean="0"/>
              <a:t>packaging</a:t>
            </a:r>
            <a:endParaRPr lang="es-ES" sz="1100" b="1" dirty="0"/>
          </a:p>
        </p:txBody>
      </p:sp>
      <p:sp>
        <p:nvSpPr>
          <p:cNvPr id="54" name="53 CuadroTexto"/>
          <p:cNvSpPr txBox="1"/>
          <p:nvPr/>
        </p:nvSpPr>
        <p:spPr>
          <a:xfrm>
            <a:off x="7901058" y="5955019"/>
            <a:ext cx="1224136" cy="769441"/>
          </a:xfrm>
          <a:prstGeom prst="rect">
            <a:avLst/>
          </a:prstGeom>
          <a:noFill/>
        </p:spPr>
        <p:txBody>
          <a:bodyPr wrap="square" rtlCol="0">
            <a:spAutoFit/>
          </a:bodyPr>
          <a:lstStyle/>
          <a:p>
            <a:pPr algn="ctr"/>
            <a:r>
              <a:rPr lang="es-ES" sz="1100" b="1" dirty="0" smtClean="0"/>
              <a:t>Vibraciones, acelerómetros</a:t>
            </a:r>
          </a:p>
          <a:p>
            <a:pPr algn="ctr"/>
            <a:r>
              <a:rPr lang="es-ES" sz="1100" b="1" dirty="0" smtClean="0"/>
              <a:t>posicionamiento</a:t>
            </a:r>
          </a:p>
          <a:p>
            <a:pPr algn="ctr"/>
            <a:r>
              <a:rPr lang="es-ES" sz="1100" b="1" dirty="0" smtClean="0"/>
              <a:t>grupajes</a:t>
            </a:r>
            <a:endParaRPr lang="es-ES" sz="1100" b="1" dirty="0"/>
          </a:p>
        </p:txBody>
      </p:sp>
      <p:pic>
        <p:nvPicPr>
          <p:cNvPr id="61" name="60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7895" y="5101960"/>
            <a:ext cx="288032" cy="504056"/>
          </a:xfrm>
          <a:prstGeom prst="rect">
            <a:avLst/>
          </a:prstGeom>
          <a:noFill/>
          <a:ln>
            <a:noFill/>
          </a:ln>
        </p:spPr>
      </p:pic>
      <p:sp>
        <p:nvSpPr>
          <p:cNvPr id="62" name="61 CuadroTexto"/>
          <p:cNvSpPr txBox="1"/>
          <p:nvPr/>
        </p:nvSpPr>
        <p:spPr>
          <a:xfrm>
            <a:off x="2719113" y="5334269"/>
            <a:ext cx="985669" cy="261610"/>
          </a:xfrm>
          <a:prstGeom prst="rect">
            <a:avLst/>
          </a:prstGeom>
          <a:noFill/>
        </p:spPr>
        <p:txBody>
          <a:bodyPr wrap="square" rtlCol="0">
            <a:spAutoFit/>
          </a:bodyPr>
          <a:lstStyle/>
          <a:p>
            <a:pPr algn="ctr"/>
            <a:r>
              <a:rPr lang="es-ES" sz="1100" b="1" dirty="0" smtClean="0"/>
              <a:t>Aperturas</a:t>
            </a:r>
            <a:endParaRPr lang="es-ES" sz="1100" b="1" dirty="0"/>
          </a:p>
        </p:txBody>
      </p:sp>
      <p:sp>
        <p:nvSpPr>
          <p:cNvPr id="63" name="62 CuadroTexto"/>
          <p:cNvSpPr txBox="1"/>
          <p:nvPr/>
        </p:nvSpPr>
        <p:spPr>
          <a:xfrm>
            <a:off x="-10071" y="1021249"/>
            <a:ext cx="985669" cy="261610"/>
          </a:xfrm>
          <a:prstGeom prst="rect">
            <a:avLst/>
          </a:prstGeom>
          <a:noFill/>
        </p:spPr>
        <p:txBody>
          <a:bodyPr wrap="square" rtlCol="0">
            <a:spAutoFit/>
          </a:bodyPr>
          <a:lstStyle/>
          <a:p>
            <a:pPr algn="ctr"/>
            <a:r>
              <a:rPr lang="es-ES" sz="1100" b="1" dirty="0" smtClean="0"/>
              <a:t>Clima, suelo</a:t>
            </a:r>
            <a:endParaRPr lang="es-ES" sz="1100" b="1" dirty="0"/>
          </a:p>
        </p:txBody>
      </p:sp>
    </p:spTree>
    <p:extLst>
      <p:ext uri="{BB962C8B-B14F-4D97-AF65-F5344CB8AC3E}">
        <p14:creationId xmlns:p14="http://schemas.microsoft.com/office/powerpoint/2010/main" val="36965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42" y="764704"/>
            <a:ext cx="9023854" cy="369332"/>
          </a:xfrm>
          <a:prstGeom prst="rect">
            <a:avLst/>
          </a:prstGeom>
        </p:spPr>
        <p:txBody>
          <a:bodyPr wrap="square">
            <a:spAutoFit/>
          </a:bodyPr>
          <a:lstStyle/>
          <a:p>
            <a:pPr algn="just"/>
            <a:r>
              <a:rPr lang="es-ES" b="1" u="sng" cap="all" dirty="0" smtClean="0">
                <a:solidFill>
                  <a:schemeClr val="accent3">
                    <a:lumMod val="75000"/>
                  </a:schemeClr>
                </a:solidFill>
                <a:effectLst>
                  <a:outerShdw blurRad="38100" dist="38100" dir="2700000" algn="tl">
                    <a:srgbClr val="000000">
                      <a:alpha val="43137"/>
                    </a:srgbClr>
                  </a:outerShdw>
                </a:effectLst>
                <a:cs typeface="Arial" pitchFamily="34" charset="0"/>
              </a:rPr>
              <a:t>Capturas de pantalla</a:t>
            </a:r>
            <a:endParaRPr lang="es-ES" b="1" u="sng" cap="all" dirty="0">
              <a:solidFill>
                <a:schemeClr val="accent3">
                  <a:lumMod val="75000"/>
                </a:schemeClr>
              </a:solidFill>
              <a:effectLst>
                <a:outerShdw blurRad="38100" dist="38100" dir="2700000" algn="tl">
                  <a:srgbClr val="000000">
                    <a:alpha val="43137"/>
                  </a:srgbClr>
                </a:outerShdw>
              </a:effectLst>
              <a:cs typeface="Arial" pitchFamily="34" charset="0"/>
            </a:endParaRPr>
          </a:p>
        </p:txBody>
      </p:sp>
      <p:sp>
        <p:nvSpPr>
          <p:cNvPr id="44" name="7 CuadroTexto"/>
          <p:cNvSpPr txBox="1"/>
          <p:nvPr/>
        </p:nvSpPr>
        <p:spPr>
          <a:xfrm>
            <a:off x="-2462" y="50794"/>
            <a:ext cx="8996849" cy="707886"/>
          </a:xfrm>
          <a:prstGeom prst="rect">
            <a:avLst/>
          </a:prstGeom>
          <a:noFill/>
        </p:spPr>
        <p:txBody>
          <a:bodyPr wrap="square" rtlCol="0">
            <a:spAutoFit/>
          </a:bodyPr>
          <a:lstStyle/>
          <a:p>
            <a:pPr algn="just"/>
            <a:r>
              <a:rPr lang="es-ES" sz="2000" b="1" dirty="0" smtClean="0">
                <a:solidFill>
                  <a:schemeClr val="tx2"/>
                </a:solidFill>
                <a:effectLst>
                  <a:outerShdw blurRad="38100" dist="38100" dir="2700000" algn="tl">
                    <a:srgbClr val="000000">
                      <a:alpha val="43137"/>
                    </a:srgbClr>
                  </a:outerShdw>
                </a:effectLst>
              </a:rPr>
              <a:t>Plataforma de simulación y cálculos para procesos de </a:t>
            </a:r>
            <a:r>
              <a:rPr lang="es-ES" sz="2000" b="1" dirty="0" err="1" smtClean="0">
                <a:solidFill>
                  <a:schemeClr val="tx2"/>
                </a:solidFill>
                <a:effectLst>
                  <a:outerShdw blurRad="38100" dist="38100" dir="2700000" algn="tl">
                    <a:srgbClr val="000000">
                      <a:alpha val="43137"/>
                    </a:srgbClr>
                  </a:outerShdw>
                </a:effectLst>
              </a:rPr>
              <a:t>postcosecha</a:t>
            </a:r>
            <a:endParaRPr lang="es-ES" sz="2000" b="1" dirty="0">
              <a:solidFill>
                <a:schemeClr val="tx2"/>
              </a:solidFill>
              <a:effectLst>
                <a:outerShdw blurRad="38100" dist="38100" dir="2700000" algn="tl">
                  <a:srgbClr val="000000">
                    <a:alpha val="43137"/>
                  </a:srgbClr>
                </a:outerShdw>
              </a:effectLst>
            </a:endParaRPr>
          </a:p>
          <a:p>
            <a:pPr algn="just"/>
            <a:r>
              <a:rPr lang="es-ES" sz="2000" b="1" dirty="0" smtClean="0">
                <a:solidFill>
                  <a:schemeClr val="accent2">
                    <a:lumMod val="75000"/>
                  </a:schemeClr>
                </a:solidFill>
              </a:rPr>
              <a:t> </a:t>
            </a:r>
            <a:endParaRPr lang="es-ES" sz="2000" b="1" dirty="0" smtClean="0">
              <a:solidFill>
                <a:schemeClr val="accent3">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2" y="1340768"/>
            <a:ext cx="3240360" cy="223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9532" y="1491588"/>
            <a:ext cx="2652859" cy="192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1628" y="1510516"/>
            <a:ext cx="2822074" cy="219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943" y="4221088"/>
            <a:ext cx="2609589" cy="213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4221088"/>
            <a:ext cx="2631756" cy="196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3755" y="4653136"/>
            <a:ext cx="2667126" cy="187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265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5897706"/>
            <a:ext cx="925575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65976" y="193631"/>
            <a:ext cx="9020721" cy="783193"/>
          </a:xfrm>
          <a:prstGeom prst="roundRect">
            <a:avLst/>
          </a:prstGeom>
          <a:solidFill>
            <a:schemeClr val="accent3">
              <a:lumMod val="60000"/>
              <a:lumOff val="40000"/>
            </a:schemeClr>
          </a:solidFill>
        </p:spPr>
        <p:txBody>
          <a:bodyPr wrap="square" rtlCol="0">
            <a:spAutoFit/>
          </a:bodyPr>
          <a:lstStyle/>
          <a:p>
            <a:pPr algn="just"/>
            <a:r>
              <a:rPr lang="es-ES" sz="2000" b="1" i="1" dirty="0" smtClean="0">
                <a:effectLst>
                  <a:outerShdw blurRad="38100" dist="38100" dir="2700000" algn="tl">
                    <a:srgbClr val="000000">
                      <a:alpha val="43137"/>
                    </a:srgbClr>
                  </a:outerShdw>
                </a:effectLst>
              </a:rPr>
              <a:t>GO </a:t>
            </a:r>
            <a:r>
              <a:rPr lang="es-ES" sz="2000" b="1" i="1" u="sng" dirty="0" smtClean="0">
                <a:effectLst>
                  <a:outerShdw blurRad="38100" dist="38100" dir="2700000" algn="tl">
                    <a:srgbClr val="000000">
                      <a:alpha val="43137"/>
                    </a:srgbClr>
                  </a:outerShdw>
                </a:effectLst>
              </a:rPr>
              <a:t>TECNIFRUT</a:t>
            </a:r>
            <a:r>
              <a:rPr lang="es-ES" sz="2000" b="1" i="1" dirty="0" smtClean="0">
                <a:effectLst>
                  <a:outerShdw blurRad="38100" dist="38100" dir="2700000" algn="tl">
                    <a:srgbClr val="000000">
                      <a:alpha val="43137"/>
                    </a:srgbClr>
                  </a:outerShdw>
                </a:effectLst>
              </a:rPr>
              <a:t> para el “Diseño de soluciones tecnológicas para la </a:t>
            </a:r>
            <a:r>
              <a:rPr lang="es-ES" sz="2000" b="1" i="1" dirty="0">
                <a:effectLst>
                  <a:outerShdw blurRad="38100" dist="38100" dir="2700000" algn="tl">
                    <a:srgbClr val="000000">
                      <a:alpha val="43137"/>
                    </a:srgbClr>
                  </a:outerShdw>
                </a:effectLst>
              </a:rPr>
              <a:t>monitorización de </a:t>
            </a:r>
            <a:r>
              <a:rPr lang="es-ES" sz="2000" b="1" i="1" dirty="0" smtClean="0">
                <a:effectLst>
                  <a:outerShdw blurRad="38100" dist="38100" dir="2700000" algn="tl">
                    <a:srgbClr val="000000">
                      <a:alpha val="43137"/>
                    </a:srgbClr>
                  </a:outerShdw>
                </a:effectLst>
              </a:rPr>
              <a:t>la calidad de la fruta durante su ciclo logístico”.</a:t>
            </a:r>
            <a:endParaRPr lang="es-ES" sz="2000" i="1" dirty="0">
              <a:effectLst>
                <a:outerShdw blurRad="38100" dist="38100" dir="2700000" algn="tl">
                  <a:srgbClr val="000000">
                    <a:alpha val="43137"/>
                  </a:srgbClr>
                </a:outerShdw>
              </a:effectLst>
            </a:endParaRPr>
          </a:p>
        </p:txBody>
      </p:sp>
      <p:sp>
        <p:nvSpPr>
          <p:cNvPr id="24" name="23 CuadroTexto"/>
          <p:cNvSpPr txBox="1"/>
          <p:nvPr/>
        </p:nvSpPr>
        <p:spPr>
          <a:xfrm>
            <a:off x="31758" y="4354561"/>
            <a:ext cx="6458243" cy="646331"/>
          </a:xfrm>
          <a:prstGeom prst="rect">
            <a:avLst/>
          </a:prstGeom>
          <a:noFill/>
        </p:spPr>
        <p:txBody>
          <a:bodyPr wrap="none" rtlCol="0">
            <a:spAutoFit/>
          </a:bodyPr>
          <a:lstStyle/>
          <a:p>
            <a:r>
              <a:rPr lang="es-ES" sz="3600" b="1" dirty="0" smtClean="0">
                <a:solidFill>
                  <a:schemeClr val="accent6">
                    <a:lumMod val="75000"/>
                  </a:schemeClr>
                </a:solidFill>
                <a:effectLst>
                  <a:outerShdw blurRad="38100" dist="38100" dir="2700000" algn="tl">
                    <a:srgbClr val="000000">
                      <a:alpha val="43137"/>
                    </a:srgbClr>
                  </a:outerShdw>
                </a:effectLst>
              </a:rPr>
              <a:t>Contacto para dudas o asistencia</a:t>
            </a:r>
            <a:endParaRPr lang="es-ES" sz="1600" b="1" u="sng" dirty="0">
              <a:solidFill>
                <a:schemeClr val="accent6">
                  <a:lumMod val="75000"/>
                </a:schemeClr>
              </a:solidFill>
              <a:effectLst>
                <a:outerShdw blurRad="38100" dist="38100" dir="2700000" algn="tl">
                  <a:srgbClr val="000000">
                    <a:alpha val="43137"/>
                  </a:srgbClr>
                </a:outerShdw>
              </a:effectLst>
            </a:endParaRPr>
          </a:p>
        </p:txBody>
      </p:sp>
      <p:sp>
        <p:nvSpPr>
          <p:cNvPr id="25" name="24 CuadroTexto"/>
          <p:cNvSpPr txBox="1"/>
          <p:nvPr/>
        </p:nvSpPr>
        <p:spPr>
          <a:xfrm>
            <a:off x="39960" y="5008437"/>
            <a:ext cx="9086697" cy="1077218"/>
          </a:xfrm>
          <a:prstGeom prst="rect">
            <a:avLst/>
          </a:prstGeom>
          <a:noFill/>
        </p:spPr>
        <p:txBody>
          <a:bodyPr wrap="square" rtlCol="0">
            <a:spAutoFit/>
          </a:bodyPr>
          <a:lstStyle/>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Asuntos</a:t>
            </a:r>
            <a:r>
              <a:rPr lang="es-ES" sz="1600" b="1" i="1" dirty="0" smtClean="0">
                <a:solidFill>
                  <a:schemeClr val="tx1">
                    <a:lumMod val="50000"/>
                    <a:lumOff val="50000"/>
                  </a:schemeClr>
                </a:solidFill>
                <a:effectLst>
                  <a:outerShdw blurRad="38100" dist="38100" dir="2700000" algn="tl">
                    <a:srgbClr val="000000">
                      <a:alpha val="43137"/>
                    </a:srgbClr>
                  </a:outerShdw>
                </a:effectLst>
              </a:rPr>
              <a:t>: Plataforma de simulación de procesos Estado del Sello de Excelencia. </a:t>
            </a:r>
            <a:endParaRPr lang="es-ES" sz="1600" b="1" i="1" dirty="0" smtClean="0">
              <a:solidFill>
                <a:schemeClr val="tx1">
                  <a:lumMod val="50000"/>
                  <a:lumOff val="50000"/>
                </a:schemeClr>
              </a:solidFill>
              <a:effectLst>
                <a:outerShdw blurRad="38100" dist="38100" dir="2700000" algn="tl">
                  <a:srgbClr val="000000">
                    <a:alpha val="43137"/>
                  </a:srgbClr>
                </a:outerShdw>
              </a:effectLst>
            </a:endParaRPr>
          </a:p>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Contactos:</a:t>
            </a:r>
            <a:endParaRPr lang="es-ES" sz="1600" b="1" i="1" dirty="0" smtClean="0">
              <a:solidFill>
                <a:schemeClr val="accent1">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GEEZAR: Ángel Martínez, Pablo Estrada</a:t>
            </a:r>
            <a:endParaRPr lang="es-ES" sz="1600" b="1" i="1" dirty="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tx1">
                  <a:lumMod val="50000"/>
                  <a:lumOff val="50000"/>
                </a:schemeClr>
              </a:solidFill>
              <a:effectLst>
                <a:outerShdw blurRad="38100" dist="38100" dir="2700000" algn="tl">
                  <a:srgbClr val="000000">
                    <a:alpha val="43137"/>
                  </a:srgbClr>
                </a:outerShdw>
              </a:effectLst>
            </a:endParaRPr>
          </a:p>
        </p:txBody>
      </p:sp>
      <p:sp>
        <p:nvSpPr>
          <p:cNvPr id="6" name="5 CuadroTexto"/>
          <p:cNvSpPr txBox="1"/>
          <p:nvPr/>
        </p:nvSpPr>
        <p:spPr>
          <a:xfrm>
            <a:off x="-8202" y="1630541"/>
            <a:ext cx="4196790" cy="646331"/>
          </a:xfrm>
          <a:prstGeom prst="rect">
            <a:avLst/>
          </a:prstGeom>
          <a:noFill/>
        </p:spPr>
        <p:txBody>
          <a:bodyPr wrap="none" rtlCol="0">
            <a:spAutoFit/>
          </a:bodyPr>
          <a:lstStyle/>
          <a:p>
            <a:r>
              <a:rPr lang="es-ES" sz="3600" b="1" dirty="0" smtClean="0">
                <a:solidFill>
                  <a:schemeClr val="accent6">
                    <a:lumMod val="75000"/>
                  </a:schemeClr>
                </a:solidFill>
                <a:effectLst>
                  <a:outerShdw blurRad="38100" dist="38100" dir="2700000" algn="tl">
                    <a:srgbClr val="000000">
                      <a:alpha val="43137"/>
                    </a:srgbClr>
                  </a:outerShdw>
                </a:effectLst>
              </a:rPr>
              <a:t>Afecciones COVID-19</a:t>
            </a:r>
            <a:endParaRPr lang="es-ES" sz="1600" b="1" u="sng" dirty="0">
              <a:solidFill>
                <a:schemeClr val="accent6">
                  <a:lumMod val="75000"/>
                </a:schemeClr>
              </a:solidFill>
              <a:effectLst>
                <a:outerShdw blurRad="38100" dist="38100" dir="2700000" algn="tl">
                  <a:srgbClr val="000000">
                    <a:alpha val="43137"/>
                  </a:srgbClr>
                </a:outerShdw>
              </a:effectLst>
            </a:endParaRPr>
          </a:p>
        </p:txBody>
      </p:sp>
      <p:sp>
        <p:nvSpPr>
          <p:cNvPr id="7" name="6 CuadroTexto"/>
          <p:cNvSpPr txBox="1"/>
          <p:nvPr/>
        </p:nvSpPr>
        <p:spPr>
          <a:xfrm>
            <a:off x="0" y="2284417"/>
            <a:ext cx="9086697" cy="1323439"/>
          </a:xfrm>
          <a:prstGeom prst="rect">
            <a:avLst/>
          </a:prstGeom>
          <a:noFill/>
        </p:spPr>
        <p:txBody>
          <a:bodyPr wrap="square" rtlCol="0">
            <a:spAutoFit/>
          </a:bodyPr>
          <a:lstStyle/>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Pruebas en plataforma en condiciones de simulación, sin pruebas reales de proceso en campo</a:t>
            </a:r>
          </a:p>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Mejora: Se aprovechó para adaptar a nuevo lenguaje, sistema </a:t>
            </a:r>
            <a:r>
              <a:rPr lang="es-ES" sz="1600" b="1" i="1" dirty="0" err="1" smtClean="0">
                <a:solidFill>
                  <a:schemeClr val="accent1">
                    <a:lumMod val="75000"/>
                  </a:schemeClr>
                </a:solidFill>
                <a:effectLst>
                  <a:outerShdw blurRad="38100" dist="38100" dir="2700000" algn="tl">
                    <a:srgbClr val="000000">
                      <a:alpha val="43137"/>
                    </a:srgbClr>
                  </a:outerShdw>
                </a:effectLst>
              </a:rPr>
              <a:t>responsive</a:t>
            </a:r>
            <a:r>
              <a:rPr lang="es-ES" sz="1600" b="1" i="1" dirty="0" smtClean="0">
                <a:solidFill>
                  <a:schemeClr val="accent1">
                    <a:lumMod val="75000"/>
                  </a:schemeClr>
                </a:solidFill>
                <a:effectLst>
                  <a:outerShdw blurRad="38100" dist="38100" dir="2700000" algn="tl">
                    <a:srgbClr val="000000">
                      <a:alpha val="43137"/>
                    </a:srgbClr>
                  </a:outerShdw>
                </a:effectLst>
              </a:rPr>
              <a:t>, etc.</a:t>
            </a:r>
            <a:endParaRPr lang="es-ES" sz="1600" b="1" i="1" dirty="0" smtClean="0">
              <a:solidFill>
                <a:schemeClr val="accent1">
                  <a:lumMod val="75000"/>
                </a:schemeClr>
              </a:solidFill>
              <a:effectLst>
                <a:outerShdw blurRad="38100" dist="38100" dir="2700000" algn="tl">
                  <a:srgbClr val="000000">
                    <a:alpha val="43137"/>
                  </a:srgbClr>
                </a:outerShdw>
              </a:effectLst>
            </a:endParaRPr>
          </a:p>
          <a:p>
            <a:pPr marL="0" lvl="1" algn="just"/>
            <a:endParaRPr lang="es-ES" sz="1600" b="1" i="1" dirty="0" smtClean="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569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5897706"/>
            <a:ext cx="925575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65976" y="193631"/>
            <a:ext cx="9020721" cy="783193"/>
          </a:xfrm>
          <a:prstGeom prst="roundRect">
            <a:avLst/>
          </a:prstGeom>
          <a:solidFill>
            <a:schemeClr val="accent3">
              <a:lumMod val="60000"/>
              <a:lumOff val="40000"/>
            </a:schemeClr>
          </a:solidFill>
        </p:spPr>
        <p:txBody>
          <a:bodyPr wrap="square" rtlCol="0">
            <a:spAutoFit/>
          </a:bodyPr>
          <a:lstStyle/>
          <a:p>
            <a:pPr algn="just"/>
            <a:r>
              <a:rPr lang="es-ES" sz="2000" b="1" i="1" dirty="0" smtClean="0">
                <a:effectLst>
                  <a:outerShdw blurRad="38100" dist="38100" dir="2700000" algn="tl">
                    <a:srgbClr val="000000">
                      <a:alpha val="43137"/>
                    </a:srgbClr>
                  </a:outerShdw>
                </a:effectLst>
              </a:rPr>
              <a:t>GO </a:t>
            </a:r>
            <a:r>
              <a:rPr lang="es-ES" sz="2000" b="1" i="1" u="sng" dirty="0" smtClean="0">
                <a:effectLst>
                  <a:outerShdw blurRad="38100" dist="38100" dir="2700000" algn="tl">
                    <a:srgbClr val="000000">
                      <a:alpha val="43137"/>
                    </a:srgbClr>
                  </a:outerShdw>
                </a:effectLst>
              </a:rPr>
              <a:t>TECNIFRUT</a:t>
            </a:r>
            <a:r>
              <a:rPr lang="es-ES" sz="2000" b="1" i="1" dirty="0" smtClean="0">
                <a:effectLst>
                  <a:outerShdw blurRad="38100" dist="38100" dir="2700000" algn="tl">
                    <a:srgbClr val="000000">
                      <a:alpha val="43137"/>
                    </a:srgbClr>
                  </a:outerShdw>
                </a:effectLst>
              </a:rPr>
              <a:t> para el “Diseño de soluciones tecnológicas para la </a:t>
            </a:r>
            <a:r>
              <a:rPr lang="es-ES" sz="2000" b="1" i="1" dirty="0">
                <a:effectLst>
                  <a:outerShdw blurRad="38100" dist="38100" dir="2700000" algn="tl">
                    <a:srgbClr val="000000">
                      <a:alpha val="43137"/>
                    </a:srgbClr>
                  </a:outerShdw>
                </a:effectLst>
              </a:rPr>
              <a:t>monitorización de </a:t>
            </a:r>
            <a:r>
              <a:rPr lang="es-ES" sz="2000" b="1" i="1" dirty="0" smtClean="0">
                <a:effectLst>
                  <a:outerShdw blurRad="38100" dist="38100" dir="2700000" algn="tl">
                    <a:srgbClr val="000000">
                      <a:alpha val="43137"/>
                    </a:srgbClr>
                  </a:outerShdw>
                </a:effectLst>
              </a:rPr>
              <a:t>la calidad de la fruta durante su ciclo logístico”.</a:t>
            </a:r>
            <a:endParaRPr lang="es-ES" sz="2000" i="1" dirty="0">
              <a:effectLst>
                <a:outerShdw blurRad="38100" dist="38100" dir="2700000" algn="tl">
                  <a:srgbClr val="000000">
                    <a:alpha val="43137"/>
                  </a:srgbClr>
                </a:outerShdw>
              </a:effectLst>
            </a:endParaRPr>
          </a:p>
        </p:txBody>
      </p:sp>
      <p:sp>
        <p:nvSpPr>
          <p:cNvPr id="24" name="23 CuadroTexto"/>
          <p:cNvSpPr txBox="1"/>
          <p:nvPr/>
        </p:nvSpPr>
        <p:spPr>
          <a:xfrm>
            <a:off x="-8202" y="1630541"/>
            <a:ext cx="1751570" cy="646331"/>
          </a:xfrm>
          <a:prstGeom prst="rect">
            <a:avLst/>
          </a:prstGeom>
          <a:noFill/>
        </p:spPr>
        <p:txBody>
          <a:bodyPr wrap="none" rtlCol="0">
            <a:spAutoFit/>
          </a:bodyPr>
          <a:lstStyle/>
          <a:p>
            <a:r>
              <a:rPr lang="es-ES" sz="3600" b="1" dirty="0" smtClean="0">
                <a:solidFill>
                  <a:schemeClr val="accent6">
                    <a:lumMod val="75000"/>
                  </a:schemeClr>
                </a:solidFill>
                <a:effectLst>
                  <a:outerShdw blurRad="38100" dist="38100" dir="2700000" algn="tl">
                    <a:srgbClr val="000000">
                      <a:alpha val="43137"/>
                    </a:srgbClr>
                  </a:outerShdw>
                </a:effectLst>
              </a:rPr>
              <a:t>3. </a:t>
            </a:r>
            <a:r>
              <a:rPr lang="es-ES" sz="3600" b="1" u="sng" dirty="0" smtClean="0">
                <a:solidFill>
                  <a:schemeClr val="accent6">
                    <a:lumMod val="75000"/>
                  </a:schemeClr>
                </a:solidFill>
                <a:effectLst>
                  <a:outerShdw blurRad="38100" dist="38100" dir="2700000" algn="tl">
                    <a:srgbClr val="000000">
                      <a:alpha val="43137"/>
                    </a:srgbClr>
                  </a:outerShdw>
                </a:effectLst>
              </a:rPr>
              <a:t>O</a:t>
            </a:r>
            <a:r>
              <a:rPr lang="es-ES" sz="1600" b="1" u="sng" dirty="0">
                <a:solidFill>
                  <a:schemeClr val="accent6">
                    <a:lumMod val="75000"/>
                  </a:schemeClr>
                </a:solidFill>
                <a:effectLst>
                  <a:outerShdw blurRad="38100" dist="38100" dir="2700000" algn="tl">
                    <a:srgbClr val="000000">
                      <a:alpha val="43137"/>
                    </a:srgbClr>
                  </a:outerShdw>
                </a:effectLst>
              </a:rPr>
              <a:t>BJETIVOS</a:t>
            </a:r>
          </a:p>
        </p:txBody>
      </p:sp>
      <p:sp>
        <p:nvSpPr>
          <p:cNvPr id="25" name="24 CuadroTexto"/>
          <p:cNvSpPr txBox="1"/>
          <p:nvPr/>
        </p:nvSpPr>
        <p:spPr>
          <a:xfrm>
            <a:off x="0" y="2284417"/>
            <a:ext cx="9086697" cy="2800767"/>
          </a:xfrm>
          <a:prstGeom prst="rect">
            <a:avLst/>
          </a:prstGeom>
          <a:noFill/>
        </p:spPr>
        <p:txBody>
          <a:bodyPr wrap="square" rtlCol="0">
            <a:spAutoFit/>
          </a:bodyPr>
          <a:lstStyle/>
          <a:p>
            <a:pPr marL="0" lvl="1" algn="just"/>
            <a:r>
              <a:rPr lang="es-ES" sz="1600" b="1" i="1" dirty="0">
                <a:solidFill>
                  <a:schemeClr val="accent1">
                    <a:lumMod val="75000"/>
                  </a:schemeClr>
                </a:solidFill>
                <a:effectLst>
                  <a:outerShdw blurRad="38100" dist="38100" dir="2700000" algn="tl">
                    <a:srgbClr val="000000">
                      <a:alpha val="43137"/>
                    </a:srgbClr>
                  </a:outerShdw>
                </a:effectLst>
              </a:rPr>
              <a:t>Objetivo general</a:t>
            </a:r>
            <a:r>
              <a:rPr lang="es-ES" sz="1600" b="1" i="1" dirty="0" smtClean="0">
                <a:solidFill>
                  <a:schemeClr val="tx1">
                    <a:lumMod val="50000"/>
                    <a:lumOff val="50000"/>
                  </a:schemeClr>
                </a:solidFill>
                <a:effectLst>
                  <a:outerShdw blurRad="38100" dist="38100" dir="2700000" algn="tl">
                    <a:srgbClr val="000000">
                      <a:alpha val="43137"/>
                    </a:srgbClr>
                  </a:outerShdw>
                </a:effectLst>
              </a:rPr>
              <a:t>: aplicación de tecnologías innovadoras de monitorización, control y reacción durante el ciclo logístico de la fruta para mantener su calidad inicial. </a:t>
            </a:r>
          </a:p>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Objetivos específicos:</a:t>
            </a: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Reducir un 20% de desperdicio </a:t>
            </a:r>
            <a:r>
              <a:rPr lang="es-ES" sz="1600" b="1" i="1" dirty="0" smtClean="0">
                <a:solidFill>
                  <a:schemeClr val="tx1">
                    <a:lumMod val="50000"/>
                    <a:lumOff val="50000"/>
                  </a:schemeClr>
                </a:solidFill>
                <a:effectLst>
                  <a:outerShdw blurRad="38100" dist="38100" dir="2700000" algn="tl">
                    <a:srgbClr val="000000">
                      <a:alpha val="43137"/>
                    </a:srgbClr>
                  </a:outerShdw>
                </a:effectLst>
              </a:rPr>
              <a:t>de fruta durante toda su cadena logística: desde su recolección, pasando por la línea de confección y manipulación hasta su transporte y distribución al cliente final.</a:t>
            </a: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Prolongar la vida útil </a:t>
            </a:r>
            <a:r>
              <a:rPr lang="es-ES" sz="1600" b="1" i="1" dirty="0" err="1" smtClean="0">
                <a:solidFill>
                  <a:schemeClr val="accent2">
                    <a:lumMod val="75000"/>
                  </a:schemeClr>
                </a:solidFill>
                <a:effectLst>
                  <a:outerShdw blurRad="38100" dist="38100" dir="2700000" algn="tl">
                    <a:srgbClr val="000000">
                      <a:alpha val="43137"/>
                    </a:srgbClr>
                  </a:outerShdw>
                </a:effectLst>
              </a:rPr>
              <a:t>postcosecha</a:t>
            </a:r>
            <a:r>
              <a:rPr lang="es-ES" sz="1600" b="1" i="1" dirty="0" smtClean="0">
                <a:solidFill>
                  <a:schemeClr val="tx1">
                    <a:lumMod val="50000"/>
                    <a:lumOff val="50000"/>
                  </a:schemeClr>
                </a:solidFill>
                <a:effectLst>
                  <a:outerShdw blurRad="38100" dist="38100" dir="2700000" algn="tl">
                    <a:srgbClr val="000000">
                      <a:alpha val="43137"/>
                    </a:srgbClr>
                  </a:outerShdw>
                </a:effectLst>
              </a:rPr>
              <a:t> en un 30% (comparado con la que tienen actualmente sin la aplicación de estas nuevas soluciones tecnológicas).</a:t>
            </a:r>
          </a:p>
          <a:p>
            <a:pPr marL="742950" lvl="2" indent="-285750" algn="just">
              <a:buFont typeface="Arial" panose="020B0604020202020204" pitchFamily="34" charset="0"/>
              <a:buChar char="•"/>
            </a:pPr>
            <a:r>
              <a:rPr lang="es-ES" sz="1600" b="1" i="1" dirty="0" smtClean="0">
                <a:solidFill>
                  <a:schemeClr val="tx1">
                    <a:lumMod val="50000"/>
                    <a:lumOff val="50000"/>
                  </a:schemeClr>
                </a:solidFill>
                <a:effectLst>
                  <a:outerShdw blurRad="38100" dist="38100" dir="2700000" algn="tl">
                    <a:srgbClr val="000000">
                      <a:alpha val="43137"/>
                    </a:srgbClr>
                  </a:outerShdw>
                </a:effectLst>
              </a:rPr>
              <a:t>Implementar un nuevo </a:t>
            </a:r>
            <a:r>
              <a:rPr lang="es-ES" sz="1600" b="1" i="1" dirty="0" smtClean="0">
                <a:solidFill>
                  <a:schemeClr val="accent3">
                    <a:lumMod val="75000"/>
                  </a:schemeClr>
                </a:solidFill>
                <a:effectLst>
                  <a:outerShdw blurRad="38100" dist="38100" dir="2700000" algn="tl">
                    <a:srgbClr val="000000">
                      <a:alpha val="43137"/>
                    </a:srgbClr>
                  </a:outerShdw>
                </a:effectLst>
              </a:rPr>
              <a:t>“sello de excelencia logística”, </a:t>
            </a:r>
            <a:r>
              <a:rPr lang="es-ES" sz="1600" b="1" i="1" dirty="0" smtClean="0">
                <a:solidFill>
                  <a:schemeClr val="tx1">
                    <a:lumMod val="50000"/>
                    <a:lumOff val="50000"/>
                  </a:schemeClr>
                </a:solidFill>
                <a:effectLst>
                  <a:outerShdw blurRad="38100" dist="38100" dir="2700000" algn="tl">
                    <a:srgbClr val="000000">
                      <a:alpha val="43137"/>
                    </a:srgbClr>
                  </a:outerShdw>
                </a:effectLst>
              </a:rPr>
              <a:t>mediante el cual se asegure que el producto se ha recolectado, manipulado y transportado en las mejores condiciones posibles para el mantenimiento de su calidad. </a:t>
            </a:r>
            <a:endParaRPr lang="es-ES" sz="1600" b="1" i="1" dirty="0">
              <a:solidFill>
                <a:schemeClr val="tx1">
                  <a:lumMod val="50000"/>
                  <a:lumOff val="50000"/>
                </a:schemeClr>
              </a:solidFill>
              <a:effectLst>
                <a:outerShdw blurRad="38100" dist="38100" dir="2700000" algn="tl">
                  <a:srgbClr val="000000">
                    <a:alpha val="43137"/>
                  </a:srgbClr>
                </a:outerShdw>
              </a:effectLst>
            </a:endParaRPr>
          </a:p>
        </p:txBody>
      </p:sp>
      <p:pic>
        <p:nvPicPr>
          <p:cNvPr id="26" name="2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65" y="4444657"/>
            <a:ext cx="686639" cy="591154"/>
          </a:xfrm>
          <a:prstGeom prst="rect">
            <a:avLst/>
          </a:prstGeom>
        </p:spPr>
      </p:pic>
    </p:spTree>
    <p:extLst>
      <p:ext uri="{BB962C8B-B14F-4D97-AF65-F5344CB8AC3E}">
        <p14:creationId xmlns:p14="http://schemas.microsoft.com/office/powerpoint/2010/main" val="3214152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721491"/>
            <a:ext cx="9144000" cy="443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32" name="31 CuadroTexto"/>
          <p:cNvSpPr txBox="1"/>
          <p:nvPr/>
        </p:nvSpPr>
        <p:spPr>
          <a:xfrm>
            <a:off x="179512" y="391304"/>
            <a:ext cx="8640960" cy="3724096"/>
          </a:xfrm>
          <a:prstGeom prst="rect">
            <a:avLst/>
          </a:prstGeom>
          <a:noFill/>
        </p:spPr>
        <p:txBody>
          <a:bodyPr wrap="square" rtlCol="0">
            <a:spAutoFit/>
          </a:bodyPr>
          <a:lstStyle/>
          <a:p>
            <a:pPr algn="just"/>
            <a:r>
              <a:rPr lang="es-ES" sz="3200" b="1" i="1" dirty="0" smtClean="0">
                <a:solidFill>
                  <a:srgbClr val="C00000"/>
                </a:solidFill>
                <a:effectLst>
                  <a:outerShdw blurRad="38100" dist="38100" dir="2700000" algn="tl">
                    <a:srgbClr val="000000">
                      <a:alpha val="43137"/>
                    </a:srgbClr>
                  </a:outerShdw>
                </a:effectLst>
              </a:rPr>
              <a:t>“</a:t>
            </a:r>
            <a:r>
              <a:rPr lang="es-ES" sz="3200" b="1" u="sng" dirty="0">
                <a:solidFill>
                  <a:srgbClr val="C00000"/>
                </a:solidFill>
                <a:effectLst>
                  <a:outerShdw blurRad="50800" dist="38100" dir="2700000" algn="tl">
                    <a:srgbClr val="000000">
                      <a:alpha val="40000"/>
                    </a:srgbClr>
                  </a:outerShdw>
                </a:effectLst>
              </a:rPr>
              <a:t>GO TECNIFRUT</a:t>
            </a:r>
            <a:r>
              <a:rPr lang="es-ES" sz="3200" b="1" dirty="0">
                <a:solidFill>
                  <a:srgbClr val="C00000"/>
                </a:solidFill>
                <a:effectLst>
                  <a:outerShdw blurRad="50800" dist="38100" dir="2700000" algn="tl">
                    <a:srgbClr val="000000">
                      <a:alpha val="40000"/>
                    </a:srgbClr>
                  </a:outerShdw>
                </a:effectLst>
              </a:rPr>
              <a:t> para el “</a:t>
            </a:r>
            <a:r>
              <a:rPr lang="es-ES" sz="3200" b="1" i="1" dirty="0">
                <a:solidFill>
                  <a:srgbClr val="C00000"/>
                </a:solidFill>
                <a:effectLst>
                  <a:outerShdw blurRad="50800" dist="38100" dir="2700000" algn="tl">
                    <a:srgbClr val="000000">
                      <a:alpha val="40000"/>
                    </a:srgbClr>
                  </a:outerShdw>
                </a:effectLst>
              </a:rPr>
              <a:t>Diseño de soluciones tecnológicas para la monitorización de la calidad </a:t>
            </a:r>
            <a:r>
              <a:rPr lang="es-ES" sz="3200" b="1" i="1" dirty="0" smtClean="0">
                <a:solidFill>
                  <a:srgbClr val="C00000"/>
                </a:solidFill>
                <a:effectLst>
                  <a:outerShdw blurRad="50800" dist="38100" dir="2700000" algn="tl">
                    <a:srgbClr val="000000">
                      <a:alpha val="40000"/>
                    </a:srgbClr>
                  </a:outerShdw>
                </a:effectLst>
              </a:rPr>
              <a:t>de la fruta </a:t>
            </a:r>
            <a:r>
              <a:rPr lang="es-ES" sz="3200" b="1" i="1" dirty="0">
                <a:solidFill>
                  <a:srgbClr val="C00000"/>
                </a:solidFill>
                <a:effectLst>
                  <a:outerShdw blurRad="50800" dist="38100" dir="2700000" algn="tl">
                    <a:srgbClr val="000000">
                      <a:alpha val="40000"/>
                    </a:srgbClr>
                  </a:outerShdw>
                </a:effectLst>
              </a:rPr>
              <a:t>durante su ciclo logístico</a:t>
            </a:r>
            <a:r>
              <a:rPr lang="es-ES" sz="3200" b="1" dirty="0">
                <a:solidFill>
                  <a:srgbClr val="C00000"/>
                </a:solidFill>
                <a:effectLst>
                  <a:outerShdw blurRad="50800" dist="38100" dir="2700000" algn="tl">
                    <a:srgbClr val="000000">
                      <a:alpha val="40000"/>
                    </a:srgbClr>
                  </a:outerShdw>
                </a:effectLst>
              </a:rPr>
              <a:t>”</a:t>
            </a:r>
          </a:p>
          <a:p>
            <a:pPr algn="r"/>
            <a:endParaRPr lang="es-ES" sz="3600" b="1" i="1" dirty="0" smtClean="0">
              <a:solidFill>
                <a:srgbClr val="F79646">
                  <a:lumMod val="75000"/>
                </a:srgbClr>
              </a:solidFill>
              <a:effectLst>
                <a:outerShdw blurRad="38100" dist="38100" dir="2700000" algn="tl">
                  <a:srgbClr val="000000">
                    <a:alpha val="43137"/>
                  </a:srgbClr>
                </a:outerShdw>
              </a:effectLst>
            </a:endParaRPr>
          </a:p>
          <a:p>
            <a:pPr algn="r"/>
            <a:endParaRPr lang="es-ES" sz="3600" b="1" i="1" dirty="0" smtClean="0">
              <a:solidFill>
                <a:srgbClr val="F79646">
                  <a:lumMod val="75000"/>
                </a:srgbClr>
              </a:solidFill>
              <a:effectLst>
                <a:outerShdw blurRad="38100" dist="38100" dir="2700000" algn="tl">
                  <a:srgbClr val="000000">
                    <a:alpha val="43137"/>
                  </a:srgbClr>
                </a:outerShdw>
              </a:effectLst>
            </a:endParaRPr>
          </a:p>
          <a:p>
            <a:pPr algn="r"/>
            <a:r>
              <a:rPr lang="es-ES" sz="3600" b="1" i="1" dirty="0" smtClean="0">
                <a:solidFill>
                  <a:srgbClr val="F79646">
                    <a:lumMod val="75000"/>
                  </a:srgbClr>
                </a:solidFill>
                <a:effectLst>
                  <a:outerShdw blurRad="38100" dist="38100" dir="2700000" algn="tl">
                    <a:srgbClr val="000000">
                      <a:alpha val="43137"/>
                    </a:srgbClr>
                  </a:outerShdw>
                </a:effectLst>
              </a:rPr>
              <a:t>		</a:t>
            </a:r>
          </a:p>
          <a:p>
            <a:pPr algn="r"/>
            <a:r>
              <a:rPr lang="es-ES" sz="3200" b="1" i="1" dirty="0" smtClean="0">
                <a:solidFill>
                  <a:srgbClr val="9BBB59">
                    <a:lumMod val="75000"/>
                  </a:srgbClr>
                </a:solidFill>
                <a:effectLst>
                  <a:outerShdw blurRad="38100" dist="38100" dir="2700000" algn="tl">
                    <a:srgbClr val="000000">
                      <a:alpha val="43137"/>
                    </a:srgbClr>
                  </a:outerShdw>
                </a:effectLst>
              </a:rPr>
              <a:t> </a:t>
            </a:r>
          </a:p>
        </p:txBody>
      </p:sp>
      <p:pic>
        <p:nvPicPr>
          <p:cNvPr id="7" name="0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2017" y="5648739"/>
            <a:ext cx="1906447" cy="634593"/>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5702252"/>
            <a:ext cx="1427832" cy="553424"/>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870" t="9315" r="65401" b="81218"/>
          <a:stretch/>
        </p:blipFill>
        <p:spPr bwMode="auto">
          <a:xfrm>
            <a:off x="539552" y="5721491"/>
            <a:ext cx="1678763" cy="6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2532" y="5545806"/>
            <a:ext cx="2607500" cy="955849"/>
          </a:xfrm>
          <a:prstGeom prst="rect">
            <a:avLst/>
          </a:prstGeom>
        </p:spPr>
      </p:pic>
      <p:sp>
        <p:nvSpPr>
          <p:cNvPr id="8" name="7 Rectángulo"/>
          <p:cNvSpPr/>
          <p:nvPr/>
        </p:nvSpPr>
        <p:spPr>
          <a:xfrm>
            <a:off x="2361881" y="3573016"/>
            <a:ext cx="4511927" cy="369332"/>
          </a:xfrm>
          <a:prstGeom prst="rect">
            <a:avLst/>
          </a:prstGeom>
        </p:spPr>
        <p:txBody>
          <a:bodyPr wrap="square">
            <a:spAutoFit/>
          </a:bodyPr>
          <a:lstStyle/>
          <a:p>
            <a:pPr algn="just"/>
            <a:r>
              <a:rPr lang="es-ES" b="1" u="sng" cap="all" dirty="0" smtClean="0">
                <a:solidFill>
                  <a:schemeClr val="accent3">
                    <a:lumMod val="75000"/>
                  </a:schemeClr>
                </a:solidFill>
                <a:effectLst>
                  <a:outerShdw blurRad="38100" dist="38100" dir="2700000" algn="tl">
                    <a:srgbClr val="000000">
                      <a:alpha val="43137"/>
                    </a:srgbClr>
                  </a:outerShdw>
                </a:effectLst>
                <a:cs typeface="Arial" pitchFamily="34" charset="0"/>
              </a:rPr>
              <a:t>Web del Proyecto: </a:t>
            </a:r>
            <a:r>
              <a:rPr lang="es-ES" b="1" u="sng" dirty="0" smtClean="0">
                <a:solidFill>
                  <a:schemeClr val="accent3">
                    <a:lumMod val="75000"/>
                  </a:schemeClr>
                </a:solidFill>
                <a:effectLst>
                  <a:outerShdw blurRad="38100" dist="38100" dir="2700000" algn="tl">
                    <a:srgbClr val="000000">
                      <a:alpha val="43137"/>
                    </a:srgbClr>
                  </a:outerShdw>
                </a:effectLst>
                <a:cs typeface="Arial" pitchFamily="34" charset="0"/>
              </a:rPr>
              <a:t>www.tecnifrut.com</a:t>
            </a:r>
            <a:endParaRPr lang="es-ES" b="1" u="sng" dirty="0">
              <a:solidFill>
                <a:schemeClr val="accent3">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21519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107504" y="4869160"/>
            <a:ext cx="8636009" cy="1815882"/>
          </a:xfrm>
          <a:prstGeom prst="rect">
            <a:avLst/>
          </a:prstGeom>
          <a:noFill/>
        </p:spPr>
        <p:txBody>
          <a:bodyPr wrap="square" rtlCol="0">
            <a:spAutoFit/>
          </a:bodyPr>
          <a:lstStyle/>
          <a:p>
            <a:pPr marL="342900" indent="-342900" algn="just">
              <a:buAutoNum type="arabicPeriod"/>
            </a:pPr>
            <a:r>
              <a:rPr lang="es-ES" sz="1400" b="1" i="1" dirty="0">
                <a:solidFill>
                  <a:schemeClr val="accent3">
                    <a:lumMod val="75000"/>
                  </a:schemeClr>
                </a:solidFill>
                <a:effectLst>
                  <a:outerShdw blurRad="38100" dist="38100" dir="2700000" algn="tl">
                    <a:srgbClr val="000000">
                      <a:alpha val="43137"/>
                    </a:srgbClr>
                  </a:outerShdw>
                </a:effectLst>
              </a:rPr>
              <a:t>DIAGNOSIS DEL SECTOR ARAGONÉS</a:t>
            </a:r>
            <a:r>
              <a:rPr lang="es-ES" sz="1400" b="1" i="1" dirty="0">
                <a:solidFill>
                  <a:schemeClr val="tx1">
                    <a:lumMod val="65000"/>
                    <a:lumOff val="35000"/>
                  </a:schemeClr>
                </a:solidFill>
                <a:effectLst>
                  <a:outerShdw blurRad="38100" dist="38100" dir="2700000" algn="tl">
                    <a:srgbClr val="000000">
                      <a:alpha val="43137"/>
                    </a:srgbClr>
                  </a:outerShdw>
                </a:effectLst>
              </a:rPr>
              <a:t>: </a:t>
            </a:r>
            <a:r>
              <a:rPr lang="es-ES" sz="1400" b="1" i="1" dirty="0" smtClean="0">
                <a:solidFill>
                  <a:schemeClr val="tx1">
                    <a:lumMod val="65000"/>
                    <a:lumOff val="35000"/>
                  </a:schemeClr>
                </a:solidFill>
                <a:effectLst>
                  <a:outerShdw blurRad="38100" dist="38100" dir="2700000" algn="tl">
                    <a:srgbClr val="000000">
                      <a:alpha val="43137"/>
                    </a:srgbClr>
                  </a:outerShdw>
                </a:effectLst>
              </a:rPr>
              <a:t>visita a diferentes puntos del ciclo logístico (producción, centrales de confección, plataformas de supermercados, cliente final) y recogida de información.</a:t>
            </a:r>
          </a:p>
          <a:p>
            <a:pPr marL="342900" indent="-342900" algn="just">
              <a:buAutoNum type="arabicPeriod"/>
            </a:pPr>
            <a:r>
              <a:rPr lang="es-ES" sz="1400" b="1" i="1" dirty="0" smtClean="0">
                <a:solidFill>
                  <a:schemeClr val="accent3">
                    <a:lumMod val="75000"/>
                  </a:schemeClr>
                </a:solidFill>
                <a:effectLst>
                  <a:outerShdw blurRad="38100" dist="38100" dir="2700000" algn="tl">
                    <a:srgbClr val="000000">
                      <a:alpha val="43137"/>
                    </a:srgbClr>
                  </a:outerShdw>
                </a:effectLst>
              </a:rPr>
              <a:t>MONITORIZACIÓN DE LAS CONDICIONES REALES</a:t>
            </a:r>
            <a:r>
              <a:rPr lang="es-ES" sz="1400" b="1" i="1" dirty="0" smtClean="0">
                <a:solidFill>
                  <a:schemeClr val="tx1">
                    <a:lumMod val="65000"/>
                    <a:lumOff val="35000"/>
                  </a:schemeClr>
                </a:solidFill>
                <a:effectLst>
                  <a:outerShdw blurRad="38100" dist="38100" dir="2700000" algn="tl">
                    <a:srgbClr val="000000">
                      <a:alpha val="43137"/>
                    </a:srgbClr>
                  </a:outerShdw>
                </a:effectLst>
              </a:rPr>
              <a:t> MEDIANTE LA APLICACIÓN DE LAS SOLUCIONES TECNOLÓGICAS  (sensores de T, HR, condiciones de lavado en línea de confección, condiciones de transporte).</a:t>
            </a:r>
          </a:p>
          <a:p>
            <a:pPr marL="342900" indent="-342900" algn="just">
              <a:buAutoNum type="arabicPeriod"/>
            </a:pPr>
            <a:r>
              <a:rPr lang="es-ES" sz="1400" b="1" i="1" dirty="0" smtClean="0">
                <a:solidFill>
                  <a:schemeClr val="tx1">
                    <a:lumMod val="65000"/>
                    <a:lumOff val="35000"/>
                  </a:schemeClr>
                </a:solidFill>
                <a:effectLst>
                  <a:outerShdw blurRad="38100" dist="38100" dir="2700000" algn="tl">
                    <a:srgbClr val="000000">
                      <a:alpha val="43137"/>
                    </a:srgbClr>
                  </a:outerShdw>
                </a:effectLst>
              </a:rPr>
              <a:t>DEFINICIÓN DE LOS </a:t>
            </a:r>
            <a:r>
              <a:rPr lang="es-ES" sz="1400" b="1" i="1" dirty="0" smtClean="0">
                <a:solidFill>
                  <a:schemeClr val="accent3">
                    <a:lumMod val="75000"/>
                  </a:schemeClr>
                </a:solidFill>
                <a:effectLst>
                  <a:outerShdw blurRad="38100" dist="38100" dir="2700000" algn="tl">
                    <a:srgbClr val="000000">
                      <a:alpha val="43137"/>
                    </a:srgbClr>
                  </a:outerShdw>
                </a:effectLst>
              </a:rPr>
              <a:t>FACTORES DETERMINANTES EN LA CALIDAD COMERCIAL</a:t>
            </a:r>
            <a:r>
              <a:rPr lang="es-ES" sz="1400" b="1" i="1" dirty="0" smtClean="0">
                <a:solidFill>
                  <a:schemeClr val="tx1">
                    <a:lumMod val="65000"/>
                    <a:lumOff val="35000"/>
                  </a:schemeClr>
                </a:solidFill>
                <a:effectLst>
                  <a:outerShdw blurRad="38100" dist="38100" dir="2700000" algn="tl">
                    <a:srgbClr val="000000">
                      <a:alpha val="43137"/>
                    </a:srgbClr>
                  </a:outerShdw>
                </a:effectLst>
              </a:rPr>
              <a:t> DE LA FRUTA Y SU VIDA ÚTIL POSTCOSECHA.</a:t>
            </a:r>
          </a:p>
          <a:p>
            <a:pPr marL="342900" indent="-342900" algn="just">
              <a:buAutoNum type="arabicPeriod"/>
            </a:pPr>
            <a:r>
              <a:rPr lang="es-ES" sz="1400" b="1" i="1" dirty="0" smtClean="0">
                <a:solidFill>
                  <a:schemeClr val="accent3">
                    <a:lumMod val="75000"/>
                  </a:schemeClr>
                </a:solidFill>
                <a:effectLst>
                  <a:outerShdw blurRad="38100" dist="38100" dir="2700000" algn="tl">
                    <a:srgbClr val="000000">
                      <a:alpha val="43137"/>
                    </a:srgbClr>
                  </a:outerShdw>
                </a:effectLst>
              </a:rPr>
              <a:t>SIMULACIÓN DE TRANSPORTES Y CONDICIONES DE DISTRIBUCIÓN</a:t>
            </a:r>
            <a:r>
              <a:rPr lang="es-ES" sz="1400" b="1" i="1" dirty="0" smtClean="0">
                <a:solidFill>
                  <a:schemeClr val="tx1">
                    <a:lumMod val="65000"/>
                    <a:lumOff val="35000"/>
                  </a:schemeClr>
                </a:solidFill>
                <a:effectLst>
                  <a:outerShdw blurRad="38100" dist="38100" dir="2700000" algn="tl">
                    <a:srgbClr val="000000">
                      <a:alpha val="43137"/>
                    </a:srgbClr>
                  </a:outerShdw>
                </a:effectLst>
              </a:rPr>
              <a:t> PARA OPTIMIZAR Y DISEÑAR LA TECNOLOGÍA EN FUNCIÓN DE LAS NECESIDADES DETECTADAS</a:t>
            </a:r>
            <a:endParaRPr lang="es-ES" sz="1400" b="1" dirty="0">
              <a:solidFill>
                <a:schemeClr val="tx1">
                  <a:lumMod val="65000"/>
                  <a:lumOff val="35000"/>
                </a:schemeClr>
              </a:solidFill>
              <a:effectLst>
                <a:outerShdw blurRad="38100" dist="38100" dir="2700000" algn="tl">
                  <a:srgbClr val="000000">
                    <a:alpha val="43137"/>
                  </a:srgbClr>
                </a:outerShdw>
              </a:effectLst>
            </a:endParaRPr>
          </a:p>
        </p:txBody>
      </p:sp>
      <p:sp>
        <p:nvSpPr>
          <p:cNvPr id="29" name="28 CuadroTexto"/>
          <p:cNvSpPr txBox="1"/>
          <p:nvPr/>
        </p:nvSpPr>
        <p:spPr>
          <a:xfrm>
            <a:off x="15775" y="46563"/>
            <a:ext cx="6139199" cy="1021556"/>
          </a:xfrm>
          <a:prstGeom prst="roundRect">
            <a:avLst/>
          </a:prstGeom>
          <a:solidFill>
            <a:schemeClr val="accent3">
              <a:lumMod val="60000"/>
              <a:lumOff val="40000"/>
            </a:schemeClr>
          </a:solidFill>
        </p:spPr>
        <p:txBody>
          <a:bodyPr wrap="square" rtlCol="0">
            <a:spAutoFit/>
          </a:bodyPr>
          <a:lstStyle/>
          <a:p>
            <a:pPr algn="just"/>
            <a:r>
              <a:rPr lang="es-ES" b="1" i="1" dirty="0" smtClean="0">
                <a:effectLst>
                  <a:outerShdw blurRad="38100" dist="38100" dir="2700000" algn="tl">
                    <a:srgbClr val="000000">
                      <a:alpha val="43137"/>
                    </a:srgbClr>
                  </a:outerShdw>
                </a:effectLst>
              </a:rPr>
              <a:t>GO </a:t>
            </a:r>
            <a:r>
              <a:rPr lang="es-ES" b="1" i="1" u="sng" dirty="0" smtClean="0">
                <a:effectLst>
                  <a:outerShdw blurRad="38100" dist="38100" dir="2700000" algn="tl">
                    <a:srgbClr val="000000">
                      <a:alpha val="43137"/>
                    </a:srgbClr>
                  </a:outerShdw>
                </a:effectLst>
              </a:rPr>
              <a:t>TECNIFRUT</a:t>
            </a:r>
            <a:r>
              <a:rPr lang="es-ES" b="1" i="1" dirty="0" smtClean="0">
                <a:effectLst>
                  <a:outerShdw blurRad="38100" dist="38100" dir="2700000" algn="tl">
                    <a:srgbClr val="000000">
                      <a:alpha val="43137"/>
                    </a:srgbClr>
                  </a:outerShdw>
                </a:effectLst>
              </a:rPr>
              <a:t> para el “Diseño de soluciones tecnológicas para la </a:t>
            </a:r>
            <a:r>
              <a:rPr lang="es-ES" b="1" i="1" dirty="0">
                <a:effectLst>
                  <a:outerShdw blurRad="38100" dist="38100" dir="2700000" algn="tl">
                    <a:srgbClr val="000000">
                      <a:alpha val="43137"/>
                    </a:srgbClr>
                  </a:outerShdw>
                </a:effectLst>
              </a:rPr>
              <a:t>monitorización de </a:t>
            </a:r>
            <a:r>
              <a:rPr lang="es-ES" b="1" i="1" dirty="0" smtClean="0">
                <a:effectLst>
                  <a:outerShdw blurRad="38100" dist="38100" dir="2700000" algn="tl">
                    <a:srgbClr val="000000">
                      <a:alpha val="43137"/>
                    </a:srgbClr>
                  </a:outerShdw>
                </a:effectLst>
              </a:rPr>
              <a:t>la calidad de la fruta durante su ciclo logístico”.</a:t>
            </a:r>
            <a:endParaRPr lang="es-ES" i="1" dirty="0">
              <a:effectLst>
                <a:outerShdw blurRad="38100" dist="38100" dir="2700000" algn="tl">
                  <a:srgbClr val="000000">
                    <a:alpha val="43137"/>
                  </a:srgbClr>
                </a:outerShdw>
              </a:effectLst>
            </a:endParaRPr>
          </a:p>
        </p:txBody>
      </p:sp>
      <p:grpSp>
        <p:nvGrpSpPr>
          <p:cNvPr id="3" name="2 Grupo"/>
          <p:cNvGrpSpPr/>
          <p:nvPr/>
        </p:nvGrpSpPr>
        <p:grpSpPr>
          <a:xfrm>
            <a:off x="-26639" y="116632"/>
            <a:ext cx="9030477" cy="4187350"/>
            <a:chOff x="-26639" y="116632"/>
            <a:chExt cx="9030477" cy="418735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6" t="18839" r="50923" b="7712"/>
            <a:stretch/>
          </p:blipFill>
          <p:spPr bwMode="auto">
            <a:xfrm>
              <a:off x="62272" y="1804910"/>
              <a:ext cx="1989448" cy="166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48" t="17783" r="3269"/>
            <a:stretch/>
          </p:blipFill>
          <p:spPr bwMode="auto">
            <a:xfrm>
              <a:off x="2621948" y="1788071"/>
              <a:ext cx="1730766" cy="1617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0983" y="518062"/>
              <a:ext cx="2371313" cy="1241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p:cNvPicPr>
              <a:picLocks noChangeAspect="1"/>
            </p:cNvPicPr>
            <p:nvPr/>
          </p:nvPicPr>
          <p:blipFill rotWithShape="1">
            <a:blip r:embed="rId5" cstate="print">
              <a:extLst>
                <a:ext uri="{28A0092B-C50C-407E-A947-70E740481C1C}">
                  <a14:useLocalDpi xmlns:a14="http://schemas.microsoft.com/office/drawing/2010/main" val="0"/>
                </a:ext>
              </a:extLst>
            </a:blip>
            <a:srcRect l="3192" t="2260" r="4048"/>
            <a:stretch/>
          </p:blipFill>
          <p:spPr>
            <a:xfrm>
              <a:off x="6253422" y="1273380"/>
              <a:ext cx="1811377" cy="1352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CuadroTexto"/>
            <p:cNvSpPr txBox="1"/>
            <p:nvPr/>
          </p:nvSpPr>
          <p:spPr>
            <a:xfrm>
              <a:off x="6614999" y="116632"/>
              <a:ext cx="2025683" cy="338554"/>
            </a:xfrm>
            <a:prstGeom prst="rect">
              <a:avLst/>
            </a:prstGeom>
            <a:noFill/>
          </p:spPr>
          <p:txBody>
            <a:bodyPr wrap="none" rtlCol="0">
              <a:spAutoFit/>
            </a:bodyPr>
            <a:lstStyle/>
            <a:p>
              <a:pPr algn="ctr"/>
              <a:r>
                <a:rPr lang="es-ES" sz="1600" b="1" dirty="0" smtClean="0">
                  <a:solidFill>
                    <a:srgbClr val="C00000"/>
                  </a:solidFill>
                  <a:effectLst>
                    <a:outerShdw blurRad="38100" dist="38100" dir="2700000" algn="tl">
                      <a:srgbClr val="000000">
                        <a:alpha val="43137"/>
                      </a:srgbClr>
                    </a:outerShdw>
                  </a:effectLst>
                </a:rPr>
                <a:t>Cliente local/nacional</a:t>
              </a:r>
              <a:endParaRPr lang="es-ES" sz="1600" b="1" dirty="0">
                <a:solidFill>
                  <a:srgbClr val="C00000"/>
                </a:solidFill>
                <a:effectLst>
                  <a:outerShdw blurRad="38100" dist="38100" dir="2700000" algn="tl">
                    <a:srgbClr val="000000">
                      <a:alpha val="43137"/>
                    </a:srgbClr>
                  </a:outerShdw>
                </a:effectLst>
              </a:endParaRPr>
            </a:p>
          </p:txBody>
        </p:sp>
        <p:cxnSp>
          <p:nvCxnSpPr>
            <p:cNvPr id="10" name="9 Conector recto de flecha"/>
            <p:cNvCxnSpPr/>
            <p:nvPr/>
          </p:nvCxnSpPr>
          <p:spPr>
            <a:xfrm flipV="1">
              <a:off x="4483172" y="1139049"/>
              <a:ext cx="1987811" cy="1361319"/>
            </a:xfrm>
            <a:prstGeom prst="straightConnector1">
              <a:avLst/>
            </a:prstGeom>
            <a:ln w="190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3779912" y="1124744"/>
              <a:ext cx="2034843" cy="600164"/>
            </a:xfrm>
            <a:prstGeom prst="rect">
              <a:avLst/>
            </a:prstGeom>
            <a:noFill/>
          </p:spPr>
          <p:txBody>
            <a:bodyPr wrap="square" rtlCol="0">
              <a:spAutoFit/>
            </a:bodyPr>
            <a:lstStyle/>
            <a:p>
              <a:pPr algn="ctr"/>
              <a:r>
                <a:rPr lang="es-ES" sz="1100" b="1" i="1" dirty="0" smtClean="0">
                  <a:solidFill>
                    <a:schemeClr val="accent3">
                      <a:lumMod val="50000"/>
                    </a:schemeClr>
                  </a:solidFill>
                  <a:effectLst>
                    <a:outerShdw blurRad="38100" dist="38100" dir="2700000" algn="tl">
                      <a:srgbClr val="000000">
                        <a:alpha val="43137"/>
                      </a:srgbClr>
                    </a:outerShdw>
                  </a:effectLst>
                </a:rPr>
                <a:t>Monitorización de las condiciones </a:t>
              </a:r>
              <a:r>
                <a:rPr lang="es-ES" sz="1100" b="1" i="1" u="sng" dirty="0" smtClean="0">
                  <a:solidFill>
                    <a:schemeClr val="accent3">
                      <a:lumMod val="50000"/>
                    </a:schemeClr>
                  </a:solidFill>
                  <a:effectLst>
                    <a:outerShdw blurRad="38100" dist="38100" dir="2700000" algn="tl">
                      <a:srgbClr val="000000">
                        <a:alpha val="43137"/>
                      </a:srgbClr>
                    </a:outerShdw>
                  </a:effectLst>
                </a:rPr>
                <a:t>de transportes de corta duración </a:t>
              </a:r>
              <a:r>
                <a:rPr lang="es-ES" sz="1100" b="1" i="1" dirty="0" smtClean="0">
                  <a:solidFill>
                    <a:schemeClr val="accent3">
                      <a:lumMod val="50000"/>
                    </a:schemeClr>
                  </a:solidFill>
                  <a:effectLst>
                    <a:outerShdw blurRad="38100" dist="38100" dir="2700000" algn="tl">
                      <a:srgbClr val="000000">
                        <a:alpha val="43137"/>
                      </a:srgbClr>
                    </a:outerShdw>
                  </a:effectLst>
                </a:rPr>
                <a:t>en carretera</a:t>
              </a:r>
              <a:endParaRPr lang="es-ES" sz="1100" b="1" i="1" dirty="0">
                <a:solidFill>
                  <a:schemeClr val="accent3">
                    <a:lumMod val="50000"/>
                  </a:schemeClr>
                </a:solidFill>
                <a:effectLst>
                  <a:outerShdw blurRad="38100" dist="38100" dir="2700000" algn="tl">
                    <a:srgbClr val="000000">
                      <a:alpha val="43137"/>
                    </a:srgbClr>
                  </a:outerShdw>
                </a:effectLst>
              </a:endParaRPr>
            </a:p>
          </p:txBody>
        </p:sp>
        <p:pic>
          <p:nvPicPr>
            <p:cNvPr id="13" name="1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9596" y="1723275"/>
              <a:ext cx="585378" cy="414155"/>
            </a:xfrm>
            <a:prstGeom prst="rect">
              <a:avLst/>
            </a:prstGeom>
          </p:spPr>
        </p:pic>
        <p:cxnSp>
          <p:nvCxnSpPr>
            <p:cNvPr id="19" name="18 Conector recto de flecha"/>
            <p:cNvCxnSpPr/>
            <p:nvPr/>
          </p:nvCxnSpPr>
          <p:spPr>
            <a:xfrm>
              <a:off x="4524193" y="2565517"/>
              <a:ext cx="2090806" cy="905874"/>
            </a:xfrm>
            <a:prstGeom prst="straightConnector1">
              <a:avLst/>
            </a:prstGeom>
            <a:ln w="190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4697397" y="3759423"/>
              <a:ext cx="2034843" cy="461665"/>
            </a:xfrm>
            <a:prstGeom prst="rect">
              <a:avLst/>
            </a:prstGeom>
            <a:noFill/>
          </p:spPr>
          <p:txBody>
            <a:bodyPr wrap="square" rtlCol="0">
              <a:spAutoFit/>
            </a:bodyPr>
            <a:lstStyle/>
            <a:p>
              <a:pPr algn="ctr"/>
              <a:r>
                <a:rPr lang="es-ES" sz="1200" b="1" u="sng" dirty="0" smtClean="0">
                  <a:solidFill>
                    <a:schemeClr val="tx2">
                      <a:lumMod val="60000"/>
                      <a:lumOff val="40000"/>
                    </a:schemeClr>
                  </a:solidFill>
                  <a:effectLst>
                    <a:outerShdw blurRad="38100" dist="38100" dir="2700000" algn="tl">
                      <a:srgbClr val="000000">
                        <a:alpha val="43137"/>
                      </a:srgbClr>
                    </a:outerShdw>
                  </a:effectLst>
                </a:rPr>
                <a:t>Transporte de larga duración </a:t>
              </a:r>
              <a:r>
                <a:rPr lang="es-ES" sz="1200" b="1" dirty="0" smtClean="0">
                  <a:solidFill>
                    <a:schemeClr val="tx2">
                      <a:lumMod val="60000"/>
                      <a:lumOff val="40000"/>
                    </a:schemeClr>
                  </a:solidFill>
                  <a:effectLst>
                    <a:outerShdw blurRad="38100" dist="38100" dir="2700000" algn="tl">
                      <a:srgbClr val="000000">
                        <a:alpha val="43137"/>
                      </a:srgbClr>
                    </a:outerShdw>
                  </a:effectLst>
                </a:rPr>
                <a:t>en barco y avión</a:t>
              </a:r>
              <a:endParaRPr lang="es-ES" sz="1200" b="1" dirty="0">
                <a:solidFill>
                  <a:schemeClr val="tx2">
                    <a:lumMod val="60000"/>
                    <a:lumOff val="40000"/>
                  </a:schemeClr>
                </a:solidFill>
                <a:effectLst>
                  <a:outerShdw blurRad="38100" dist="38100" dir="2700000" algn="tl">
                    <a:srgbClr val="000000">
                      <a:alpha val="43137"/>
                    </a:srgbClr>
                  </a:outerShdw>
                </a:effectLst>
              </a:endParaRPr>
            </a:p>
          </p:txBody>
        </p:sp>
        <p:sp>
          <p:nvSpPr>
            <p:cNvPr id="18" name="17 CuadroTexto"/>
            <p:cNvSpPr txBox="1"/>
            <p:nvPr/>
          </p:nvSpPr>
          <p:spPr>
            <a:xfrm>
              <a:off x="-26639" y="3493796"/>
              <a:ext cx="2078360" cy="461665"/>
            </a:xfrm>
            <a:prstGeom prst="rect">
              <a:avLst/>
            </a:prstGeom>
            <a:noFill/>
          </p:spPr>
          <p:txBody>
            <a:bodyPr wrap="square" rtlCol="0">
              <a:spAutoFit/>
            </a:bodyPr>
            <a:lstStyle/>
            <a:p>
              <a:r>
                <a:rPr lang="es-ES" sz="1200" b="1" i="1" dirty="0" smtClean="0">
                  <a:solidFill>
                    <a:schemeClr val="accent3">
                      <a:lumMod val="50000"/>
                    </a:schemeClr>
                  </a:solidFill>
                  <a:effectLst>
                    <a:outerShdw blurRad="38100" dist="38100" dir="2700000" algn="tl">
                      <a:srgbClr val="000000">
                        <a:alpha val="43137"/>
                      </a:srgbClr>
                    </a:outerShdw>
                  </a:effectLst>
                </a:rPr>
                <a:t>-Condiciones de recolección</a:t>
              </a:r>
            </a:p>
            <a:p>
              <a:r>
                <a:rPr lang="es-ES" sz="1200" b="1" i="1" dirty="0" smtClean="0">
                  <a:solidFill>
                    <a:schemeClr val="accent3">
                      <a:lumMod val="50000"/>
                    </a:schemeClr>
                  </a:solidFill>
                  <a:effectLst>
                    <a:outerShdw blurRad="38100" dist="38100" dir="2700000" algn="tl">
                      <a:srgbClr val="000000">
                        <a:alpha val="43137"/>
                      </a:srgbClr>
                    </a:outerShdw>
                  </a:effectLst>
                </a:rPr>
                <a:t>-</a:t>
              </a:r>
              <a:r>
                <a:rPr lang="es-ES" sz="1200" b="1" i="1" dirty="0">
                  <a:solidFill>
                    <a:schemeClr val="accent3">
                      <a:lumMod val="50000"/>
                    </a:schemeClr>
                  </a:solidFill>
                  <a:effectLst>
                    <a:outerShdw blurRad="38100" dist="38100" dir="2700000" algn="tl">
                      <a:srgbClr val="000000">
                        <a:alpha val="43137"/>
                      </a:srgbClr>
                    </a:outerShdw>
                  </a:effectLst>
                </a:rPr>
                <a:t>T</a:t>
              </a:r>
              <a:r>
                <a:rPr lang="es-ES" sz="1200" b="1" i="1" dirty="0" smtClean="0">
                  <a:solidFill>
                    <a:schemeClr val="accent3">
                      <a:lumMod val="50000"/>
                    </a:schemeClr>
                  </a:solidFill>
                  <a:effectLst>
                    <a:outerShdw blurRad="38100" dist="38100" dir="2700000" algn="tl">
                      <a:srgbClr val="000000">
                        <a:alpha val="43137"/>
                      </a:srgbClr>
                    </a:outerShdw>
                  </a:effectLst>
                </a:rPr>
                <a:t>ransporte a central</a:t>
              </a:r>
              <a:endParaRPr lang="es-ES" sz="1200" b="1" i="1" dirty="0">
                <a:solidFill>
                  <a:schemeClr val="accent3">
                    <a:lumMod val="50000"/>
                  </a:schemeClr>
                </a:solidFill>
                <a:effectLst>
                  <a:outerShdw blurRad="38100" dist="38100" dir="2700000" algn="tl">
                    <a:srgbClr val="000000">
                      <a:alpha val="43137"/>
                    </a:srgbClr>
                  </a:outerShdw>
                </a:effectLst>
              </a:endParaRPr>
            </a:p>
          </p:txBody>
        </p:sp>
        <p:sp>
          <p:nvSpPr>
            <p:cNvPr id="24" name="23 CuadroTexto"/>
            <p:cNvSpPr txBox="1"/>
            <p:nvPr/>
          </p:nvSpPr>
          <p:spPr>
            <a:xfrm>
              <a:off x="2195736" y="3462099"/>
              <a:ext cx="2438400" cy="830997"/>
            </a:xfrm>
            <a:prstGeom prst="rect">
              <a:avLst/>
            </a:prstGeom>
            <a:noFill/>
          </p:spPr>
          <p:txBody>
            <a:bodyPr wrap="square" rtlCol="0">
              <a:spAutoFit/>
            </a:bodyPr>
            <a:lstStyle/>
            <a:p>
              <a:r>
                <a:rPr lang="es-ES" sz="1200" b="1" i="1" dirty="0" smtClean="0">
                  <a:solidFill>
                    <a:schemeClr val="accent3">
                      <a:lumMod val="50000"/>
                    </a:schemeClr>
                  </a:solidFill>
                  <a:effectLst>
                    <a:outerShdw blurRad="38100" dist="38100" dir="2700000" algn="tl">
                      <a:srgbClr val="000000">
                        <a:alpha val="43137"/>
                      </a:srgbClr>
                    </a:outerShdw>
                  </a:effectLst>
                </a:rPr>
                <a:t>-</a:t>
              </a:r>
              <a:r>
                <a:rPr lang="es-ES" sz="1200" b="1" i="1" dirty="0" err="1" smtClean="0">
                  <a:solidFill>
                    <a:schemeClr val="accent3">
                      <a:lumMod val="50000"/>
                    </a:schemeClr>
                  </a:solidFill>
                  <a:effectLst>
                    <a:outerShdw blurRad="38100" dist="38100" dir="2700000" algn="tl">
                      <a:srgbClr val="000000">
                        <a:alpha val="43137"/>
                      </a:srgbClr>
                    </a:outerShdw>
                  </a:effectLst>
                </a:rPr>
                <a:t>Preenfriamiento</a:t>
              </a:r>
              <a:r>
                <a:rPr lang="es-ES" sz="1200" b="1" i="1" dirty="0" smtClean="0">
                  <a:solidFill>
                    <a:schemeClr val="accent3">
                      <a:lumMod val="50000"/>
                    </a:schemeClr>
                  </a:solidFill>
                  <a:effectLst>
                    <a:outerShdw blurRad="38100" dist="38100" dir="2700000" algn="tl">
                      <a:srgbClr val="000000">
                        <a:alpha val="43137"/>
                      </a:srgbClr>
                    </a:outerShdw>
                  </a:effectLst>
                </a:rPr>
                <a:t> rápido</a:t>
              </a:r>
            </a:p>
            <a:p>
              <a:pPr algn="just"/>
              <a:r>
                <a:rPr lang="es-ES" sz="1200" b="1" i="1" dirty="0" smtClean="0">
                  <a:solidFill>
                    <a:schemeClr val="accent3">
                      <a:lumMod val="50000"/>
                    </a:schemeClr>
                  </a:solidFill>
                  <a:effectLst>
                    <a:outerShdw blurRad="38100" dist="38100" dir="2700000" algn="tl">
                      <a:srgbClr val="000000">
                        <a:alpha val="43137"/>
                      </a:srgbClr>
                    </a:outerShdw>
                  </a:effectLst>
                </a:rPr>
                <a:t>-Optimización  y mejora de las actuales líneas de confección</a:t>
              </a:r>
            </a:p>
            <a:p>
              <a:r>
                <a:rPr lang="es-ES" sz="1200" b="1" i="1" dirty="0" smtClean="0">
                  <a:solidFill>
                    <a:schemeClr val="accent3">
                      <a:lumMod val="50000"/>
                    </a:schemeClr>
                  </a:solidFill>
                  <a:effectLst>
                    <a:outerShdw blurRad="38100" dist="38100" dir="2700000" algn="tl">
                      <a:srgbClr val="000000">
                        <a:alpha val="43137"/>
                      </a:srgbClr>
                    </a:outerShdw>
                  </a:effectLst>
                </a:rPr>
                <a:t>-Carga en el transporte</a:t>
              </a:r>
              <a:endParaRPr lang="es-ES" sz="1200" b="1" i="1" dirty="0">
                <a:solidFill>
                  <a:schemeClr val="accent3">
                    <a:lumMod val="50000"/>
                  </a:schemeClr>
                </a:solidFill>
                <a:effectLst>
                  <a:outerShdw blurRad="38100" dist="38100" dir="2700000" algn="tl">
                    <a:srgbClr val="000000">
                      <a:alpha val="43137"/>
                    </a:srgbClr>
                  </a:outerShdw>
                </a:effectLst>
              </a:endParaRPr>
            </a:p>
          </p:txBody>
        </p:sp>
        <p:cxnSp>
          <p:nvCxnSpPr>
            <p:cNvPr id="21" name="20 Conector recto de flecha"/>
            <p:cNvCxnSpPr/>
            <p:nvPr/>
          </p:nvCxnSpPr>
          <p:spPr>
            <a:xfrm>
              <a:off x="1907704" y="2639372"/>
              <a:ext cx="792088" cy="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6" name="2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6483" y="3071997"/>
              <a:ext cx="1281754" cy="620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2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4901" y="3052194"/>
              <a:ext cx="936675" cy="936675"/>
            </a:xfrm>
            <a:prstGeom prst="rect">
              <a:avLst/>
            </a:prstGeom>
          </p:spPr>
        </p:pic>
        <p:pic>
          <p:nvPicPr>
            <p:cNvPr id="28" name="27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74032" y="3054656"/>
              <a:ext cx="1548402" cy="952863"/>
            </a:xfrm>
            <a:prstGeom prst="rect">
              <a:avLst/>
            </a:prstGeom>
            <a:ln>
              <a:solidFill>
                <a:srgbClr val="C00000"/>
              </a:solidFill>
            </a:ln>
          </p:spPr>
        </p:pic>
        <p:sp>
          <p:nvSpPr>
            <p:cNvPr id="32" name="31 CuadroTexto"/>
            <p:cNvSpPr txBox="1"/>
            <p:nvPr/>
          </p:nvSpPr>
          <p:spPr>
            <a:xfrm>
              <a:off x="7059908" y="3965428"/>
              <a:ext cx="1943930" cy="338554"/>
            </a:xfrm>
            <a:prstGeom prst="rect">
              <a:avLst/>
            </a:prstGeom>
            <a:noFill/>
          </p:spPr>
          <p:txBody>
            <a:bodyPr wrap="none" rtlCol="0">
              <a:spAutoFit/>
            </a:bodyPr>
            <a:lstStyle/>
            <a:p>
              <a:pPr algn="ctr"/>
              <a:r>
                <a:rPr lang="es-ES" sz="1600" b="1" dirty="0" smtClean="0">
                  <a:solidFill>
                    <a:srgbClr val="C00000"/>
                  </a:solidFill>
                  <a:effectLst>
                    <a:outerShdw blurRad="38100" dist="38100" dir="2700000" algn="tl">
                      <a:srgbClr val="000000">
                        <a:alpha val="43137"/>
                      </a:srgbClr>
                    </a:outerShdw>
                  </a:effectLst>
                </a:rPr>
                <a:t>Cliente internacional</a:t>
              </a:r>
              <a:endParaRPr lang="es-ES" sz="1600" b="1" dirty="0">
                <a:solidFill>
                  <a:srgbClr val="C00000"/>
                </a:solidFill>
                <a:effectLst>
                  <a:outerShdw blurRad="38100" dist="38100" dir="2700000" algn="tl">
                    <a:srgbClr val="000000">
                      <a:alpha val="43137"/>
                    </a:srgbClr>
                  </a:outerShdw>
                </a:effectLst>
              </a:endParaRPr>
            </a:p>
          </p:txBody>
        </p:sp>
        <p:sp>
          <p:nvSpPr>
            <p:cNvPr id="2" name="1 CuadroTexto"/>
            <p:cNvSpPr txBox="1"/>
            <p:nvPr/>
          </p:nvSpPr>
          <p:spPr>
            <a:xfrm>
              <a:off x="6135856" y="2667392"/>
              <a:ext cx="2651696" cy="340519"/>
            </a:xfrm>
            <a:prstGeom prst="roundRect">
              <a:avLst/>
            </a:prstGeom>
            <a:solidFill>
              <a:schemeClr val="accent3">
                <a:lumMod val="75000"/>
              </a:schemeClr>
            </a:solidFill>
          </p:spPr>
          <p:txBody>
            <a:bodyPr wrap="none" rtlCol="0">
              <a:spAutoFit/>
            </a:bodyPr>
            <a:lstStyle/>
            <a:p>
              <a:r>
                <a:rPr lang="es-ES" sz="1400" b="1" dirty="0" smtClean="0">
                  <a:effectLst>
                    <a:outerShdw blurRad="38100" dist="38100" dir="2700000" algn="tl">
                      <a:srgbClr val="000000">
                        <a:alpha val="43137"/>
                      </a:srgbClr>
                    </a:outerShdw>
                  </a:effectLst>
                </a:rPr>
                <a:t>SELLO DE EXCELENCIA LOGÍSTICA</a:t>
              </a:r>
              <a:endParaRPr lang="es-ES" sz="1400" b="1" dirty="0">
                <a:effectLst>
                  <a:outerShdw blurRad="38100" dist="38100" dir="2700000" algn="tl">
                    <a:srgbClr val="000000">
                      <a:alpha val="43137"/>
                    </a:srgbClr>
                  </a:outerShdw>
                </a:effectLst>
              </a:endParaRPr>
            </a:p>
          </p:txBody>
        </p:sp>
      </p:grpSp>
      <p:sp>
        <p:nvSpPr>
          <p:cNvPr id="4" name="3 CuadroTexto"/>
          <p:cNvSpPr txBox="1"/>
          <p:nvPr/>
        </p:nvSpPr>
        <p:spPr>
          <a:xfrm>
            <a:off x="1095" y="4499828"/>
            <a:ext cx="2791342" cy="369332"/>
          </a:xfrm>
          <a:prstGeom prst="rect">
            <a:avLst/>
          </a:prstGeom>
          <a:noFill/>
        </p:spPr>
        <p:txBody>
          <a:bodyPr wrap="none" rtlCol="0">
            <a:spAutoFit/>
          </a:bodyPr>
          <a:lstStyle/>
          <a:p>
            <a:r>
              <a:rPr lang="es-ES" b="1" dirty="0" smtClean="0">
                <a:solidFill>
                  <a:srgbClr val="C00000"/>
                </a:solidFill>
                <a:effectLst>
                  <a:outerShdw blurRad="38100" dist="38100" dir="2700000" algn="tl">
                    <a:srgbClr val="000000">
                      <a:alpha val="43137"/>
                    </a:srgbClr>
                  </a:outerShdw>
                </a:effectLst>
              </a:rPr>
              <a:t>PRINCIPALES ACTIVIDADES:</a:t>
            </a:r>
            <a:endParaRPr lang="es-E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8155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539551" y="2708920"/>
            <a:ext cx="8280921" cy="2000548"/>
          </a:xfrm>
          <a:prstGeom prst="rect">
            <a:avLst/>
          </a:prstGeom>
          <a:noFill/>
        </p:spPr>
        <p:txBody>
          <a:bodyPr wrap="square" rtlCol="0">
            <a:spAutoFit/>
          </a:bodyPr>
          <a:lstStyle/>
          <a:p>
            <a:pPr marL="342900" indent="-342900" algn="just">
              <a:buAutoNum type="arabicPeriod"/>
            </a:pPr>
            <a:r>
              <a:rPr lang="es-ES" sz="4000" b="1" i="1" dirty="0" smtClean="0">
                <a:solidFill>
                  <a:schemeClr val="accent3">
                    <a:lumMod val="75000"/>
                  </a:schemeClr>
                </a:solidFill>
                <a:effectLst>
                  <a:outerShdw blurRad="38100" dist="38100" dir="2700000" algn="tl">
                    <a:srgbClr val="000000">
                      <a:alpha val="43137"/>
                    </a:srgbClr>
                  </a:outerShdw>
                </a:effectLst>
              </a:rPr>
              <a:t> D</a:t>
            </a:r>
            <a:r>
              <a:rPr lang="es-ES" sz="2800" b="1" i="1" dirty="0" smtClean="0">
                <a:solidFill>
                  <a:schemeClr val="accent3">
                    <a:lumMod val="75000"/>
                  </a:schemeClr>
                </a:solidFill>
                <a:effectLst>
                  <a:outerShdw blurRad="38100" dist="38100" dir="2700000" algn="tl">
                    <a:srgbClr val="000000">
                      <a:alpha val="43137"/>
                    </a:srgbClr>
                  </a:outerShdw>
                </a:effectLst>
              </a:rPr>
              <a:t>IAGNOSIS </a:t>
            </a:r>
            <a:r>
              <a:rPr lang="es-ES" sz="2800" b="1" i="1" dirty="0">
                <a:solidFill>
                  <a:schemeClr val="accent3">
                    <a:lumMod val="75000"/>
                  </a:schemeClr>
                </a:solidFill>
                <a:effectLst>
                  <a:outerShdw blurRad="38100" dist="38100" dir="2700000" algn="tl">
                    <a:srgbClr val="000000">
                      <a:alpha val="43137"/>
                    </a:srgbClr>
                  </a:outerShdw>
                </a:effectLst>
              </a:rPr>
              <a:t>DEL SECTOR ARAGONÉS</a:t>
            </a:r>
            <a:r>
              <a:rPr lang="es-ES" sz="2800" b="1" i="1" dirty="0">
                <a:solidFill>
                  <a:schemeClr val="tx1">
                    <a:lumMod val="65000"/>
                    <a:lumOff val="35000"/>
                  </a:schemeClr>
                </a:solidFill>
                <a:effectLst>
                  <a:outerShdw blurRad="38100" dist="38100" dir="2700000" algn="tl">
                    <a:srgbClr val="000000">
                      <a:alpha val="43137"/>
                    </a:srgbClr>
                  </a:outerShdw>
                </a:effectLst>
              </a:rPr>
              <a:t>: visita a diferentes puntos del ciclo logístico (producción, centrales de confección, </a:t>
            </a:r>
            <a:r>
              <a:rPr lang="es-ES" sz="2800" b="1" i="1" dirty="0" err="1">
                <a:solidFill>
                  <a:schemeClr val="tx1">
                    <a:lumMod val="65000"/>
                    <a:lumOff val="35000"/>
                  </a:schemeClr>
                </a:solidFill>
                <a:effectLst>
                  <a:outerShdw blurRad="38100" dist="38100" dir="2700000" algn="tl">
                    <a:srgbClr val="000000">
                      <a:alpha val="43137"/>
                    </a:srgbClr>
                  </a:outerShdw>
                </a:effectLst>
              </a:rPr>
              <a:t>MercaZaragoza</a:t>
            </a:r>
            <a:r>
              <a:rPr lang="es-ES" sz="2800" b="1" i="1" dirty="0">
                <a:solidFill>
                  <a:schemeClr val="tx1">
                    <a:lumMod val="65000"/>
                    <a:lumOff val="35000"/>
                  </a:schemeClr>
                </a:solidFill>
                <a:effectLst>
                  <a:outerShdw blurRad="38100" dist="38100" dir="2700000" algn="tl">
                    <a:srgbClr val="000000">
                      <a:alpha val="43137"/>
                    </a:srgbClr>
                  </a:outerShdw>
                </a:effectLst>
              </a:rPr>
              <a:t>) y recogida de información.</a:t>
            </a:r>
          </a:p>
        </p:txBody>
      </p:sp>
      <p:pic>
        <p:nvPicPr>
          <p:cNvPr id="18" name="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2017" y="5648739"/>
            <a:ext cx="1906447" cy="634593"/>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680139"/>
            <a:ext cx="1427832" cy="553424"/>
          </a:xfrm>
          <a:prstGeom prst="rect">
            <a:avLst/>
          </a:prstGeom>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870" t="9315" r="65401" b="81218"/>
          <a:stretch/>
        </p:blipFill>
        <p:spPr bwMode="auto">
          <a:xfrm>
            <a:off x="539552" y="5721491"/>
            <a:ext cx="1678763" cy="6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n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2532" y="5545806"/>
            <a:ext cx="2607500" cy="955849"/>
          </a:xfrm>
          <a:prstGeom prst="rect">
            <a:avLst/>
          </a:prstGeom>
        </p:spPr>
      </p:pic>
      <p:sp>
        <p:nvSpPr>
          <p:cNvPr id="22" name="21 CuadroTexto"/>
          <p:cNvSpPr txBox="1"/>
          <p:nvPr/>
        </p:nvSpPr>
        <p:spPr>
          <a:xfrm>
            <a:off x="179512" y="391304"/>
            <a:ext cx="8640960" cy="2123658"/>
          </a:xfrm>
          <a:prstGeom prst="rect">
            <a:avLst/>
          </a:prstGeom>
          <a:noFill/>
        </p:spPr>
        <p:txBody>
          <a:bodyPr wrap="square" rtlCol="0">
            <a:spAutoFit/>
          </a:bodyPr>
          <a:lstStyle/>
          <a:p>
            <a:pPr algn="just"/>
            <a:r>
              <a:rPr lang="es-ES" sz="3200" b="1" i="1" dirty="0" smtClean="0">
                <a:solidFill>
                  <a:srgbClr val="C00000"/>
                </a:solidFill>
                <a:effectLst>
                  <a:outerShdw blurRad="38100" dist="38100" dir="2700000" algn="tl">
                    <a:srgbClr val="000000">
                      <a:alpha val="43137"/>
                    </a:srgbClr>
                  </a:outerShdw>
                </a:effectLst>
              </a:rPr>
              <a:t>“</a:t>
            </a:r>
            <a:r>
              <a:rPr lang="es-ES" sz="3200" b="1" u="sng" dirty="0">
                <a:solidFill>
                  <a:srgbClr val="C00000"/>
                </a:solidFill>
                <a:effectLst>
                  <a:outerShdw blurRad="50800" dist="38100" dir="2700000" algn="tl">
                    <a:srgbClr val="000000">
                      <a:alpha val="40000"/>
                    </a:srgbClr>
                  </a:outerShdw>
                </a:effectLst>
              </a:rPr>
              <a:t>GO TECNIFRUT</a:t>
            </a:r>
            <a:r>
              <a:rPr lang="es-ES" sz="3200" b="1" dirty="0">
                <a:solidFill>
                  <a:srgbClr val="C00000"/>
                </a:solidFill>
                <a:effectLst>
                  <a:outerShdw blurRad="50800" dist="38100" dir="2700000" algn="tl">
                    <a:srgbClr val="000000">
                      <a:alpha val="40000"/>
                    </a:srgbClr>
                  </a:outerShdw>
                </a:effectLst>
              </a:rPr>
              <a:t> para el “</a:t>
            </a:r>
            <a:r>
              <a:rPr lang="es-ES" sz="3200" b="1" i="1" dirty="0">
                <a:solidFill>
                  <a:srgbClr val="C00000"/>
                </a:solidFill>
                <a:effectLst>
                  <a:outerShdw blurRad="50800" dist="38100" dir="2700000" algn="tl">
                    <a:srgbClr val="000000">
                      <a:alpha val="40000"/>
                    </a:srgbClr>
                  </a:outerShdw>
                </a:effectLst>
              </a:rPr>
              <a:t>Diseño de soluciones tecnológicas para la monitorización de la calidad </a:t>
            </a:r>
            <a:r>
              <a:rPr lang="es-ES" sz="3200" b="1" i="1" dirty="0" smtClean="0">
                <a:solidFill>
                  <a:srgbClr val="C00000"/>
                </a:solidFill>
                <a:effectLst>
                  <a:outerShdw blurRad="50800" dist="38100" dir="2700000" algn="tl">
                    <a:srgbClr val="000000">
                      <a:alpha val="40000"/>
                    </a:srgbClr>
                  </a:outerShdw>
                </a:effectLst>
              </a:rPr>
              <a:t>de la fruta </a:t>
            </a:r>
            <a:r>
              <a:rPr lang="es-ES" sz="3200" b="1" i="1" dirty="0">
                <a:solidFill>
                  <a:srgbClr val="C00000"/>
                </a:solidFill>
                <a:effectLst>
                  <a:outerShdw blurRad="50800" dist="38100" dir="2700000" algn="tl">
                    <a:srgbClr val="000000">
                      <a:alpha val="40000"/>
                    </a:srgbClr>
                  </a:outerShdw>
                </a:effectLst>
              </a:rPr>
              <a:t>durante su ciclo logístico</a:t>
            </a:r>
            <a:r>
              <a:rPr lang="es-ES" sz="3200" b="1" dirty="0" smtClean="0">
                <a:solidFill>
                  <a:srgbClr val="C00000"/>
                </a:solidFill>
                <a:effectLst>
                  <a:outerShdw blurRad="50800" dist="38100" dir="2700000" algn="tl">
                    <a:srgbClr val="000000">
                      <a:alpha val="40000"/>
                    </a:srgbClr>
                  </a:outerShdw>
                </a:effectLst>
              </a:rPr>
              <a:t>”</a:t>
            </a:r>
            <a:r>
              <a:rPr lang="es-ES" sz="3600" b="1" i="1" dirty="0" smtClean="0">
                <a:solidFill>
                  <a:srgbClr val="F79646">
                    <a:lumMod val="75000"/>
                  </a:srgbClr>
                </a:solidFill>
                <a:effectLst>
                  <a:outerShdw blurRad="38100" dist="38100" dir="2700000" algn="tl">
                    <a:srgbClr val="000000">
                      <a:alpha val="43137"/>
                    </a:srgbClr>
                  </a:outerShdw>
                </a:effectLst>
              </a:rPr>
              <a:t>	</a:t>
            </a:r>
          </a:p>
          <a:p>
            <a:pPr algn="r"/>
            <a:r>
              <a:rPr lang="es-ES" sz="3200" b="1" i="1" dirty="0" smtClean="0">
                <a:solidFill>
                  <a:srgbClr val="9BBB59">
                    <a:lumMod val="75000"/>
                  </a:srgbClr>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650461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35868" y="1177449"/>
            <a:ext cx="8636009" cy="800219"/>
          </a:xfrm>
          <a:prstGeom prst="rect">
            <a:avLst/>
          </a:prstGeom>
          <a:noFill/>
        </p:spPr>
        <p:txBody>
          <a:bodyPr wrap="square" rtlCol="0">
            <a:spAutoFit/>
          </a:bodyPr>
          <a:lstStyle/>
          <a:p>
            <a:pPr marL="342900" indent="-342900" algn="just">
              <a:buAutoNum type="arabicPeriod"/>
            </a:pPr>
            <a:r>
              <a:rPr lang="es-ES" sz="2800" b="1" i="1" dirty="0">
                <a:solidFill>
                  <a:schemeClr val="accent3">
                    <a:lumMod val="75000"/>
                  </a:schemeClr>
                </a:solidFill>
                <a:effectLst>
                  <a:outerShdw blurRad="38100" dist="38100" dir="2700000" algn="tl">
                    <a:srgbClr val="000000">
                      <a:alpha val="43137"/>
                    </a:srgbClr>
                  </a:outerShdw>
                </a:effectLst>
              </a:rPr>
              <a:t>D</a:t>
            </a:r>
            <a:r>
              <a:rPr lang="es-ES" b="1" i="1" dirty="0">
                <a:solidFill>
                  <a:schemeClr val="accent3">
                    <a:lumMod val="75000"/>
                  </a:schemeClr>
                </a:solidFill>
                <a:effectLst>
                  <a:outerShdw blurRad="38100" dist="38100" dir="2700000" algn="tl">
                    <a:srgbClr val="000000">
                      <a:alpha val="43137"/>
                    </a:srgbClr>
                  </a:outerShdw>
                </a:effectLst>
              </a:rPr>
              <a:t>IAGNOSIS DEL SECTOR ARAGONÉS</a:t>
            </a:r>
            <a:r>
              <a:rPr lang="es-ES" b="1" i="1" dirty="0">
                <a:solidFill>
                  <a:schemeClr val="tx1">
                    <a:lumMod val="65000"/>
                    <a:lumOff val="35000"/>
                  </a:schemeClr>
                </a:solidFill>
                <a:effectLst>
                  <a:outerShdw blurRad="38100" dist="38100" dir="2700000" algn="tl">
                    <a:srgbClr val="000000">
                      <a:alpha val="43137"/>
                    </a:srgbClr>
                  </a:outerShdw>
                </a:effectLst>
              </a:rPr>
              <a:t>: </a:t>
            </a:r>
            <a:r>
              <a:rPr lang="es-ES" b="1" i="1" dirty="0" smtClean="0">
                <a:solidFill>
                  <a:schemeClr val="tx1">
                    <a:lumMod val="65000"/>
                    <a:lumOff val="35000"/>
                  </a:schemeClr>
                </a:solidFill>
                <a:effectLst>
                  <a:outerShdw blurRad="38100" dist="38100" dir="2700000" algn="tl">
                    <a:srgbClr val="000000">
                      <a:alpha val="43137"/>
                    </a:srgbClr>
                  </a:outerShdw>
                </a:effectLst>
              </a:rPr>
              <a:t>visita a diferentes puntos del ciclo logístico (producción, centrales de confección, MercaZaragoza) y recogida de información.</a:t>
            </a:r>
          </a:p>
        </p:txBody>
      </p:sp>
      <p:sp>
        <p:nvSpPr>
          <p:cNvPr id="29" name="28 CuadroTexto"/>
          <p:cNvSpPr txBox="1"/>
          <p:nvPr/>
        </p:nvSpPr>
        <p:spPr>
          <a:xfrm>
            <a:off x="15775" y="103188"/>
            <a:ext cx="6152228" cy="1021556"/>
          </a:xfrm>
          <a:prstGeom prst="roundRect">
            <a:avLst/>
          </a:prstGeom>
          <a:solidFill>
            <a:schemeClr val="accent3">
              <a:lumMod val="60000"/>
              <a:lumOff val="40000"/>
            </a:schemeClr>
          </a:solidFill>
        </p:spPr>
        <p:txBody>
          <a:bodyPr wrap="square" rtlCol="0">
            <a:spAutoFit/>
          </a:bodyPr>
          <a:lstStyle/>
          <a:p>
            <a:pPr algn="just"/>
            <a:r>
              <a:rPr lang="es-ES" b="1" i="1" dirty="0" smtClean="0">
                <a:effectLst>
                  <a:outerShdw blurRad="38100" dist="38100" dir="2700000" algn="tl">
                    <a:srgbClr val="000000">
                      <a:alpha val="43137"/>
                    </a:srgbClr>
                  </a:outerShdw>
                </a:effectLst>
              </a:rPr>
              <a:t>GO </a:t>
            </a:r>
            <a:r>
              <a:rPr lang="es-ES" b="1" i="1" u="sng" dirty="0" smtClean="0">
                <a:effectLst>
                  <a:outerShdw blurRad="38100" dist="38100" dir="2700000" algn="tl">
                    <a:srgbClr val="000000">
                      <a:alpha val="43137"/>
                    </a:srgbClr>
                  </a:outerShdw>
                </a:effectLst>
              </a:rPr>
              <a:t>TECNIFRUT</a:t>
            </a:r>
            <a:r>
              <a:rPr lang="es-ES" b="1" i="1" dirty="0" smtClean="0">
                <a:effectLst>
                  <a:outerShdw blurRad="38100" dist="38100" dir="2700000" algn="tl">
                    <a:srgbClr val="000000">
                      <a:alpha val="43137"/>
                    </a:srgbClr>
                  </a:outerShdw>
                </a:effectLst>
              </a:rPr>
              <a:t> para el “Diseño de soluciones tecnológicas para la </a:t>
            </a:r>
            <a:r>
              <a:rPr lang="es-ES" b="1" i="1" dirty="0">
                <a:effectLst>
                  <a:outerShdw blurRad="38100" dist="38100" dir="2700000" algn="tl">
                    <a:srgbClr val="000000">
                      <a:alpha val="43137"/>
                    </a:srgbClr>
                  </a:outerShdw>
                </a:effectLst>
              </a:rPr>
              <a:t>monitorización de </a:t>
            </a:r>
            <a:r>
              <a:rPr lang="es-ES" b="1" i="1" dirty="0" smtClean="0">
                <a:effectLst>
                  <a:outerShdw blurRad="38100" dist="38100" dir="2700000" algn="tl">
                    <a:srgbClr val="000000">
                      <a:alpha val="43137"/>
                    </a:srgbClr>
                  </a:outerShdw>
                </a:effectLst>
              </a:rPr>
              <a:t>la calidad de la fruta durante su ciclo logístico”.</a:t>
            </a:r>
            <a:endParaRPr lang="es-ES" i="1" dirty="0">
              <a:effectLst>
                <a:outerShdw blurRad="38100" dist="38100" dir="2700000" algn="tl">
                  <a:srgbClr val="000000">
                    <a:alpha val="43137"/>
                  </a:srgbClr>
                </a:outerShdw>
              </a:effectLst>
            </a:endParaRPr>
          </a:p>
        </p:txBody>
      </p:sp>
      <p:pic>
        <p:nvPicPr>
          <p:cNvPr id="25" name="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6828" y="114157"/>
            <a:ext cx="1480144" cy="492691"/>
          </a:xfrm>
          <a:prstGeom prst="rect">
            <a:avLst/>
          </a:prstGeom>
        </p:spPr>
      </p:pic>
      <p:pic>
        <p:nvPicPr>
          <p:cNvPr id="30"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199" y="139272"/>
            <a:ext cx="1106241" cy="428776"/>
          </a:xfrm>
          <a:prstGeom prst="rect">
            <a:avLst/>
          </a:prstGeom>
        </p:spPr>
      </p:pic>
      <p:graphicFrame>
        <p:nvGraphicFramePr>
          <p:cNvPr id="45" name="Tabla 44"/>
          <p:cNvGraphicFramePr>
            <a:graphicFrameLocks noGrp="1"/>
          </p:cNvGraphicFramePr>
          <p:nvPr>
            <p:extLst>
              <p:ext uri="{D42A27DB-BD31-4B8C-83A1-F6EECF244321}">
                <p14:modId xmlns:p14="http://schemas.microsoft.com/office/powerpoint/2010/main" val="2668437940"/>
              </p:ext>
            </p:extLst>
          </p:nvPr>
        </p:nvGraphicFramePr>
        <p:xfrm>
          <a:off x="4432314" y="2110864"/>
          <a:ext cx="4666487" cy="1854200"/>
        </p:xfrm>
        <a:graphic>
          <a:graphicData uri="http://schemas.openxmlformats.org/drawingml/2006/table">
            <a:tbl>
              <a:tblPr firstRow="1" bandRow="1">
                <a:tableStyleId>{5940675A-B579-460E-94D1-54222C63F5DA}</a:tableStyleId>
              </a:tblPr>
              <a:tblGrid>
                <a:gridCol w="2133219">
                  <a:extLst>
                    <a:ext uri="{9D8B030D-6E8A-4147-A177-3AD203B41FA5}">
                      <a16:colId xmlns:a16="http://schemas.microsoft.com/office/drawing/2014/main" xmlns="" val="166552079"/>
                    </a:ext>
                  </a:extLst>
                </a:gridCol>
                <a:gridCol w="2533268">
                  <a:extLst>
                    <a:ext uri="{9D8B030D-6E8A-4147-A177-3AD203B41FA5}">
                      <a16:colId xmlns:a16="http://schemas.microsoft.com/office/drawing/2014/main" xmlns="" val="443226273"/>
                    </a:ext>
                  </a:extLst>
                </a:gridCol>
              </a:tblGrid>
              <a:tr h="370840">
                <a:tc>
                  <a:txBody>
                    <a:bodyPr/>
                    <a:lstStyle/>
                    <a:p>
                      <a:r>
                        <a:rPr lang="es-ES" b="1" dirty="0" smtClean="0">
                          <a:solidFill>
                            <a:schemeClr val="accent3"/>
                          </a:solidFill>
                          <a:effectLst>
                            <a:outerShdw blurRad="38100" dist="38100" dir="2700000" algn="tl">
                              <a:srgbClr val="000000">
                                <a:alpha val="43137"/>
                              </a:srgbClr>
                            </a:outerShdw>
                          </a:effectLst>
                        </a:rPr>
                        <a:t>ZONA PRODUCTORA</a:t>
                      </a:r>
                      <a:endParaRPr lang="es-ES" b="1" dirty="0">
                        <a:solidFill>
                          <a:schemeClr val="accent3"/>
                        </a:solidFill>
                        <a:effectLst>
                          <a:outerShdw blurRad="38100" dist="38100" dir="2700000" algn="tl">
                            <a:srgbClr val="000000">
                              <a:alpha val="43137"/>
                            </a:srgbClr>
                          </a:outerShdw>
                        </a:effectLst>
                      </a:endParaRPr>
                    </a:p>
                  </a:txBody>
                  <a:tcPr/>
                </a:tc>
                <a:tc>
                  <a:txBody>
                    <a:bodyPr/>
                    <a:lstStyle/>
                    <a:p>
                      <a:r>
                        <a:rPr lang="es-ES" b="1" i="1" dirty="0" smtClean="0">
                          <a:solidFill>
                            <a:schemeClr val="accent2"/>
                          </a:solidFill>
                          <a:effectLst>
                            <a:outerShdw blurRad="38100" dist="38100" dir="2700000" algn="tl">
                              <a:srgbClr val="000000">
                                <a:alpha val="43137"/>
                              </a:srgbClr>
                            </a:outerShdw>
                          </a:effectLst>
                        </a:rPr>
                        <a:t>VISITA-DIAGNOSIS</a:t>
                      </a:r>
                      <a:endParaRPr lang="es-ES" b="1" i="1" dirty="0">
                        <a:solidFill>
                          <a:schemeClr val="accent2"/>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2028032006"/>
                  </a:ext>
                </a:extLst>
              </a:tr>
              <a:tr h="370840">
                <a:tc>
                  <a:txBody>
                    <a:bodyPr/>
                    <a:lstStyle/>
                    <a:p>
                      <a:r>
                        <a:rPr lang="es-ES" b="1" dirty="0" smtClean="0">
                          <a:effectLst>
                            <a:outerShdw blurRad="38100" dist="38100" dir="2700000" algn="tl">
                              <a:srgbClr val="000000">
                                <a:alpha val="43137"/>
                              </a:srgbClr>
                            </a:outerShdw>
                          </a:effectLst>
                        </a:rPr>
                        <a:t>Valdejalón</a:t>
                      </a:r>
                      <a:endParaRPr lang="es-ES" b="1" dirty="0">
                        <a:effectLst>
                          <a:outerShdw blurRad="38100" dist="38100" dir="2700000" algn="tl">
                            <a:srgbClr val="000000">
                              <a:alpha val="43137"/>
                            </a:srgbClr>
                          </a:outerShdw>
                        </a:effectLst>
                      </a:endParaRPr>
                    </a:p>
                  </a:txBody>
                  <a:tcPr/>
                </a:tc>
                <a:tc>
                  <a:txBody>
                    <a:bodyPr/>
                    <a:lstStyle/>
                    <a:p>
                      <a:endParaRPr lang="es-ES" dirty="0"/>
                    </a:p>
                  </a:txBody>
                  <a:tcPr/>
                </a:tc>
                <a:extLst>
                  <a:ext uri="{0D108BD9-81ED-4DB2-BD59-A6C34878D82A}">
                    <a16:rowId xmlns:a16="http://schemas.microsoft.com/office/drawing/2014/main" xmlns="" val="1828571369"/>
                  </a:ext>
                </a:extLst>
              </a:tr>
              <a:tr h="370840">
                <a:tc>
                  <a:txBody>
                    <a:bodyPr/>
                    <a:lstStyle/>
                    <a:p>
                      <a:pPr marL="0" algn="l"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mn-lt"/>
                          <a:ea typeface="+mn-ea"/>
                          <a:cs typeface="+mn-cs"/>
                        </a:rPr>
                        <a:t>Bajo Cinca</a:t>
                      </a:r>
                      <a:endParaRPr lang="es-ES" sz="1800" b="1" kern="1200" dirty="0">
                        <a:solidFill>
                          <a:schemeClr val="tx1"/>
                        </a:solidFill>
                        <a:effectLst>
                          <a:outerShdw blurRad="38100" dist="38100" dir="2700000" algn="tl">
                            <a:srgbClr val="000000">
                              <a:alpha val="43137"/>
                            </a:srgbClr>
                          </a:outerShdw>
                        </a:effectLst>
                        <a:latin typeface="+mn-lt"/>
                        <a:ea typeface="+mn-ea"/>
                        <a:cs typeface="+mn-cs"/>
                      </a:endParaRPr>
                    </a:p>
                  </a:txBody>
                  <a:tcPr/>
                </a:tc>
                <a:tc>
                  <a:txBody>
                    <a:bodyPr/>
                    <a:lstStyle/>
                    <a:p>
                      <a:endParaRPr lang="es-ES" dirty="0"/>
                    </a:p>
                  </a:txBody>
                  <a:tcPr/>
                </a:tc>
                <a:extLst>
                  <a:ext uri="{0D108BD9-81ED-4DB2-BD59-A6C34878D82A}">
                    <a16:rowId xmlns:a16="http://schemas.microsoft.com/office/drawing/2014/main" xmlns="" val="2144410880"/>
                  </a:ext>
                </a:extLst>
              </a:tr>
              <a:tr h="370840">
                <a:tc>
                  <a:txBody>
                    <a:bodyPr/>
                    <a:lstStyle/>
                    <a:p>
                      <a:r>
                        <a:rPr lang="es-ES" b="1" dirty="0" smtClean="0">
                          <a:effectLst>
                            <a:outerShdw blurRad="38100" dist="38100" dir="2700000" algn="tl">
                              <a:srgbClr val="000000">
                                <a:alpha val="43137"/>
                              </a:srgbClr>
                            </a:outerShdw>
                          </a:effectLst>
                        </a:rPr>
                        <a:t>Bajo Aragón-Caspe</a:t>
                      </a:r>
                      <a:endParaRPr lang="es-ES" b="1" dirty="0">
                        <a:effectLst>
                          <a:outerShdw blurRad="38100" dist="38100" dir="2700000" algn="tl">
                            <a:srgbClr val="000000">
                              <a:alpha val="43137"/>
                            </a:srgbClr>
                          </a:outerShdw>
                        </a:effectLst>
                      </a:endParaRPr>
                    </a:p>
                  </a:txBody>
                  <a:tcPr/>
                </a:tc>
                <a:tc>
                  <a:txBody>
                    <a:bodyPr/>
                    <a:lstStyle/>
                    <a:p>
                      <a:endParaRPr lang="es-ES" dirty="0"/>
                    </a:p>
                  </a:txBody>
                  <a:tcPr/>
                </a:tc>
                <a:extLst>
                  <a:ext uri="{0D108BD9-81ED-4DB2-BD59-A6C34878D82A}">
                    <a16:rowId xmlns:a16="http://schemas.microsoft.com/office/drawing/2014/main" xmlns="" val="2110193797"/>
                  </a:ext>
                </a:extLst>
              </a:tr>
              <a:tr h="370840">
                <a:tc>
                  <a:txBody>
                    <a:bodyPr/>
                    <a:lstStyle/>
                    <a:p>
                      <a:pPr marL="0" algn="l"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mn-lt"/>
                          <a:ea typeface="+mn-ea"/>
                          <a:cs typeface="+mn-cs"/>
                        </a:rPr>
                        <a:t>Bajo Aragón</a:t>
                      </a:r>
                      <a:endParaRPr lang="es-ES" sz="1800" b="1" kern="1200" dirty="0">
                        <a:solidFill>
                          <a:schemeClr val="tx1"/>
                        </a:solidFill>
                        <a:effectLst>
                          <a:outerShdw blurRad="38100" dist="38100" dir="2700000" algn="tl">
                            <a:srgbClr val="000000">
                              <a:alpha val="43137"/>
                            </a:srgbClr>
                          </a:outerShdw>
                        </a:effectLst>
                        <a:latin typeface="+mn-lt"/>
                        <a:ea typeface="+mn-ea"/>
                        <a:cs typeface="+mn-cs"/>
                      </a:endParaRPr>
                    </a:p>
                  </a:txBody>
                  <a:tcPr/>
                </a:tc>
                <a:tc>
                  <a:txBody>
                    <a:bodyPr/>
                    <a:lstStyle/>
                    <a:p>
                      <a:endParaRPr lang="es-ES" dirty="0"/>
                    </a:p>
                  </a:txBody>
                  <a:tcPr/>
                </a:tc>
                <a:extLst>
                  <a:ext uri="{0D108BD9-81ED-4DB2-BD59-A6C34878D82A}">
                    <a16:rowId xmlns:a16="http://schemas.microsoft.com/office/drawing/2014/main" xmlns="" val="20927783"/>
                  </a:ext>
                </a:extLst>
              </a:tr>
            </a:tbl>
          </a:graphicData>
        </a:graphic>
      </p:graphicFrame>
      <p:pic>
        <p:nvPicPr>
          <p:cNvPr id="48" name="Imagen 4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95599" y="2310730"/>
            <a:ext cx="580748" cy="580748"/>
          </a:xfrm>
          <a:prstGeom prst="rect">
            <a:avLst/>
          </a:prstGeom>
        </p:spPr>
      </p:pic>
      <p:pic>
        <p:nvPicPr>
          <p:cNvPr id="49" name="Imagen 48"/>
          <p:cNvPicPr>
            <a:picLocks noChangeAspect="1"/>
          </p:cNvPicPr>
          <p:nvPr/>
        </p:nvPicPr>
        <p:blipFill>
          <a:blip r:embed="rId5"/>
          <a:stretch>
            <a:fillRect/>
          </a:stretch>
        </p:blipFill>
        <p:spPr>
          <a:xfrm>
            <a:off x="6635173" y="2891478"/>
            <a:ext cx="1095740" cy="2974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 name="Imagen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1338" y="2914973"/>
            <a:ext cx="1205633" cy="266991"/>
          </a:xfrm>
          <a:prstGeom prst="rect">
            <a:avLst/>
          </a:prstGeom>
        </p:spPr>
      </p:pic>
      <p:pic>
        <p:nvPicPr>
          <p:cNvPr id="5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870" t="9315" r="65401" b="81218"/>
          <a:stretch/>
        </p:blipFill>
        <p:spPr bwMode="auto">
          <a:xfrm>
            <a:off x="6635173" y="3245968"/>
            <a:ext cx="862986" cy="312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Imagen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2192" y="3613637"/>
            <a:ext cx="634156" cy="322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7" name="Grupo 46"/>
          <p:cNvGrpSpPr/>
          <p:nvPr/>
        </p:nvGrpSpPr>
        <p:grpSpPr>
          <a:xfrm>
            <a:off x="-64240" y="2168592"/>
            <a:ext cx="4348208" cy="3818518"/>
            <a:chOff x="35868" y="2130762"/>
            <a:chExt cx="4348208" cy="3818518"/>
          </a:xfrm>
        </p:grpSpPr>
        <p:pic>
          <p:nvPicPr>
            <p:cNvPr id="5" name="Imagen 4"/>
            <p:cNvPicPr>
              <a:picLocks noChangeAspect="1"/>
            </p:cNvPicPr>
            <p:nvPr/>
          </p:nvPicPr>
          <p:blipFill>
            <a:blip r:embed="rId9">
              <a:clrChange>
                <a:clrFrom>
                  <a:srgbClr val="FFFFFF"/>
                </a:clrFrom>
                <a:clrTo>
                  <a:srgbClr val="FFFFFF">
                    <a:alpha val="0"/>
                  </a:srgbClr>
                </a:clrTo>
              </a:clrChange>
            </a:blip>
            <a:stretch>
              <a:fillRect/>
            </a:stretch>
          </p:blipFill>
          <p:spPr>
            <a:xfrm>
              <a:off x="35868" y="2130762"/>
              <a:ext cx="2823655" cy="3818518"/>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4518" y="3831569"/>
              <a:ext cx="1205633" cy="266991"/>
            </a:xfrm>
            <a:prstGeom prst="rect">
              <a:avLst/>
            </a:prstGeom>
          </p:spPr>
        </p:pic>
        <p:pic>
          <p:nvPicPr>
            <p:cNvPr id="14" name="Imagen 13"/>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47417">
              <a:off x="2154186" y="3515081"/>
              <a:ext cx="634953" cy="475707"/>
            </a:xfrm>
            <a:prstGeom prst="rect">
              <a:avLst/>
            </a:prstGeom>
          </p:spPr>
        </p:pic>
        <p:pic>
          <p:nvPicPr>
            <p:cNvPr id="33" name="Imagen 32"/>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47417">
              <a:off x="1836149" y="3947106"/>
              <a:ext cx="603709" cy="452299"/>
            </a:xfrm>
            <a:prstGeom prst="rect">
              <a:avLst/>
            </a:prstGeom>
          </p:spPr>
        </p:pic>
        <p:pic>
          <p:nvPicPr>
            <p:cNvPr id="20" name="Imagen 19"/>
            <p:cNvPicPr>
              <a:picLocks noChangeAspect="1"/>
            </p:cNvPicPr>
            <p:nvPr/>
          </p:nvPicPr>
          <p:blipFill>
            <a:blip r:embed="rId5"/>
            <a:stretch>
              <a:fillRect/>
            </a:stretch>
          </p:blipFill>
          <p:spPr>
            <a:xfrm>
              <a:off x="2884339" y="3072488"/>
              <a:ext cx="1499737" cy="407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Imagen 34"/>
            <p:cNvPicPr>
              <a:picLocks noChangeAspect="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20654111">
              <a:off x="2437229" y="3424640"/>
              <a:ext cx="612145" cy="458620"/>
            </a:xfrm>
            <a:prstGeom prst="rect">
              <a:avLst/>
            </a:prstGeom>
          </p:spPr>
        </p:pic>
        <p:pic>
          <p:nvPicPr>
            <p:cNvPr id="36"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9870" t="9315" r="65401" b="81218"/>
            <a:stretch/>
          </p:blipFill>
          <p:spPr bwMode="auto">
            <a:xfrm>
              <a:off x="2053640" y="4466420"/>
              <a:ext cx="862986" cy="312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Imagen 36"/>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47417">
              <a:off x="1479692" y="4601733"/>
              <a:ext cx="555671" cy="416309"/>
            </a:xfrm>
            <a:prstGeom prst="rect">
              <a:avLst/>
            </a:prstGeom>
          </p:spPr>
        </p:pic>
        <p:pic>
          <p:nvPicPr>
            <p:cNvPr id="23" name="Imagen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07975" y="5003479"/>
              <a:ext cx="944200" cy="479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Imagen 38"/>
            <p:cNvPicPr>
              <a:picLocks noChangeAspect="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7071405">
              <a:off x="657632" y="3396016"/>
              <a:ext cx="589750" cy="441841"/>
            </a:xfrm>
            <a:prstGeom prst="rect">
              <a:avLst/>
            </a:prstGeom>
          </p:spPr>
        </p:pic>
        <p:grpSp>
          <p:nvGrpSpPr>
            <p:cNvPr id="42" name="Grupo 41"/>
            <p:cNvGrpSpPr/>
            <p:nvPr/>
          </p:nvGrpSpPr>
          <p:grpSpPr>
            <a:xfrm>
              <a:off x="1084577" y="2809873"/>
              <a:ext cx="1010298" cy="999359"/>
              <a:chOff x="1084577" y="2883975"/>
              <a:chExt cx="1010298" cy="999359"/>
            </a:xfrm>
          </p:grpSpPr>
          <p:pic>
            <p:nvPicPr>
              <p:cNvPr id="44" name="Imagen 43"/>
              <p:cNvPicPr>
                <a:picLocks noChangeAspect="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20654111">
                <a:off x="1375821" y="3424714"/>
                <a:ext cx="612145" cy="458620"/>
              </a:xfrm>
              <a:prstGeom prst="rect">
                <a:avLst/>
              </a:prstGeom>
            </p:spPr>
          </p:pic>
          <p:pic>
            <p:nvPicPr>
              <p:cNvPr id="41" name="Imagen 40"/>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4577" y="2883975"/>
                <a:ext cx="1010298" cy="708716"/>
              </a:xfrm>
              <a:prstGeom prst="rect">
                <a:avLst/>
              </a:prstGeom>
            </p:spPr>
          </p:pic>
        </p:grpSp>
        <p:sp>
          <p:nvSpPr>
            <p:cNvPr id="46" name="Rectángulo redondeado 45"/>
            <p:cNvSpPr/>
            <p:nvPr/>
          </p:nvSpPr>
          <p:spPr>
            <a:xfrm>
              <a:off x="251520" y="2377405"/>
              <a:ext cx="576064" cy="3887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Imagen 3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952" y="2699511"/>
              <a:ext cx="781796" cy="781796"/>
            </a:xfrm>
            <a:prstGeom prst="rect">
              <a:avLst/>
            </a:prstGeom>
          </p:spPr>
        </p:pic>
      </p:grpSp>
      <p:pic>
        <p:nvPicPr>
          <p:cNvPr id="56" name="Imagen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6200000" flipV="1">
            <a:off x="3436666" y="4621805"/>
            <a:ext cx="1912766" cy="1434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7" name="Imagen 5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4832877" y="5271278"/>
            <a:ext cx="1839748" cy="1379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55041" y="4153048"/>
            <a:ext cx="2023249" cy="1517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Imagen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06428" y="5430125"/>
            <a:ext cx="1892373" cy="1419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Imagen 37"/>
          <p:cNvPicPr>
            <a:picLocks noChangeAspect="1"/>
          </p:cNvPicPr>
          <p:nvPr/>
        </p:nvPicPr>
        <p:blipFill rotWithShape="1">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b="17064"/>
          <a:stretch/>
        </p:blipFill>
        <p:spPr>
          <a:xfrm>
            <a:off x="6643235" y="565339"/>
            <a:ext cx="1921506" cy="584182"/>
          </a:xfrm>
          <a:prstGeom prst="rect">
            <a:avLst/>
          </a:prstGeom>
        </p:spPr>
      </p:pic>
    </p:spTree>
    <p:extLst>
      <p:ext uri="{BB962C8B-B14F-4D97-AF65-F5344CB8AC3E}">
        <p14:creationId xmlns:p14="http://schemas.microsoft.com/office/powerpoint/2010/main" val="1793270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5897706"/>
            <a:ext cx="925575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65976" y="193631"/>
            <a:ext cx="9020721" cy="783193"/>
          </a:xfrm>
          <a:prstGeom prst="roundRect">
            <a:avLst/>
          </a:prstGeom>
          <a:solidFill>
            <a:schemeClr val="accent3">
              <a:lumMod val="60000"/>
              <a:lumOff val="40000"/>
            </a:schemeClr>
          </a:solidFill>
        </p:spPr>
        <p:txBody>
          <a:bodyPr wrap="square" rtlCol="0">
            <a:spAutoFit/>
          </a:bodyPr>
          <a:lstStyle/>
          <a:p>
            <a:pPr algn="just"/>
            <a:r>
              <a:rPr lang="es-ES" sz="2000" b="1" i="1" dirty="0" smtClean="0">
                <a:effectLst>
                  <a:outerShdw blurRad="38100" dist="38100" dir="2700000" algn="tl">
                    <a:srgbClr val="000000">
                      <a:alpha val="43137"/>
                    </a:srgbClr>
                  </a:outerShdw>
                </a:effectLst>
              </a:rPr>
              <a:t>GO </a:t>
            </a:r>
            <a:r>
              <a:rPr lang="es-ES" sz="2000" b="1" i="1" u="sng" dirty="0" smtClean="0">
                <a:effectLst>
                  <a:outerShdw blurRad="38100" dist="38100" dir="2700000" algn="tl">
                    <a:srgbClr val="000000">
                      <a:alpha val="43137"/>
                    </a:srgbClr>
                  </a:outerShdw>
                </a:effectLst>
              </a:rPr>
              <a:t>TECNIFRUT</a:t>
            </a:r>
            <a:r>
              <a:rPr lang="es-ES" sz="2000" b="1" i="1" dirty="0" smtClean="0">
                <a:effectLst>
                  <a:outerShdw blurRad="38100" dist="38100" dir="2700000" algn="tl">
                    <a:srgbClr val="000000">
                      <a:alpha val="43137"/>
                    </a:srgbClr>
                  </a:outerShdw>
                </a:effectLst>
              </a:rPr>
              <a:t> para el “Diseño de soluciones tecnológicas para la </a:t>
            </a:r>
            <a:r>
              <a:rPr lang="es-ES" sz="2000" b="1" i="1" dirty="0">
                <a:effectLst>
                  <a:outerShdw blurRad="38100" dist="38100" dir="2700000" algn="tl">
                    <a:srgbClr val="000000">
                      <a:alpha val="43137"/>
                    </a:srgbClr>
                  </a:outerShdw>
                </a:effectLst>
              </a:rPr>
              <a:t>monitorización de </a:t>
            </a:r>
            <a:r>
              <a:rPr lang="es-ES" sz="2000" b="1" i="1" dirty="0" smtClean="0">
                <a:effectLst>
                  <a:outerShdw blurRad="38100" dist="38100" dir="2700000" algn="tl">
                    <a:srgbClr val="000000">
                      <a:alpha val="43137"/>
                    </a:srgbClr>
                  </a:outerShdw>
                </a:effectLst>
              </a:rPr>
              <a:t>la calidad de la fruta durante su ciclo logístico”.</a:t>
            </a:r>
            <a:endParaRPr lang="es-ES" sz="2000" i="1" dirty="0">
              <a:effectLst>
                <a:outerShdw blurRad="38100" dist="38100" dir="2700000" algn="tl">
                  <a:srgbClr val="000000">
                    <a:alpha val="43137"/>
                  </a:srgbClr>
                </a:outerShdw>
              </a:effectLst>
            </a:endParaRPr>
          </a:p>
        </p:txBody>
      </p:sp>
      <p:sp>
        <p:nvSpPr>
          <p:cNvPr id="24" name="23 CuadroTexto"/>
          <p:cNvSpPr txBox="1"/>
          <p:nvPr/>
        </p:nvSpPr>
        <p:spPr>
          <a:xfrm>
            <a:off x="-8202" y="1630541"/>
            <a:ext cx="6458243" cy="646331"/>
          </a:xfrm>
          <a:prstGeom prst="rect">
            <a:avLst/>
          </a:prstGeom>
          <a:noFill/>
        </p:spPr>
        <p:txBody>
          <a:bodyPr wrap="none" rtlCol="0">
            <a:spAutoFit/>
          </a:bodyPr>
          <a:lstStyle/>
          <a:p>
            <a:r>
              <a:rPr lang="es-ES" sz="3600" b="1" dirty="0" smtClean="0">
                <a:solidFill>
                  <a:schemeClr val="accent6">
                    <a:lumMod val="75000"/>
                  </a:schemeClr>
                </a:solidFill>
                <a:effectLst>
                  <a:outerShdw blurRad="38100" dist="38100" dir="2700000" algn="tl">
                    <a:srgbClr val="000000">
                      <a:alpha val="43137"/>
                    </a:srgbClr>
                  </a:outerShdw>
                </a:effectLst>
              </a:rPr>
              <a:t>Contacto para dudas o asistencia</a:t>
            </a:r>
            <a:endParaRPr lang="es-ES" sz="1600" b="1" u="sng" dirty="0">
              <a:solidFill>
                <a:schemeClr val="accent6">
                  <a:lumMod val="75000"/>
                </a:schemeClr>
              </a:solidFill>
              <a:effectLst>
                <a:outerShdw blurRad="38100" dist="38100" dir="2700000" algn="tl">
                  <a:srgbClr val="000000">
                    <a:alpha val="43137"/>
                  </a:srgbClr>
                </a:outerShdw>
              </a:effectLst>
            </a:endParaRPr>
          </a:p>
        </p:txBody>
      </p:sp>
      <p:sp>
        <p:nvSpPr>
          <p:cNvPr id="25" name="24 CuadroTexto"/>
          <p:cNvSpPr txBox="1"/>
          <p:nvPr/>
        </p:nvSpPr>
        <p:spPr>
          <a:xfrm>
            <a:off x="0" y="2284417"/>
            <a:ext cx="9086697" cy="1569660"/>
          </a:xfrm>
          <a:prstGeom prst="rect">
            <a:avLst/>
          </a:prstGeom>
          <a:noFill/>
        </p:spPr>
        <p:txBody>
          <a:bodyPr wrap="square" rtlCol="0">
            <a:spAutoFit/>
          </a:bodyPr>
          <a:lstStyle/>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Asuntos</a:t>
            </a:r>
            <a:r>
              <a:rPr lang="es-ES" sz="1600" b="1" i="1" dirty="0" smtClean="0">
                <a:solidFill>
                  <a:schemeClr val="tx1">
                    <a:lumMod val="50000"/>
                    <a:lumOff val="50000"/>
                  </a:schemeClr>
                </a:solidFill>
                <a:effectLst>
                  <a:outerShdw blurRad="38100" dist="38100" dir="2700000" algn="tl">
                    <a:srgbClr val="000000">
                      <a:alpha val="43137"/>
                    </a:srgbClr>
                  </a:outerShdw>
                </a:effectLst>
              </a:rPr>
              <a:t>: Diagnosis del sector aragonés. </a:t>
            </a:r>
            <a:endParaRPr lang="es-ES" sz="1600" b="1" i="1" dirty="0" smtClean="0">
              <a:solidFill>
                <a:schemeClr val="tx1">
                  <a:lumMod val="50000"/>
                  <a:lumOff val="50000"/>
                </a:schemeClr>
              </a:solidFill>
              <a:effectLst>
                <a:outerShdw blurRad="38100" dist="38100" dir="2700000" algn="tl">
                  <a:srgbClr val="000000">
                    <a:alpha val="43137"/>
                  </a:srgbClr>
                </a:outerShdw>
              </a:effectLst>
            </a:endParaRPr>
          </a:p>
          <a:p>
            <a:pPr marL="0" lvl="1" algn="just"/>
            <a:r>
              <a:rPr lang="es-ES" sz="1600" b="1" i="1" dirty="0" smtClean="0">
                <a:solidFill>
                  <a:schemeClr val="accent1">
                    <a:lumMod val="75000"/>
                  </a:schemeClr>
                </a:solidFill>
                <a:effectLst>
                  <a:outerShdw blurRad="38100" dist="38100" dir="2700000" algn="tl">
                    <a:srgbClr val="000000">
                      <a:alpha val="43137"/>
                    </a:srgbClr>
                  </a:outerShdw>
                </a:effectLst>
              </a:rPr>
              <a:t>Contactos:</a:t>
            </a:r>
            <a:endParaRPr lang="es-ES" sz="1600" b="1" i="1" dirty="0" smtClean="0">
              <a:solidFill>
                <a:schemeClr val="accent1">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PCTAD: Esther Arias</a:t>
            </a:r>
          </a:p>
          <a:p>
            <a:pPr marL="742950" lvl="2" indent="-285750" algn="just">
              <a:buFont typeface="Arial" panose="020B0604020202020204" pitchFamily="34" charset="0"/>
              <a:buChar char="•"/>
            </a:pPr>
            <a:r>
              <a:rPr lang="es-ES" sz="1600" b="1" i="1" dirty="0" smtClean="0">
                <a:solidFill>
                  <a:schemeClr val="accent2">
                    <a:lumMod val="75000"/>
                  </a:schemeClr>
                </a:solidFill>
                <a:effectLst>
                  <a:outerShdw blurRad="38100" dist="38100" dir="2700000" algn="tl">
                    <a:srgbClr val="000000">
                      <a:alpha val="43137"/>
                    </a:srgbClr>
                  </a:outerShdw>
                </a:effectLst>
              </a:rPr>
              <a:t>UZ (IA2): María Eugenia </a:t>
            </a:r>
            <a:r>
              <a:rPr lang="es-ES" sz="1600" b="1" i="1" dirty="0" err="1" smtClean="0">
                <a:solidFill>
                  <a:schemeClr val="accent2">
                    <a:lumMod val="75000"/>
                  </a:schemeClr>
                </a:solidFill>
                <a:effectLst>
                  <a:outerShdw blurRad="38100" dist="38100" dir="2700000" algn="tl">
                    <a:srgbClr val="000000">
                      <a:alpha val="43137"/>
                    </a:srgbClr>
                  </a:outerShdw>
                </a:effectLst>
              </a:rPr>
              <a:t>Venturini</a:t>
            </a:r>
            <a:endParaRPr lang="es-ES" sz="1600" b="1" i="1" dirty="0" smtClean="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accent2">
                  <a:lumMod val="75000"/>
                </a:schemeClr>
              </a:solidFill>
              <a:effectLst>
                <a:outerShdw blurRad="38100" dist="38100" dir="2700000" algn="tl">
                  <a:srgbClr val="000000">
                    <a:alpha val="43137"/>
                  </a:srgbClr>
                </a:outerShdw>
              </a:effectLst>
            </a:endParaRPr>
          </a:p>
          <a:p>
            <a:pPr marL="742950" lvl="2" indent="-285750" algn="just">
              <a:buFont typeface="Arial" panose="020B0604020202020204" pitchFamily="34" charset="0"/>
              <a:buChar char="•"/>
            </a:pPr>
            <a:endParaRPr lang="es-ES" sz="1600" b="1" i="1"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8333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539551" y="2708920"/>
            <a:ext cx="8280921" cy="1754326"/>
          </a:xfrm>
          <a:prstGeom prst="rect">
            <a:avLst/>
          </a:prstGeom>
          <a:noFill/>
        </p:spPr>
        <p:txBody>
          <a:bodyPr wrap="square" rtlCol="0">
            <a:spAutoFit/>
          </a:bodyPr>
          <a:lstStyle/>
          <a:p>
            <a:pPr algn="just"/>
            <a:r>
              <a:rPr lang="es-ES" sz="3600" b="1" i="1" dirty="0" smtClean="0">
                <a:solidFill>
                  <a:schemeClr val="accent3">
                    <a:lumMod val="75000"/>
                  </a:schemeClr>
                </a:solidFill>
                <a:effectLst>
                  <a:outerShdw blurRad="38100" dist="38100" dir="2700000" algn="tl">
                    <a:srgbClr val="000000">
                      <a:alpha val="43137"/>
                    </a:srgbClr>
                  </a:outerShdw>
                </a:effectLst>
              </a:rPr>
              <a:t>2. M</a:t>
            </a:r>
            <a:r>
              <a:rPr lang="es-ES" sz="2400" b="1" i="1" dirty="0" smtClean="0">
                <a:solidFill>
                  <a:schemeClr val="accent3">
                    <a:lumMod val="75000"/>
                  </a:schemeClr>
                </a:solidFill>
                <a:effectLst>
                  <a:outerShdw blurRad="38100" dist="38100" dir="2700000" algn="tl">
                    <a:srgbClr val="000000">
                      <a:alpha val="43137"/>
                    </a:srgbClr>
                  </a:outerShdw>
                </a:effectLst>
              </a:rPr>
              <a:t>ONITORIZACIÓN </a:t>
            </a:r>
            <a:r>
              <a:rPr lang="es-ES" sz="2400" b="1" i="1" dirty="0">
                <a:solidFill>
                  <a:schemeClr val="accent3">
                    <a:lumMod val="75000"/>
                  </a:schemeClr>
                </a:solidFill>
                <a:effectLst>
                  <a:outerShdw blurRad="38100" dist="38100" dir="2700000" algn="tl">
                    <a:srgbClr val="000000">
                      <a:alpha val="43137"/>
                    </a:srgbClr>
                  </a:outerShdw>
                </a:effectLst>
              </a:rPr>
              <a:t>DE LAS CONDICIONES REALES</a:t>
            </a:r>
            <a:r>
              <a:rPr lang="es-ES" sz="2400" b="1" i="1" dirty="0">
                <a:solidFill>
                  <a:schemeClr val="tx1">
                    <a:lumMod val="65000"/>
                    <a:lumOff val="35000"/>
                  </a:schemeClr>
                </a:solidFill>
                <a:effectLst>
                  <a:outerShdw blurRad="38100" dist="38100" dir="2700000" algn="tl">
                    <a:srgbClr val="000000">
                      <a:alpha val="43137"/>
                    </a:srgbClr>
                  </a:outerShdw>
                </a:effectLst>
              </a:rPr>
              <a:t> MEDIANTE LA APLICACIÓN DE LAS SOLUCIONES TECNOLÓGICAS  (sensores de T, HR, condiciones de lavado en línea de confección, condiciones de transporte).</a:t>
            </a:r>
          </a:p>
        </p:txBody>
      </p:sp>
      <p:pic>
        <p:nvPicPr>
          <p:cNvPr id="18" name="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2017" y="5648739"/>
            <a:ext cx="1906447" cy="634593"/>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680139"/>
            <a:ext cx="1427832" cy="553424"/>
          </a:xfrm>
          <a:prstGeom prst="rect">
            <a:avLst/>
          </a:prstGeom>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870" t="9315" r="65401" b="81218"/>
          <a:stretch/>
        </p:blipFill>
        <p:spPr bwMode="auto">
          <a:xfrm>
            <a:off x="539552" y="5721491"/>
            <a:ext cx="1678763" cy="6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n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2532" y="5545806"/>
            <a:ext cx="2607500" cy="955849"/>
          </a:xfrm>
          <a:prstGeom prst="rect">
            <a:avLst/>
          </a:prstGeom>
        </p:spPr>
      </p:pic>
      <p:sp>
        <p:nvSpPr>
          <p:cNvPr id="22" name="21 CuadroTexto"/>
          <p:cNvSpPr txBox="1"/>
          <p:nvPr/>
        </p:nvSpPr>
        <p:spPr>
          <a:xfrm>
            <a:off x="179512" y="391304"/>
            <a:ext cx="8640960" cy="2123658"/>
          </a:xfrm>
          <a:prstGeom prst="rect">
            <a:avLst/>
          </a:prstGeom>
          <a:noFill/>
        </p:spPr>
        <p:txBody>
          <a:bodyPr wrap="square" rtlCol="0">
            <a:spAutoFit/>
          </a:bodyPr>
          <a:lstStyle/>
          <a:p>
            <a:pPr algn="just"/>
            <a:r>
              <a:rPr lang="es-ES" sz="3200" b="1" i="1" dirty="0" smtClean="0">
                <a:solidFill>
                  <a:srgbClr val="C00000"/>
                </a:solidFill>
                <a:effectLst>
                  <a:outerShdw blurRad="38100" dist="38100" dir="2700000" algn="tl">
                    <a:srgbClr val="000000">
                      <a:alpha val="43137"/>
                    </a:srgbClr>
                  </a:outerShdw>
                </a:effectLst>
              </a:rPr>
              <a:t>“</a:t>
            </a:r>
            <a:r>
              <a:rPr lang="es-ES" sz="3200" b="1" u="sng" dirty="0">
                <a:solidFill>
                  <a:srgbClr val="C00000"/>
                </a:solidFill>
                <a:effectLst>
                  <a:outerShdw blurRad="50800" dist="38100" dir="2700000" algn="tl">
                    <a:srgbClr val="000000">
                      <a:alpha val="40000"/>
                    </a:srgbClr>
                  </a:outerShdw>
                </a:effectLst>
              </a:rPr>
              <a:t>GO TECNIFRUT</a:t>
            </a:r>
            <a:r>
              <a:rPr lang="es-ES" sz="3200" b="1" dirty="0">
                <a:solidFill>
                  <a:srgbClr val="C00000"/>
                </a:solidFill>
                <a:effectLst>
                  <a:outerShdw blurRad="50800" dist="38100" dir="2700000" algn="tl">
                    <a:srgbClr val="000000">
                      <a:alpha val="40000"/>
                    </a:srgbClr>
                  </a:outerShdw>
                </a:effectLst>
              </a:rPr>
              <a:t> para el “</a:t>
            </a:r>
            <a:r>
              <a:rPr lang="es-ES" sz="3200" b="1" i="1" dirty="0">
                <a:solidFill>
                  <a:srgbClr val="C00000"/>
                </a:solidFill>
                <a:effectLst>
                  <a:outerShdw blurRad="50800" dist="38100" dir="2700000" algn="tl">
                    <a:srgbClr val="000000">
                      <a:alpha val="40000"/>
                    </a:srgbClr>
                  </a:outerShdw>
                </a:effectLst>
              </a:rPr>
              <a:t>Diseño de soluciones tecnológicas para la monitorización de la calidad </a:t>
            </a:r>
            <a:r>
              <a:rPr lang="es-ES" sz="3200" b="1" i="1" dirty="0" smtClean="0">
                <a:solidFill>
                  <a:srgbClr val="C00000"/>
                </a:solidFill>
                <a:effectLst>
                  <a:outerShdw blurRad="50800" dist="38100" dir="2700000" algn="tl">
                    <a:srgbClr val="000000">
                      <a:alpha val="40000"/>
                    </a:srgbClr>
                  </a:outerShdw>
                </a:effectLst>
              </a:rPr>
              <a:t>de la fruta </a:t>
            </a:r>
            <a:r>
              <a:rPr lang="es-ES" sz="3200" b="1" i="1" dirty="0">
                <a:solidFill>
                  <a:srgbClr val="C00000"/>
                </a:solidFill>
                <a:effectLst>
                  <a:outerShdw blurRad="50800" dist="38100" dir="2700000" algn="tl">
                    <a:srgbClr val="000000">
                      <a:alpha val="40000"/>
                    </a:srgbClr>
                  </a:outerShdw>
                </a:effectLst>
              </a:rPr>
              <a:t>durante su ciclo logístico</a:t>
            </a:r>
            <a:r>
              <a:rPr lang="es-ES" sz="3200" b="1" dirty="0" smtClean="0">
                <a:solidFill>
                  <a:srgbClr val="C00000"/>
                </a:solidFill>
                <a:effectLst>
                  <a:outerShdw blurRad="50800" dist="38100" dir="2700000" algn="tl">
                    <a:srgbClr val="000000">
                      <a:alpha val="40000"/>
                    </a:srgbClr>
                  </a:outerShdw>
                </a:effectLst>
              </a:rPr>
              <a:t>”</a:t>
            </a:r>
            <a:r>
              <a:rPr lang="es-ES" sz="3600" b="1" i="1" dirty="0" smtClean="0">
                <a:solidFill>
                  <a:srgbClr val="F79646">
                    <a:lumMod val="75000"/>
                  </a:srgbClr>
                </a:solidFill>
                <a:effectLst>
                  <a:outerShdw blurRad="38100" dist="38100" dir="2700000" algn="tl">
                    <a:srgbClr val="000000">
                      <a:alpha val="43137"/>
                    </a:srgbClr>
                  </a:outerShdw>
                </a:effectLst>
              </a:rPr>
              <a:t>	</a:t>
            </a:r>
          </a:p>
          <a:p>
            <a:pPr algn="r"/>
            <a:r>
              <a:rPr lang="es-ES" sz="3200" b="1" i="1" dirty="0" smtClean="0">
                <a:solidFill>
                  <a:srgbClr val="9BBB59">
                    <a:lumMod val="75000"/>
                  </a:srgbClr>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650323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34844" y="28616"/>
            <a:ext cx="9063957" cy="1077218"/>
          </a:xfrm>
          <a:prstGeom prst="rect">
            <a:avLst/>
          </a:prstGeom>
          <a:noFill/>
        </p:spPr>
        <p:txBody>
          <a:bodyPr wrap="square" rtlCol="0">
            <a:spAutoFit/>
          </a:bodyPr>
          <a:lstStyle/>
          <a:p>
            <a:pPr marL="342900" indent="-342900" algn="just">
              <a:buFontTx/>
              <a:buAutoNum type="arabicPeriod"/>
            </a:pPr>
            <a:r>
              <a:rPr lang="es-ES" sz="2800" b="1" i="1" dirty="0" smtClean="0">
                <a:solidFill>
                  <a:schemeClr val="accent3">
                    <a:lumMod val="75000"/>
                  </a:schemeClr>
                </a:solidFill>
                <a:effectLst>
                  <a:outerShdw blurRad="38100" dist="38100" dir="2700000" algn="tl">
                    <a:srgbClr val="000000">
                      <a:alpha val="43137"/>
                    </a:srgbClr>
                  </a:outerShdw>
                </a:effectLst>
              </a:rPr>
              <a:t>M</a:t>
            </a:r>
            <a:r>
              <a:rPr lang="es-ES" b="1" i="1" dirty="0" smtClean="0">
                <a:solidFill>
                  <a:schemeClr val="accent3">
                    <a:lumMod val="75000"/>
                  </a:schemeClr>
                </a:solidFill>
                <a:effectLst>
                  <a:outerShdw blurRad="38100" dist="38100" dir="2700000" algn="tl">
                    <a:srgbClr val="000000">
                      <a:alpha val="43137"/>
                    </a:srgbClr>
                  </a:outerShdw>
                </a:effectLst>
              </a:rPr>
              <a:t>ONITORIZACIÓN </a:t>
            </a:r>
            <a:r>
              <a:rPr lang="es-ES" b="1" i="1" dirty="0">
                <a:solidFill>
                  <a:schemeClr val="accent3">
                    <a:lumMod val="75000"/>
                  </a:schemeClr>
                </a:solidFill>
                <a:effectLst>
                  <a:outerShdw blurRad="38100" dist="38100" dir="2700000" algn="tl">
                    <a:srgbClr val="000000">
                      <a:alpha val="43137"/>
                    </a:srgbClr>
                  </a:outerShdw>
                </a:effectLst>
              </a:rPr>
              <a:t>DE LAS CONDICIONES REALES</a:t>
            </a:r>
            <a:r>
              <a:rPr lang="es-ES" b="1" i="1" dirty="0">
                <a:solidFill>
                  <a:schemeClr val="tx1">
                    <a:lumMod val="65000"/>
                    <a:lumOff val="35000"/>
                  </a:schemeClr>
                </a:solidFill>
                <a:effectLst>
                  <a:outerShdw blurRad="38100" dist="38100" dir="2700000" algn="tl">
                    <a:srgbClr val="000000">
                      <a:alpha val="43137"/>
                    </a:srgbClr>
                  </a:outerShdw>
                </a:effectLst>
              </a:rPr>
              <a:t> MEDIANTE LA APLICACIÓN DE LAS SOLUCIONES TECNOLÓGICAS  (sensores de T, HR, condiciones de lavado en línea de confección, condiciones de transporte</a:t>
            </a:r>
            <a:r>
              <a:rPr lang="es-ES" b="1" i="1" dirty="0" smtClean="0">
                <a:solidFill>
                  <a:schemeClr val="tx1">
                    <a:lumMod val="65000"/>
                    <a:lumOff val="35000"/>
                  </a:schemeClr>
                </a:solidFill>
                <a:effectLst>
                  <a:outerShdw blurRad="38100" dist="38100" dir="2700000" algn="tl">
                    <a:srgbClr val="000000">
                      <a:alpha val="43137"/>
                    </a:srgbClr>
                  </a:outerShdw>
                </a:effectLst>
              </a:rPr>
              <a:t>).</a:t>
            </a:r>
          </a:p>
        </p:txBody>
      </p:sp>
      <p:pic>
        <p:nvPicPr>
          <p:cNvPr id="40" name="Imagen 39">
            <a:extLst>
              <a:ext uri="{FF2B5EF4-FFF2-40B4-BE49-F238E27FC236}">
                <a16:creationId xmlns:a16="http://schemas.microsoft.com/office/drawing/2014/main" xmlns="" id="{5B950E1B-2D04-4604-8936-54F5C35E33A7}"/>
              </a:ext>
            </a:extLst>
          </p:cNvPr>
          <p:cNvPicPr>
            <a:picLocks noChangeAspect="1"/>
          </p:cNvPicPr>
          <p:nvPr/>
        </p:nvPicPr>
        <p:blipFill rotWithShape="1">
          <a:blip r:embed="rId2"/>
          <a:srcRect l="19398" t="1022" r="8656" b="34646"/>
          <a:stretch/>
        </p:blipFill>
        <p:spPr>
          <a:xfrm>
            <a:off x="5250497" y="1580243"/>
            <a:ext cx="3848304" cy="1188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Imagen 52" descr="C:\Users\ranadon\AppData\Local\Microsoft\Windows\Temporary Internet Files\Content.MSO\BB92BAA9.tmp">
            <a:extLst>
              <a:ext uri="{FF2B5EF4-FFF2-40B4-BE49-F238E27FC236}">
                <a16:creationId xmlns:a16="http://schemas.microsoft.com/office/drawing/2014/main" xmlns="" id="{2A0A5BE5-6E8F-4908-909F-76CE2A6C09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2228002"/>
            <a:ext cx="3655208" cy="1452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5" name="Gráfico 54">
            <a:extLst>
              <a:ext uri="{FF2B5EF4-FFF2-40B4-BE49-F238E27FC236}">
                <a16:creationId xmlns:a16="http://schemas.microsoft.com/office/drawing/2014/main" xmlns="" id="{FE54D059-3430-4346-96F8-1EAD860BC5F5}"/>
              </a:ext>
            </a:extLst>
          </p:cNvPr>
          <p:cNvGraphicFramePr>
            <a:graphicFrameLocks/>
          </p:cNvGraphicFramePr>
          <p:nvPr>
            <p:extLst>
              <p:ext uri="{D42A27DB-BD31-4B8C-83A1-F6EECF244321}">
                <p14:modId xmlns:p14="http://schemas.microsoft.com/office/powerpoint/2010/main" val="2194803532"/>
              </p:ext>
            </p:extLst>
          </p:nvPr>
        </p:nvGraphicFramePr>
        <p:xfrm>
          <a:off x="34844" y="3680006"/>
          <a:ext cx="4946047" cy="2905447"/>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p:cNvSpPr txBox="1"/>
          <p:nvPr/>
        </p:nvSpPr>
        <p:spPr>
          <a:xfrm>
            <a:off x="285308" y="4166378"/>
            <a:ext cx="1241045" cy="707886"/>
          </a:xfrm>
          <a:prstGeom prst="rect">
            <a:avLst/>
          </a:prstGeom>
          <a:noFill/>
        </p:spPr>
        <p:txBody>
          <a:bodyPr wrap="none" rtlCol="0">
            <a:spAutoFit/>
          </a:bodyPr>
          <a:lstStyle/>
          <a:p>
            <a:pPr algn="ctr"/>
            <a:endParaRPr lang="es-ES" sz="1200" b="1" dirty="0" smtClean="0">
              <a:effectLst>
                <a:outerShdw blurRad="38100" dist="38100" dir="2700000" algn="tl">
                  <a:srgbClr val="000000">
                    <a:alpha val="43137"/>
                  </a:srgbClr>
                </a:outerShdw>
              </a:effectLst>
            </a:endParaRPr>
          </a:p>
          <a:p>
            <a:pPr algn="ctr"/>
            <a:r>
              <a:rPr lang="es-ES" sz="1200" b="1" i="1" dirty="0" smtClean="0">
                <a:effectLst>
                  <a:outerShdw blurRad="38100" dist="38100" dir="2700000" algn="tl">
                    <a:srgbClr val="000000">
                      <a:alpha val="43137"/>
                    </a:srgbClr>
                  </a:outerShdw>
                </a:effectLst>
              </a:rPr>
              <a:t>01 julio </a:t>
            </a:r>
          </a:p>
          <a:p>
            <a:pPr algn="ctr"/>
            <a:r>
              <a:rPr lang="es-ES" sz="1600" b="1" dirty="0" smtClean="0">
                <a:solidFill>
                  <a:srgbClr val="C00000"/>
                </a:solidFill>
                <a:effectLst>
                  <a:outerShdw blurRad="38100" dist="38100" dir="2700000" algn="tl">
                    <a:srgbClr val="000000">
                      <a:alpha val="43137"/>
                    </a:srgbClr>
                  </a:outerShdw>
                </a:effectLst>
              </a:rPr>
              <a:t>07:12h</a:t>
            </a:r>
            <a:r>
              <a:rPr lang="es-ES" sz="1200" b="1" dirty="0" smtClean="0">
                <a:effectLst>
                  <a:outerShdw blurRad="38100" dist="38100" dir="2700000" algn="tl">
                    <a:srgbClr val="000000">
                      <a:alpha val="43137"/>
                    </a:srgbClr>
                  </a:outerShdw>
                </a:effectLst>
              </a:rPr>
              <a:t>/</a:t>
            </a:r>
            <a:r>
              <a:rPr lang="es-ES" sz="1600" b="1" dirty="0" smtClean="0">
                <a:effectLst>
                  <a:outerShdw blurRad="38100" dist="38100" dir="2700000" algn="tl">
                    <a:srgbClr val="000000">
                      <a:alpha val="43137"/>
                    </a:srgbClr>
                  </a:outerShdw>
                </a:effectLst>
              </a:rPr>
              <a:t>25ºC</a:t>
            </a:r>
            <a:endParaRPr lang="es-ES" sz="1600" b="1" dirty="0">
              <a:effectLst>
                <a:outerShdw blurRad="38100" dist="38100" dir="2700000" algn="tl">
                  <a:srgbClr val="000000">
                    <a:alpha val="43137"/>
                  </a:srgbClr>
                </a:outerShdw>
              </a:effectLst>
            </a:endParaRPr>
          </a:p>
        </p:txBody>
      </p:sp>
      <p:sp>
        <p:nvSpPr>
          <p:cNvPr id="6" name="Elipse 5"/>
          <p:cNvSpPr>
            <a:spLocks noChangeAspect="1"/>
          </p:cNvSpPr>
          <p:nvPr/>
        </p:nvSpPr>
        <p:spPr>
          <a:xfrm>
            <a:off x="179512" y="463263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8" name="Gráfico 57">
            <a:extLst>
              <a:ext uri="{FF2B5EF4-FFF2-40B4-BE49-F238E27FC236}">
                <a16:creationId xmlns:a16="http://schemas.microsoft.com/office/drawing/2014/main" xmlns="" id="{D2B799FC-AFC1-400D-90B9-94E9BB3456B6}"/>
              </a:ext>
            </a:extLst>
          </p:cNvPr>
          <p:cNvGraphicFramePr>
            <a:graphicFrameLocks/>
          </p:cNvGraphicFramePr>
          <p:nvPr>
            <p:extLst>
              <p:ext uri="{D42A27DB-BD31-4B8C-83A1-F6EECF244321}">
                <p14:modId xmlns:p14="http://schemas.microsoft.com/office/powerpoint/2010/main" val="2221786024"/>
              </p:ext>
            </p:extLst>
          </p:nvPr>
        </p:nvGraphicFramePr>
        <p:xfrm>
          <a:off x="4764836" y="3933056"/>
          <a:ext cx="4819625" cy="3080343"/>
        </p:xfrm>
        <a:graphic>
          <a:graphicData uri="http://schemas.openxmlformats.org/drawingml/2006/chart">
            <c:chart xmlns:c="http://schemas.openxmlformats.org/drawingml/2006/chart" xmlns:r="http://schemas.openxmlformats.org/officeDocument/2006/relationships" r:id="rId5"/>
          </a:graphicData>
        </a:graphic>
      </p:graphicFrame>
      <p:sp>
        <p:nvSpPr>
          <p:cNvPr id="60" name="Elipse 59"/>
          <p:cNvSpPr>
            <a:spLocks noChangeAspect="1"/>
          </p:cNvSpPr>
          <p:nvPr/>
        </p:nvSpPr>
        <p:spPr>
          <a:xfrm>
            <a:off x="5292080" y="407082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CuadroTexto 60"/>
          <p:cNvSpPr txBox="1"/>
          <p:nvPr/>
        </p:nvSpPr>
        <p:spPr>
          <a:xfrm>
            <a:off x="5369323" y="3612431"/>
            <a:ext cx="1241045" cy="707886"/>
          </a:xfrm>
          <a:prstGeom prst="rect">
            <a:avLst/>
          </a:prstGeom>
          <a:noFill/>
        </p:spPr>
        <p:txBody>
          <a:bodyPr wrap="none" rtlCol="0">
            <a:spAutoFit/>
          </a:bodyPr>
          <a:lstStyle/>
          <a:p>
            <a:pPr algn="ctr"/>
            <a:endParaRPr lang="es-ES" sz="1200" b="1" dirty="0" smtClean="0">
              <a:effectLst>
                <a:outerShdw blurRad="38100" dist="38100" dir="2700000" algn="tl">
                  <a:srgbClr val="000000">
                    <a:alpha val="43137"/>
                  </a:srgbClr>
                </a:outerShdw>
              </a:effectLst>
            </a:endParaRPr>
          </a:p>
          <a:p>
            <a:pPr algn="ctr"/>
            <a:r>
              <a:rPr lang="es-ES" sz="1200" b="1" i="1" dirty="0" smtClean="0">
                <a:effectLst>
                  <a:outerShdw blurRad="38100" dist="38100" dir="2700000" algn="tl">
                    <a:srgbClr val="000000">
                      <a:alpha val="43137"/>
                    </a:srgbClr>
                  </a:outerShdw>
                </a:effectLst>
              </a:rPr>
              <a:t>01 julio </a:t>
            </a:r>
          </a:p>
          <a:p>
            <a:pPr algn="ctr"/>
            <a:r>
              <a:rPr lang="es-ES" sz="1600" b="1" dirty="0">
                <a:solidFill>
                  <a:srgbClr val="C00000"/>
                </a:solidFill>
                <a:effectLst>
                  <a:outerShdw blurRad="38100" dist="38100" dir="2700000" algn="tl">
                    <a:srgbClr val="000000">
                      <a:alpha val="43137"/>
                    </a:srgbClr>
                  </a:outerShdw>
                </a:effectLst>
              </a:rPr>
              <a:t>12:50h</a:t>
            </a:r>
            <a:r>
              <a:rPr lang="es-ES" sz="1200" b="1" dirty="0" smtClean="0">
                <a:effectLst>
                  <a:outerShdw blurRad="38100" dist="38100" dir="2700000" algn="tl">
                    <a:srgbClr val="000000">
                      <a:alpha val="43137"/>
                    </a:srgbClr>
                  </a:outerShdw>
                </a:effectLst>
              </a:rPr>
              <a:t>/</a:t>
            </a:r>
            <a:r>
              <a:rPr lang="es-ES" sz="1600" b="1" dirty="0" smtClean="0">
                <a:effectLst>
                  <a:outerShdw blurRad="38100" dist="38100" dir="2700000" algn="tl">
                    <a:srgbClr val="000000">
                      <a:alpha val="43137"/>
                    </a:srgbClr>
                  </a:outerShdw>
                </a:effectLst>
              </a:rPr>
              <a:t>35ºC</a:t>
            </a:r>
            <a:endParaRPr lang="es-ES" sz="1600" b="1" dirty="0">
              <a:effectLst>
                <a:outerShdw blurRad="38100" dist="38100" dir="2700000" algn="tl">
                  <a:srgbClr val="000000">
                    <a:alpha val="43137"/>
                  </a:srgbClr>
                </a:outerShdw>
              </a:effectLst>
            </a:endParaRPr>
          </a:p>
        </p:txBody>
      </p:sp>
      <p:cxnSp>
        <p:nvCxnSpPr>
          <p:cNvPr id="32" name="Conector recto de flecha 31"/>
          <p:cNvCxnSpPr/>
          <p:nvPr/>
        </p:nvCxnSpPr>
        <p:spPr>
          <a:xfrm>
            <a:off x="5001792" y="3913264"/>
            <a:ext cx="0" cy="936104"/>
          </a:xfrm>
          <a:prstGeom prst="straightConnector1">
            <a:avLst/>
          </a:prstGeom>
          <a:ln w="25400" cmpd="sng">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65" name="CuadroTexto 64"/>
          <p:cNvSpPr txBox="1"/>
          <p:nvPr/>
        </p:nvSpPr>
        <p:spPr>
          <a:xfrm>
            <a:off x="4204231" y="4139407"/>
            <a:ext cx="793807" cy="461665"/>
          </a:xfrm>
          <a:prstGeom prst="rect">
            <a:avLst/>
          </a:prstGeom>
          <a:noFill/>
        </p:spPr>
        <p:txBody>
          <a:bodyPr wrap="none" rtlCol="0">
            <a:spAutoFit/>
          </a:bodyPr>
          <a:lstStyle/>
          <a:p>
            <a:r>
              <a:rPr lang="es-ES" sz="2400" b="1" dirty="0" smtClean="0">
                <a:solidFill>
                  <a:srgbClr val="C00000"/>
                </a:solidFill>
                <a:effectLst>
                  <a:outerShdw blurRad="38100" dist="38100" dir="2700000" algn="tl">
                    <a:srgbClr val="000000">
                      <a:alpha val="43137"/>
                    </a:srgbClr>
                  </a:outerShdw>
                </a:effectLst>
              </a:rPr>
              <a:t>10ºC</a:t>
            </a:r>
            <a:endParaRPr lang="es-ES" sz="2400" b="1" dirty="0">
              <a:solidFill>
                <a:srgbClr val="C00000"/>
              </a:solidFill>
              <a:effectLst>
                <a:outerShdw blurRad="38100" dist="38100" dir="2700000" algn="tl">
                  <a:srgbClr val="000000">
                    <a:alpha val="43137"/>
                  </a:srgbClr>
                </a:outerShdw>
              </a:effectLst>
            </a:endParaRPr>
          </a:p>
        </p:txBody>
      </p:sp>
      <p:sp>
        <p:nvSpPr>
          <p:cNvPr id="66" name="CuadroTexto 65"/>
          <p:cNvSpPr txBox="1"/>
          <p:nvPr/>
        </p:nvSpPr>
        <p:spPr>
          <a:xfrm>
            <a:off x="2483768" y="4874264"/>
            <a:ext cx="1527085" cy="646331"/>
          </a:xfrm>
          <a:prstGeom prst="rect">
            <a:avLst/>
          </a:prstGeom>
          <a:noFill/>
        </p:spPr>
        <p:txBody>
          <a:bodyPr wrap="none" rtlCol="0">
            <a:spAutoFit/>
          </a:bodyPr>
          <a:lstStyle/>
          <a:p>
            <a:pPr algn="ctr"/>
            <a:r>
              <a:rPr lang="es-ES" sz="1200" i="1" dirty="0" smtClean="0">
                <a:solidFill>
                  <a:schemeClr val="accent6">
                    <a:lumMod val="75000"/>
                  </a:schemeClr>
                </a:solidFill>
                <a:effectLst>
                  <a:outerShdw blurRad="38100" dist="38100" dir="2700000" algn="tl">
                    <a:srgbClr val="000000">
                      <a:alpha val="43137"/>
                    </a:srgbClr>
                  </a:outerShdw>
                </a:effectLst>
              </a:rPr>
              <a:t>Rotura cadena de frío</a:t>
            </a:r>
          </a:p>
          <a:p>
            <a:pPr algn="ctr"/>
            <a:r>
              <a:rPr lang="es-ES" sz="1200" i="1" dirty="0" smtClean="0">
                <a:solidFill>
                  <a:schemeClr val="accent6">
                    <a:lumMod val="75000"/>
                  </a:schemeClr>
                </a:solidFill>
                <a:effectLst>
                  <a:outerShdw blurRad="38100" dist="38100" dir="2700000" algn="tl">
                    <a:srgbClr val="000000">
                      <a:alpha val="43137"/>
                    </a:srgbClr>
                  </a:outerShdw>
                </a:effectLst>
              </a:rPr>
              <a:t>1hr</a:t>
            </a:r>
          </a:p>
          <a:p>
            <a:pPr algn="ctr"/>
            <a:r>
              <a:rPr lang="es-ES" sz="1200" i="1" dirty="0" smtClean="0">
                <a:solidFill>
                  <a:schemeClr val="accent6">
                    <a:lumMod val="75000"/>
                  </a:schemeClr>
                </a:solidFill>
                <a:effectLst>
                  <a:outerShdw blurRad="38100" dist="38100" dir="2700000" algn="tl">
                    <a:srgbClr val="000000">
                      <a:alpha val="43137"/>
                    </a:srgbClr>
                  </a:outerShdw>
                </a:effectLst>
              </a:rPr>
              <a:t>Aumento de 8ºC</a:t>
            </a:r>
            <a:endParaRPr lang="es-ES" sz="1200" i="1" dirty="0">
              <a:solidFill>
                <a:schemeClr val="accent6">
                  <a:lumMod val="75000"/>
                </a:schemeClr>
              </a:solidFill>
              <a:effectLst>
                <a:outerShdw blurRad="38100" dist="38100" dir="2700000" algn="tl">
                  <a:srgbClr val="000000">
                    <a:alpha val="43137"/>
                  </a:srgbClr>
                </a:outerShdw>
              </a:effectLst>
            </a:endParaRPr>
          </a:p>
        </p:txBody>
      </p:sp>
      <p:sp>
        <p:nvSpPr>
          <p:cNvPr id="3" name="CuadroTexto 2"/>
          <p:cNvSpPr txBox="1"/>
          <p:nvPr/>
        </p:nvSpPr>
        <p:spPr>
          <a:xfrm>
            <a:off x="34844" y="2146440"/>
            <a:ext cx="7226850" cy="923330"/>
          </a:xfrm>
          <a:prstGeom prst="rect">
            <a:avLst/>
          </a:prstGeom>
          <a:noFill/>
        </p:spPr>
        <p:txBody>
          <a:bodyPr wrap="none" rtlCol="0">
            <a:spAutoFit/>
          </a:bodyPr>
          <a:lstStyle/>
          <a:p>
            <a:pPr marL="285750" indent="-285750">
              <a:buFont typeface="Wingdings" panose="05000000000000000000" pitchFamily="2" charset="2"/>
              <a:buChar char="ü"/>
            </a:pPr>
            <a:r>
              <a:rPr lang="es-ES" b="1" dirty="0" smtClean="0">
                <a:solidFill>
                  <a:schemeClr val="accent1">
                    <a:lumMod val="75000"/>
                  </a:schemeClr>
                </a:solidFill>
                <a:effectLst>
                  <a:outerShdw blurRad="38100" dist="38100" dir="2700000" algn="tl">
                    <a:srgbClr val="000000">
                      <a:alpha val="43137"/>
                    </a:srgbClr>
                  </a:outerShdw>
                </a:effectLst>
              </a:rPr>
              <a:t>Recolección en diferentes horas del día</a:t>
            </a:r>
          </a:p>
          <a:p>
            <a:pPr marL="285750" indent="-285750">
              <a:buFont typeface="Wingdings" panose="05000000000000000000" pitchFamily="2" charset="2"/>
              <a:buChar char="ü"/>
            </a:pPr>
            <a:r>
              <a:rPr lang="es-ES" b="1" dirty="0" smtClean="0">
                <a:solidFill>
                  <a:schemeClr val="accent1">
                    <a:lumMod val="75000"/>
                  </a:schemeClr>
                </a:solidFill>
                <a:effectLst>
                  <a:outerShdw blurRad="38100" dist="38100" dir="2700000" algn="tl">
                    <a:srgbClr val="000000">
                      <a:alpha val="43137"/>
                    </a:srgbClr>
                  </a:outerShdw>
                </a:effectLst>
              </a:rPr>
              <a:t>Expedición inmediata/conservación/transporte media o larga distancia</a:t>
            </a:r>
          </a:p>
          <a:p>
            <a:pPr marL="285750" indent="-285750">
              <a:buFont typeface="Wingdings" panose="05000000000000000000" pitchFamily="2" charset="2"/>
              <a:buChar char="ü"/>
            </a:pPr>
            <a:r>
              <a:rPr lang="es-ES" b="1" dirty="0" smtClean="0">
                <a:solidFill>
                  <a:schemeClr val="accent1">
                    <a:lumMod val="75000"/>
                  </a:schemeClr>
                </a:solidFill>
                <a:effectLst>
                  <a:outerShdw blurRad="38100" dist="38100" dir="2700000" algn="tl">
                    <a:srgbClr val="000000">
                      <a:alpha val="43137"/>
                    </a:srgbClr>
                  </a:outerShdw>
                </a:effectLst>
              </a:rPr>
              <a:t>Con rotura/sin rotura de frío</a:t>
            </a:r>
            <a:endParaRPr lang="es-ES" b="1" dirty="0">
              <a:solidFill>
                <a:schemeClr val="accent1">
                  <a:lumMod val="75000"/>
                </a:schemeClr>
              </a:solidFill>
              <a:effectLst>
                <a:outerShdw blurRad="38100" dist="38100" dir="2700000" algn="tl">
                  <a:srgbClr val="000000">
                    <a:alpha val="43137"/>
                  </a:srgbClr>
                </a:outerShdw>
              </a:effectLst>
            </a:endParaRPr>
          </a:p>
        </p:txBody>
      </p:sp>
      <p:pic>
        <p:nvPicPr>
          <p:cNvPr id="68" name="Imagen 67"/>
          <p:cNvPicPr>
            <a:picLocks noChangeAspect="1"/>
          </p:cNvPicPr>
          <p:nvPr/>
        </p:nvPicPr>
        <p:blipFill>
          <a:blip r:embed="rId6"/>
          <a:stretch>
            <a:fillRect/>
          </a:stretch>
        </p:blipFill>
        <p:spPr>
          <a:xfrm>
            <a:off x="3247310" y="2928942"/>
            <a:ext cx="1059904" cy="52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92111" y="3458894"/>
            <a:ext cx="751223" cy="1109117"/>
          </a:xfrm>
          <a:prstGeom prst="rect">
            <a:avLst/>
          </a:prstGeom>
        </p:spPr>
      </p:pic>
    </p:spTree>
    <p:extLst>
      <p:ext uri="{BB962C8B-B14F-4D97-AF65-F5344CB8AC3E}">
        <p14:creationId xmlns:p14="http://schemas.microsoft.com/office/powerpoint/2010/main" val="3021589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TotalTime>
  <Words>2323</Words>
  <Application>Microsoft Office PowerPoint</Application>
  <PresentationFormat>Presentación en pantalla (4:3)</PresentationFormat>
  <Paragraphs>265</Paragraphs>
  <Slides>30</Slides>
  <Notes>3</Notes>
  <HiddenSlides>0</HiddenSlides>
  <MMClips>0</MMClips>
  <ScaleCrop>false</ScaleCrop>
  <HeadingPairs>
    <vt:vector size="4" baseType="variant">
      <vt:variant>
        <vt:lpstr>Tema</vt:lpstr>
      </vt:variant>
      <vt:variant>
        <vt:i4>2</vt:i4>
      </vt:variant>
      <vt:variant>
        <vt:lpstr>Títulos de diapositiva</vt:lpstr>
      </vt:variant>
      <vt:variant>
        <vt:i4>30</vt:i4>
      </vt:variant>
    </vt:vector>
  </HeadingPairs>
  <TitlesOfParts>
    <vt:vector size="32"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Esther Arias</dc:creator>
  <cp:lastModifiedBy>Angel Martinez</cp:lastModifiedBy>
  <cp:revision>78</cp:revision>
  <dcterms:created xsi:type="dcterms:W3CDTF">2017-05-10T13:25:57Z</dcterms:created>
  <dcterms:modified xsi:type="dcterms:W3CDTF">2020-10-09T08:47:07Z</dcterms:modified>
</cp:coreProperties>
</file>