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56" r:id="rId2"/>
    <p:sldId id="289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87" r:id="rId13"/>
    <p:sldId id="263" r:id="rId14"/>
    <p:sldId id="267" r:id="rId15"/>
    <p:sldId id="268" r:id="rId16"/>
    <p:sldId id="292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5" r:id="rId25"/>
    <p:sldId id="276" r:id="rId26"/>
    <p:sldId id="264" r:id="rId27"/>
    <p:sldId id="277" r:id="rId28"/>
    <p:sldId id="291" r:id="rId29"/>
    <p:sldId id="290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kg/m2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4"/>
                <c:pt idx="0">
                  <c:v>maxifort</c:v>
                </c:pt>
                <c:pt idx="1">
                  <c:v>king kong</c:v>
                </c:pt>
                <c:pt idx="2">
                  <c:v>sin injertar</c:v>
                </c:pt>
                <c:pt idx="3">
                  <c:v>embajador</c:v>
                </c:pt>
              </c:strCache>
            </c:strRef>
          </c:cat>
          <c:val>
            <c:numRef>
              <c:f>Hoja1!$B$2:$B$5</c:f>
              <c:numCache>
                <c:formatCode>0</c:formatCode>
                <c:ptCount val="4"/>
                <c:pt idx="0">
                  <c:v>10.187962962962963</c:v>
                </c:pt>
                <c:pt idx="1">
                  <c:v>9.2892592592592642</c:v>
                </c:pt>
                <c:pt idx="2">
                  <c:v>6.6179629629629622</c:v>
                </c:pt>
                <c:pt idx="3">
                  <c:v>9.0314814814814799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88544"/>
        <c:axId val="122551040"/>
      </c:barChart>
      <c:catAx>
        <c:axId val="167788544"/>
        <c:scaling>
          <c:orientation val="minMax"/>
        </c:scaling>
        <c:delete val="0"/>
        <c:axPos val="b"/>
        <c:majorTickMark val="out"/>
        <c:minorTickMark val="none"/>
        <c:tickLblPos val="nextTo"/>
        <c:crossAx val="122551040"/>
        <c:crosses val="autoZero"/>
        <c:auto val="1"/>
        <c:lblAlgn val="ctr"/>
        <c:lblOffset val="100"/>
        <c:noMultiLvlLbl val="0"/>
      </c:catAx>
      <c:valAx>
        <c:axId val="1225510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6778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CFDC-E631-40B8-A47C-F16194615821}" type="datetimeFigureOut">
              <a:rPr lang="es-ES_tradnl" smtClean="0"/>
              <a:pPr/>
              <a:t>13/10/2020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7934-74C7-4B32-B6C0-748E0DFDC684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240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</a:t>
            </a:fld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10</a:t>
            </a:fld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11</a:t>
            </a:fld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12</a:t>
            </a:fld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13</a:t>
            </a:fld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14</a:t>
            </a:fld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15</a:t>
            </a:fld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16</a:t>
            </a:fld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17</a:t>
            </a:fld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18</a:t>
            </a:fld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19</a:t>
            </a:fld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</a:t>
            </a:fld>
            <a:endParaRPr lang="es-ES_trad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20</a:t>
            </a:fld>
            <a:endParaRPr lang="es-ES_trad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21</a:t>
            </a:fld>
            <a:endParaRPr lang="es-ES_trad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22</a:t>
            </a:fld>
            <a:endParaRPr lang="es-ES_trad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23</a:t>
            </a:fld>
            <a:endParaRPr lang="es-ES_tradn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24</a:t>
            </a:fld>
            <a:endParaRPr lang="es-ES_tradn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25</a:t>
            </a:fld>
            <a:endParaRPr lang="es-ES_tradn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26</a:t>
            </a:fld>
            <a:endParaRPr lang="es-ES_tradn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27</a:t>
            </a:fld>
            <a:endParaRPr lang="es-ES_tradn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28</a:t>
            </a:fld>
            <a:endParaRPr lang="es-ES_tradn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29</a:t>
            </a:fld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3</a:t>
            </a:fld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4</a:t>
            </a:fld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5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6</a:t>
            </a:fld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7</a:t>
            </a:fld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8</a:t>
            </a:fld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7934-74C7-4B32-B6C0-748E0DFDC684}" type="slidenum">
              <a:rPr lang="es-ES_tradnl" smtClean="0"/>
              <a:pPr/>
              <a:t>9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13/10/2020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4191744"/>
          </a:xfrm>
        </p:spPr>
        <p:txBody>
          <a:bodyPr/>
          <a:lstStyle/>
          <a:p>
            <a:r>
              <a:rPr lang="es-ES_tradnl" dirty="0" smtClean="0"/>
              <a:t>Innovación y promoción de tomate rosa de </a:t>
            </a:r>
            <a:r>
              <a:rPr lang="es-ES_tradnl" dirty="0" err="1" smtClean="0"/>
              <a:t>barbastro</a:t>
            </a:r>
            <a:r>
              <a:rPr lang="es-ES_tradnl" dirty="0" smtClean="0"/>
              <a:t> de calidad y proximidad</a:t>
            </a:r>
            <a:endParaRPr lang="es-ES_tradn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47864" y="4797152"/>
            <a:ext cx="5114778" cy="1101248"/>
          </a:xfrm>
        </p:spPr>
        <p:txBody>
          <a:bodyPr/>
          <a:lstStyle/>
          <a:p>
            <a:r>
              <a:rPr lang="es-ES_tradnl" dirty="0" smtClean="0"/>
              <a:t>Grupo de cooperación – 2018-2020</a:t>
            </a:r>
            <a:endParaRPr lang="es-ES_tradn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ESTUDIOS DEL CULTIVO EN SUELO Y CLIMA</a:t>
            </a:r>
            <a:endParaRPr lang="es-ES_tradnl" dirty="0"/>
          </a:p>
        </p:txBody>
      </p:sp>
      <p:pic>
        <p:nvPicPr>
          <p:cNvPr id="9219" name="Picture 3" descr="C:\Users\david\Desktop\tomate y esparrago 2018\grupo tomate\fotos 2019\IMG-20190909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PRIMEROS ENVASES MARCA CORREAS TOMATE ROSA DE BARBASTRO</a:t>
            </a:r>
            <a:endParaRPr lang="es-ES_tradnl" sz="3200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91302" y="667677"/>
            <a:ext cx="4749935" cy="6677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Aspecto tomate</a:t>
            </a:r>
            <a:endParaRPr lang="es-ES_tradnl" dirty="0"/>
          </a:p>
        </p:txBody>
      </p:sp>
      <p:sp>
        <p:nvSpPr>
          <p:cNvPr id="80898" name="AutoShape 2" descr="https://www.gastrozaragoza.com/wp-content/uploads/2018/07/etiqueta-tomate-rosa-de-barbastr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0899" name="Picture 3" descr="C:\Users\david\Desktop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89083"/>
            <a:ext cx="5544616" cy="4158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Innovación y promoción de tomate rosa de </a:t>
            </a:r>
            <a:r>
              <a:rPr lang="es-ES_tradnl" dirty="0" err="1" smtClean="0"/>
              <a:t>barbastro</a:t>
            </a:r>
            <a:r>
              <a:rPr lang="es-ES_tradnl" dirty="0" smtClean="0"/>
              <a:t> de calidad y proximidad</a:t>
            </a:r>
            <a:endParaRPr lang="es-ES_tradnl" dirty="0"/>
          </a:p>
        </p:txBody>
      </p:sp>
      <p:sp>
        <p:nvSpPr>
          <p:cNvPr id="6" name="5 Rectángulo"/>
          <p:cNvSpPr/>
          <p:nvPr/>
        </p:nvSpPr>
        <p:spPr>
          <a:xfrm>
            <a:off x="1403648" y="2060848"/>
            <a:ext cx="507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https://player.vimeo.com/video/396296800</a:t>
            </a:r>
            <a:endParaRPr lang="es-ES_trad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Ensayo demostrativo  2019 conclusiones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Necesario encalado a 40000 lux </a:t>
            </a:r>
          </a:p>
          <a:p>
            <a:r>
              <a:rPr lang="es-ES_tradnl" dirty="0" smtClean="0"/>
              <a:t>Pasillos de 2 m máximo</a:t>
            </a:r>
          </a:p>
          <a:p>
            <a:r>
              <a:rPr lang="es-ES_tradnl" dirty="0" smtClean="0"/>
              <a:t>Riego a CE entre 1,8 y 2,8 </a:t>
            </a:r>
            <a:r>
              <a:rPr lang="es-ES_tradnl" dirty="0" err="1" smtClean="0"/>
              <a:t>dS</a:t>
            </a:r>
            <a:r>
              <a:rPr lang="es-ES_tradnl" dirty="0" smtClean="0"/>
              <a:t>/m</a:t>
            </a:r>
          </a:p>
          <a:p>
            <a:r>
              <a:rPr lang="es-ES_tradnl" dirty="0" smtClean="0"/>
              <a:t>Terreno arenoso y poco drenaje. Riegos frecuentes, 4 por día variando dosis.</a:t>
            </a:r>
          </a:p>
          <a:p>
            <a:r>
              <a:rPr lang="es-ES_tradnl" dirty="0" smtClean="0"/>
              <a:t>Adición abono orgánico –mejora CIC suelo</a:t>
            </a:r>
          </a:p>
          <a:p>
            <a:r>
              <a:rPr lang="es-ES_tradnl" dirty="0" smtClean="0"/>
              <a:t>Tª consigna 24-25ºC</a:t>
            </a:r>
          </a:p>
          <a:p>
            <a:r>
              <a:rPr lang="es-ES_tradnl" dirty="0" smtClean="0"/>
              <a:t>Líneas pareadas dos alambres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Plantaciones 2020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Ensayo </a:t>
            </a:r>
            <a:r>
              <a:rPr lang="es-ES_tradnl" dirty="0" err="1" smtClean="0"/>
              <a:t>portainjertos</a:t>
            </a:r>
            <a:endParaRPr lang="es-ES_tradnl" dirty="0" smtClean="0"/>
          </a:p>
          <a:p>
            <a:pPr lvl="1"/>
            <a:r>
              <a:rPr lang="es-ES_tradnl" dirty="0" err="1" smtClean="0"/>
              <a:t>Maxifort</a:t>
            </a:r>
            <a:endParaRPr lang="es-ES_tradnl" dirty="0" smtClean="0"/>
          </a:p>
          <a:p>
            <a:pPr lvl="1"/>
            <a:r>
              <a:rPr lang="es-ES_tradnl" dirty="0" smtClean="0"/>
              <a:t>King </a:t>
            </a:r>
            <a:r>
              <a:rPr lang="es-ES_tradnl" dirty="0" err="1" smtClean="0"/>
              <a:t>kong</a:t>
            </a:r>
            <a:endParaRPr lang="es-ES_tradnl" dirty="0" smtClean="0"/>
          </a:p>
          <a:p>
            <a:pPr lvl="1"/>
            <a:r>
              <a:rPr lang="es-ES_tradnl" dirty="0" smtClean="0"/>
              <a:t>Sin injertar</a:t>
            </a:r>
          </a:p>
          <a:p>
            <a:pPr lvl="1"/>
            <a:r>
              <a:rPr lang="es-ES_tradnl" dirty="0" smtClean="0"/>
              <a:t>Embajador</a:t>
            </a:r>
          </a:p>
          <a:p>
            <a:pPr lvl="1"/>
            <a:endParaRPr lang="es-ES_tradnl" dirty="0" smtClean="0"/>
          </a:p>
          <a:p>
            <a:r>
              <a:rPr lang="es-ES_tradnl" dirty="0" smtClean="0"/>
              <a:t>Demostración de modos de plantación</a:t>
            </a:r>
          </a:p>
          <a:p>
            <a:pPr lvl="1"/>
            <a:r>
              <a:rPr lang="es-ES_tradnl" dirty="0" err="1" smtClean="0"/>
              <a:t>Lineas</a:t>
            </a:r>
            <a:r>
              <a:rPr lang="es-ES_tradnl" dirty="0" smtClean="0"/>
              <a:t> pareadas por cada </a:t>
            </a:r>
            <a:r>
              <a:rPr lang="es-ES_tradnl" dirty="0" err="1" smtClean="0"/>
              <a:t>linea</a:t>
            </a:r>
            <a:r>
              <a:rPr lang="es-ES_tradnl" dirty="0" smtClean="0"/>
              <a:t> gotero</a:t>
            </a:r>
          </a:p>
          <a:p>
            <a:pPr lvl="1"/>
            <a:r>
              <a:rPr lang="es-ES_tradnl" dirty="0" smtClean="0"/>
              <a:t>Una línea por línea gotero</a:t>
            </a:r>
            <a:endParaRPr lang="es-ES_tradn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Plantaciones 2020</a:t>
            </a:r>
            <a:endParaRPr lang="es-ES_tradnl" dirty="0"/>
          </a:p>
        </p:txBody>
      </p:sp>
      <p:pic>
        <p:nvPicPr>
          <p:cNvPr id="27651" name="Picture 3" descr="C:\Users\david\Downloads\IMG-20201010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794" y="1609725"/>
            <a:ext cx="2723811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C:\Users\david\Desktop\GRUPOS Y TRANSFERENCIA 2020\GRUPOS\tomate\IMG_20200606_114209119_HD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800" dirty="0" smtClean="0"/>
              <a:t>Innovación y promoción de tomate rosa de </a:t>
            </a:r>
            <a:r>
              <a:rPr lang="es-ES_tradnl" sz="2800" dirty="0" err="1" smtClean="0"/>
              <a:t>barbastro</a:t>
            </a:r>
            <a:r>
              <a:rPr lang="es-ES_tradnl" sz="2800" dirty="0" smtClean="0"/>
              <a:t> de calidad y proximidad</a:t>
            </a:r>
            <a:endParaRPr lang="es-ES_tradnl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2800" dirty="0" smtClean="0"/>
              <a:t>Innovación y promoción de tomate rosa de </a:t>
            </a:r>
            <a:r>
              <a:rPr lang="es-ES_tradnl" sz="2800" dirty="0" err="1" smtClean="0"/>
              <a:t>barbastro</a:t>
            </a:r>
            <a:r>
              <a:rPr lang="es-ES_tradnl" sz="2800" dirty="0" smtClean="0"/>
              <a:t> de calidad y proximidad</a:t>
            </a:r>
            <a:endParaRPr lang="es-ES_tradnl" sz="2800" dirty="0"/>
          </a:p>
        </p:txBody>
      </p:sp>
      <p:pic>
        <p:nvPicPr>
          <p:cNvPr id="69633" name="Picture 1" descr="C:\Users\david\Desktop\GRUPOS Y TRANSFERENCIA 2020\GRUPOS\tomate\IMG_20200502_1610293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634979" cy="484663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860032" y="162880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Sensores de humedad y CE</a:t>
            </a:r>
            <a:endParaRPr lang="es-ES_trad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Problemas por viento </a:t>
            </a:r>
            <a:endParaRPr lang="es-ES_tradnl" dirty="0"/>
          </a:p>
        </p:txBody>
      </p:sp>
      <p:pic>
        <p:nvPicPr>
          <p:cNvPr id="67585" name="Picture 1" descr="C:\Users\david\Desktop\tomate y esparrago 2019\IMG_20200625_1155172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MIEMBROS DEL GRUPO DE COOPER.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sz="2400" dirty="0" smtClean="0"/>
              <a:t>COOPERATIVA BARBASTRO</a:t>
            </a:r>
          </a:p>
          <a:p>
            <a:endParaRPr lang="es-ES_tradnl" sz="2400" dirty="0" smtClean="0"/>
          </a:p>
          <a:p>
            <a:endParaRPr lang="es-ES_tradnl" sz="2400" dirty="0" smtClean="0"/>
          </a:p>
          <a:p>
            <a:r>
              <a:rPr lang="es-ES_tradnl" sz="2400" dirty="0" smtClean="0"/>
              <a:t>MERCACORREAS</a:t>
            </a:r>
          </a:p>
          <a:p>
            <a:endParaRPr lang="es-ES_tradnl" sz="2400" dirty="0" smtClean="0"/>
          </a:p>
          <a:p>
            <a:endParaRPr lang="es-ES_tradnl" sz="2400" dirty="0" smtClean="0"/>
          </a:p>
          <a:p>
            <a:r>
              <a:rPr lang="es-ES_tradnl" sz="2400" dirty="0" smtClean="0"/>
              <a:t>CITA Y UNIVERSIDAD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ASOCIACIÓN DE HORTELANOS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OTROS</a:t>
            </a:r>
          </a:p>
          <a:p>
            <a:endParaRPr lang="es-ES_trad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84784"/>
            <a:ext cx="1440160" cy="95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mercacorreas.com/Imagenes/LogoMercacorre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9962" y="2564905"/>
            <a:ext cx="1923641" cy="1224136"/>
          </a:xfrm>
          <a:prstGeom prst="rect">
            <a:avLst/>
          </a:prstGeom>
          <a:noFill/>
        </p:spPr>
      </p:pic>
      <p:pic>
        <p:nvPicPr>
          <p:cNvPr id="6" name="Picture 4" descr="https://www.cita-aragon.es/sites/default/files/cita-aragon_0_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21088"/>
            <a:ext cx="1295400" cy="581026"/>
          </a:xfrm>
          <a:prstGeom prst="rect">
            <a:avLst/>
          </a:prstGeom>
          <a:noFill/>
        </p:spPr>
      </p:pic>
      <p:pic>
        <p:nvPicPr>
          <p:cNvPr id="7" name="Picture 10" descr="http://www.torneosocial-unizar.es/master/clients/000032/000032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861048"/>
            <a:ext cx="1273324" cy="1273324"/>
          </a:xfrm>
          <a:prstGeom prst="rect">
            <a:avLst/>
          </a:prstGeom>
          <a:noFill/>
        </p:spPr>
      </p:pic>
      <p:pic>
        <p:nvPicPr>
          <p:cNvPr id="8" name="Picture 7" descr="C:\Users\david\Desktop\tomate y esparrago 2018\LOGO ASOCIAC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5301208"/>
            <a:ext cx="1080120" cy="927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Ensayo </a:t>
            </a:r>
            <a:r>
              <a:rPr lang="es-ES_tradnl" dirty="0" err="1" smtClean="0"/>
              <a:t>portainjertos</a:t>
            </a:r>
            <a:endParaRPr lang="es-ES_tradn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2267745" y="1609725"/>
          <a:ext cx="3024335" cy="4555578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604867"/>
                <a:gridCol w="604867"/>
                <a:gridCol w="604867"/>
                <a:gridCol w="604867"/>
                <a:gridCol w="604867"/>
              </a:tblGrid>
              <a:tr h="759263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59263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2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1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4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  <a:tr h="759263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4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3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3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  <a:tr h="759263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1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4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2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  <a:tr h="759263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3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2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1</a:t>
                      </a:r>
                      <a:endParaRPr lang="es-ES_tradnl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</a:tr>
              <a:tr h="759263"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5436096" y="191683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_tradnl" dirty="0" smtClean="0"/>
              <a:t>1.Maxifort</a:t>
            </a:r>
          </a:p>
          <a:p>
            <a:pPr lvl="1"/>
            <a:r>
              <a:rPr lang="es-ES_tradnl" dirty="0" smtClean="0"/>
              <a:t>2.King </a:t>
            </a:r>
            <a:r>
              <a:rPr lang="es-ES_tradnl" dirty="0" err="1" smtClean="0"/>
              <a:t>kong</a:t>
            </a:r>
            <a:endParaRPr lang="es-ES_tradnl" dirty="0" smtClean="0"/>
          </a:p>
          <a:p>
            <a:pPr lvl="1"/>
            <a:r>
              <a:rPr lang="es-ES_tradnl" dirty="0" smtClean="0"/>
              <a:t>3.Sin injertar</a:t>
            </a:r>
          </a:p>
          <a:p>
            <a:pPr lvl="1"/>
            <a:r>
              <a:rPr lang="es-ES_tradnl" dirty="0" smtClean="0"/>
              <a:t>4.Embajador</a:t>
            </a:r>
            <a:endParaRPr lang="es-ES_trad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portainjertos</a:t>
            </a:r>
            <a:endParaRPr lang="es-ES_tradn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Otros valores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Se estudiaron </a:t>
            </a:r>
            <a:r>
              <a:rPr lang="es-ES_tradnl" dirty="0" err="1" smtClean="0"/>
              <a:t>ºBrix</a:t>
            </a:r>
            <a:endParaRPr lang="es-ES_tradnl" dirty="0" smtClean="0"/>
          </a:p>
          <a:p>
            <a:r>
              <a:rPr lang="es-ES_tradnl" dirty="0" smtClean="0"/>
              <a:t>Dureza</a:t>
            </a:r>
          </a:p>
          <a:p>
            <a:r>
              <a:rPr lang="es-ES_tradnl" dirty="0" err="1" smtClean="0"/>
              <a:t>etc</a:t>
            </a:r>
            <a:endParaRPr lang="es-ES_trad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Sinergias con ensayos de transferencia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780928"/>
            <a:ext cx="7239000" cy="3674808"/>
          </a:xfrm>
        </p:spPr>
        <p:txBody>
          <a:bodyPr/>
          <a:lstStyle/>
          <a:p>
            <a:r>
              <a:rPr lang="es-ES_tradnl" dirty="0" smtClean="0"/>
              <a:t>Ensayos de </a:t>
            </a:r>
            <a:r>
              <a:rPr lang="es-ES_tradnl" dirty="0" err="1" smtClean="0"/>
              <a:t>portainjertos</a:t>
            </a:r>
            <a:r>
              <a:rPr lang="es-ES_tradnl" dirty="0" smtClean="0"/>
              <a:t> en túnel</a:t>
            </a:r>
          </a:p>
          <a:p>
            <a:r>
              <a:rPr lang="es-ES_tradnl" dirty="0" smtClean="0"/>
              <a:t>Ensayos de dosis de riego</a:t>
            </a:r>
          </a:p>
          <a:p>
            <a:r>
              <a:rPr lang="es-ES_tradnl" dirty="0" smtClean="0"/>
              <a:t>Ensayos de sabor y conductividad</a:t>
            </a:r>
          </a:p>
          <a:p>
            <a:r>
              <a:rPr lang="es-ES_tradnl" dirty="0" smtClean="0"/>
              <a:t>Ensayos de otras variedades</a:t>
            </a:r>
          </a:p>
          <a:p>
            <a:r>
              <a:rPr lang="es-ES_tradnl" dirty="0" smtClean="0"/>
              <a:t>Ensayos de densidades</a:t>
            </a:r>
          </a:p>
          <a:p>
            <a:r>
              <a:rPr lang="es-ES_tradnl" dirty="0" smtClean="0"/>
              <a:t>Otras técnicas de cultivo</a:t>
            </a:r>
            <a:endParaRPr lang="es-ES_tradnl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162880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Información continuada de:</a:t>
            </a:r>
            <a:endParaRPr lang="es-ES_tradnl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Promoción comercio de proximidad</a:t>
            </a:r>
            <a:endParaRPr lang="es-ES_tradnl" dirty="0"/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3" cstate="print"/>
          <a:srcRect l="38309" t="27059" r="39624" b="17576"/>
          <a:stretch>
            <a:fillRect/>
          </a:stretch>
        </p:blipFill>
        <p:spPr bwMode="auto">
          <a:xfrm>
            <a:off x="2731495" y="2008014"/>
            <a:ext cx="2690409" cy="405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34076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Innovación y promoción de tomate rosa de </a:t>
            </a:r>
            <a:r>
              <a:rPr lang="es-ES_tradnl" dirty="0" err="1" smtClean="0"/>
              <a:t>barbastro</a:t>
            </a:r>
            <a:r>
              <a:rPr lang="es-ES_tradnl" dirty="0" smtClean="0"/>
              <a:t> de calidad y proximidad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564904"/>
            <a:ext cx="7239000" cy="3890832"/>
          </a:xfrm>
        </p:spPr>
        <p:txBody>
          <a:bodyPr/>
          <a:lstStyle/>
          <a:p>
            <a:r>
              <a:rPr lang="es-ES_tradnl" dirty="0" smtClean="0"/>
              <a:t>https://www.diariodelaltoaragon.es/NoticiasDetalle.aspx?Id=1181262</a:t>
            </a:r>
            <a:endParaRPr lang="es-ES_tradnl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Innovación y promoción de tomate rosa de </a:t>
            </a:r>
            <a:r>
              <a:rPr lang="es-ES_tradnl" dirty="0" err="1" smtClean="0"/>
              <a:t>barbastro</a:t>
            </a:r>
            <a:r>
              <a:rPr lang="es-ES_tradnl" dirty="0" smtClean="0"/>
              <a:t> de calidad y proximidad</a:t>
            </a:r>
            <a:endParaRPr lang="es-ES_trad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01097" y="859342"/>
            <a:ext cx="4429615" cy="625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Continuidad de las experiencias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Experiencias con ecológico (ya se usan </a:t>
            </a:r>
            <a:r>
              <a:rPr lang="es-ES_tradnl" dirty="0" err="1" smtClean="0"/>
              <a:t>OCBs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Forzado térmico, posibilidades.</a:t>
            </a:r>
          </a:p>
          <a:p>
            <a:pPr lvl="1"/>
            <a:r>
              <a:rPr lang="es-ES_tradnl" dirty="0" smtClean="0"/>
              <a:t>Pasivo. </a:t>
            </a:r>
            <a:r>
              <a:rPr lang="es-ES_tradnl" dirty="0" err="1" smtClean="0"/>
              <a:t>Minitunel</a:t>
            </a:r>
            <a:r>
              <a:rPr lang="es-ES_tradnl" dirty="0" smtClean="0"/>
              <a:t> interior o pantallas térmicas</a:t>
            </a:r>
          </a:p>
          <a:p>
            <a:pPr lvl="1"/>
            <a:r>
              <a:rPr lang="es-ES_tradnl" dirty="0" smtClean="0"/>
              <a:t>Activo. Generadores de calor</a:t>
            </a:r>
          </a:p>
          <a:p>
            <a:pPr lvl="1">
              <a:buNone/>
            </a:pPr>
            <a:endParaRPr lang="es-ES_tradnl" dirty="0" smtClean="0"/>
          </a:p>
          <a:p>
            <a:r>
              <a:rPr lang="es-ES_tradnl" dirty="0" smtClean="0"/>
              <a:t>Ensayos de otros cultivos o rotaciones.</a:t>
            </a:r>
          </a:p>
          <a:p>
            <a:pPr lvl="1"/>
            <a:r>
              <a:rPr lang="es-ES_tradnl" dirty="0" smtClean="0"/>
              <a:t>Hortalizas de hoja</a:t>
            </a:r>
          </a:p>
          <a:p>
            <a:pPr lvl="1"/>
            <a:r>
              <a:rPr lang="es-ES_tradnl" dirty="0" smtClean="0"/>
              <a:t>Tirabeque</a:t>
            </a:r>
          </a:p>
          <a:p>
            <a:pPr lvl="1"/>
            <a:r>
              <a:rPr lang="es-ES_tradnl" dirty="0" smtClean="0"/>
              <a:t>Otros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Conclusiones y mejoras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Adelanto y retraso de producciones</a:t>
            </a:r>
          </a:p>
          <a:p>
            <a:pPr lvl="1"/>
            <a:r>
              <a:rPr lang="es-ES_tradnl" dirty="0" smtClean="0"/>
              <a:t>Producciones de junio a octubre incluidos</a:t>
            </a:r>
          </a:p>
          <a:p>
            <a:pPr lvl="1">
              <a:buNone/>
            </a:pPr>
            <a:endParaRPr lang="es-ES_tradnl" dirty="0" smtClean="0"/>
          </a:p>
          <a:p>
            <a:r>
              <a:rPr lang="es-ES_tradnl" dirty="0" smtClean="0"/>
              <a:t>Mejora de calidad en producciones (menos </a:t>
            </a:r>
            <a:r>
              <a:rPr lang="es-ES_tradnl" dirty="0" err="1" smtClean="0"/>
              <a:t>destrio</a:t>
            </a:r>
            <a:r>
              <a:rPr lang="es-ES_tradnl" dirty="0" smtClean="0"/>
              <a:t>)</a:t>
            </a:r>
          </a:p>
          <a:p>
            <a:r>
              <a:rPr lang="es-ES_tradnl" dirty="0" smtClean="0"/>
              <a:t>Obtención de producto de calidad</a:t>
            </a:r>
          </a:p>
          <a:p>
            <a:r>
              <a:rPr lang="es-ES_tradnl" dirty="0" smtClean="0"/>
              <a:t>mejor comercialización y transporte</a:t>
            </a:r>
          </a:p>
          <a:p>
            <a:r>
              <a:rPr lang="es-ES_tradnl" dirty="0" smtClean="0"/>
              <a:t>Diferenciación en envases de calidad</a:t>
            </a:r>
          </a:p>
          <a:p>
            <a:r>
              <a:rPr lang="es-ES_tradnl" dirty="0" smtClean="0"/>
              <a:t>Envases </a:t>
            </a:r>
            <a:r>
              <a:rPr lang="es-ES_tradnl" dirty="0" err="1" smtClean="0"/>
              <a:t>monopieza</a:t>
            </a:r>
            <a:r>
              <a:rPr lang="es-ES_tradnl" dirty="0" smtClean="0"/>
              <a:t> – identifica calidad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Conclusiones y mejoras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Posible invernadero gótico por mejor ventilación frente al normal</a:t>
            </a:r>
          </a:p>
          <a:p>
            <a:r>
              <a:rPr lang="es-ES_tradnl" dirty="0" smtClean="0"/>
              <a:t>Pantalla térmica y sombreo</a:t>
            </a:r>
          </a:p>
          <a:p>
            <a:r>
              <a:rPr lang="es-ES_tradnl" dirty="0" err="1" smtClean="0"/>
              <a:t>Microaspersión</a:t>
            </a:r>
            <a:r>
              <a:rPr lang="es-ES_tradnl" dirty="0" smtClean="0"/>
              <a:t> o </a:t>
            </a:r>
            <a:r>
              <a:rPr lang="es-ES_tradnl" dirty="0" err="1" smtClean="0"/>
              <a:t>microdifusores</a:t>
            </a:r>
            <a:r>
              <a:rPr lang="es-ES_tradnl" dirty="0" smtClean="0"/>
              <a:t> para control de humedad y temperatura en verano</a:t>
            </a:r>
          </a:p>
          <a:p>
            <a:r>
              <a:rPr lang="es-ES_tradnl" dirty="0" smtClean="0"/>
              <a:t>Uso de mallas </a:t>
            </a:r>
            <a:r>
              <a:rPr lang="es-ES_tradnl" dirty="0" err="1" smtClean="0"/>
              <a:t>antitrips</a:t>
            </a:r>
            <a:r>
              <a:rPr lang="es-ES_tradnl" dirty="0" smtClean="0"/>
              <a:t> en ventanas</a:t>
            </a:r>
          </a:p>
          <a:p>
            <a:endParaRPr lang="es-ES_tradnl" dirty="0" smtClean="0"/>
          </a:p>
          <a:p>
            <a:endParaRPr lang="es-ES_trad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740808"/>
          </a:xfrm>
        </p:spPr>
        <p:txBody>
          <a:bodyPr>
            <a:normAutofit/>
          </a:bodyPr>
          <a:lstStyle/>
          <a:p>
            <a:r>
              <a:rPr lang="es-ES_tradnl" dirty="0" smtClean="0"/>
              <a:t>Innovación y promoción de tomate rosa de </a:t>
            </a:r>
            <a:r>
              <a:rPr lang="es-ES_tradnl" dirty="0" err="1" smtClean="0"/>
              <a:t>barbastro</a:t>
            </a:r>
            <a:r>
              <a:rPr lang="es-ES_tradnl" dirty="0" smtClean="0"/>
              <a:t> de calidad y proximidad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32856"/>
            <a:ext cx="7239000" cy="4322880"/>
          </a:xfrm>
        </p:spPr>
        <p:txBody>
          <a:bodyPr>
            <a:normAutofit fontScale="85000" lnSpcReduction="10000"/>
          </a:bodyPr>
          <a:lstStyle/>
          <a:p>
            <a:r>
              <a:rPr lang="es-ES_tradnl" b="1" u="sng" dirty="0" smtClean="0">
                <a:latin typeface="+mj-lt"/>
              </a:rPr>
              <a:t>Objeto del proyecto</a:t>
            </a:r>
          </a:p>
          <a:p>
            <a:r>
              <a:rPr lang="es-ES_tradnl" dirty="0" smtClean="0"/>
              <a:t>Marca “Tomate Rosa de Barbastro”, actuaciones:</a:t>
            </a:r>
          </a:p>
          <a:p>
            <a:pPr lvl="1"/>
            <a:r>
              <a:rPr lang="es-ES" dirty="0" smtClean="0"/>
              <a:t>Modernización de las técnicas de cultivo</a:t>
            </a:r>
            <a:endParaRPr lang="es-ES_tradnl" dirty="0" smtClean="0"/>
          </a:p>
          <a:p>
            <a:pPr lvl="1"/>
            <a:r>
              <a:rPr lang="es-ES" dirty="0" smtClean="0"/>
              <a:t>Diseño estrategia conjunta desde producción a envasado y comercialización para conseguir valorizar la marca.</a:t>
            </a:r>
            <a:endParaRPr lang="es-ES_tradnl" dirty="0" smtClean="0"/>
          </a:p>
          <a:p>
            <a:r>
              <a:rPr lang="es-ES_tradnl" dirty="0" smtClean="0"/>
              <a:t>Conseguir un mayor periodo de producción</a:t>
            </a:r>
          </a:p>
          <a:p>
            <a:r>
              <a:rPr lang="es-ES_tradnl" dirty="0" smtClean="0"/>
              <a:t>Conseguir un mayor valor de mercado del producto, mediante la introducción de los nuevos envases.</a:t>
            </a:r>
          </a:p>
          <a:p>
            <a:r>
              <a:rPr lang="es-ES_tradnl" dirty="0" smtClean="0"/>
              <a:t>Transferir todos los conocimientos a los agricultores</a:t>
            </a:r>
          </a:p>
          <a:p>
            <a:r>
              <a:rPr lang="es-ES" dirty="0" smtClean="0"/>
              <a:t>Cultivo más sostenible y respetuoso con el medio ambiente.</a:t>
            </a:r>
            <a:endParaRPr lang="es-ES_tradnl" dirty="0" smtClean="0"/>
          </a:p>
          <a:p>
            <a:endParaRPr lang="es-ES_tradnl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000" dirty="0" smtClean="0"/>
              <a:t>Innovación y promoción de tomate rosa de </a:t>
            </a:r>
            <a:r>
              <a:rPr lang="es-ES_tradnl" sz="3000" dirty="0" err="1" smtClean="0"/>
              <a:t>barbastro</a:t>
            </a:r>
            <a:r>
              <a:rPr lang="es-ES_tradnl" sz="3000" dirty="0" smtClean="0"/>
              <a:t> de calidad y proximidad</a:t>
            </a:r>
            <a:endParaRPr lang="es-ES_tradnl" sz="3000" dirty="0"/>
          </a:p>
        </p:txBody>
      </p:sp>
      <p:pic>
        <p:nvPicPr>
          <p:cNvPr id="5124" name="Picture 4" descr="C:\Users\david\Desktop\tomate y esparrago 2018\grupo tomate\181019_Agricola Barbastro - Croquis distribucion fin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3657600" cy="5486400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4032448" cy="472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3000" dirty="0" smtClean="0"/>
              <a:t>Innovación y promoción de tomate rosa de </a:t>
            </a:r>
            <a:r>
              <a:rPr lang="es-ES_tradnl" sz="3000" dirty="0" err="1" smtClean="0"/>
              <a:t>barbastro</a:t>
            </a:r>
            <a:r>
              <a:rPr lang="es-ES_tradnl" sz="3000" dirty="0" smtClean="0"/>
              <a:t> de calidad y proximidad</a:t>
            </a:r>
            <a:endParaRPr lang="es-ES_tradnl" sz="3000" dirty="0"/>
          </a:p>
        </p:txBody>
      </p:sp>
      <p:pic>
        <p:nvPicPr>
          <p:cNvPr id="6146" name="Picture 2" descr="C:\Users\david\Desktop\tomate y esparrago 2018\jornada 21-2-19\IMG-20190509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6768752" cy="5076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>
            <a:normAutofit/>
          </a:bodyPr>
          <a:lstStyle/>
          <a:p>
            <a:r>
              <a:rPr lang="es-ES_tradnl" dirty="0" err="1" smtClean="0"/>
              <a:t>Construccion</a:t>
            </a:r>
            <a:r>
              <a:rPr lang="es-ES_tradnl" dirty="0" smtClean="0"/>
              <a:t> invernadero</a:t>
            </a:r>
            <a:endParaRPr lang="es-ES_tradnl" dirty="0"/>
          </a:p>
        </p:txBody>
      </p:sp>
      <p:pic>
        <p:nvPicPr>
          <p:cNvPr id="2051" name="Picture 3" descr="C:\Users\david\Desktop\tomate y esparrago 2018\jornada 21-2-19\IMG-20190509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JORNADAS PRESENTACIÓN GRUPOS</a:t>
            </a:r>
            <a:endParaRPr lang="es-ES_tradnl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99592" y="1916832"/>
          <a:ext cx="28114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8515249" imgH="12306272" progId="AcroExch.Document.7">
                  <p:embed/>
                </p:oleObj>
              </mc:Choice>
              <mc:Fallback>
                <p:oleObj name="Acrobat Document" r:id="rId4" imgW="8515249" imgH="12306272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916832"/>
                        <a:ext cx="28114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/>
          </a:bodyPr>
          <a:lstStyle/>
          <a:p>
            <a:r>
              <a:rPr lang="es-ES_tradnl" sz="2000" dirty="0" smtClean="0"/>
              <a:t>Jornadas  21-2-2019</a:t>
            </a:r>
            <a:endParaRPr lang="es-ES_tradnl" sz="2000" dirty="0"/>
          </a:p>
        </p:txBody>
      </p:sp>
      <p:pic>
        <p:nvPicPr>
          <p:cNvPr id="7170" name="Picture 2" descr="C:\Users\david\Desktop\tomate y esparrago 2018\jornada 21-2-19\IMG-20190921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PRIMERAS PLANTACIONES </a:t>
            </a:r>
            <a:r>
              <a:rPr lang="es-ES_tradnl" dirty="0" err="1" smtClean="0"/>
              <a:t>DEMOSTRAción</a:t>
            </a:r>
            <a:endParaRPr lang="es-ES_tradnl" dirty="0"/>
          </a:p>
        </p:txBody>
      </p:sp>
      <p:pic>
        <p:nvPicPr>
          <p:cNvPr id="8194" name="Picture 2" descr="C:\Users\david\Desktop\tomate y esparrago 2018\grupo tomate\fotos 2019\IMG-20190710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12776"/>
            <a:ext cx="3960440" cy="5280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Personalizado 9">
      <a:dk1>
        <a:sysClr val="windowText" lastClr="000000"/>
      </a:dk1>
      <a:lt1>
        <a:sysClr val="window" lastClr="FFFFFF"/>
      </a:lt1>
      <a:dk2>
        <a:srgbClr val="FBCBCB"/>
      </a:dk2>
      <a:lt2>
        <a:srgbClr val="92D050"/>
      </a:lt2>
      <a:accent1>
        <a:srgbClr val="B83D68"/>
      </a:accent1>
      <a:accent2>
        <a:srgbClr val="F9B2B2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329</TotalTime>
  <Words>536</Words>
  <Application>Microsoft Office PowerPoint</Application>
  <PresentationFormat>Presentación en pantalla (4:3)</PresentationFormat>
  <Paragraphs>145</Paragraphs>
  <Slides>29</Slides>
  <Notes>29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Opulento</vt:lpstr>
      <vt:lpstr>Acrobat Document</vt:lpstr>
      <vt:lpstr>Innovación y promoción de tomate rosa de barbastro de calidad y proximidad</vt:lpstr>
      <vt:lpstr>MIEMBROS DEL GRUPO DE COOPER.</vt:lpstr>
      <vt:lpstr>Innovación y promoción de tomate rosa de barbastro de calidad y proximidad</vt:lpstr>
      <vt:lpstr>Innovación y promoción de tomate rosa de barbastro de calidad y proximidad</vt:lpstr>
      <vt:lpstr>Innovación y promoción de tomate rosa de barbastro de calidad y proximidad</vt:lpstr>
      <vt:lpstr>Construccion invernadero</vt:lpstr>
      <vt:lpstr>JORNADAS PRESENTACIÓN GRUPOS</vt:lpstr>
      <vt:lpstr>Jornadas  21-2-2019</vt:lpstr>
      <vt:lpstr>PRIMERAS PLANTACIONES DEMOSTRAción</vt:lpstr>
      <vt:lpstr>ESTUDIOS DEL CULTIVO EN SUELO Y CLIMA</vt:lpstr>
      <vt:lpstr>PRIMEROS ENVASES MARCA CORREAS TOMATE ROSA DE BARBASTRO</vt:lpstr>
      <vt:lpstr>Aspecto tomate</vt:lpstr>
      <vt:lpstr>Innovación y promoción de tomate rosa de barbastro de calidad y proximidad</vt:lpstr>
      <vt:lpstr>Ensayo demostrativo  2019 conclusiones</vt:lpstr>
      <vt:lpstr>Plantaciones 2020</vt:lpstr>
      <vt:lpstr>Plantaciones 2020</vt:lpstr>
      <vt:lpstr>Innovación y promoción de tomate rosa de barbastro de calidad y proximidad</vt:lpstr>
      <vt:lpstr>Innovación y promoción de tomate rosa de barbastro de calidad y proximidad</vt:lpstr>
      <vt:lpstr>Problemas por viento </vt:lpstr>
      <vt:lpstr>Ensayo portainjertos</vt:lpstr>
      <vt:lpstr>portainjertos</vt:lpstr>
      <vt:lpstr>Otros valores</vt:lpstr>
      <vt:lpstr>Sinergias con ensayos de transferencia</vt:lpstr>
      <vt:lpstr>Promoción comercio de proximidad</vt:lpstr>
      <vt:lpstr>Innovación y promoción de tomate rosa de barbastro de calidad y proximidad</vt:lpstr>
      <vt:lpstr>Innovación y promoción de tomate rosa de barbastro de calidad y proximidad</vt:lpstr>
      <vt:lpstr>Continuidad de las experiencias</vt:lpstr>
      <vt:lpstr>Conclusiones y mejoras</vt:lpstr>
      <vt:lpstr>Conclusiones y mejoras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Innovación y promoción de tomate rosa de barbastro de calidad y proximidad</dc:title>
  <dc:creator>david</dc:creator>
  <cp:lastModifiedBy>Windows User</cp:lastModifiedBy>
  <cp:revision>49</cp:revision>
  <dcterms:created xsi:type="dcterms:W3CDTF">2020-10-09T12:52:02Z</dcterms:created>
  <dcterms:modified xsi:type="dcterms:W3CDTF">2020-10-13T07:19:28Z</dcterms:modified>
</cp:coreProperties>
</file>