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1" r:id="rId2"/>
    <p:sldId id="331" r:id="rId3"/>
    <p:sldId id="310" r:id="rId4"/>
    <p:sldId id="297" r:id="rId5"/>
    <p:sldId id="287" r:id="rId6"/>
    <p:sldId id="332" r:id="rId7"/>
    <p:sldId id="325" r:id="rId8"/>
    <p:sldId id="326" r:id="rId9"/>
    <p:sldId id="312" r:id="rId10"/>
    <p:sldId id="333" r:id="rId11"/>
    <p:sldId id="293" r:id="rId12"/>
    <p:sldId id="314" r:id="rId13"/>
    <p:sldId id="315" r:id="rId14"/>
    <p:sldId id="327" r:id="rId15"/>
    <p:sldId id="316" r:id="rId16"/>
    <p:sldId id="317" r:id="rId17"/>
    <p:sldId id="336" r:id="rId18"/>
    <p:sldId id="328" r:id="rId19"/>
    <p:sldId id="318" r:id="rId20"/>
    <p:sldId id="319" r:id="rId21"/>
    <p:sldId id="329" r:id="rId22"/>
    <p:sldId id="330" r:id="rId23"/>
    <p:sldId id="320" r:id="rId24"/>
    <p:sldId id="335" r:id="rId25"/>
    <p:sldId id="322" r:id="rId26"/>
    <p:sldId id="323" r:id="rId27"/>
    <p:sldId id="324" r:id="rId28"/>
    <p:sldId id="334" r:id="rId29"/>
    <p:sldId id="321" r:id="rId30"/>
    <p:sldId id="313" r:id="rId3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8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1B372-13B3-4488-AFAA-010EA30F9843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62976-8C68-4914-9829-3E5CDA0344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3889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Perfil generalista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D8B5A-E64B-4CEE-A31A-75B477C67203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3992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Perfil generalista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D8B5A-E64B-4CEE-A31A-75B477C6720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6478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Perfil generalista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D8B5A-E64B-4CEE-A31A-75B477C67203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996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Perfil generalista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D8B5A-E64B-4CEE-A31A-75B477C67203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010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Perfil generalista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D8B5A-E64B-4CEE-A31A-75B477C67203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645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Perfil generalista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D8B5A-E64B-4CEE-A31A-75B477C67203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80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Perfil generalista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D8B5A-E64B-4CEE-A31A-75B477C67203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285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Perfil generalista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D8B5A-E64B-4CEE-A31A-75B477C67203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783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Perfil generalista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D8B5A-E64B-4CEE-A31A-75B477C67203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7603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Perfil generalista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D8B5A-E64B-4CEE-A31A-75B477C67203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327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Perfil generalista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D8B5A-E64B-4CEE-A31A-75B477C67203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400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Perfil generalista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D8B5A-E64B-4CEE-A31A-75B477C67203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03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Perfil generalista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D8B5A-E64B-4CEE-A31A-75B477C67203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7746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Perfil generalista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D8B5A-E64B-4CEE-A31A-75B477C67203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9511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Perfil generalista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D8B5A-E64B-4CEE-A31A-75B477C67203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8178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Perfil generalista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D8B5A-E64B-4CEE-A31A-75B477C67203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9332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Perfil generalista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D8B5A-E64B-4CEE-A31A-75B477C67203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06678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Perfil generalista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D8B5A-E64B-4CEE-A31A-75B477C67203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10552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Perfil generalista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D8B5A-E64B-4CEE-A31A-75B477C67203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3262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Perfil generalista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D8B5A-E64B-4CEE-A31A-75B477C67203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7588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Perfil generalista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D8B5A-E64B-4CEE-A31A-75B477C67203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824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Perfil generalista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D8B5A-E64B-4CEE-A31A-75B477C67203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893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Perfil generalista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D8B5A-E64B-4CEE-A31A-75B477C6720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9324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Perfil generalista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D8B5A-E64B-4CEE-A31A-75B477C67203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36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Perfil generalista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D8B5A-E64B-4CEE-A31A-75B477C67203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0099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Perfil generalista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D8B5A-E64B-4CEE-A31A-75B477C67203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489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Perfil generalista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D8B5A-E64B-4CEE-A31A-75B477C67203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1158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Perfil generalista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D8B5A-E64B-4CEE-A31A-75B477C6720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3134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9C1E9-E325-4B88-AE64-263CB5C21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69EC9F-C6CF-43AF-9D9F-7AE47D48D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3775B2-7E54-4F79-A681-BCED3F6E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B3F7-7AE9-402B-B6FF-FF3EC9A05017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5B82C4-C4F1-40C6-B3F4-70F49C040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18CE7D-D339-4216-AE83-14B090737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ED52-E345-4CAC-9176-4A6ECDBF24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651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CCF29-61CD-471E-B3BE-501866C10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843FAE-64D6-4F71-A61B-8C00DDE4E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5337F3-052E-4495-973D-5A9EB9EFE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B3F7-7AE9-402B-B6FF-FF3EC9A05017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306BC8-D068-402B-9467-4A7D58C96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AEB1C8-03C3-43CF-BB5F-D70D12ABE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ED52-E345-4CAC-9176-4A6ECDBF24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80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6E01A46-AD74-4887-8FF9-A4ECEE00F0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337B1E-4D8E-454B-831F-D05F774D6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E98321-BFC7-4B23-9D61-B9FDE5CF7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B3F7-7AE9-402B-B6FF-FF3EC9A05017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B6DC36-A498-4D18-9EC9-49638248E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FA1FB9-AA1B-45E8-BDE1-0598B7F7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ED52-E345-4CAC-9176-4A6ECDBF24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129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1266CC-5E03-4680-A056-3A76932E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03CCDF-F0E0-4A59-A22E-9AEBEC64A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A51D32-F8A4-4EE6-ABB4-C75D65698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B3F7-7AE9-402B-B6FF-FF3EC9A05017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409FF8-508C-48FA-9FCB-59EFC8D22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E38C43-F8FE-4651-B050-571ABFCC3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ED52-E345-4CAC-9176-4A6ECDBF24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916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951021-6588-4A00-B188-F42DFE300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049970-315A-4119-B114-0ACD070EF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425FCB-20C5-40AF-9D7F-1BCF88413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B3F7-7AE9-402B-B6FF-FF3EC9A05017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F0E793-C7C6-49F9-96EC-D58CCF80D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8D0050-6947-4D78-9FCF-8B9F682CC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ED52-E345-4CAC-9176-4A6ECDBF24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645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201F39-A77F-44FE-8A5B-28D031C4A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59E175-107E-439C-9418-0CFC41BDB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521710-2FB7-4AA9-B775-98A3AB241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F764C2-203E-4A4B-BA0F-A2BC29652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B3F7-7AE9-402B-B6FF-FF3EC9A05017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8E0EBC-EF18-4CED-8D42-C4C0F6950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5E0945-0978-4E3A-B17C-762AE651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ED52-E345-4CAC-9176-4A6ECDBF24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61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4F9153-39EA-4264-9AB8-E32E72123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D22B38-14EA-4E65-B8A2-A71E3B5E6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DD9D9D-AF08-4BBF-AA67-AC9915836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EB149F-19AE-45AA-B5A1-2B695CAF93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289472D-B9D1-4F45-9217-213F1991E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8C30154-34A3-4D76-B2B9-C82D2F7F5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B3F7-7AE9-402B-B6FF-FF3EC9A05017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4304AD5-D9EE-4654-B2C2-361F40E4C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FB27CD-3360-4269-A4AF-BAC3FBB8A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ED52-E345-4CAC-9176-4A6ECDBF24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681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BBDA44-9F32-4E46-9C5D-C7F944504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B1F29B4-FD4A-4E8F-A071-84093345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B3F7-7AE9-402B-B6FF-FF3EC9A05017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35D955-6DC4-415A-9A5A-EC7A0FAA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C53C4C-468C-490F-BB93-1F316F65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ED52-E345-4CAC-9176-4A6ECDBF24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458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2FEF8F-CCA9-42DD-97C9-A6949237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B3F7-7AE9-402B-B6FF-FF3EC9A05017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663ED3E-CA3F-4FC3-977E-CFCE796EA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189EA0-E519-44C9-B401-68722F1C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ED52-E345-4CAC-9176-4A6ECDBF24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714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E78B3F-9607-44E3-9E79-E6003DB5D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5451A-B94A-4617-987B-B2E6D511A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312D68-A08C-4A11-A1FF-4B8B2996D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2AA687-70F6-4B40-BE22-7D7B34862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B3F7-7AE9-402B-B6FF-FF3EC9A05017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805035-1CDD-469F-A83E-531245BC5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FBCBF3-A0A2-4279-A331-6EA76CC08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ED52-E345-4CAC-9176-4A6ECDBF24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288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D56EE-F66C-42AA-958E-2A89963A7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3209A3A-E280-4537-8C32-626EEC9D5D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945E4B-D8A3-428D-AC9F-33AADA6DB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A2D42C-785F-49C0-BBC4-FAD726638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B3F7-7AE9-402B-B6FF-FF3EC9A05017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033B4E-7123-40AA-B0BD-045D265A4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A360BC-71C4-4360-910F-5E02C08A0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ED52-E345-4CAC-9176-4A6ECDBF24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752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3370166-D637-4657-94E2-54EC9ADD1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E76EC5-7D84-418B-81FD-8893ED6F6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B6F3FE-E6F4-4035-A42A-728E25353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DB3F7-7AE9-402B-B6FF-FF3EC9A05017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0AFED3-6C8E-410C-B1AE-5C478585E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A0649D-5895-4B2E-A0D6-C472C52C4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ED52-E345-4CAC-9176-4A6ECDBF24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935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91296" y="3096310"/>
            <a:ext cx="91400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spc="-5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Grupo de cooperación para la detección del nivel de engrasamiento en vivo para la mejora de la calidad de la carne de ovino en las explotaciones ganaderas</a:t>
            </a:r>
          </a:p>
          <a:p>
            <a:pPr algn="ctr"/>
            <a:endParaRPr lang="es-ES" sz="2400" spc="-5" dirty="0">
              <a:latin typeface="Myriad Pro" panose="020B0503030403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2400" spc="-5" dirty="0">
                <a:latin typeface="Myriad Pro" panose="020B0503030403020204" pitchFamily="34" charset="0"/>
                <a:cs typeface="Times New Roman" panose="02020603050405020304" pitchFamily="18" charset="0"/>
              </a:rPr>
              <a:t>GCP 2018 002100</a:t>
            </a:r>
            <a:endParaRPr lang="es-ES" sz="2400" dirty="0">
              <a:latin typeface="Myriad Pro" panose="020B0503030403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47" y="6027638"/>
            <a:ext cx="1835055" cy="40237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28700" y="538460"/>
            <a:ext cx="100012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Myriad Pro" panose="020B0503030403020204" pitchFamily="34" charset="0"/>
              </a:rPr>
              <a:t>Subvenciones de apoyo a acciones de cooperación de agentes del sector agrario, en el marco del Programa de Desarrollo Rural para Aragón 2014-2020</a:t>
            </a:r>
          </a:p>
          <a:p>
            <a:pPr algn="ctr"/>
            <a:endParaRPr lang="es-ES" sz="2400" dirty="0">
              <a:latin typeface="Myriad Pro" panose="020B0503030403020204" pitchFamily="34" charset="0"/>
            </a:endParaRPr>
          </a:p>
          <a:p>
            <a:pPr algn="ctr"/>
            <a:r>
              <a:rPr lang="es-ES" sz="2400" dirty="0">
                <a:latin typeface="Myriad Pro" panose="020B0503030403020204" pitchFamily="34" charset="0"/>
              </a:rPr>
              <a:t>Año 2018</a:t>
            </a:r>
          </a:p>
          <a:p>
            <a:pPr algn="ctr"/>
            <a:endParaRPr lang="es-ES" sz="2400" dirty="0">
              <a:latin typeface="Myriad Pro" panose="020B0503030403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54966" y="6200775"/>
            <a:ext cx="0" cy="556943"/>
          </a:xfrm>
          <a:prstGeom prst="line">
            <a:avLst/>
          </a:prstGeom>
          <a:ln w="44450">
            <a:solidFill>
              <a:srgbClr val="01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53708" y="186007"/>
            <a:ext cx="0" cy="833168"/>
          </a:xfrm>
          <a:prstGeom prst="line">
            <a:avLst/>
          </a:prstGeom>
          <a:ln w="44450">
            <a:solidFill>
              <a:srgbClr val="01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48F562D6-2BD6-F54A-AEFA-07039A8088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" y="6027638"/>
            <a:ext cx="1685925" cy="64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77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553708" y="186007"/>
            <a:ext cx="0" cy="833168"/>
          </a:xfrm>
          <a:prstGeom prst="line">
            <a:avLst/>
          </a:prstGeom>
          <a:ln w="44450">
            <a:solidFill>
              <a:srgbClr val="01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53708" y="188178"/>
            <a:ext cx="4906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E98A54"/>
                </a:solidFill>
                <a:latin typeface="Myriad Pro" panose="020B0503030403020204" pitchFamily="34" charset="0"/>
              </a:rPr>
              <a:t>Tecnología Existentes</a:t>
            </a:r>
          </a:p>
          <a:p>
            <a:endParaRPr lang="es-ES" sz="2000" dirty="0">
              <a:solidFill>
                <a:srgbClr val="015095"/>
              </a:solidFill>
              <a:latin typeface="Myriad Pro" panose="020B0503030403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54966" y="6200775"/>
            <a:ext cx="0" cy="556943"/>
          </a:xfrm>
          <a:prstGeom prst="line">
            <a:avLst/>
          </a:prstGeom>
          <a:ln w="44450">
            <a:solidFill>
              <a:srgbClr val="01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1051516" y="6200775"/>
            <a:ext cx="0" cy="556943"/>
          </a:xfrm>
          <a:prstGeom prst="line">
            <a:avLst/>
          </a:prstGeom>
          <a:ln w="44450">
            <a:solidFill>
              <a:srgbClr val="01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051516" y="6357608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Myriad Pro Light" panose="020B0403030403020204" pitchFamily="34" charset="0"/>
              </a:rPr>
              <a:t>10 de 30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21614" y="1368452"/>
            <a:ext cx="634233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Myriad Pro Light" panose="020B0403030403020204" pitchFamily="34" charset="0"/>
              </a:rPr>
              <a:t>Ultrasonidos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b="1" dirty="0">
              <a:latin typeface="Myriad Pro Light" panose="020B0403030403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Myriad Pro Light" panose="020B0403030403020204" pitchFamily="34" charset="0"/>
              </a:rPr>
              <a:t>Las imágenes que se obtienen, en la parte superior presentan unas líneas blancas que delimitan las capas de grasa superficial del animal.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Myriad Pro Light" panose="020B0403030403020204" pitchFamily="34" charset="0"/>
              </a:rPr>
              <a:t>En la parte central se muestra una zona oscura correspondiente al músculo del cordero.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Myriad Pro Light" panose="020B0403030403020204" pitchFamily="34" charset="0"/>
              </a:rPr>
              <a:t>En la parte baja se ven los huesos de la columna vertebral.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Myriad Pro Light" panose="020B0403030403020204" pitchFamily="34" charset="0"/>
              </a:rPr>
              <a:t>Uno de los objetivos del software a desarrollar es que mida automáticamente los milímetros de grasa que suponen las líneas blancas superiores de la imagen.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  <a:p>
            <a:pPr algn="just"/>
            <a:endParaRPr lang="es-ES" dirty="0">
              <a:latin typeface="Myriad Pro Light" panose="020B0403030403020204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686053" y="6271497"/>
            <a:ext cx="2518613" cy="455135"/>
            <a:chOff x="686053" y="6271497"/>
            <a:chExt cx="2518613" cy="455135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C9B690B9-EA5D-634F-9529-252537E5FC28}"/>
                </a:ext>
              </a:extLst>
            </p:cNvPr>
            <p:cNvSpPr/>
            <p:nvPr/>
          </p:nvSpPr>
          <p:spPr>
            <a:xfrm>
              <a:off x="1305338" y="6271497"/>
              <a:ext cx="189932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Grupo de Cooperación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GCP2018-002100</a:t>
              </a:r>
              <a:endParaRPr lang="es-ES" altLang="es-ES" sz="1000" dirty="0">
                <a:latin typeface="Arial" panose="020B0604020202020204" pitchFamily="34" charset="0"/>
              </a:endParaRP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48F562D6-2BD6-F54A-AEFA-07039A808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053" y="6357608"/>
              <a:ext cx="957667" cy="369024"/>
            </a:xfrm>
            <a:prstGeom prst="rect">
              <a:avLst/>
            </a:prstGeom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5C9D4879-70FE-4834-8E9A-0FBA50776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884" y="2043459"/>
            <a:ext cx="4317537" cy="323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35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553708" y="186007"/>
            <a:ext cx="0" cy="833168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53708" y="188178"/>
            <a:ext cx="79859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E98A54"/>
                </a:solidFill>
                <a:latin typeface="Myriad Pro" panose="020B0503030403020204" pitchFamily="34" charset="0"/>
              </a:rPr>
              <a:t>Trabajos realizados – Pruebas de validación en campo de la tecnología escogida - Ultrasonidos</a:t>
            </a:r>
          </a:p>
          <a:p>
            <a:endParaRPr lang="es-ES" sz="2000" dirty="0">
              <a:solidFill>
                <a:srgbClr val="015095"/>
              </a:solidFill>
              <a:latin typeface="Myriad Pro" panose="020B0503030403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5496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105151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051516" y="6357608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Myriad Pro Light" panose="020B0403030403020204" pitchFamily="34" charset="0"/>
              </a:rPr>
              <a:t>11 de 30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58646" y="2110197"/>
            <a:ext cx="622689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yriad Pro Light" panose="020B0403030403020204" pitchFamily="34" charset="0"/>
              </a:rPr>
              <a:t>Se realizaron pruebas en diferentes cebaderos para comprobar si la tecnología de los ultrasonidos era viable para medir el engrasamiento de un cordero en vivo.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latin typeface="Myriad Pro Light" panose="020B04030304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yriad Pro Light" panose="020B0403030403020204" pitchFamily="34" charset="0"/>
              </a:rPr>
              <a:t>Se probaron diferentes líquidos conductores para mejorar la calidad de la imagen del medidor de ultrasonidos.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latin typeface="Myriad Pro Light" panose="020B04030304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yriad Pro Light" panose="020B0403030403020204" pitchFamily="34" charset="0"/>
              </a:rPr>
              <a:t>Se probaron diferentes modelos de medidores para ver cual era más viable tanto desde el punto de vista técnico como económico. 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686053" y="6271497"/>
            <a:ext cx="2518613" cy="455135"/>
            <a:chOff x="686053" y="6271497"/>
            <a:chExt cx="2518613" cy="455135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C9B690B9-EA5D-634F-9529-252537E5FC28}"/>
                </a:ext>
              </a:extLst>
            </p:cNvPr>
            <p:cNvSpPr/>
            <p:nvPr/>
          </p:nvSpPr>
          <p:spPr>
            <a:xfrm>
              <a:off x="1305338" y="6271497"/>
              <a:ext cx="189932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Grupo de Cooperación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GCP2018-002100</a:t>
              </a:r>
              <a:endParaRPr lang="es-ES" altLang="es-ES" sz="1000" dirty="0">
                <a:latin typeface="Arial" panose="020B0604020202020204" pitchFamily="34" charset="0"/>
              </a:endParaRP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48F562D6-2BD6-F54A-AEFA-07039A808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053" y="6357608"/>
              <a:ext cx="957667" cy="369024"/>
            </a:xfrm>
            <a:prstGeom prst="rect">
              <a:avLst/>
            </a:prstGeom>
          </p:spPr>
        </p:pic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1F201007-5841-4F15-B435-A527E87B0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7827" y="1518832"/>
            <a:ext cx="3555318" cy="400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65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553708" y="186007"/>
            <a:ext cx="0" cy="833168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53708" y="188178"/>
            <a:ext cx="79859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E98A54"/>
                </a:solidFill>
                <a:latin typeface="Myriad Pro" panose="020B0503030403020204" pitchFamily="34" charset="0"/>
              </a:rPr>
              <a:t>Trabajos realizados – Pruebas de validación en campo de la tecnología escogida - Ultrasonidos</a:t>
            </a:r>
          </a:p>
          <a:p>
            <a:endParaRPr lang="es-ES" sz="2000" dirty="0">
              <a:solidFill>
                <a:srgbClr val="015095"/>
              </a:solidFill>
              <a:latin typeface="Myriad Pro" panose="020B0503030403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5496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105151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051516" y="6357608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Myriad Pro Light" panose="020B0403030403020204" pitchFamily="34" charset="0"/>
              </a:rPr>
              <a:t>12 de 30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58646" y="2110197"/>
            <a:ext cx="62268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yriad Pro Light" panose="020B0403030403020204" pitchFamily="34" charset="0"/>
              </a:rPr>
              <a:t>Es viable utilizar ultrasonidos para medir el engrasamiento de un cordero en vivo.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latin typeface="Myriad Pro Light" panose="020B04030304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yriad Pro Light" panose="020B0403030403020204" pitchFamily="34" charset="0"/>
              </a:rPr>
              <a:t>El alcohol como líquido conductor funciona perfectamente.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latin typeface="Myriad Pro Light" panose="020B04030304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yriad Pro Light" panose="020B0403030403020204" pitchFamily="34" charset="0"/>
              </a:rPr>
              <a:t>El modelo de medidor de ultrasonidos SF-1 es perfectamente viable a un precio muy competitivo para este sector (2.500 €). 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686053" y="6271497"/>
            <a:ext cx="2518613" cy="455135"/>
            <a:chOff x="686053" y="6271497"/>
            <a:chExt cx="2518613" cy="455135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C9B690B9-EA5D-634F-9529-252537E5FC28}"/>
                </a:ext>
              </a:extLst>
            </p:cNvPr>
            <p:cNvSpPr/>
            <p:nvPr/>
          </p:nvSpPr>
          <p:spPr>
            <a:xfrm>
              <a:off x="1305338" y="6271497"/>
              <a:ext cx="189932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Grupo de Cooperación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GCP2018-002100</a:t>
              </a:r>
              <a:endParaRPr lang="es-ES" altLang="es-ES" sz="1000" dirty="0">
                <a:latin typeface="Arial" panose="020B0604020202020204" pitchFamily="34" charset="0"/>
              </a:endParaRP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48F562D6-2BD6-F54A-AEFA-07039A808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053" y="6357608"/>
              <a:ext cx="957667" cy="369024"/>
            </a:xfrm>
            <a:prstGeom prst="rect">
              <a:avLst/>
            </a:prstGeom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D205C963-2EFE-4B23-9495-47F1C283E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188" y="1596841"/>
            <a:ext cx="2838296" cy="21314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C9C4B5E-2C9E-4889-8AFE-AF2F38827C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3057"/>
          <a:stretch/>
        </p:blipFill>
        <p:spPr>
          <a:xfrm>
            <a:off x="7891188" y="3821683"/>
            <a:ext cx="2838296" cy="253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60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553708" y="186007"/>
            <a:ext cx="0" cy="833168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53708" y="188178"/>
            <a:ext cx="79859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E98A54"/>
                </a:solidFill>
                <a:latin typeface="Myriad Pro" panose="020B0503030403020204" pitchFamily="34" charset="0"/>
              </a:rPr>
              <a:t>Trabajos realizados – Pruebas de validación en campo de la tecnología escogida - Ultrasonidos</a:t>
            </a:r>
          </a:p>
          <a:p>
            <a:endParaRPr lang="es-ES" sz="2000" dirty="0">
              <a:solidFill>
                <a:srgbClr val="015095"/>
              </a:solidFill>
              <a:latin typeface="Myriad Pro" panose="020B0503030403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5496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105151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051516" y="6357608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Myriad Pro Light" panose="020B0403030403020204" pitchFamily="34" charset="0"/>
              </a:rPr>
              <a:t>13 de 30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86053" y="1889109"/>
            <a:ext cx="1077841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yriad Pro Light" panose="020B0403030403020204" pitchFamily="34" charset="0"/>
              </a:rPr>
              <a:t>Las pruebas de validación consistían en el siguiente proceso: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latin typeface="Myriad Pro Light" panose="020B0403030403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yriad Pro Light" panose="020B0403030403020204" pitchFamily="34" charset="0"/>
              </a:rPr>
              <a:t>Martes:        Pesaje y medición de grasa de 14 animales.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2000" dirty="0">
              <a:latin typeface="Myriad Pro Light" panose="020B0403030403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yriad Pro Light" panose="020B0403030403020204" pitchFamily="34" charset="0"/>
              </a:rPr>
              <a:t>Miércoles:   Sacrificio en el matadero de </a:t>
            </a:r>
            <a:r>
              <a:rPr lang="es-ES" sz="2000" dirty="0" err="1">
                <a:latin typeface="Myriad Pro Light" panose="020B0403030403020204" pitchFamily="34" charset="0"/>
              </a:rPr>
              <a:t>Mercazaragoza</a:t>
            </a:r>
            <a:r>
              <a:rPr lang="es-ES" sz="2000" dirty="0">
                <a:latin typeface="Myriad Pro Light" panose="020B0403030403020204" pitchFamily="34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2000" dirty="0">
              <a:latin typeface="Myriad Pro Light" panose="020B0403030403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yriad Pro Light" panose="020B0403030403020204" pitchFamily="34" charset="0"/>
              </a:rPr>
              <a:t>Jueves:         Análisis del engrasamiento de las canales con un experto.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2000" dirty="0">
              <a:latin typeface="Myriad Pro Light" panose="020B0403030403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2000" dirty="0">
              <a:latin typeface="Myriad Pro Light" panose="020B0403030403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2000" dirty="0">
              <a:latin typeface="Myriad Pro Light" panose="020B04030304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yriad Pro Light" panose="020B0403030403020204" pitchFamily="34" charset="0"/>
              </a:rPr>
              <a:t>Se realizaron mediciones con unos 100 corderos de raza rasa aragonesa.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686053" y="6271497"/>
            <a:ext cx="2518613" cy="455135"/>
            <a:chOff x="686053" y="6271497"/>
            <a:chExt cx="2518613" cy="455135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C9B690B9-EA5D-634F-9529-252537E5FC28}"/>
                </a:ext>
              </a:extLst>
            </p:cNvPr>
            <p:cNvSpPr/>
            <p:nvPr/>
          </p:nvSpPr>
          <p:spPr>
            <a:xfrm>
              <a:off x="1305338" y="6271497"/>
              <a:ext cx="189932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Grupo de Cooperación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GCP2018-002100</a:t>
              </a:r>
              <a:endParaRPr lang="es-ES" altLang="es-ES" sz="1000" dirty="0">
                <a:latin typeface="Arial" panose="020B0604020202020204" pitchFamily="34" charset="0"/>
              </a:endParaRP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48F562D6-2BD6-F54A-AEFA-07039A808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053" y="6357608"/>
              <a:ext cx="957667" cy="369024"/>
            </a:xfrm>
            <a:prstGeom prst="rect">
              <a:avLst/>
            </a:prstGeom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72C0A04A-D5C0-424E-8D2E-B3E5F6A02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8855" y="1828819"/>
            <a:ext cx="2638095" cy="2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20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553708" y="186007"/>
            <a:ext cx="0" cy="833168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53708" y="188178"/>
            <a:ext cx="79859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E98A54"/>
                </a:solidFill>
                <a:latin typeface="Myriad Pro" panose="020B0503030403020204" pitchFamily="34" charset="0"/>
              </a:rPr>
              <a:t>Trabajos realizados – Pruebas de validación en campo de la tecnología escogida - Ultrasonidos</a:t>
            </a:r>
          </a:p>
          <a:p>
            <a:endParaRPr lang="es-ES" sz="2000" dirty="0">
              <a:solidFill>
                <a:srgbClr val="015095"/>
              </a:solidFill>
              <a:latin typeface="Myriad Pro" panose="020B0503030403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5496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105151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051516" y="6357608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Myriad Pro Light" panose="020B0403030403020204" pitchFamily="34" charset="0"/>
              </a:rPr>
              <a:t>14 de 30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86053" y="1530438"/>
            <a:ext cx="107784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yriad Pro Light" panose="020B0403030403020204" pitchFamily="34" charset="0"/>
              </a:rPr>
              <a:t>Las mediciones realizadas con el medidor de ultrasonidos en corderos vivos listos para el sacrificio eran verificadas, una vez muertos, por un experto que certificaba el nivel de engrasamiento.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latin typeface="Myriad Pro Light" panose="020B04030304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yriad Pro Light" panose="020B0403030403020204" pitchFamily="34" charset="0"/>
              </a:rPr>
              <a:t>De esta forma se pudo obtener un algoritmo para obtener automáticamente el nivel de engrasamiento. 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686053" y="6271497"/>
            <a:ext cx="2518613" cy="455135"/>
            <a:chOff x="686053" y="6271497"/>
            <a:chExt cx="2518613" cy="455135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C9B690B9-EA5D-634F-9529-252537E5FC28}"/>
                </a:ext>
              </a:extLst>
            </p:cNvPr>
            <p:cNvSpPr/>
            <p:nvPr/>
          </p:nvSpPr>
          <p:spPr>
            <a:xfrm>
              <a:off x="1305338" y="6271497"/>
              <a:ext cx="189932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Grupo de Cooperación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GCP2018-002100</a:t>
              </a:r>
              <a:endParaRPr lang="es-ES" altLang="es-ES" sz="1000" dirty="0">
                <a:latin typeface="Arial" panose="020B0604020202020204" pitchFamily="34" charset="0"/>
              </a:endParaRP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48F562D6-2BD6-F54A-AEFA-07039A808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053" y="6357608"/>
              <a:ext cx="957667" cy="369024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1EA752D0-26A9-4C4F-B433-A00383562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220" y="3161654"/>
            <a:ext cx="2139463" cy="284789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F44CA55-96DA-4CCF-B219-3179968B2D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2356" y="3158112"/>
            <a:ext cx="2139462" cy="28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9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553708" y="186007"/>
            <a:ext cx="0" cy="833168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53708" y="188178"/>
            <a:ext cx="7985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E98A54"/>
                </a:solidFill>
                <a:latin typeface="Myriad Pro" panose="020B0503030403020204" pitchFamily="34" charset="0"/>
              </a:rPr>
              <a:t>Trabajos realizados – Diseño del software</a:t>
            </a:r>
          </a:p>
          <a:p>
            <a:endParaRPr lang="es-ES" sz="2000" dirty="0">
              <a:solidFill>
                <a:srgbClr val="015095"/>
              </a:solidFill>
              <a:latin typeface="Myriad Pro" panose="020B0503030403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5496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105151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051516" y="6357608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Myriad Pro Light" panose="020B0403030403020204" pitchFamily="34" charset="0"/>
              </a:rPr>
              <a:t>15 de 30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48613" y="1411642"/>
            <a:ext cx="107784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yriad Pro Light" panose="020B0403030403020204" pitchFamily="34" charset="0"/>
              </a:rPr>
              <a:t>Fue necesario un procesamiento de alto nivel de las imágenes obtenidas por el ecógrafo, para poder obtener el nivel de engrasamiento en milímetros de forma automática.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686053" y="6271497"/>
            <a:ext cx="2518613" cy="455135"/>
            <a:chOff x="686053" y="6271497"/>
            <a:chExt cx="2518613" cy="455135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C9B690B9-EA5D-634F-9529-252537E5FC28}"/>
                </a:ext>
              </a:extLst>
            </p:cNvPr>
            <p:cNvSpPr/>
            <p:nvPr/>
          </p:nvSpPr>
          <p:spPr>
            <a:xfrm>
              <a:off x="1305338" y="6271497"/>
              <a:ext cx="189932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Grupo de Cooperación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GCP2018-002100</a:t>
              </a:r>
              <a:endParaRPr lang="es-ES" altLang="es-ES" sz="1000" dirty="0">
                <a:latin typeface="Arial" panose="020B0604020202020204" pitchFamily="34" charset="0"/>
              </a:endParaRP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48F562D6-2BD6-F54A-AEFA-07039A808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053" y="6357608"/>
              <a:ext cx="957667" cy="369024"/>
            </a:xfrm>
            <a:prstGeom prst="rect">
              <a:avLst/>
            </a:prstGeom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F1A589B6-45A1-4B2F-AF67-B1E60B6EB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67" y="2839821"/>
            <a:ext cx="3209352" cy="241743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8D9305A-D1C1-4569-841B-EF8AB02E0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172" y="3107111"/>
            <a:ext cx="2466667" cy="114285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DBFEDD6-A2A6-4287-8CB2-5863C02289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1156" y="3063942"/>
            <a:ext cx="2471042" cy="114285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E5A2EEB-7E64-46F0-8617-917CF588C5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1076" y="3200115"/>
            <a:ext cx="2742857" cy="1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75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553708" y="186007"/>
            <a:ext cx="0" cy="833168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53708" y="188178"/>
            <a:ext cx="7985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E98A54"/>
                </a:solidFill>
                <a:latin typeface="Myriad Pro" panose="020B0503030403020204" pitchFamily="34" charset="0"/>
              </a:rPr>
              <a:t>Trabajos realizados – Diseño del software</a:t>
            </a:r>
          </a:p>
          <a:p>
            <a:endParaRPr lang="es-ES" sz="2000" dirty="0">
              <a:solidFill>
                <a:srgbClr val="015095"/>
              </a:solidFill>
              <a:latin typeface="Myriad Pro" panose="020B0503030403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5496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105151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051516" y="6357608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Myriad Pro Light" panose="020B0403030403020204" pitchFamily="34" charset="0"/>
              </a:rPr>
              <a:t>16 de 30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48613" y="1411642"/>
            <a:ext cx="107784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yriad Pro Light" panose="020B0403030403020204" pitchFamily="34" charset="0"/>
              </a:rPr>
              <a:t>Datos obtenidos en las pruebas 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686053" y="6271497"/>
            <a:ext cx="2518613" cy="455135"/>
            <a:chOff x="686053" y="6271497"/>
            <a:chExt cx="2518613" cy="455135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C9B690B9-EA5D-634F-9529-252537E5FC28}"/>
                </a:ext>
              </a:extLst>
            </p:cNvPr>
            <p:cNvSpPr/>
            <p:nvPr/>
          </p:nvSpPr>
          <p:spPr>
            <a:xfrm>
              <a:off x="1305338" y="6271497"/>
              <a:ext cx="189932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Grupo de Cooperación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GCP2018-002100</a:t>
              </a:r>
              <a:endParaRPr lang="es-ES" altLang="es-ES" sz="1000" dirty="0">
                <a:latin typeface="Arial" panose="020B0604020202020204" pitchFamily="34" charset="0"/>
              </a:endParaRP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48F562D6-2BD6-F54A-AEFA-07039A808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053" y="6357608"/>
              <a:ext cx="957667" cy="369024"/>
            </a:xfrm>
            <a:prstGeom prst="rect">
              <a:avLst/>
            </a:prstGeom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45AC9C3B-0160-4BE9-B906-02797A818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672" y="1881117"/>
            <a:ext cx="6428366" cy="3734790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0724D895-784A-4539-A5EA-CF93B57D46B9}"/>
              </a:ext>
            </a:extLst>
          </p:cNvPr>
          <p:cNvSpPr/>
          <p:nvPr/>
        </p:nvSpPr>
        <p:spPr>
          <a:xfrm>
            <a:off x="9026266" y="2425318"/>
            <a:ext cx="204072" cy="204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D5A1264-CBE4-48D2-817F-C875F3213005}"/>
              </a:ext>
            </a:extLst>
          </p:cNvPr>
          <p:cNvSpPr/>
          <p:nvPr/>
        </p:nvSpPr>
        <p:spPr>
          <a:xfrm>
            <a:off x="9026266" y="2854134"/>
            <a:ext cx="204072" cy="20407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B0F3B253-08F0-4274-A8CE-383C240312EA}"/>
              </a:ext>
            </a:extLst>
          </p:cNvPr>
          <p:cNvSpPr/>
          <p:nvPr/>
        </p:nvSpPr>
        <p:spPr>
          <a:xfrm>
            <a:off x="9026266" y="3281102"/>
            <a:ext cx="204072" cy="20407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15206EF5-ABC9-42BF-815A-9AB208D7A7B9}"/>
              </a:ext>
            </a:extLst>
          </p:cNvPr>
          <p:cNvSpPr/>
          <p:nvPr/>
        </p:nvSpPr>
        <p:spPr>
          <a:xfrm>
            <a:off x="9026266" y="3778572"/>
            <a:ext cx="204072" cy="204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D563A03-0EE3-4518-8842-BB33BC90C194}"/>
              </a:ext>
            </a:extLst>
          </p:cNvPr>
          <p:cNvSpPr txBox="1"/>
          <p:nvPr/>
        </p:nvSpPr>
        <p:spPr>
          <a:xfrm>
            <a:off x="9434147" y="2361761"/>
            <a:ext cx="815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Exceso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5CDAB21-D0E8-4B57-8858-848A0ACFEAEA}"/>
              </a:ext>
            </a:extLst>
          </p:cNvPr>
          <p:cNvSpPr txBox="1"/>
          <p:nvPr/>
        </p:nvSpPr>
        <p:spPr>
          <a:xfrm>
            <a:off x="9434147" y="2771504"/>
            <a:ext cx="893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Óptimo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D74DDBA-B3D7-4821-BC10-8229CB342BBD}"/>
              </a:ext>
            </a:extLst>
          </p:cNvPr>
          <p:cNvSpPr txBox="1"/>
          <p:nvPr/>
        </p:nvSpPr>
        <p:spPr>
          <a:xfrm>
            <a:off x="9461877" y="3204770"/>
            <a:ext cx="804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Escaso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DF935F5-47C6-47CD-B123-852EAF7F2E89}"/>
              </a:ext>
            </a:extLst>
          </p:cNvPr>
          <p:cNvSpPr txBox="1"/>
          <p:nvPr/>
        </p:nvSpPr>
        <p:spPr>
          <a:xfrm>
            <a:off x="9448688" y="3690845"/>
            <a:ext cx="132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Excepciones</a:t>
            </a:r>
          </a:p>
        </p:txBody>
      </p:sp>
    </p:spTree>
    <p:extLst>
      <p:ext uri="{BB962C8B-B14F-4D97-AF65-F5344CB8AC3E}">
        <p14:creationId xmlns:p14="http://schemas.microsoft.com/office/powerpoint/2010/main" val="1515936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553708" y="186007"/>
            <a:ext cx="0" cy="833168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53708" y="188178"/>
            <a:ext cx="7985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E98A54"/>
                </a:solidFill>
                <a:latin typeface="Myriad Pro" panose="020B0503030403020204" pitchFamily="34" charset="0"/>
              </a:rPr>
              <a:t>Trabajos realizados – Diseño del software</a:t>
            </a:r>
          </a:p>
          <a:p>
            <a:endParaRPr lang="es-ES" sz="2000" dirty="0">
              <a:solidFill>
                <a:srgbClr val="015095"/>
              </a:solidFill>
              <a:latin typeface="Myriad Pro" panose="020B0503030403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5496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105151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051516" y="6357608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Myriad Pro Light" panose="020B0403030403020204" pitchFamily="34" charset="0"/>
              </a:rPr>
              <a:t>17 de 30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48613" y="1411642"/>
            <a:ext cx="107784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yriad Pro Light" panose="020B0403030403020204" pitchFamily="34" charset="0"/>
              </a:rPr>
              <a:t>Datos obtenidos en las pruebas 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686053" y="6271497"/>
            <a:ext cx="2518613" cy="455135"/>
            <a:chOff x="686053" y="6271497"/>
            <a:chExt cx="2518613" cy="455135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C9B690B9-EA5D-634F-9529-252537E5FC28}"/>
                </a:ext>
              </a:extLst>
            </p:cNvPr>
            <p:cNvSpPr/>
            <p:nvPr/>
          </p:nvSpPr>
          <p:spPr>
            <a:xfrm>
              <a:off x="1305338" y="6271497"/>
              <a:ext cx="189932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Grupo de Cooperación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GCP2018-002100</a:t>
              </a:r>
              <a:endParaRPr lang="es-ES" altLang="es-ES" sz="1000" dirty="0">
                <a:latin typeface="Arial" panose="020B0604020202020204" pitchFamily="34" charset="0"/>
              </a:endParaRP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48F562D6-2BD6-F54A-AEFA-07039A808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053" y="6357608"/>
              <a:ext cx="957667" cy="369024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C6C89423-6567-4BC0-B80C-716AB3EDE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806" y="1923288"/>
            <a:ext cx="6737802" cy="3807807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A2489E46-C6E2-426D-A1B4-904BF0CFB489}"/>
              </a:ext>
            </a:extLst>
          </p:cNvPr>
          <p:cNvSpPr/>
          <p:nvPr/>
        </p:nvSpPr>
        <p:spPr>
          <a:xfrm>
            <a:off x="9026266" y="2425318"/>
            <a:ext cx="204072" cy="204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3A1D9EBF-632B-4A3A-94ED-B464DC54EC85}"/>
              </a:ext>
            </a:extLst>
          </p:cNvPr>
          <p:cNvSpPr/>
          <p:nvPr/>
        </p:nvSpPr>
        <p:spPr>
          <a:xfrm>
            <a:off x="9026266" y="2854134"/>
            <a:ext cx="204072" cy="20407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1ED087B5-CF5A-4067-B9B7-6C8636598CCA}"/>
              </a:ext>
            </a:extLst>
          </p:cNvPr>
          <p:cNvSpPr/>
          <p:nvPr/>
        </p:nvSpPr>
        <p:spPr>
          <a:xfrm>
            <a:off x="9026266" y="3281102"/>
            <a:ext cx="204072" cy="20407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E797261D-9B61-4643-80D3-4AD761083B4B}"/>
              </a:ext>
            </a:extLst>
          </p:cNvPr>
          <p:cNvSpPr/>
          <p:nvPr/>
        </p:nvSpPr>
        <p:spPr>
          <a:xfrm>
            <a:off x="9026266" y="3778572"/>
            <a:ext cx="204072" cy="204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9982579-D93A-44D4-AD9F-AA93AFDE792B}"/>
              </a:ext>
            </a:extLst>
          </p:cNvPr>
          <p:cNvSpPr txBox="1"/>
          <p:nvPr/>
        </p:nvSpPr>
        <p:spPr>
          <a:xfrm>
            <a:off x="9434147" y="2361761"/>
            <a:ext cx="815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Exceso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55DEBAC-2CA1-4DEC-AEF0-438B43F4C641}"/>
              </a:ext>
            </a:extLst>
          </p:cNvPr>
          <p:cNvSpPr txBox="1"/>
          <p:nvPr/>
        </p:nvSpPr>
        <p:spPr>
          <a:xfrm>
            <a:off x="9434147" y="2771504"/>
            <a:ext cx="893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Óptimo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69DD9DB-20D3-4A08-BA12-F6A7E753B750}"/>
              </a:ext>
            </a:extLst>
          </p:cNvPr>
          <p:cNvSpPr txBox="1"/>
          <p:nvPr/>
        </p:nvSpPr>
        <p:spPr>
          <a:xfrm>
            <a:off x="9461877" y="3204770"/>
            <a:ext cx="804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Escaso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06E7387-4A9C-4ABA-894D-A32B7D04B0D7}"/>
              </a:ext>
            </a:extLst>
          </p:cNvPr>
          <p:cNvSpPr txBox="1"/>
          <p:nvPr/>
        </p:nvSpPr>
        <p:spPr>
          <a:xfrm>
            <a:off x="9448688" y="3690845"/>
            <a:ext cx="132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Excepciones</a:t>
            </a:r>
          </a:p>
        </p:txBody>
      </p:sp>
    </p:spTree>
    <p:extLst>
      <p:ext uri="{BB962C8B-B14F-4D97-AF65-F5344CB8AC3E}">
        <p14:creationId xmlns:p14="http://schemas.microsoft.com/office/powerpoint/2010/main" val="2028107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553708" y="186007"/>
            <a:ext cx="0" cy="833168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53708" y="188178"/>
            <a:ext cx="7985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E98A54"/>
                </a:solidFill>
                <a:latin typeface="Myriad Pro" panose="020B0503030403020204" pitchFamily="34" charset="0"/>
              </a:rPr>
              <a:t>Trabajos realizados – Diseño del software</a:t>
            </a:r>
          </a:p>
          <a:p>
            <a:endParaRPr lang="es-ES" sz="2000" dirty="0">
              <a:solidFill>
                <a:srgbClr val="015095"/>
              </a:solidFill>
              <a:latin typeface="Myriad Pro" panose="020B0503030403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5496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105151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051516" y="6357608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Myriad Pro Light" panose="020B0403030403020204" pitchFamily="34" charset="0"/>
              </a:rPr>
              <a:t>18 de 30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48613" y="1411642"/>
            <a:ext cx="107784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yriad Pro Light" panose="020B0403030403020204" pitchFamily="34" charset="0"/>
              </a:rPr>
              <a:t>Gracias a los datos obtenidos en las pruebas realizadas se pudo desarrollar un software que era capaz de clasificar el nivel de engrasamiento de un cordero en tres niveles ( bajo, óptimo, exceso) a partir del sexo, el peso en vivo y el nivel de grasa en milímetros en un punto determinado de la espalda del animal. 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686053" y="6271497"/>
            <a:ext cx="2518613" cy="455135"/>
            <a:chOff x="686053" y="6271497"/>
            <a:chExt cx="2518613" cy="455135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C9B690B9-EA5D-634F-9529-252537E5FC28}"/>
                </a:ext>
              </a:extLst>
            </p:cNvPr>
            <p:cNvSpPr/>
            <p:nvPr/>
          </p:nvSpPr>
          <p:spPr>
            <a:xfrm>
              <a:off x="1305338" y="6271497"/>
              <a:ext cx="189932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Grupo de Cooperación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GCP2018-002100</a:t>
              </a:r>
              <a:endParaRPr lang="es-ES" altLang="es-ES" sz="1000" dirty="0">
                <a:latin typeface="Arial" panose="020B0604020202020204" pitchFamily="34" charset="0"/>
              </a:endParaRP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48F562D6-2BD6-F54A-AEFA-07039A808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053" y="6357608"/>
              <a:ext cx="957667" cy="369024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9A2C0719-B2A4-4A3E-9D9A-4D2F26AD3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959" y="2810034"/>
            <a:ext cx="6047685" cy="307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97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553708" y="186007"/>
            <a:ext cx="0" cy="833168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53708" y="188178"/>
            <a:ext cx="8676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E98A54"/>
                </a:solidFill>
                <a:latin typeface="Myriad Pro" panose="020B0503030403020204" pitchFamily="34" charset="0"/>
              </a:rPr>
              <a:t>Trabajos realizados – Adaptación entorno productivo</a:t>
            </a:r>
          </a:p>
          <a:p>
            <a:endParaRPr lang="es-ES" sz="2000" dirty="0">
              <a:solidFill>
                <a:srgbClr val="015095"/>
              </a:solidFill>
              <a:latin typeface="Myriad Pro" panose="020B0503030403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5496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105151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051516" y="6357608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Myriad Pro Light" panose="020B0403030403020204" pitchFamily="34" charset="0"/>
              </a:rPr>
              <a:t>19 de 30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48613" y="1411642"/>
            <a:ext cx="107784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yriad Pro Light" panose="020B0403030403020204" pitchFamily="34" charset="0"/>
              </a:rPr>
              <a:t>Una vez que el sistema de medida de grasa y el software de clasificación funcionaban, había que adaptarlo para que pudiera funcionar dentro de un entorno productivo como es la manga de un cebadero.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latin typeface="Myriad Pro Light" panose="020B04030304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yriad Pro Light" panose="020B0403030403020204" pitchFamily="34" charset="0"/>
              </a:rPr>
              <a:t>Resultaba fundamental la inmovilización</a:t>
            </a:r>
          </a:p>
          <a:p>
            <a:pPr algn="just"/>
            <a:r>
              <a:rPr lang="es-ES" sz="2000" dirty="0">
                <a:latin typeface="Myriad Pro Light" panose="020B0403030403020204" pitchFamily="34" charset="0"/>
              </a:rPr>
              <a:t>     del cordero.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latin typeface="Myriad Pro Light" panose="020B04030304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yriad Pro Light" panose="020B0403030403020204" pitchFamily="34" charset="0"/>
              </a:rPr>
              <a:t> En primer lugar se realizó un diseño</a:t>
            </a:r>
          </a:p>
          <a:p>
            <a:pPr algn="just"/>
            <a:r>
              <a:rPr lang="es-ES" sz="2000" dirty="0">
                <a:latin typeface="Myriad Pro Light" panose="020B0403030403020204" pitchFamily="34" charset="0"/>
              </a:rPr>
              <a:t>      conceptual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686053" y="6271497"/>
            <a:ext cx="2518613" cy="455135"/>
            <a:chOff x="686053" y="6271497"/>
            <a:chExt cx="2518613" cy="455135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C9B690B9-EA5D-634F-9529-252537E5FC28}"/>
                </a:ext>
              </a:extLst>
            </p:cNvPr>
            <p:cNvSpPr/>
            <p:nvPr/>
          </p:nvSpPr>
          <p:spPr>
            <a:xfrm>
              <a:off x="1305338" y="6271497"/>
              <a:ext cx="189932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Grupo de Cooperación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GCP2018-002100</a:t>
              </a:r>
              <a:endParaRPr lang="es-ES" altLang="es-ES" sz="1000" dirty="0">
                <a:latin typeface="Arial" panose="020B0604020202020204" pitchFamily="34" charset="0"/>
              </a:endParaRP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48F562D6-2BD6-F54A-AEFA-07039A808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053" y="6357608"/>
              <a:ext cx="957667" cy="369024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0F9836D9-B8E8-4B9E-86FC-ECF214019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023" y="2262106"/>
            <a:ext cx="6811059" cy="401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39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553708" y="186007"/>
            <a:ext cx="0" cy="833168"/>
          </a:xfrm>
          <a:prstGeom prst="line">
            <a:avLst/>
          </a:prstGeom>
          <a:ln w="44450">
            <a:solidFill>
              <a:srgbClr val="01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53708" y="188178"/>
            <a:ext cx="4906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E98A54"/>
                </a:solidFill>
                <a:latin typeface="Myriad Pro" panose="020B0503030403020204" pitchFamily="34" charset="0"/>
              </a:rPr>
              <a:t>Índice</a:t>
            </a:r>
          </a:p>
          <a:p>
            <a:endParaRPr lang="es-ES" sz="2000" dirty="0">
              <a:solidFill>
                <a:srgbClr val="015095"/>
              </a:solidFill>
              <a:latin typeface="Myriad Pro" panose="020B0503030403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54966" y="6200775"/>
            <a:ext cx="0" cy="556943"/>
          </a:xfrm>
          <a:prstGeom prst="line">
            <a:avLst/>
          </a:prstGeom>
          <a:ln w="44450">
            <a:solidFill>
              <a:srgbClr val="01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1051516" y="6200775"/>
            <a:ext cx="0" cy="556943"/>
          </a:xfrm>
          <a:prstGeom prst="line">
            <a:avLst/>
          </a:prstGeom>
          <a:ln w="44450">
            <a:solidFill>
              <a:srgbClr val="01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051516" y="6357608"/>
            <a:ext cx="986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Myriad Pro Light" panose="020B0403030403020204" pitchFamily="34" charset="0"/>
              </a:rPr>
              <a:t>2 de 30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487017" y="1370867"/>
            <a:ext cx="63423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dirty="0">
                <a:latin typeface="Myriad Pro Light" panose="020B0403030403020204" pitchFamily="34" charset="0"/>
              </a:rPr>
              <a:t>Beneficiarios y centro tecnológico.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>
                <a:latin typeface="Myriad Pro Light" panose="020B0403030403020204" pitchFamily="34" charset="0"/>
              </a:rPr>
              <a:t>Denominación del proyecto.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>
                <a:latin typeface="Myriad Pro Light" panose="020B0403030403020204" pitchFamily="34" charset="0"/>
              </a:rPr>
              <a:t>El problema.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>
                <a:latin typeface="Myriad Pro Light" panose="020B0403030403020204" pitchFamily="34" charset="0"/>
              </a:rPr>
              <a:t>Objetivos.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>
                <a:latin typeface="Myriad Pro Light" panose="020B0403030403020204" pitchFamily="34" charset="0"/>
              </a:rPr>
              <a:t>Tecnología existente.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>
                <a:latin typeface="Myriad Pro Light" panose="020B0403030403020204" pitchFamily="34" charset="0"/>
              </a:rPr>
              <a:t>Pruebas de validación en campo de la tecnología elegida.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>
                <a:latin typeface="Myriad Pro Light" panose="020B0403030403020204" pitchFamily="34" charset="0"/>
              </a:rPr>
              <a:t>Diseño del software.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>
                <a:latin typeface="Myriad Pro Light" panose="020B0403030403020204" pitchFamily="34" charset="0"/>
              </a:rPr>
              <a:t>Adaptación entorno productivo.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>
                <a:latin typeface="Myriad Pro Light" panose="020B0403030403020204" pitchFamily="34" charset="0"/>
              </a:rPr>
              <a:t>Pruebas de validación.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>
                <a:latin typeface="Myriad Pro Light" panose="020B0403030403020204" pitchFamily="34" charset="0"/>
              </a:rPr>
              <a:t>Difusión.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>
                <a:latin typeface="Myriad Pro Light" panose="020B0403030403020204" pitchFamily="34" charset="0"/>
              </a:rPr>
              <a:t>Conclusiones.</a:t>
            </a:r>
          </a:p>
          <a:p>
            <a:pPr marL="342900" indent="-342900" algn="just">
              <a:buFont typeface="+mj-lt"/>
              <a:buAutoNum type="arabicPeriod"/>
            </a:pPr>
            <a:endParaRPr lang="es-ES" dirty="0">
              <a:latin typeface="Myriad Pro Light" panose="020B0403030403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s-ES" dirty="0">
              <a:latin typeface="Myriad Pro Light" panose="020B0403030403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s-ES" dirty="0">
              <a:latin typeface="Myriad Pro Light" panose="020B0403030403020204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686053" y="6271497"/>
            <a:ext cx="2518613" cy="455135"/>
            <a:chOff x="686053" y="6271497"/>
            <a:chExt cx="2518613" cy="455135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C9B690B9-EA5D-634F-9529-252537E5FC28}"/>
                </a:ext>
              </a:extLst>
            </p:cNvPr>
            <p:cNvSpPr/>
            <p:nvPr/>
          </p:nvSpPr>
          <p:spPr>
            <a:xfrm>
              <a:off x="1305338" y="6271497"/>
              <a:ext cx="189932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Grupo de Cooperación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GCP2018-002100</a:t>
              </a:r>
              <a:endParaRPr lang="es-ES" altLang="es-ES" sz="1000" dirty="0">
                <a:latin typeface="Arial" panose="020B0604020202020204" pitchFamily="34" charset="0"/>
              </a:endParaRP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48F562D6-2BD6-F54A-AEFA-07039A808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053" y="6357608"/>
              <a:ext cx="957667" cy="369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4149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553708" y="186007"/>
            <a:ext cx="0" cy="833168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53708" y="188178"/>
            <a:ext cx="8676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E98A54"/>
                </a:solidFill>
                <a:latin typeface="Myriad Pro" panose="020B0503030403020204" pitchFamily="34" charset="0"/>
              </a:rPr>
              <a:t>Trabajos realizados – Adaptación entorno productivo</a:t>
            </a:r>
          </a:p>
          <a:p>
            <a:endParaRPr lang="es-ES" sz="2000" dirty="0">
              <a:solidFill>
                <a:srgbClr val="015095"/>
              </a:solidFill>
              <a:latin typeface="Myriad Pro" panose="020B0503030403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5496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105151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051516" y="6357608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Myriad Pro Light" panose="020B0403030403020204" pitchFamily="34" charset="0"/>
              </a:rPr>
              <a:t>20 de 30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48613" y="1411642"/>
            <a:ext cx="107784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yriad Pro Light" panose="020B0403030403020204" pitchFamily="34" charset="0"/>
              </a:rPr>
              <a:t>Finalmente se construyó un prototipo totalmente funcional, con el que poder realizar las pruebas.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686053" y="6271497"/>
            <a:ext cx="2518613" cy="455135"/>
            <a:chOff x="686053" y="6271497"/>
            <a:chExt cx="2518613" cy="455135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C9B690B9-EA5D-634F-9529-252537E5FC28}"/>
                </a:ext>
              </a:extLst>
            </p:cNvPr>
            <p:cNvSpPr/>
            <p:nvPr/>
          </p:nvSpPr>
          <p:spPr>
            <a:xfrm>
              <a:off x="1305338" y="6271497"/>
              <a:ext cx="189932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Grupo de Cooperación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GCP2018-002100</a:t>
              </a:r>
              <a:endParaRPr lang="es-ES" altLang="es-ES" sz="1000" dirty="0">
                <a:latin typeface="Arial" panose="020B0604020202020204" pitchFamily="34" charset="0"/>
              </a:endParaRP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48F562D6-2BD6-F54A-AEFA-07039A808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053" y="6357608"/>
              <a:ext cx="957667" cy="369024"/>
            </a:xfrm>
            <a:prstGeom prst="rect">
              <a:avLst/>
            </a:prstGeom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EDE49186-808D-440A-A64E-9313DE3D3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30" y="2448506"/>
            <a:ext cx="3257143" cy="244761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9F85AA2-F3FB-4E57-A432-BCC06B569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4303" y="2453267"/>
            <a:ext cx="3266853" cy="24525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5B9FE28-9417-40C8-9100-91897223CD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5341" y="2455478"/>
            <a:ext cx="3257143" cy="244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97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553708" y="186007"/>
            <a:ext cx="0" cy="833168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53708" y="188178"/>
            <a:ext cx="8676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E98A54"/>
                </a:solidFill>
                <a:latin typeface="Myriad Pro" panose="020B0503030403020204" pitchFamily="34" charset="0"/>
              </a:rPr>
              <a:t>Trabajos realizados – Adaptación entorno productivo</a:t>
            </a:r>
          </a:p>
          <a:p>
            <a:endParaRPr lang="es-ES" sz="2000" dirty="0">
              <a:solidFill>
                <a:srgbClr val="015095"/>
              </a:solidFill>
              <a:latin typeface="Myriad Pro" panose="020B0503030403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5496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105151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051516" y="6357608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Myriad Pro Light" panose="020B0403030403020204" pitchFamily="34" charset="0"/>
              </a:rPr>
              <a:t>21 de 30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686053" y="6271497"/>
            <a:ext cx="2518613" cy="455135"/>
            <a:chOff x="686053" y="6271497"/>
            <a:chExt cx="2518613" cy="455135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C9B690B9-EA5D-634F-9529-252537E5FC28}"/>
                </a:ext>
              </a:extLst>
            </p:cNvPr>
            <p:cNvSpPr/>
            <p:nvPr/>
          </p:nvSpPr>
          <p:spPr>
            <a:xfrm>
              <a:off x="1305338" y="6271497"/>
              <a:ext cx="189932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Grupo de Cooperación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GCP2018-002100</a:t>
              </a:r>
              <a:endParaRPr lang="es-ES" altLang="es-ES" sz="1000" dirty="0">
                <a:latin typeface="Arial" panose="020B0604020202020204" pitchFamily="34" charset="0"/>
              </a:endParaRP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48F562D6-2BD6-F54A-AEFA-07039A808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053" y="6357608"/>
              <a:ext cx="957667" cy="369024"/>
            </a:xfrm>
            <a:prstGeom prst="rect">
              <a:avLst/>
            </a:prstGeom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EDE49186-808D-440A-A64E-9313DE3D3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256" y="1279015"/>
            <a:ext cx="3257143" cy="244761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B8B3AF94-48EF-452F-B386-0D58AC1483E3}"/>
              </a:ext>
            </a:extLst>
          </p:cNvPr>
          <p:cNvSpPr/>
          <p:nvPr/>
        </p:nvSpPr>
        <p:spPr>
          <a:xfrm>
            <a:off x="448613" y="1411642"/>
            <a:ext cx="45433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yriad Pro Light" panose="020B0403030403020204" pitchFamily="34" charset="0"/>
              </a:rPr>
              <a:t>El sistema consta de: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latin typeface="Myriad Pro Light" panose="020B0403030403020204" pitchFamily="34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es-ES" sz="2000" dirty="0">
                <a:latin typeface="Myriad Pro Light" panose="020B0403030403020204" pitchFamily="34" charset="0"/>
              </a:rPr>
              <a:t>Una báscula.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sz="2000" dirty="0">
                <a:latin typeface="Myriad Pro Light" panose="020B0403030403020204" pitchFamily="34" charset="0"/>
              </a:rPr>
              <a:t>Pared móvil.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sz="2000" dirty="0">
                <a:latin typeface="Myriad Pro Light" panose="020B0403030403020204" pitchFamily="34" charset="0"/>
              </a:rPr>
              <a:t>Cilindros neumáticos.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sz="2000" dirty="0">
                <a:latin typeface="Myriad Pro Light" panose="020B0403030403020204" pitchFamily="34" charset="0"/>
              </a:rPr>
              <a:t>Mandos de control neumáticos.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sz="2000" dirty="0">
                <a:latin typeface="Myriad Pro Light" panose="020B0403030403020204" pitchFamily="34" charset="0"/>
              </a:rPr>
              <a:t>Pantalla del software.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DA1AC6E-355C-4C45-9888-3EA646883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2074" y="3822890"/>
            <a:ext cx="3287324" cy="2468549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6904489E-6882-4E25-A3C6-0662C252E001}"/>
              </a:ext>
            </a:extLst>
          </p:cNvPr>
          <p:cNvGrpSpPr/>
          <p:nvPr/>
        </p:nvGrpSpPr>
        <p:grpSpPr>
          <a:xfrm>
            <a:off x="7740041" y="2174811"/>
            <a:ext cx="250390" cy="246221"/>
            <a:chOff x="5745801" y="1981056"/>
            <a:chExt cx="250390" cy="246221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DFD7F65E-EFE7-413A-AC9C-7028A98DB6FA}"/>
                </a:ext>
              </a:extLst>
            </p:cNvPr>
            <p:cNvSpPr/>
            <p:nvPr/>
          </p:nvSpPr>
          <p:spPr>
            <a:xfrm>
              <a:off x="5780081" y="2016520"/>
              <a:ext cx="172676" cy="17267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1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E2FFB2A8-9A63-47DB-8F71-2D0C09AA9E08}"/>
                </a:ext>
              </a:extLst>
            </p:cNvPr>
            <p:cNvSpPr txBox="1"/>
            <p:nvPr/>
          </p:nvSpPr>
          <p:spPr>
            <a:xfrm>
              <a:off x="5745801" y="1981056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dirty="0"/>
                <a:t>2</a:t>
              </a: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CE9F91A4-8267-44A9-8F51-66EA63362745}"/>
              </a:ext>
            </a:extLst>
          </p:cNvPr>
          <p:cNvGrpSpPr/>
          <p:nvPr/>
        </p:nvGrpSpPr>
        <p:grpSpPr>
          <a:xfrm>
            <a:off x="7171472" y="2810464"/>
            <a:ext cx="250390" cy="246221"/>
            <a:chOff x="5745801" y="1981056"/>
            <a:chExt cx="250390" cy="246221"/>
          </a:xfrm>
        </p:grpSpPr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8DFE0BC7-189A-4B85-A7B5-798D9C8DAAEB}"/>
                </a:ext>
              </a:extLst>
            </p:cNvPr>
            <p:cNvSpPr/>
            <p:nvPr/>
          </p:nvSpPr>
          <p:spPr>
            <a:xfrm>
              <a:off x="5780081" y="2016520"/>
              <a:ext cx="172676" cy="17267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1</a:t>
              </a: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13CA921F-72C0-4429-99C4-56B3C3B781DD}"/>
                </a:ext>
              </a:extLst>
            </p:cNvPr>
            <p:cNvSpPr txBox="1"/>
            <p:nvPr/>
          </p:nvSpPr>
          <p:spPr>
            <a:xfrm>
              <a:off x="5745801" y="1981056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dirty="0"/>
                <a:t>1</a:t>
              </a:r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13A55F9D-DA84-47E9-BD75-EAE5D578C54B}"/>
              </a:ext>
            </a:extLst>
          </p:cNvPr>
          <p:cNvGrpSpPr/>
          <p:nvPr/>
        </p:nvGrpSpPr>
        <p:grpSpPr>
          <a:xfrm>
            <a:off x="8540141" y="2311674"/>
            <a:ext cx="250390" cy="246221"/>
            <a:chOff x="5745801" y="1981056"/>
            <a:chExt cx="250390" cy="246221"/>
          </a:xfrm>
        </p:grpSpPr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4E17BA2A-4934-4E0A-B55A-463C6617A8C5}"/>
                </a:ext>
              </a:extLst>
            </p:cNvPr>
            <p:cNvSpPr/>
            <p:nvPr/>
          </p:nvSpPr>
          <p:spPr>
            <a:xfrm>
              <a:off x="5780081" y="2016520"/>
              <a:ext cx="172676" cy="17267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1</a:t>
              </a: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694745C4-85D8-4115-A896-2991BA5A2648}"/>
                </a:ext>
              </a:extLst>
            </p:cNvPr>
            <p:cNvSpPr txBox="1"/>
            <p:nvPr/>
          </p:nvSpPr>
          <p:spPr>
            <a:xfrm>
              <a:off x="5745801" y="1981056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dirty="0"/>
                <a:t>3</a:t>
              </a: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2FDBCC2D-1505-4859-A04A-B9C2094B13AD}"/>
              </a:ext>
            </a:extLst>
          </p:cNvPr>
          <p:cNvGrpSpPr/>
          <p:nvPr/>
        </p:nvGrpSpPr>
        <p:grpSpPr>
          <a:xfrm>
            <a:off x="7493431" y="2541089"/>
            <a:ext cx="250390" cy="246221"/>
            <a:chOff x="5745801" y="1981056"/>
            <a:chExt cx="250390" cy="246221"/>
          </a:xfrm>
        </p:grpSpPr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D8ABFC11-7777-49EF-8063-6DF4E0C847CB}"/>
                </a:ext>
              </a:extLst>
            </p:cNvPr>
            <p:cNvSpPr/>
            <p:nvPr/>
          </p:nvSpPr>
          <p:spPr>
            <a:xfrm>
              <a:off x="5780081" y="2016520"/>
              <a:ext cx="172676" cy="17267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1</a:t>
              </a: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8FDD6E51-0808-4EF2-82AE-F7A3898693CB}"/>
                </a:ext>
              </a:extLst>
            </p:cNvPr>
            <p:cNvSpPr txBox="1"/>
            <p:nvPr/>
          </p:nvSpPr>
          <p:spPr>
            <a:xfrm>
              <a:off x="5745801" y="1981056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dirty="0"/>
                <a:t>3</a:t>
              </a:r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C363AE08-6D6D-4B5D-896F-46A49DC6071F}"/>
              </a:ext>
            </a:extLst>
          </p:cNvPr>
          <p:cNvGrpSpPr/>
          <p:nvPr/>
        </p:nvGrpSpPr>
        <p:grpSpPr>
          <a:xfrm>
            <a:off x="7446217" y="2065453"/>
            <a:ext cx="250390" cy="246221"/>
            <a:chOff x="5745801" y="1981056"/>
            <a:chExt cx="250390" cy="246221"/>
          </a:xfrm>
        </p:grpSpPr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1FE82673-8506-480A-B283-116C11545D57}"/>
                </a:ext>
              </a:extLst>
            </p:cNvPr>
            <p:cNvSpPr/>
            <p:nvPr/>
          </p:nvSpPr>
          <p:spPr>
            <a:xfrm>
              <a:off x="5780081" y="2016520"/>
              <a:ext cx="172676" cy="17267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1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9900132E-A378-46BC-993E-F5C0A2DD0E7D}"/>
                </a:ext>
              </a:extLst>
            </p:cNvPr>
            <p:cNvSpPr txBox="1"/>
            <p:nvPr/>
          </p:nvSpPr>
          <p:spPr>
            <a:xfrm>
              <a:off x="5745801" y="1981056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dirty="0"/>
                <a:t>4</a:t>
              </a:r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646B6717-9FA3-40CD-9E14-FB087374A19B}"/>
              </a:ext>
            </a:extLst>
          </p:cNvPr>
          <p:cNvGrpSpPr/>
          <p:nvPr/>
        </p:nvGrpSpPr>
        <p:grpSpPr>
          <a:xfrm>
            <a:off x="7578774" y="4622430"/>
            <a:ext cx="250390" cy="246221"/>
            <a:chOff x="5745801" y="1981056"/>
            <a:chExt cx="250390" cy="246221"/>
          </a:xfrm>
        </p:grpSpPr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70F0C530-E48C-41AA-976E-A2D3AC7BC3C5}"/>
                </a:ext>
              </a:extLst>
            </p:cNvPr>
            <p:cNvSpPr/>
            <p:nvPr/>
          </p:nvSpPr>
          <p:spPr>
            <a:xfrm>
              <a:off x="5780081" y="2016520"/>
              <a:ext cx="172676" cy="17267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1</a:t>
              </a:r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17226D16-D31D-4555-9104-5D36F62ABD85}"/>
                </a:ext>
              </a:extLst>
            </p:cNvPr>
            <p:cNvSpPr txBox="1"/>
            <p:nvPr/>
          </p:nvSpPr>
          <p:spPr>
            <a:xfrm>
              <a:off x="5745801" y="1981056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1206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553708" y="186007"/>
            <a:ext cx="0" cy="833168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53708" y="188178"/>
            <a:ext cx="8676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E98A54"/>
                </a:solidFill>
                <a:latin typeface="Myriad Pro" panose="020B0503030403020204" pitchFamily="34" charset="0"/>
              </a:rPr>
              <a:t>Trabajos realizados – Adaptación entorno productivo</a:t>
            </a:r>
          </a:p>
          <a:p>
            <a:endParaRPr lang="es-ES" sz="2000" dirty="0">
              <a:solidFill>
                <a:srgbClr val="015095"/>
              </a:solidFill>
              <a:latin typeface="Myriad Pro" panose="020B0503030403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5496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105151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051516" y="6357608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Myriad Pro Light" panose="020B0403030403020204" pitchFamily="34" charset="0"/>
              </a:rPr>
              <a:t>22 de 30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686053" y="6271497"/>
            <a:ext cx="2518613" cy="455135"/>
            <a:chOff x="686053" y="6271497"/>
            <a:chExt cx="2518613" cy="455135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C9B690B9-EA5D-634F-9529-252537E5FC28}"/>
                </a:ext>
              </a:extLst>
            </p:cNvPr>
            <p:cNvSpPr/>
            <p:nvPr/>
          </p:nvSpPr>
          <p:spPr>
            <a:xfrm>
              <a:off x="1305338" y="6271497"/>
              <a:ext cx="189932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Grupo de Cooperación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GCP2018-002100</a:t>
              </a:r>
              <a:endParaRPr lang="es-ES" altLang="es-ES" sz="1000" dirty="0">
                <a:latin typeface="Arial" panose="020B0604020202020204" pitchFamily="34" charset="0"/>
              </a:endParaRP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48F562D6-2BD6-F54A-AEFA-07039A808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053" y="6357608"/>
              <a:ext cx="957667" cy="369024"/>
            </a:xfrm>
            <a:prstGeom prst="rect">
              <a:avLst/>
            </a:prstGeom>
          </p:spPr>
        </p:pic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8B3AF94-48EF-452F-B386-0D58AC1483E3}"/>
              </a:ext>
            </a:extLst>
          </p:cNvPr>
          <p:cNvSpPr/>
          <p:nvPr/>
        </p:nvSpPr>
        <p:spPr>
          <a:xfrm>
            <a:off x="448613" y="1411642"/>
            <a:ext cx="705122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yriad Pro Light" panose="020B0403030403020204" pitchFamily="34" charset="0"/>
              </a:rPr>
              <a:t>Funcionamiento del sistema: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latin typeface="Myriad Pro Light" panose="020B0403030403020204" pitchFamily="34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es-ES" sz="2000" dirty="0">
                <a:latin typeface="Myriad Pro Light" panose="020B0403030403020204" pitchFamily="34" charset="0"/>
              </a:rPr>
              <a:t>Se abre la compuerta que da acceso al cordero al módulo.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sz="2000" dirty="0">
                <a:latin typeface="Myriad Pro Light" panose="020B0403030403020204" pitchFamily="34" charset="0"/>
              </a:rPr>
              <a:t>Se cierra la compuerta.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sz="2000" dirty="0">
                <a:latin typeface="Myriad Pro Light" panose="020B0403030403020204" pitchFamily="34" charset="0"/>
              </a:rPr>
              <a:t>Se pesa al cordero.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sz="2000" dirty="0">
                <a:latin typeface="Myriad Pro Light" panose="020B0403030403020204" pitchFamily="34" charset="0"/>
              </a:rPr>
              <a:t>Se acciona el mando para que los cilindros neumáticos empujen la pared móvil e inmovilicen al animal.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sz="2000" dirty="0">
                <a:latin typeface="Myriad Pro Light" panose="020B0403030403020204" pitchFamily="34" charset="0"/>
              </a:rPr>
              <a:t>Se introduce el sexo en la aplicación.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sz="2000" dirty="0">
                <a:latin typeface="Myriad Pro Light" panose="020B0403030403020204" pitchFamily="34" charset="0"/>
              </a:rPr>
              <a:t>Se mide la grasa con el ecógrafo en la espalda del cordero.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sz="2000" dirty="0">
                <a:latin typeface="Myriad Pro Light" panose="020B0403030403020204" pitchFamily="34" charset="0"/>
              </a:rPr>
              <a:t>El software estima el nivel de engrasamiento.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sz="2000" dirty="0">
                <a:latin typeface="Myriad Pro Light" panose="020B0403030403020204" pitchFamily="34" charset="0"/>
              </a:rPr>
              <a:t>Se abre la puerta de salida adecuada para su clasificación. 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0547C7BD-1887-459B-9904-D0537453B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625" y="1271457"/>
            <a:ext cx="2833889" cy="50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55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553708" y="186007"/>
            <a:ext cx="0" cy="833168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53708" y="188178"/>
            <a:ext cx="8676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E98A54"/>
                </a:solidFill>
                <a:latin typeface="Myriad Pro" panose="020B0503030403020204" pitchFamily="34" charset="0"/>
              </a:rPr>
              <a:t>Trabajos realizados – Pruebas de validación</a:t>
            </a:r>
          </a:p>
          <a:p>
            <a:endParaRPr lang="es-ES" sz="2000" dirty="0">
              <a:solidFill>
                <a:srgbClr val="015095"/>
              </a:solidFill>
              <a:latin typeface="Myriad Pro" panose="020B0503030403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5496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105151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051516" y="6357608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Myriad Pro Light" panose="020B0403030403020204" pitchFamily="34" charset="0"/>
              </a:rPr>
              <a:t>23 de 30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40764" y="1176008"/>
            <a:ext cx="107784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yriad Pro Light" panose="020B0403030403020204" pitchFamily="34" charset="0"/>
              </a:rPr>
              <a:t>El dispositivo inmoviliza al cordero sin hacerle ningún daño.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latin typeface="Myriad Pro Light" panose="020B0403030403020204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686053" y="6271497"/>
            <a:ext cx="2518613" cy="455135"/>
            <a:chOff x="686053" y="6271497"/>
            <a:chExt cx="2518613" cy="455135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C9B690B9-EA5D-634F-9529-252537E5FC28}"/>
                </a:ext>
              </a:extLst>
            </p:cNvPr>
            <p:cNvSpPr/>
            <p:nvPr/>
          </p:nvSpPr>
          <p:spPr>
            <a:xfrm>
              <a:off x="1305338" y="6271497"/>
              <a:ext cx="189932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Grupo de Cooperación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GCP2018-002100</a:t>
              </a:r>
              <a:endParaRPr lang="es-ES" altLang="es-ES" sz="1000" dirty="0">
                <a:latin typeface="Arial" panose="020B0604020202020204" pitchFamily="34" charset="0"/>
              </a:endParaRP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48F562D6-2BD6-F54A-AEFA-07039A808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053" y="6357608"/>
              <a:ext cx="957667" cy="369024"/>
            </a:xfrm>
            <a:prstGeom prst="rect">
              <a:avLst/>
            </a:prstGeom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95ABD1D6-DE6D-4210-A33D-88454F48F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912" y="2632566"/>
            <a:ext cx="4708869" cy="266153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605BC6A-59DF-4AFF-8867-1710310CC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220" y="2040727"/>
            <a:ext cx="2180952" cy="3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97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553708" y="186007"/>
            <a:ext cx="0" cy="833168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53708" y="188178"/>
            <a:ext cx="8676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E98A54"/>
                </a:solidFill>
                <a:latin typeface="Myriad Pro" panose="020B0503030403020204" pitchFamily="34" charset="0"/>
              </a:rPr>
              <a:t>Trabajos realizados – Pruebas de validación</a:t>
            </a:r>
          </a:p>
          <a:p>
            <a:endParaRPr lang="es-ES" sz="2000" dirty="0">
              <a:solidFill>
                <a:srgbClr val="015095"/>
              </a:solidFill>
              <a:latin typeface="Myriad Pro" panose="020B0503030403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5496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105151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051516" y="6357608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Myriad Pro Light" panose="020B0403030403020204" pitchFamily="34" charset="0"/>
              </a:rPr>
              <a:t>24 de 30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40764" y="1176008"/>
            <a:ext cx="107784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yriad Pro Light" panose="020B0403030403020204" pitchFamily="34" charset="0"/>
              </a:rPr>
              <a:t>Permite tomar las mediciones de forma rápida a una sola persona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686053" y="6271497"/>
            <a:ext cx="2518613" cy="455135"/>
            <a:chOff x="686053" y="6271497"/>
            <a:chExt cx="2518613" cy="455135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C9B690B9-EA5D-634F-9529-252537E5FC28}"/>
                </a:ext>
              </a:extLst>
            </p:cNvPr>
            <p:cNvSpPr/>
            <p:nvPr/>
          </p:nvSpPr>
          <p:spPr>
            <a:xfrm>
              <a:off x="1305338" y="6271497"/>
              <a:ext cx="189932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Grupo de Cooperación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GCP2018-002100</a:t>
              </a:r>
              <a:endParaRPr lang="es-ES" altLang="es-ES" sz="1000" dirty="0">
                <a:latin typeface="Arial" panose="020B0604020202020204" pitchFamily="34" charset="0"/>
              </a:endParaRP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48F562D6-2BD6-F54A-AEFA-07039A808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053" y="6357608"/>
              <a:ext cx="957667" cy="369024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7BD3D263-ABA5-4CE9-861F-6FE8A85A0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920" y="2041184"/>
            <a:ext cx="4737098" cy="355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90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553708" y="186007"/>
            <a:ext cx="0" cy="833168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53708" y="188178"/>
            <a:ext cx="8676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E98A54"/>
                </a:solidFill>
                <a:latin typeface="Myriad Pro" panose="020B0503030403020204" pitchFamily="34" charset="0"/>
              </a:rPr>
              <a:t>Trabajos realizados – Difusión</a:t>
            </a:r>
          </a:p>
          <a:p>
            <a:endParaRPr lang="es-ES" sz="2000" dirty="0">
              <a:solidFill>
                <a:srgbClr val="015095"/>
              </a:solidFill>
              <a:latin typeface="Myriad Pro" panose="020B0503030403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5496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105151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051516" y="6357608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Myriad Pro Light" panose="020B0403030403020204" pitchFamily="34" charset="0"/>
              </a:rPr>
              <a:t>25 de 30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686053" y="6271497"/>
            <a:ext cx="2518613" cy="455135"/>
            <a:chOff x="686053" y="6271497"/>
            <a:chExt cx="2518613" cy="455135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C9B690B9-EA5D-634F-9529-252537E5FC28}"/>
                </a:ext>
              </a:extLst>
            </p:cNvPr>
            <p:cNvSpPr/>
            <p:nvPr/>
          </p:nvSpPr>
          <p:spPr>
            <a:xfrm>
              <a:off x="1305338" y="6271497"/>
              <a:ext cx="189932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Grupo de Cooperación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GCP2018-002100</a:t>
              </a:r>
              <a:endParaRPr lang="es-ES" altLang="es-ES" sz="1000" dirty="0">
                <a:latin typeface="Arial" panose="020B0604020202020204" pitchFamily="34" charset="0"/>
              </a:endParaRP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48F562D6-2BD6-F54A-AEFA-07039A808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053" y="6357608"/>
              <a:ext cx="957667" cy="369024"/>
            </a:xfrm>
            <a:prstGeom prst="rect">
              <a:avLst/>
            </a:prstGeom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B80D99DA-4DB8-43AC-B2C7-4B28DBB8A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606" y="2251329"/>
            <a:ext cx="4080119" cy="3614398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8BB737E5-9F6D-400C-A20A-13F9AB25CD14}"/>
              </a:ext>
            </a:extLst>
          </p:cNvPr>
          <p:cNvSpPr/>
          <p:nvPr/>
        </p:nvSpPr>
        <p:spPr>
          <a:xfrm>
            <a:off x="440764" y="1176008"/>
            <a:ext cx="107784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yriad Pro Light" panose="020B0403030403020204" pitchFamily="34" charset="0"/>
              </a:rPr>
              <a:t>Se han realizado presentaciones en FIGAN 2019, </a:t>
            </a:r>
            <a:r>
              <a:rPr lang="es-ES" sz="2000" dirty="0" err="1">
                <a:latin typeface="Myriad Pro Light" panose="020B0403030403020204" pitchFamily="34" charset="0"/>
              </a:rPr>
              <a:t>Expoforga</a:t>
            </a:r>
            <a:r>
              <a:rPr lang="es-ES" sz="2000" dirty="0">
                <a:latin typeface="Myriad Pro Light" panose="020B0403030403020204" pitchFamily="34" charset="0"/>
              </a:rPr>
              <a:t> 2019, </a:t>
            </a:r>
            <a:r>
              <a:rPr lang="es-ES" sz="2000" dirty="0" err="1">
                <a:latin typeface="Myriad Pro Light" panose="020B0403030403020204" pitchFamily="34" charset="0"/>
              </a:rPr>
              <a:t>Femoga</a:t>
            </a:r>
            <a:r>
              <a:rPr lang="es-ES" sz="2000" dirty="0">
                <a:latin typeface="Myriad Pro Light" panose="020B0403030403020204" pitchFamily="34" charset="0"/>
              </a:rPr>
              <a:t> 2019 y Feria de </a:t>
            </a:r>
            <a:r>
              <a:rPr lang="es-ES" sz="2000" dirty="0" err="1">
                <a:latin typeface="Myriad Pro Light" panose="020B0403030403020204" pitchFamily="34" charset="0"/>
              </a:rPr>
              <a:t>Cedrillas</a:t>
            </a:r>
            <a:r>
              <a:rPr lang="es-ES" sz="2000" dirty="0">
                <a:latin typeface="Myriad Pro Light" panose="020B0403030403020204" pitchFamily="34" charset="0"/>
              </a:rPr>
              <a:t> 2019. </a:t>
            </a:r>
          </a:p>
        </p:txBody>
      </p:sp>
    </p:spTree>
    <p:extLst>
      <p:ext uri="{BB962C8B-B14F-4D97-AF65-F5344CB8AC3E}">
        <p14:creationId xmlns:p14="http://schemas.microsoft.com/office/powerpoint/2010/main" val="3112969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553708" y="186007"/>
            <a:ext cx="0" cy="833168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53708" y="188178"/>
            <a:ext cx="8676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E98A54"/>
                </a:solidFill>
                <a:latin typeface="Myriad Pro" panose="020B0503030403020204" pitchFamily="34" charset="0"/>
              </a:rPr>
              <a:t>Trabajos realizados – Difusión</a:t>
            </a:r>
          </a:p>
          <a:p>
            <a:endParaRPr lang="es-ES" sz="2000" dirty="0">
              <a:solidFill>
                <a:srgbClr val="015095"/>
              </a:solidFill>
              <a:latin typeface="Myriad Pro" panose="020B0503030403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5496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105151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051516" y="6357608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Myriad Pro Light" panose="020B0403030403020204" pitchFamily="34" charset="0"/>
              </a:rPr>
              <a:t>26 de 30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686053" y="6271497"/>
            <a:ext cx="2518613" cy="455135"/>
            <a:chOff x="686053" y="6271497"/>
            <a:chExt cx="2518613" cy="455135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C9B690B9-EA5D-634F-9529-252537E5FC28}"/>
                </a:ext>
              </a:extLst>
            </p:cNvPr>
            <p:cNvSpPr/>
            <p:nvPr/>
          </p:nvSpPr>
          <p:spPr>
            <a:xfrm>
              <a:off x="1305338" y="6271497"/>
              <a:ext cx="189932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Grupo de Cooperación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GCP2018-002100</a:t>
              </a:r>
              <a:endParaRPr lang="es-ES" altLang="es-ES" sz="1000" dirty="0">
                <a:latin typeface="Arial" panose="020B0604020202020204" pitchFamily="34" charset="0"/>
              </a:endParaRP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48F562D6-2BD6-F54A-AEFA-07039A808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053" y="6357608"/>
              <a:ext cx="957667" cy="369024"/>
            </a:xfrm>
            <a:prstGeom prst="rect">
              <a:avLst/>
            </a:prstGeom>
          </p:spPr>
        </p:pic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BB737E5-9F6D-400C-A20A-13F9AB25CD14}"/>
              </a:ext>
            </a:extLst>
          </p:cNvPr>
          <p:cNvSpPr/>
          <p:nvPr/>
        </p:nvSpPr>
        <p:spPr>
          <a:xfrm>
            <a:off x="553708" y="5504686"/>
            <a:ext cx="107784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yriad Pro Light" panose="020B0403030403020204" pitchFamily="34" charset="0"/>
              </a:rPr>
              <a:t>Feria de </a:t>
            </a:r>
            <a:r>
              <a:rPr lang="es-ES" sz="2000" dirty="0" err="1">
                <a:latin typeface="Myriad Pro Light" panose="020B0403030403020204" pitchFamily="34" charset="0"/>
              </a:rPr>
              <a:t>Cedrillas</a:t>
            </a:r>
            <a:r>
              <a:rPr lang="es-ES" sz="2000" dirty="0">
                <a:latin typeface="Myriad Pro Light" panose="020B0403030403020204" pitchFamily="34" charset="0"/>
              </a:rPr>
              <a:t> 2019.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3BABCC-646F-4E38-8BC5-65B78ABEF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227" y="1245683"/>
            <a:ext cx="3024371" cy="403249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1A524BD-CEBF-436B-86C7-0E8CCA78A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629" y="1245683"/>
            <a:ext cx="3024371" cy="403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78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553708" y="186007"/>
            <a:ext cx="0" cy="833168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53708" y="188178"/>
            <a:ext cx="8676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E98A54"/>
                </a:solidFill>
                <a:latin typeface="Myriad Pro" panose="020B0503030403020204" pitchFamily="34" charset="0"/>
              </a:rPr>
              <a:t>Trabajos realizados – Difusión</a:t>
            </a:r>
          </a:p>
          <a:p>
            <a:endParaRPr lang="es-ES" sz="2000" dirty="0">
              <a:solidFill>
                <a:srgbClr val="015095"/>
              </a:solidFill>
              <a:latin typeface="Myriad Pro" panose="020B0503030403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5496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105151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051516" y="6357608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Myriad Pro Light" panose="020B0403030403020204" pitchFamily="34" charset="0"/>
              </a:rPr>
              <a:t>27 de 30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686053" y="6271497"/>
            <a:ext cx="2518613" cy="455135"/>
            <a:chOff x="686053" y="6271497"/>
            <a:chExt cx="2518613" cy="455135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C9B690B9-EA5D-634F-9529-252537E5FC28}"/>
                </a:ext>
              </a:extLst>
            </p:cNvPr>
            <p:cNvSpPr/>
            <p:nvPr/>
          </p:nvSpPr>
          <p:spPr>
            <a:xfrm>
              <a:off x="1305338" y="6271497"/>
              <a:ext cx="189932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Grupo de Cooperación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GCP2018-002100</a:t>
              </a:r>
              <a:endParaRPr lang="es-ES" altLang="es-ES" sz="1000" dirty="0">
                <a:latin typeface="Arial" panose="020B0604020202020204" pitchFamily="34" charset="0"/>
              </a:endParaRP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48F562D6-2BD6-F54A-AEFA-07039A808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053" y="6357608"/>
              <a:ext cx="957667" cy="369024"/>
            </a:xfrm>
            <a:prstGeom prst="rect">
              <a:avLst/>
            </a:prstGeom>
          </p:spPr>
        </p:pic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BB737E5-9F6D-400C-A20A-13F9AB25CD14}"/>
              </a:ext>
            </a:extLst>
          </p:cNvPr>
          <p:cNvSpPr/>
          <p:nvPr/>
        </p:nvSpPr>
        <p:spPr>
          <a:xfrm>
            <a:off x="553708" y="5504686"/>
            <a:ext cx="107784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yriad Pro Light" panose="020B0403030403020204" pitchFamily="34" charset="0"/>
              </a:rPr>
              <a:t>FEMOGA 2019.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9C86ECE-FCA0-4873-A3D1-BD1E31617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248" y="816288"/>
            <a:ext cx="6225430" cy="466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54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553708" y="186007"/>
            <a:ext cx="0" cy="833168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53708" y="188178"/>
            <a:ext cx="8676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E98A54"/>
                </a:solidFill>
                <a:latin typeface="Myriad Pro" panose="020B0503030403020204" pitchFamily="34" charset="0"/>
              </a:rPr>
              <a:t>Conclusiones</a:t>
            </a:r>
          </a:p>
          <a:p>
            <a:endParaRPr lang="es-ES" sz="2000" dirty="0">
              <a:solidFill>
                <a:srgbClr val="015095"/>
              </a:solidFill>
              <a:latin typeface="Myriad Pro" panose="020B0503030403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5496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105151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051516" y="6357608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Myriad Pro Light" panose="020B0403030403020204" pitchFamily="34" charset="0"/>
              </a:rPr>
              <a:t>28 de 30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686053" y="6271497"/>
            <a:ext cx="2518613" cy="455135"/>
            <a:chOff x="686053" y="6271497"/>
            <a:chExt cx="2518613" cy="455135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C9B690B9-EA5D-634F-9529-252537E5FC28}"/>
                </a:ext>
              </a:extLst>
            </p:cNvPr>
            <p:cNvSpPr/>
            <p:nvPr/>
          </p:nvSpPr>
          <p:spPr>
            <a:xfrm>
              <a:off x="1305338" y="6271497"/>
              <a:ext cx="189932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Grupo de Cooperación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GCP2018-002100</a:t>
              </a:r>
              <a:endParaRPr lang="es-ES" altLang="es-ES" sz="1000" dirty="0">
                <a:latin typeface="Arial" panose="020B0604020202020204" pitchFamily="34" charset="0"/>
              </a:endParaRP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48F562D6-2BD6-F54A-AEFA-07039A808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053" y="6357608"/>
              <a:ext cx="957667" cy="369024"/>
            </a:xfrm>
            <a:prstGeom prst="rect">
              <a:avLst/>
            </a:prstGeom>
          </p:spPr>
        </p:pic>
      </p:grpSp>
      <p:sp>
        <p:nvSpPr>
          <p:cNvPr id="9" name="Rectángulo 8">
            <a:extLst>
              <a:ext uri="{FF2B5EF4-FFF2-40B4-BE49-F238E27FC236}">
                <a16:creationId xmlns:a16="http://schemas.microsoft.com/office/drawing/2014/main" id="{A334D0A2-3F5B-4AAF-8DCE-BB615A3DDC96}"/>
              </a:ext>
            </a:extLst>
          </p:cNvPr>
          <p:cNvSpPr/>
          <p:nvPr/>
        </p:nvSpPr>
        <p:spPr>
          <a:xfrm>
            <a:off x="451670" y="1479117"/>
            <a:ext cx="111922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Myriad Pro Light" panose="020B0403030403020204" pitchFamily="34" charset="0"/>
              </a:rPr>
              <a:t>Se han conseguido los objetivos buscados con el proyecto.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Myriad Pro Light" panose="020B0403030403020204" pitchFamily="34" charset="0"/>
              </a:rPr>
              <a:t>El dispositivo es capaz de clasificar a los corderos en la manga de un cebadero en tres niveles de engrasamiento (escaso, óptimo y exceso) a partir del sexo, el peso en vivo y los milímetros de grasa medidos por el ecógrafo.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Myriad Pro Light" panose="020B0403030403020204" pitchFamily="34" charset="0"/>
              </a:rPr>
              <a:t>Va a permitir que los ganaderos cobren de acuerdo a la calidad de sus animales.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Myriad Pro Light" panose="020B0403030403020204" pitchFamily="34" charset="0"/>
              </a:rPr>
              <a:t>Esto va a significar la búsqueda por parte de los ganaderos de unos animales con el engrasamiento óptimo y repercutirá en la calidad del producto que llega a los consumidores finales.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766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553708" y="186007"/>
            <a:ext cx="0" cy="833168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53708" y="188178"/>
            <a:ext cx="8676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E98A54"/>
                </a:solidFill>
                <a:latin typeface="Myriad Pro" panose="020B0503030403020204" pitchFamily="34" charset="0"/>
              </a:rPr>
              <a:t>Conclusiones</a:t>
            </a:r>
          </a:p>
          <a:p>
            <a:endParaRPr lang="es-ES" sz="2000" dirty="0">
              <a:solidFill>
                <a:srgbClr val="015095"/>
              </a:solidFill>
              <a:latin typeface="Myriad Pro" panose="020B0503030403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5496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1051516" y="6200775"/>
            <a:ext cx="0" cy="556943"/>
          </a:xfrm>
          <a:prstGeom prst="line">
            <a:avLst/>
          </a:prstGeom>
          <a:ln w="44450">
            <a:solidFill>
              <a:srgbClr val="23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051516" y="6357608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Myriad Pro Light" panose="020B0403030403020204" pitchFamily="34" charset="0"/>
              </a:rPr>
              <a:t>29 de 30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686053" y="6271497"/>
            <a:ext cx="2518613" cy="455135"/>
            <a:chOff x="686053" y="6271497"/>
            <a:chExt cx="2518613" cy="455135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C9B690B9-EA5D-634F-9529-252537E5FC28}"/>
                </a:ext>
              </a:extLst>
            </p:cNvPr>
            <p:cNvSpPr/>
            <p:nvPr/>
          </p:nvSpPr>
          <p:spPr>
            <a:xfrm>
              <a:off x="1305338" y="6271497"/>
              <a:ext cx="189932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Grupo de Cooperación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GCP2018-002100</a:t>
              </a:r>
              <a:endParaRPr lang="es-ES" altLang="es-ES" sz="1000" dirty="0">
                <a:latin typeface="Arial" panose="020B0604020202020204" pitchFamily="34" charset="0"/>
              </a:endParaRP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48F562D6-2BD6-F54A-AEFA-07039A808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053" y="6357608"/>
              <a:ext cx="957667" cy="369024"/>
            </a:xfrm>
            <a:prstGeom prst="rect">
              <a:avLst/>
            </a:prstGeom>
          </p:spPr>
        </p:pic>
      </p:grpSp>
      <p:sp>
        <p:nvSpPr>
          <p:cNvPr id="9" name="Rectángulo 8">
            <a:extLst>
              <a:ext uri="{FF2B5EF4-FFF2-40B4-BE49-F238E27FC236}">
                <a16:creationId xmlns:a16="http://schemas.microsoft.com/office/drawing/2014/main" id="{A334D0A2-3F5B-4AAF-8DCE-BB615A3DDC96}"/>
              </a:ext>
            </a:extLst>
          </p:cNvPr>
          <p:cNvSpPr/>
          <p:nvPr/>
        </p:nvSpPr>
        <p:spPr>
          <a:xfrm>
            <a:off x="451670" y="1479117"/>
            <a:ext cx="111922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Myriad Pro Light" panose="020B0403030403020204" pitchFamily="34" charset="0"/>
              </a:rPr>
              <a:t>Es una herramienta sencilla de utilizar y de un precio competitivo, ya que no será significativamente más cara que un módulo de pesaje actual.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Myriad Pro Light" panose="020B0403030403020204" pitchFamily="34" charset="0"/>
              </a:rPr>
              <a:t>Es un módulo flexible, ya que permite que se realice o no la medición de grasa pudiendo actuar, cuando se requiera, como un simple módulo de pesaje y clasificación por sexo y peso.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Myriad Pro Light" panose="020B0403030403020204" pitchFamily="34" charset="0"/>
              </a:rPr>
              <a:t>Para que el dispositivo pueda ser utilizado de forma generalizada en el sector será necesario que una empresa relacionada con el mundo de las instalaciones ganaderas y de las básculas de pesaje de animales se encargue de su desarrollo final y de su comercialización.</a:t>
            </a:r>
          </a:p>
        </p:txBody>
      </p:sp>
    </p:spTree>
    <p:extLst>
      <p:ext uri="{BB962C8B-B14F-4D97-AF65-F5344CB8AC3E}">
        <p14:creationId xmlns:p14="http://schemas.microsoft.com/office/powerpoint/2010/main" val="2331859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7CF585FC-A0D7-DB4E-ADEA-F19643DEFB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366" y="4478799"/>
            <a:ext cx="3877834" cy="1788651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>
            <a:off x="553708" y="186007"/>
            <a:ext cx="0" cy="833168"/>
          </a:xfrm>
          <a:prstGeom prst="line">
            <a:avLst/>
          </a:prstGeom>
          <a:ln w="44450">
            <a:solidFill>
              <a:srgbClr val="01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53708" y="138926"/>
            <a:ext cx="5596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E98A54"/>
                </a:solidFill>
                <a:latin typeface="Myriad Pro" panose="020B0503030403020204" pitchFamily="34" charset="0"/>
              </a:rPr>
              <a:t>Beneficiarios y Centro Tecnológico</a:t>
            </a:r>
          </a:p>
          <a:p>
            <a:endParaRPr lang="es-ES" sz="2000" dirty="0">
              <a:solidFill>
                <a:srgbClr val="015095"/>
              </a:solidFill>
              <a:latin typeface="Myriad Pro" panose="020B0503030403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54966" y="6200775"/>
            <a:ext cx="0" cy="556943"/>
          </a:xfrm>
          <a:prstGeom prst="line">
            <a:avLst/>
          </a:prstGeom>
          <a:ln w="44450">
            <a:solidFill>
              <a:srgbClr val="01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1051516" y="6200775"/>
            <a:ext cx="0" cy="556943"/>
          </a:xfrm>
          <a:prstGeom prst="line">
            <a:avLst/>
          </a:prstGeom>
          <a:ln w="44450">
            <a:solidFill>
              <a:srgbClr val="01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051516" y="6357608"/>
            <a:ext cx="986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Myriad Pro Light" panose="020B0403030403020204" pitchFamily="34" charset="0"/>
              </a:rPr>
              <a:t>3 de 30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4428572" y="1344762"/>
            <a:ext cx="75213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200" dirty="0">
              <a:latin typeface="Myriad Pro Light" panose="020B04030304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200" dirty="0">
              <a:latin typeface="Myriad Pro Light" panose="020B04030304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200" dirty="0">
              <a:latin typeface="Myriad Pro Light" panose="020B04030304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</p:txBody>
      </p:sp>
      <p:pic>
        <p:nvPicPr>
          <p:cNvPr id="23" name="Imagen 22" descr="logo-angra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9266" y="1639307"/>
            <a:ext cx="3031937" cy="153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106" y="1781651"/>
            <a:ext cx="3378463" cy="1647349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5306683" y="1035345"/>
            <a:ext cx="4906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015095"/>
                </a:solidFill>
                <a:latin typeface="Myriad Pro" panose="020B0503030403020204" pitchFamily="34" charset="0"/>
              </a:rPr>
              <a:t>Beneficiarios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5049508" y="3912740"/>
            <a:ext cx="4906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015095"/>
                </a:solidFill>
                <a:latin typeface="Myriad Pro" panose="020B0503030403020204" pitchFamily="34" charset="0"/>
              </a:rPr>
              <a:t>Centro tecnológico</a:t>
            </a:r>
          </a:p>
        </p:txBody>
      </p:sp>
      <p:grpSp>
        <p:nvGrpSpPr>
          <p:cNvPr id="30" name="Grupo 29"/>
          <p:cNvGrpSpPr/>
          <p:nvPr/>
        </p:nvGrpSpPr>
        <p:grpSpPr>
          <a:xfrm>
            <a:off x="686053" y="6271497"/>
            <a:ext cx="2518613" cy="455135"/>
            <a:chOff x="686053" y="6271497"/>
            <a:chExt cx="2518613" cy="455135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C9B690B9-EA5D-634F-9529-252537E5FC28}"/>
                </a:ext>
              </a:extLst>
            </p:cNvPr>
            <p:cNvSpPr/>
            <p:nvPr/>
          </p:nvSpPr>
          <p:spPr>
            <a:xfrm>
              <a:off x="1305338" y="6271497"/>
              <a:ext cx="189932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Grupo de Cooperación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GCP2018-002100</a:t>
              </a:r>
              <a:endParaRPr lang="es-ES" altLang="es-ES" sz="1000" dirty="0">
                <a:latin typeface="Arial" panose="020B0604020202020204" pitchFamily="34" charset="0"/>
              </a:endParaRPr>
            </a:p>
          </p:txBody>
        </p:sp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48F562D6-2BD6-F54A-AEFA-07039A808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053" y="6357608"/>
              <a:ext cx="957667" cy="369024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AA32B1E7-B2F2-41CF-8868-36FF36E54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73" y="1571807"/>
            <a:ext cx="4030606" cy="185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91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91296" y="3096310"/>
            <a:ext cx="91400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spc="-5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Grupo de cooperación para la detección del nivel de engrasamiento en vivo para la mejora de la calidad de la carne de ovino en las explotaciones ganaderas</a:t>
            </a:r>
          </a:p>
          <a:p>
            <a:pPr algn="ctr"/>
            <a:endParaRPr lang="es-ES" sz="2400" spc="-5" dirty="0">
              <a:latin typeface="Myriad Pro" panose="020B0503030403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2400" spc="-5" dirty="0">
                <a:latin typeface="Myriad Pro" panose="020B0503030403020204" pitchFamily="34" charset="0"/>
                <a:cs typeface="Times New Roman" panose="02020603050405020304" pitchFamily="18" charset="0"/>
              </a:rPr>
              <a:t>GCP 2018 002100</a:t>
            </a:r>
            <a:endParaRPr lang="es-ES" sz="2400" dirty="0">
              <a:latin typeface="Myriad Pro" panose="020B0503030403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47" y="6027638"/>
            <a:ext cx="1835055" cy="40237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28700" y="538460"/>
            <a:ext cx="100012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Myriad Pro" panose="020B0503030403020204" pitchFamily="34" charset="0"/>
              </a:rPr>
              <a:t>Subvenciones de apoyo a acciones de cooperación de agentes del sector agrario, en el marco del Programa de Desarrollo Rural para Aragón 2014-2020</a:t>
            </a:r>
          </a:p>
          <a:p>
            <a:pPr algn="ctr"/>
            <a:endParaRPr lang="es-ES" sz="2400" dirty="0">
              <a:latin typeface="Myriad Pro" panose="020B0503030403020204" pitchFamily="34" charset="0"/>
            </a:endParaRPr>
          </a:p>
          <a:p>
            <a:pPr algn="ctr"/>
            <a:r>
              <a:rPr lang="es-ES" sz="2400" dirty="0">
                <a:latin typeface="Myriad Pro" panose="020B0503030403020204" pitchFamily="34" charset="0"/>
              </a:rPr>
              <a:t>Año 2018</a:t>
            </a:r>
          </a:p>
          <a:p>
            <a:pPr algn="ctr"/>
            <a:endParaRPr lang="es-ES" sz="2400" dirty="0">
              <a:latin typeface="Myriad Pro" panose="020B0503030403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54966" y="6200775"/>
            <a:ext cx="0" cy="556943"/>
          </a:xfrm>
          <a:prstGeom prst="line">
            <a:avLst/>
          </a:prstGeom>
          <a:ln w="44450">
            <a:solidFill>
              <a:srgbClr val="01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53708" y="186007"/>
            <a:ext cx="0" cy="833168"/>
          </a:xfrm>
          <a:prstGeom prst="line">
            <a:avLst/>
          </a:prstGeom>
          <a:ln w="44450">
            <a:solidFill>
              <a:srgbClr val="01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48F562D6-2BD6-F54A-AEFA-07039A8088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" y="6027638"/>
            <a:ext cx="1685925" cy="64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57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553708" y="186007"/>
            <a:ext cx="0" cy="833168"/>
          </a:xfrm>
          <a:prstGeom prst="line">
            <a:avLst/>
          </a:prstGeom>
          <a:ln w="44450">
            <a:solidFill>
              <a:srgbClr val="01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53708" y="188178"/>
            <a:ext cx="4906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E98A54"/>
                </a:solidFill>
                <a:latin typeface="Myriad Pro" panose="020B0503030403020204" pitchFamily="34" charset="0"/>
              </a:rPr>
              <a:t>Denominación del proyecto</a:t>
            </a:r>
          </a:p>
        </p:txBody>
      </p:sp>
      <p:cxnSp>
        <p:nvCxnSpPr>
          <p:cNvPr id="8" name="Conector recto 7"/>
          <p:cNvCxnSpPr/>
          <p:nvPr/>
        </p:nvCxnSpPr>
        <p:spPr>
          <a:xfrm>
            <a:off x="554966" y="6200775"/>
            <a:ext cx="0" cy="556943"/>
          </a:xfrm>
          <a:prstGeom prst="line">
            <a:avLst/>
          </a:prstGeom>
          <a:ln w="44450">
            <a:solidFill>
              <a:srgbClr val="01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1051516" y="6200775"/>
            <a:ext cx="0" cy="556943"/>
          </a:xfrm>
          <a:prstGeom prst="line">
            <a:avLst/>
          </a:prstGeom>
          <a:ln w="44450">
            <a:solidFill>
              <a:srgbClr val="01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051516" y="6357608"/>
            <a:ext cx="986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Myriad Pro Light" panose="020B0403030403020204" pitchFamily="34" charset="0"/>
              </a:rPr>
              <a:t>4 de 30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276350" y="1485581"/>
            <a:ext cx="98545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Myriad Pro Light" panose="020B0403030403020204" pitchFamily="34" charset="0"/>
              </a:rPr>
              <a:t>Diseño y desarrollo de un sistema para medir el engrasamiento de corderos en la manga de un cebadero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sz="2400" dirty="0">
              <a:latin typeface="Myriad Pro Light" panose="020B0403030403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sz="2400" dirty="0">
              <a:latin typeface="Myriad Pro Light" panose="020B0403030403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sz="2400" dirty="0">
              <a:latin typeface="Myriad Pro Light" panose="020B0403030403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686053" y="6271497"/>
            <a:ext cx="2518613" cy="455135"/>
            <a:chOff x="686053" y="6271497"/>
            <a:chExt cx="2518613" cy="455135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C9B690B9-EA5D-634F-9529-252537E5FC28}"/>
                </a:ext>
              </a:extLst>
            </p:cNvPr>
            <p:cNvSpPr/>
            <p:nvPr/>
          </p:nvSpPr>
          <p:spPr>
            <a:xfrm>
              <a:off x="1305338" y="6271497"/>
              <a:ext cx="189932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Grupo de Cooperación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GCP2018-002100</a:t>
              </a:r>
              <a:endParaRPr lang="es-ES" altLang="es-ES" sz="1000" dirty="0">
                <a:latin typeface="Arial" panose="020B0604020202020204" pitchFamily="34" charset="0"/>
              </a:endParaRPr>
            </a:p>
          </p:txBody>
        </p:sp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48F562D6-2BD6-F54A-AEFA-07039A808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053" y="6357608"/>
              <a:ext cx="957667" cy="369024"/>
            </a:xfrm>
            <a:prstGeom prst="rect">
              <a:avLst/>
            </a:prstGeom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5198C8A8-E942-4942-B7D3-3F3337851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03" y="3225990"/>
            <a:ext cx="2174578" cy="244761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1A9A850-79FA-43EB-9492-522ED33BD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544" y="3231623"/>
            <a:ext cx="1840602" cy="244850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7411899-BC7E-4BA1-A20E-BB58034774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3436" y="3231625"/>
            <a:ext cx="1840602" cy="245413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4FEA6F8-60BB-4728-9462-B6304191CE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6127" y="3231626"/>
            <a:ext cx="3248924" cy="244761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F4F68E3-774E-4821-A502-017A6C22E4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1511" y="3231627"/>
            <a:ext cx="3257143" cy="2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83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553708" y="186007"/>
            <a:ext cx="0" cy="833168"/>
          </a:xfrm>
          <a:prstGeom prst="line">
            <a:avLst/>
          </a:prstGeom>
          <a:ln w="44450">
            <a:solidFill>
              <a:srgbClr val="01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53708" y="188178"/>
            <a:ext cx="4906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E98A54"/>
                </a:solidFill>
                <a:latin typeface="Myriad Pro" panose="020B0503030403020204" pitchFamily="34" charset="0"/>
              </a:rPr>
              <a:t>El problema</a:t>
            </a:r>
          </a:p>
          <a:p>
            <a:endParaRPr lang="es-ES" sz="2000" dirty="0">
              <a:solidFill>
                <a:srgbClr val="015095"/>
              </a:solidFill>
              <a:latin typeface="Myriad Pro" panose="020B0503030403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54966" y="6200775"/>
            <a:ext cx="0" cy="556943"/>
          </a:xfrm>
          <a:prstGeom prst="line">
            <a:avLst/>
          </a:prstGeom>
          <a:ln w="44450">
            <a:solidFill>
              <a:srgbClr val="01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1051516" y="6200775"/>
            <a:ext cx="0" cy="556943"/>
          </a:xfrm>
          <a:prstGeom prst="line">
            <a:avLst/>
          </a:prstGeom>
          <a:ln w="44450">
            <a:solidFill>
              <a:srgbClr val="01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051516" y="6357608"/>
            <a:ext cx="986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Myriad Pro Light" panose="020B0403030403020204" pitchFamily="34" charset="0"/>
              </a:rPr>
              <a:t>5 de 30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17690" y="1019175"/>
            <a:ext cx="63423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Myriad Pro Light" panose="020B0403030403020204" pitchFamily="34" charset="0"/>
              </a:rPr>
              <a:t>Actualmente no existe un sistema fiable que permita conocer de forma objetiva el nivel de engrasamiento de un cordero en vivo. Esto supone un doble problema: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Myriad Pro Light" panose="020B0403030403020204" pitchFamily="34" charset="0"/>
              </a:rPr>
              <a:t>Envío por parte de los ganaderos de los corderos a la empresa comercializadora fuera del rango óptimo de engrasamiento.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Myriad Pro Light" panose="020B0403030403020204" pitchFamily="34" charset="0"/>
              </a:rPr>
              <a:t>Falta de medios para el estudio y mejora de la raza a partir del nivel de engrasamiento de un cordero.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686053" y="6271497"/>
            <a:ext cx="2518613" cy="455135"/>
            <a:chOff x="686053" y="6271497"/>
            <a:chExt cx="2518613" cy="455135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C9B690B9-EA5D-634F-9529-252537E5FC28}"/>
                </a:ext>
              </a:extLst>
            </p:cNvPr>
            <p:cNvSpPr/>
            <p:nvPr/>
          </p:nvSpPr>
          <p:spPr>
            <a:xfrm>
              <a:off x="1305338" y="6271497"/>
              <a:ext cx="189932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Grupo de Cooperación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GCP2018-002100</a:t>
              </a:r>
              <a:endParaRPr lang="es-ES" altLang="es-ES" sz="1000" dirty="0">
                <a:latin typeface="Arial" panose="020B0604020202020204" pitchFamily="34" charset="0"/>
              </a:endParaRP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48F562D6-2BD6-F54A-AEFA-07039A808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053" y="6357608"/>
              <a:ext cx="957667" cy="369024"/>
            </a:xfrm>
            <a:prstGeom prst="rect">
              <a:avLst/>
            </a:prstGeom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8578052E-78DC-4C21-8F8F-DEDC41380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0158" y="888798"/>
            <a:ext cx="2103513" cy="280700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CAAC3C9-8BCE-4C95-93FE-D9E1C4B00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8433" y="3795307"/>
            <a:ext cx="3295238" cy="2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10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553708" y="186007"/>
            <a:ext cx="0" cy="833168"/>
          </a:xfrm>
          <a:prstGeom prst="line">
            <a:avLst/>
          </a:prstGeom>
          <a:ln w="44450">
            <a:solidFill>
              <a:srgbClr val="01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53708" y="188178"/>
            <a:ext cx="4906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E98A54"/>
                </a:solidFill>
                <a:latin typeface="Myriad Pro" panose="020B0503030403020204" pitchFamily="34" charset="0"/>
              </a:rPr>
              <a:t>El problema</a:t>
            </a:r>
          </a:p>
          <a:p>
            <a:endParaRPr lang="es-ES" sz="2000" dirty="0">
              <a:solidFill>
                <a:srgbClr val="015095"/>
              </a:solidFill>
              <a:latin typeface="Myriad Pro" panose="020B0503030403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54966" y="6200775"/>
            <a:ext cx="0" cy="556943"/>
          </a:xfrm>
          <a:prstGeom prst="line">
            <a:avLst/>
          </a:prstGeom>
          <a:ln w="44450">
            <a:solidFill>
              <a:srgbClr val="01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1051516" y="6200775"/>
            <a:ext cx="0" cy="556943"/>
          </a:xfrm>
          <a:prstGeom prst="line">
            <a:avLst/>
          </a:prstGeom>
          <a:ln w="44450">
            <a:solidFill>
              <a:srgbClr val="01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051516" y="6357608"/>
            <a:ext cx="986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Myriad Pro Light" panose="020B0403030403020204" pitchFamily="34" charset="0"/>
              </a:rPr>
              <a:t>6 de 30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823648" y="1352751"/>
            <a:ext cx="6342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Myriad Pro Light" panose="020B0403030403020204" pitchFamily="34" charset="0"/>
              </a:rPr>
              <a:t>Cuantificación económica del problema.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686053" y="6271497"/>
            <a:ext cx="2518613" cy="455135"/>
            <a:chOff x="686053" y="6271497"/>
            <a:chExt cx="2518613" cy="455135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C9B690B9-EA5D-634F-9529-252537E5FC28}"/>
                </a:ext>
              </a:extLst>
            </p:cNvPr>
            <p:cNvSpPr/>
            <p:nvPr/>
          </p:nvSpPr>
          <p:spPr>
            <a:xfrm>
              <a:off x="1305338" y="6271497"/>
              <a:ext cx="189932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Grupo de Cooperación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GCP2018-002100</a:t>
              </a:r>
              <a:endParaRPr lang="es-ES" altLang="es-ES" sz="1000" dirty="0">
                <a:latin typeface="Arial" panose="020B0604020202020204" pitchFamily="34" charset="0"/>
              </a:endParaRP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48F562D6-2BD6-F54A-AEFA-07039A808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053" y="6357608"/>
              <a:ext cx="957667" cy="369024"/>
            </a:xfrm>
            <a:prstGeom prst="rect">
              <a:avLst/>
            </a:prstGeom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2F0AA453-B998-48DB-802D-0ABE80520CF1}"/>
              </a:ext>
            </a:extLst>
          </p:cNvPr>
          <p:cNvSpPr/>
          <p:nvPr/>
        </p:nvSpPr>
        <p:spPr>
          <a:xfrm>
            <a:off x="1270844" y="1944476"/>
            <a:ext cx="81125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Myriad Pro Light" panose="020B0403030403020204" pitchFamily="34" charset="0"/>
              </a:rPr>
              <a:t>El 4,8% de los corderos sacrificados tienen un porcentaje muy bajo de grasa. Estos corderos tienen un precio un 38% más bajo que uno clasificado como Ternasco de Aragón.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Myriad Pro Light" panose="020B0403030403020204" pitchFamily="34" charset="0"/>
              </a:rPr>
              <a:t>Un 12,6% de los corderos sacrificados tienen un porcentaje bajo de grasa. Estos corderos se venden un 17% más barato que un Ternasco de Aragón.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Myriad Pro Light" panose="020B0403030403020204" pitchFamily="34" charset="0"/>
              </a:rPr>
              <a:t>Reduciendo en un 75% el número de corderos fuera del engrasamiento óptimo, se podría aumentar los ingresos anuales para una explotación media (770 corderos) en cerca de 2.000 €. </a:t>
            </a:r>
          </a:p>
        </p:txBody>
      </p:sp>
    </p:spTree>
    <p:extLst>
      <p:ext uri="{BB962C8B-B14F-4D97-AF65-F5344CB8AC3E}">
        <p14:creationId xmlns:p14="http://schemas.microsoft.com/office/powerpoint/2010/main" val="3675622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553708" y="186007"/>
            <a:ext cx="0" cy="833168"/>
          </a:xfrm>
          <a:prstGeom prst="line">
            <a:avLst/>
          </a:prstGeom>
          <a:ln w="44450">
            <a:solidFill>
              <a:srgbClr val="01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53708" y="188178"/>
            <a:ext cx="4906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E98A54"/>
                </a:solidFill>
                <a:latin typeface="Myriad Pro" panose="020B0503030403020204" pitchFamily="34" charset="0"/>
              </a:rPr>
              <a:t>Objetivos</a:t>
            </a:r>
          </a:p>
        </p:txBody>
      </p:sp>
      <p:cxnSp>
        <p:nvCxnSpPr>
          <p:cNvPr id="8" name="Conector recto 7"/>
          <p:cNvCxnSpPr/>
          <p:nvPr/>
        </p:nvCxnSpPr>
        <p:spPr>
          <a:xfrm>
            <a:off x="554966" y="6200775"/>
            <a:ext cx="0" cy="556943"/>
          </a:xfrm>
          <a:prstGeom prst="line">
            <a:avLst/>
          </a:prstGeom>
          <a:ln w="44450">
            <a:solidFill>
              <a:srgbClr val="01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1051516" y="6200775"/>
            <a:ext cx="0" cy="556943"/>
          </a:xfrm>
          <a:prstGeom prst="line">
            <a:avLst/>
          </a:prstGeom>
          <a:ln w="44450">
            <a:solidFill>
              <a:srgbClr val="01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051516" y="6357608"/>
            <a:ext cx="986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Myriad Pro Light" panose="020B0403030403020204" pitchFamily="34" charset="0"/>
              </a:rPr>
              <a:t>7 de 30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77944" y="869440"/>
            <a:ext cx="630963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>
              <a:latin typeface="Myriad Pro Light" panose="020B0403030403020204" pitchFamily="34" charset="0"/>
            </a:endParaRPr>
          </a:p>
          <a:p>
            <a:endParaRPr lang="es-ES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Myriad Pro Light" panose="020B0403030403020204" pitchFamily="34" charset="0"/>
              </a:rPr>
              <a:t>Disponer de un método objetivo para poder llevar los corderos a la comercializadora en el rango óptimo de engrasamiento, lo que redundará en un aumento de la calidad de la carne y en el beneficio económico de todos los agentes implicados, tanto comercializadora como explotación ganadera.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Myriad Pro Light" panose="020B0403030403020204" pitchFamily="34" charset="0"/>
              </a:rPr>
              <a:t>Abrir una nueva línea en la selección de la raza Rasa Aragonesa para obtener animales determinados genéticamente para alcanzar un engrasamiento óptimo al sacrificio.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sz="2400" dirty="0">
              <a:latin typeface="Myriad Pro Light" panose="020B0403030403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sz="2400" dirty="0">
              <a:latin typeface="Myriad Pro Light" panose="020B0403030403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sz="2400" dirty="0">
              <a:latin typeface="Myriad Pro Light" panose="020B0403030403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686053" y="6271497"/>
            <a:ext cx="2518613" cy="455135"/>
            <a:chOff x="686053" y="6271497"/>
            <a:chExt cx="2518613" cy="455135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C9B690B9-EA5D-634F-9529-252537E5FC28}"/>
                </a:ext>
              </a:extLst>
            </p:cNvPr>
            <p:cNvSpPr/>
            <p:nvPr/>
          </p:nvSpPr>
          <p:spPr>
            <a:xfrm>
              <a:off x="1305338" y="6271497"/>
              <a:ext cx="189932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Grupo de Cooperación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GCP2018-002100</a:t>
              </a:r>
              <a:endParaRPr lang="es-ES" altLang="es-ES" sz="1000" dirty="0">
                <a:latin typeface="Arial" panose="020B0604020202020204" pitchFamily="34" charset="0"/>
              </a:endParaRPr>
            </a:p>
          </p:txBody>
        </p:sp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48F562D6-2BD6-F54A-AEFA-07039A808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053" y="6357608"/>
              <a:ext cx="957667" cy="369024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CF48D36A-F3BE-4E9E-8178-E7F89FEC8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1560" y="1157046"/>
            <a:ext cx="2170364" cy="245080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2D01938-129D-4DD1-A282-5E6050B3FA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6057" y="3678910"/>
            <a:ext cx="3255546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93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553708" y="186007"/>
            <a:ext cx="0" cy="833168"/>
          </a:xfrm>
          <a:prstGeom prst="line">
            <a:avLst/>
          </a:prstGeom>
          <a:ln w="44450">
            <a:solidFill>
              <a:srgbClr val="01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53708" y="188178"/>
            <a:ext cx="4906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E98A54"/>
                </a:solidFill>
                <a:latin typeface="Myriad Pro" panose="020B0503030403020204" pitchFamily="34" charset="0"/>
              </a:rPr>
              <a:t>Tecnología Existentes</a:t>
            </a:r>
          </a:p>
          <a:p>
            <a:endParaRPr lang="es-ES" sz="2000" dirty="0">
              <a:solidFill>
                <a:srgbClr val="015095"/>
              </a:solidFill>
              <a:latin typeface="Myriad Pro" panose="020B0503030403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54966" y="6200775"/>
            <a:ext cx="0" cy="556943"/>
          </a:xfrm>
          <a:prstGeom prst="line">
            <a:avLst/>
          </a:prstGeom>
          <a:ln w="44450">
            <a:solidFill>
              <a:srgbClr val="01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1051516" y="6200775"/>
            <a:ext cx="0" cy="556943"/>
          </a:xfrm>
          <a:prstGeom prst="line">
            <a:avLst/>
          </a:prstGeom>
          <a:ln w="44450">
            <a:solidFill>
              <a:srgbClr val="01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051516" y="6357608"/>
            <a:ext cx="986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Myriad Pro Light" panose="020B0403030403020204" pitchFamily="34" charset="0"/>
              </a:rPr>
              <a:t>8 de 30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21614" y="1368452"/>
            <a:ext cx="63423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Myriad Pro Light" panose="020B0403030403020204" pitchFamily="34" charset="0"/>
              </a:rPr>
              <a:t>Impedancia bioeléctrica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Myriad Pro Light" panose="020B0403030403020204" pitchFamily="34" charset="0"/>
              </a:rPr>
              <a:t>Obtiene un valor medio de engrasamiento de todo el cuerpo.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Myriad Pro Light" panose="020B0403030403020204" pitchFamily="34" charset="0"/>
              </a:rPr>
              <a:t>El valor medio no da una idea exacta del engrasamiento del cordero, ya que la grasa se suele acumular en determinados puntos específicos.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Myriad Pro Light" panose="020B0403030403020204" pitchFamily="34" charset="0"/>
              </a:rPr>
              <a:t>Instalación compleja y difícil de acoplar a una manga de cebadero.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  <a:p>
            <a:pPr algn="just"/>
            <a:endParaRPr lang="es-ES" dirty="0">
              <a:latin typeface="Myriad Pro Light" panose="020B0403030403020204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686053" y="6271497"/>
            <a:ext cx="2518613" cy="455135"/>
            <a:chOff x="686053" y="6271497"/>
            <a:chExt cx="2518613" cy="455135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C9B690B9-EA5D-634F-9529-252537E5FC28}"/>
                </a:ext>
              </a:extLst>
            </p:cNvPr>
            <p:cNvSpPr/>
            <p:nvPr/>
          </p:nvSpPr>
          <p:spPr>
            <a:xfrm>
              <a:off x="1305338" y="6271497"/>
              <a:ext cx="189932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Grupo de Cooperación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GCP2018-002100</a:t>
              </a:r>
              <a:endParaRPr lang="es-ES" altLang="es-ES" sz="1000" dirty="0">
                <a:latin typeface="Arial" panose="020B0604020202020204" pitchFamily="34" charset="0"/>
              </a:endParaRP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48F562D6-2BD6-F54A-AEFA-07039A808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053" y="6357608"/>
              <a:ext cx="957667" cy="369024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4D0A757A-744F-4900-8252-C9F0E3FDE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1030" y="1792714"/>
            <a:ext cx="2315516" cy="257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62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553708" y="186007"/>
            <a:ext cx="0" cy="833168"/>
          </a:xfrm>
          <a:prstGeom prst="line">
            <a:avLst/>
          </a:prstGeom>
          <a:ln w="44450">
            <a:solidFill>
              <a:srgbClr val="01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53708" y="188178"/>
            <a:ext cx="4906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E98A54"/>
                </a:solidFill>
                <a:latin typeface="Myriad Pro" panose="020B0503030403020204" pitchFamily="34" charset="0"/>
              </a:rPr>
              <a:t>Tecnología Existentes</a:t>
            </a:r>
          </a:p>
          <a:p>
            <a:endParaRPr lang="es-ES" sz="2000" dirty="0">
              <a:solidFill>
                <a:srgbClr val="015095"/>
              </a:solidFill>
              <a:latin typeface="Myriad Pro" panose="020B0503030403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54966" y="6200775"/>
            <a:ext cx="0" cy="556943"/>
          </a:xfrm>
          <a:prstGeom prst="line">
            <a:avLst/>
          </a:prstGeom>
          <a:ln w="44450">
            <a:solidFill>
              <a:srgbClr val="01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1051516" y="6200775"/>
            <a:ext cx="0" cy="556943"/>
          </a:xfrm>
          <a:prstGeom prst="line">
            <a:avLst/>
          </a:prstGeom>
          <a:ln w="44450">
            <a:solidFill>
              <a:srgbClr val="01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051516" y="6357608"/>
            <a:ext cx="986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Myriad Pro Light" panose="020B0403030403020204" pitchFamily="34" charset="0"/>
              </a:rPr>
              <a:t>9 de 30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21614" y="1368452"/>
            <a:ext cx="63423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Myriad Pro Light" panose="020B0403030403020204" pitchFamily="34" charset="0"/>
              </a:rPr>
              <a:t>Ultrasonidos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Myriad Pro Light" panose="020B0403030403020204" pitchFamily="34" charset="0"/>
              </a:rPr>
              <a:t>Obtiene un valor puntual de grasa. Será necesario elegir el sitio adecuado donde se suele acumular la grasa en este tipo de animales.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Myriad Pro Light" panose="020B0403030403020204" pitchFamily="34" charset="0"/>
              </a:rPr>
              <a:t>Instalación más sencilla en una manga de cebadero.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Myriad Pro Light" panose="020B0403030403020204" pitchFamily="34" charset="0"/>
              </a:rPr>
              <a:t>Se decide trabajar con la tecnología de </a:t>
            </a:r>
            <a:r>
              <a:rPr lang="es-ES" b="1" dirty="0">
                <a:latin typeface="Myriad Pro Light" panose="020B0403030403020204" pitchFamily="34" charset="0"/>
              </a:rPr>
              <a:t>Ultrasonidos </a:t>
            </a:r>
            <a:r>
              <a:rPr lang="es-ES" dirty="0">
                <a:latin typeface="Myriad Pro Light" panose="020B0403030403020204" pitchFamily="34" charset="0"/>
              </a:rPr>
              <a:t>debido a las ventajas que aporta.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Myriad Pro Light" panose="020B0403030403020204" pitchFamily="34" charset="0"/>
            </a:endParaRPr>
          </a:p>
          <a:p>
            <a:pPr algn="just"/>
            <a:endParaRPr lang="es-ES" dirty="0">
              <a:latin typeface="Myriad Pro Light" panose="020B0403030403020204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686053" y="6271497"/>
            <a:ext cx="2518613" cy="455135"/>
            <a:chOff x="686053" y="6271497"/>
            <a:chExt cx="2518613" cy="455135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C9B690B9-EA5D-634F-9529-252537E5FC28}"/>
                </a:ext>
              </a:extLst>
            </p:cNvPr>
            <p:cNvSpPr/>
            <p:nvPr/>
          </p:nvSpPr>
          <p:spPr>
            <a:xfrm>
              <a:off x="1305338" y="6271497"/>
              <a:ext cx="189932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Grupo de Cooperación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000" dirty="0">
                  <a:latin typeface="Myriad Pro" panose="020B0503030403020204" pitchFamily="34" charset="0"/>
                  <a:cs typeface="Times New Roman" panose="02020603050405020304" pitchFamily="18" charset="0"/>
                </a:rPr>
                <a:t>GCP2018-002100</a:t>
              </a:r>
              <a:endParaRPr lang="es-ES" altLang="es-ES" sz="1000" dirty="0">
                <a:latin typeface="Arial" panose="020B0604020202020204" pitchFamily="34" charset="0"/>
              </a:endParaRP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48F562D6-2BD6-F54A-AEFA-07039A808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053" y="6357608"/>
              <a:ext cx="957667" cy="369024"/>
            </a:xfrm>
            <a:prstGeom prst="rect">
              <a:avLst/>
            </a:prstGeom>
          </p:spPr>
        </p:pic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21393AE6-24F1-4239-8489-C22EEFF0A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792" y="1667960"/>
            <a:ext cx="2921256" cy="339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329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1796</Words>
  <Application>Microsoft Office PowerPoint</Application>
  <PresentationFormat>Panorámica</PresentationFormat>
  <Paragraphs>339</Paragraphs>
  <Slides>30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Myriad Pro</vt:lpstr>
      <vt:lpstr>Myriad Pro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Rubén</dc:creator>
  <cp:lastModifiedBy>Rubén</cp:lastModifiedBy>
  <cp:revision>31</cp:revision>
  <dcterms:created xsi:type="dcterms:W3CDTF">2020-10-06T09:24:03Z</dcterms:created>
  <dcterms:modified xsi:type="dcterms:W3CDTF">2020-10-07T09:14:41Z</dcterms:modified>
</cp:coreProperties>
</file>