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77" r:id="rId19"/>
    <p:sldId id="273" r:id="rId20"/>
    <p:sldId id="278" r:id="rId21"/>
    <p:sldId id="274" r:id="rId22"/>
    <p:sldId id="275" r:id="rId23"/>
    <p:sldId id="281" r:id="rId24"/>
    <p:sldId id="276" r:id="rId25"/>
    <p:sldId id="285" r:id="rId26"/>
    <p:sldId id="279" r:id="rId27"/>
    <p:sldId id="280" r:id="rId28"/>
    <p:sldId id="282" r:id="rId29"/>
    <p:sldId id="283" r:id="rId30"/>
    <p:sldId id="284"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86" d="100"/>
          <a:sy n="86" d="100"/>
        </p:scale>
        <p:origin x="3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opez\Desktop\ARENTO\AREA%20I+D+i\proyectos%20Arento\GRUPOS%20COOPERACION\grupos%20cooperacion%202018\EMAECAS%20(almendro)\2020\Copia%20de%20datos%20cosecha%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'Sierra Luna'!$K$10</c:f>
              <c:strCache>
                <c:ptCount val="1"/>
                <c:pt idx="0">
                  <c:v>kg Pepita seca/ha</c:v>
                </c:pt>
              </c:strCache>
            </c:strRef>
          </c:tx>
          <c:spPr>
            <a:solidFill>
              <a:schemeClr val="accent1"/>
            </a:solidFill>
            <a:ln>
              <a:noFill/>
            </a:ln>
            <a:effectLst/>
          </c:spPr>
          <c:invertIfNegative val="0"/>
          <c:cat>
            <c:multiLvlStrRef>
              <c:f>'Sierra Luna'!$B$26:$D$30</c:f>
              <c:multiLvlStrCache>
                <c:ptCount val="5"/>
                <c:lvl>
                  <c:pt idx="0">
                    <c:v>laboreo</c:v>
                  </c:pt>
                  <c:pt idx="1">
                    <c:v>Laboreo + Restos poda</c:v>
                  </c:pt>
                  <c:pt idx="2">
                    <c:v>Cubierta mas picadora</c:v>
                  </c:pt>
                  <c:pt idx="3">
                    <c:v>Cubierta sin finalizar</c:v>
                  </c:pt>
                  <c:pt idx="4">
                    <c:v>Adventicias</c:v>
                  </c:pt>
                </c:lvl>
                <c:lvl>
                  <c:pt idx="0">
                    <c:v>T1</c:v>
                  </c:pt>
                  <c:pt idx="1">
                    <c:v>T2</c:v>
                  </c:pt>
                  <c:pt idx="2">
                    <c:v>T3</c:v>
                  </c:pt>
                  <c:pt idx="3">
                    <c:v>T4</c:v>
                  </c:pt>
                  <c:pt idx="4">
                    <c:v>T5</c:v>
                  </c:pt>
                </c:lvl>
                <c:lvl>
                  <c:pt idx="0">
                    <c:v>media</c:v>
                  </c:pt>
                  <c:pt idx="1">
                    <c:v>media</c:v>
                  </c:pt>
                  <c:pt idx="2">
                    <c:v>media</c:v>
                  </c:pt>
                  <c:pt idx="3">
                    <c:v>media</c:v>
                  </c:pt>
                  <c:pt idx="4">
                    <c:v>media</c:v>
                  </c:pt>
                </c:lvl>
              </c:multiLvlStrCache>
            </c:multiLvlStrRef>
          </c:cat>
          <c:val>
            <c:numRef>
              <c:f>'Sierra Luna'!$K$26:$K$30</c:f>
              <c:numCache>
                <c:formatCode>_(* #,##0.00_);_(* \(#,##0.00\);_(* "-"??_);_(@_)</c:formatCode>
                <c:ptCount val="5"/>
                <c:pt idx="0">
                  <c:v>238.81408647342994</c:v>
                </c:pt>
                <c:pt idx="1">
                  <c:v>241.8397504108695</c:v>
                </c:pt>
                <c:pt idx="2">
                  <c:v>251.70795637077293</c:v>
                </c:pt>
                <c:pt idx="3">
                  <c:v>254.47413597270528</c:v>
                </c:pt>
                <c:pt idx="4">
                  <c:v>248.97821232334942</c:v>
                </c:pt>
              </c:numCache>
            </c:numRef>
          </c:val>
          <c:extLst>
            <c:ext xmlns:c16="http://schemas.microsoft.com/office/drawing/2014/chart" uri="{C3380CC4-5D6E-409C-BE32-E72D297353CC}">
              <c16:uniqueId val="{00000000-8648-455C-BE6C-610E149123D9}"/>
            </c:ext>
          </c:extLst>
        </c:ser>
        <c:dLbls>
          <c:showLegendKey val="0"/>
          <c:showVal val="0"/>
          <c:showCatName val="0"/>
          <c:showSerName val="0"/>
          <c:showPercent val="0"/>
          <c:showBubbleSize val="0"/>
        </c:dLbls>
        <c:gapWidth val="219"/>
        <c:overlap val="-27"/>
        <c:axId val="402765199"/>
        <c:axId val="409641567"/>
      </c:barChart>
      <c:catAx>
        <c:axId val="4027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409641567"/>
        <c:crosses val="autoZero"/>
        <c:auto val="1"/>
        <c:lblAlgn val="ctr"/>
        <c:lblOffset val="100"/>
        <c:noMultiLvlLbl val="0"/>
      </c:catAx>
      <c:valAx>
        <c:axId val="409641567"/>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crossAx val="40276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'Sierra Luna'!$L$10</c:f>
              <c:strCache>
                <c:ptCount val="1"/>
                <c:pt idx="0">
                  <c:v>€/ha</c:v>
                </c:pt>
              </c:strCache>
            </c:strRef>
          </c:tx>
          <c:spPr>
            <a:solidFill>
              <a:schemeClr val="accent4"/>
            </a:solidFill>
            <a:ln>
              <a:noFill/>
            </a:ln>
            <a:effectLst/>
          </c:spPr>
          <c:invertIfNegative val="0"/>
          <c:cat>
            <c:multiLvlStrRef>
              <c:f>'Sierra Luna'!$B$26:$D$30</c:f>
              <c:multiLvlStrCache>
                <c:ptCount val="5"/>
                <c:lvl>
                  <c:pt idx="0">
                    <c:v>laboreo</c:v>
                  </c:pt>
                  <c:pt idx="1">
                    <c:v>Laboreo + Restos poda</c:v>
                  </c:pt>
                  <c:pt idx="2">
                    <c:v>Cubierta mas picadora</c:v>
                  </c:pt>
                  <c:pt idx="3">
                    <c:v>Cubierta sin finalizar</c:v>
                  </c:pt>
                  <c:pt idx="4">
                    <c:v>Adventicias</c:v>
                  </c:pt>
                </c:lvl>
                <c:lvl>
                  <c:pt idx="0">
                    <c:v>T1</c:v>
                  </c:pt>
                  <c:pt idx="1">
                    <c:v>T2</c:v>
                  </c:pt>
                  <c:pt idx="2">
                    <c:v>T3</c:v>
                  </c:pt>
                  <c:pt idx="3">
                    <c:v>T4</c:v>
                  </c:pt>
                  <c:pt idx="4">
                    <c:v>T5</c:v>
                  </c:pt>
                </c:lvl>
                <c:lvl>
                  <c:pt idx="0">
                    <c:v>media</c:v>
                  </c:pt>
                  <c:pt idx="1">
                    <c:v>media</c:v>
                  </c:pt>
                  <c:pt idx="2">
                    <c:v>media</c:v>
                  </c:pt>
                  <c:pt idx="3">
                    <c:v>media</c:v>
                  </c:pt>
                  <c:pt idx="4">
                    <c:v>media</c:v>
                  </c:pt>
                </c:lvl>
              </c:multiLvlStrCache>
            </c:multiLvlStrRef>
          </c:cat>
          <c:val>
            <c:numRef>
              <c:f>'Sierra Luna'!$L$26:$L$30</c:f>
              <c:numCache>
                <c:formatCode>_("€"* #,##0.00_);_("€"* \(#,##0.00\);_("€"* "-"??_);_(@_)</c:formatCode>
                <c:ptCount val="5"/>
                <c:pt idx="0">
                  <c:v>764.2050767149758</c:v>
                </c:pt>
                <c:pt idx="1">
                  <c:v>773.88720131478249</c:v>
                </c:pt>
                <c:pt idx="2">
                  <c:v>805.46546038647341</c:v>
                </c:pt>
                <c:pt idx="3">
                  <c:v>814.31723511265693</c:v>
                </c:pt>
                <c:pt idx="4">
                  <c:v>796.73027943471823</c:v>
                </c:pt>
              </c:numCache>
            </c:numRef>
          </c:val>
          <c:extLst>
            <c:ext xmlns:c16="http://schemas.microsoft.com/office/drawing/2014/chart" uri="{C3380CC4-5D6E-409C-BE32-E72D297353CC}">
              <c16:uniqueId val="{00000000-564C-4005-8A4E-46295C87A649}"/>
            </c:ext>
          </c:extLst>
        </c:ser>
        <c:dLbls>
          <c:showLegendKey val="0"/>
          <c:showVal val="0"/>
          <c:showCatName val="0"/>
          <c:showSerName val="0"/>
          <c:showPercent val="0"/>
          <c:showBubbleSize val="0"/>
        </c:dLbls>
        <c:gapWidth val="219"/>
        <c:overlap val="-27"/>
        <c:axId val="402765199"/>
        <c:axId val="409641567"/>
      </c:barChart>
      <c:catAx>
        <c:axId val="4027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09641567"/>
        <c:crosses val="autoZero"/>
        <c:auto val="1"/>
        <c:lblAlgn val="ctr"/>
        <c:lblOffset val="100"/>
        <c:noMultiLvlLbl val="0"/>
      </c:catAx>
      <c:valAx>
        <c:axId val="40964156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0276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defRPr sz="105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Hijar!$K$10</c:f>
              <c:strCache>
                <c:ptCount val="1"/>
                <c:pt idx="0">
                  <c:v>kg Pepita seca/ha</c:v>
                </c:pt>
              </c:strCache>
            </c:strRef>
          </c:tx>
          <c:spPr>
            <a:solidFill>
              <a:schemeClr val="accent1"/>
            </a:solidFill>
            <a:ln>
              <a:noFill/>
            </a:ln>
            <a:effectLst/>
          </c:spPr>
          <c:invertIfNegative val="0"/>
          <c:cat>
            <c:multiLvlStrRef>
              <c:f>Hijar!$B$26:$D$30</c:f>
              <c:multiLvlStrCache>
                <c:ptCount val="5"/>
                <c:lvl>
                  <c:pt idx="0">
                    <c:v>laboreo</c:v>
                  </c:pt>
                  <c:pt idx="1">
                    <c:v>Laboreo + Restos poda</c:v>
                  </c:pt>
                  <c:pt idx="2">
                    <c:v>Cubierta mas picadora</c:v>
                  </c:pt>
                  <c:pt idx="3">
                    <c:v>Cubierta sin finalizar</c:v>
                  </c:pt>
                  <c:pt idx="4">
                    <c:v>Adventicias</c:v>
                  </c:pt>
                </c:lvl>
                <c:lvl>
                  <c:pt idx="0">
                    <c:v>T1</c:v>
                  </c:pt>
                  <c:pt idx="1">
                    <c:v>T2</c:v>
                  </c:pt>
                  <c:pt idx="2">
                    <c:v>T3</c:v>
                  </c:pt>
                  <c:pt idx="3">
                    <c:v>T4</c:v>
                  </c:pt>
                  <c:pt idx="4">
                    <c:v>T5</c:v>
                  </c:pt>
                </c:lvl>
                <c:lvl>
                  <c:pt idx="0">
                    <c:v>media</c:v>
                  </c:pt>
                  <c:pt idx="1">
                    <c:v>media</c:v>
                  </c:pt>
                  <c:pt idx="2">
                    <c:v>media</c:v>
                  </c:pt>
                  <c:pt idx="3">
                    <c:v>media</c:v>
                  </c:pt>
                  <c:pt idx="4">
                    <c:v>media</c:v>
                  </c:pt>
                </c:lvl>
              </c:multiLvlStrCache>
            </c:multiLvlStrRef>
          </c:cat>
          <c:val>
            <c:numRef>
              <c:f>Hijar!$K$26:$K$30</c:f>
              <c:numCache>
                <c:formatCode>_(* #,##0.00_);_(* \(#,##0.00\);_(* "-"??_);_(@_)</c:formatCode>
                <c:ptCount val="5"/>
                <c:pt idx="0">
                  <c:v>242.62319444444449</c:v>
                </c:pt>
                <c:pt idx="1">
                  <c:v>344.03555555555556</c:v>
                </c:pt>
                <c:pt idx="2">
                  <c:v>293.04304347826093</c:v>
                </c:pt>
                <c:pt idx="3">
                  <c:v>216.06455314009671</c:v>
                </c:pt>
                <c:pt idx="4">
                  <c:v>230.92416465378423</c:v>
                </c:pt>
              </c:numCache>
            </c:numRef>
          </c:val>
          <c:extLst>
            <c:ext xmlns:c16="http://schemas.microsoft.com/office/drawing/2014/chart" uri="{C3380CC4-5D6E-409C-BE32-E72D297353CC}">
              <c16:uniqueId val="{00000000-3D75-4EC0-98BE-5E8A60C3DB61}"/>
            </c:ext>
          </c:extLst>
        </c:ser>
        <c:dLbls>
          <c:showLegendKey val="0"/>
          <c:showVal val="0"/>
          <c:showCatName val="0"/>
          <c:showSerName val="0"/>
          <c:showPercent val="0"/>
          <c:showBubbleSize val="0"/>
        </c:dLbls>
        <c:gapWidth val="219"/>
        <c:overlap val="-27"/>
        <c:axId val="402765199"/>
        <c:axId val="409641567"/>
      </c:barChart>
      <c:catAx>
        <c:axId val="4027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09641567"/>
        <c:crosses val="autoZero"/>
        <c:auto val="1"/>
        <c:lblAlgn val="ctr"/>
        <c:lblOffset val="100"/>
        <c:noMultiLvlLbl val="0"/>
      </c:catAx>
      <c:valAx>
        <c:axId val="409641567"/>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0276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Hijar!$L$10</c:f>
              <c:strCache>
                <c:ptCount val="1"/>
                <c:pt idx="0">
                  <c:v>€/ha</c:v>
                </c:pt>
              </c:strCache>
            </c:strRef>
          </c:tx>
          <c:spPr>
            <a:solidFill>
              <a:schemeClr val="accent4"/>
            </a:solidFill>
            <a:ln>
              <a:noFill/>
            </a:ln>
            <a:effectLst/>
          </c:spPr>
          <c:invertIfNegative val="0"/>
          <c:cat>
            <c:multiLvlStrRef>
              <c:f>Hijar!$B$26:$D$30</c:f>
              <c:multiLvlStrCache>
                <c:ptCount val="5"/>
                <c:lvl>
                  <c:pt idx="0">
                    <c:v>laboreo</c:v>
                  </c:pt>
                  <c:pt idx="1">
                    <c:v>Laboreo + Restos poda</c:v>
                  </c:pt>
                  <c:pt idx="2">
                    <c:v>Cubierta mas picadora</c:v>
                  </c:pt>
                  <c:pt idx="3">
                    <c:v>Cubierta sin finalizar</c:v>
                  </c:pt>
                  <c:pt idx="4">
                    <c:v>Adventicias</c:v>
                  </c:pt>
                </c:lvl>
                <c:lvl>
                  <c:pt idx="0">
                    <c:v>T1</c:v>
                  </c:pt>
                  <c:pt idx="1">
                    <c:v>T2</c:v>
                  </c:pt>
                  <c:pt idx="2">
                    <c:v>T3</c:v>
                  </c:pt>
                  <c:pt idx="3">
                    <c:v>T4</c:v>
                  </c:pt>
                  <c:pt idx="4">
                    <c:v>T5</c:v>
                  </c:pt>
                </c:lvl>
                <c:lvl>
                  <c:pt idx="0">
                    <c:v>media</c:v>
                  </c:pt>
                  <c:pt idx="1">
                    <c:v>media</c:v>
                  </c:pt>
                  <c:pt idx="2">
                    <c:v>media</c:v>
                  </c:pt>
                  <c:pt idx="3">
                    <c:v>media</c:v>
                  </c:pt>
                  <c:pt idx="4">
                    <c:v>media</c:v>
                  </c:pt>
                </c:lvl>
              </c:multiLvlStrCache>
            </c:multiLvlStrRef>
          </c:cat>
          <c:val>
            <c:numRef>
              <c:f>Hijar!$L$26:$L$30</c:f>
              <c:numCache>
                <c:formatCode>_("€"* #,##0.00_);_("€"* \(#,##0.00\);_("€"* "-"??_);_(@_)</c:formatCode>
                <c:ptCount val="5"/>
                <c:pt idx="0">
                  <c:v>776.39422222222242</c:v>
                </c:pt>
                <c:pt idx="1">
                  <c:v>1100.9137777777778</c:v>
                </c:pt>
                <c:pt idx="2">
                  <c:v>937.73773913043499</c:v>
                </c:pt>
                <c:pt idx="3">
                  <c:v>691.4065700483095</c:v>
                </c:pt>
                <c:pt idx="4">
                  <c:v>738.95732689210956</c:v>
                </c:pt>
              </c:numCache>
            </c:numRef>
          </c:val>
          <c:extLst>
            <c:ext xmlns:c16="http://schemas.microsoft.com/office/drawing/2014/chart" uri="{C3380CC4-5D6E-409C-BE32-E72D297353CC}">
              <c16:uniqueId val="{00000000-239C-460D-9D30-B4DE5D4E84E6}"/>
            </c:ext>
          </c:extLst>
        </c:ser>
        <c:dLbls>
          <c:showLegendKey val="0"/>
          <c:showVal val="0"/>
          <c:showCatName val="0"/>
          <c:showSerName val="0"/>
          <c:showPercent val="0"/>
          <c:showBubbleSize val="0"/>
        </c:dLbls>
        <c:gapWidth val="219"/>
        <c:overlap val="-27"/>
        <c:axId val="402765199"/>
        <c:axId val="409641567"/>
      </c:barChart>
      <c:catAx>
        <c:axId val="4027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09641567"/>
        <c:crosses val="autoZero"/>
        <c:auto val="1"/>
        <c:lblAlgn val="ctr"/>
        <c:lblOffset val="100"/>
        <c:noMultiLvlLbl val="0"/>
      </c:catAx>
      <c:valAx>
        <c:axId val="40964156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0276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Sierra de Luna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balance!$B$2</c:f>
              <c:strCache>
                <c:ptCount val="1"/>
                <c:pt idx="0">
                  <c:v>Coste /ha</c:v>
                </c:pt>
              </c:strCache>
            </c:strRef>
          </c:tx>
          <c:spPr>
            <a:solidFill>
              <a:schemeClr val="accent1"/>
            </a:solidFill>
            <a:ln>
              <a:noFill/>
            </a:ln>
            <a:effectLst/>
          </c:spPr>
          <c:invertIfNegative val="0"/>
          <c:cat>
            <c:strRef>
              <c:f>balance!$A$3:$A$7</c:f>
              <c:strCache>
                <c:ptCount val="5"/>
                <c:pt idx="0">
                  <c:v>laboreo</c:v>
                </c:pt>
                <c:pt idx="1">
                  <c:v>Laboreo + Restos poda</c:v>
                </c:pt>
                <c:pt idx="2">
                  <c:v>Cubierta mas picadora</c:v>
                </c:pt>
                <c:pt idx="3">
                  <c:v>Cubierta sin finalizar</c:v>
                </c:pt>
                <c:pt idx="4">
                  <c:v>Adventicias</c:v>
                </c:pt>
              </c:strCache>
            </c:strRef>
          </c:cat>
          <c:val>
            <c:numRef>
              <c:f>balance!$B$3:$B$7</c:f>
              <c:numCache>
                <c:formatCode>_("€"* #,##0.00_);_("€"* \(#,##0.00\);_("€"* "-"??_);_(@_)</c:formatCode>
                <c:ptCount val="5"/>
                <c:pt idx="0">
                  <c:v>75</c:v>
                </c:pt>
                <c:pt idx="1">
                  <c:v>105</c:v>
                </c:pt>
                <c:pt idx="2">
                  <c:v>153</c:v>
                </c:pt>
                <c:pt idx="3">
                  <c:v>178</c:v>
                </c:pt>
                <c:pt idx="4">
                  <c:v>30</c:v>
                </c:pt>
              </c:numCache>
            </c:numRef>
          </c:val>
          <c:extLst>
            <c:ext xmlns:c16="http://schemas.microsoft.com/office/drawing/2014/chart" uri="{C3380CC4-5D6E-409C-BE32-E72D297353CC}">
              <c16:uniqueId val="{00000000-183E-4B6A-BDCB-D4A79E8CDF38}"/>
            </c:ext>
          </c:extLst>
        </c:ser>
        <c:ser>
          <c:idx val="1"/>
          <c:order val="1"/>
          <c:tx>
            <c:strRef>
              <c:f>balance!$C$2</c:f>
              <c:strCache>
                <c:ptCount val="1"/>
                <c:pt idx="0">
                  <c:v>Ingresos /ha</c:v>
                </c:pt>
              </c:strCache>
            </c:strRef>
          </c:tx>
          <c:spPr>
            <a:solidFill>
              <a:schemeClr val="accent2"/>
            </a:solidFill>
            <a:ln>
              <a:noFill/>
            </a:ln>
            <a:effectLst/>
          </c:spPr>
          <c:invertIfNegative val="0"/>
          <c:cat>
            <c:strRef>
              <c:f>balance!$A$3:$A$7</c:f>
              <c:strCache>
                <c:ptCount val="5"/>
                <c:pt idx="0">
                  <c:v>laboreo</c:v>
                </c:pt>
                <c:pt idx="1">
                  <c:v>Laboreo + Restos poda</c:v>
                </c:pt>
                <c:pt idx="2">
                  <c:v>Cubierta mas picadora</c:v>
                </c:pt>
                <c:pt idx="3">
                  <c:v>Cubierta sin finalizar</c:v>
                </c:pt>
                <c:pt idx="4">
                  <c:v>Adventicias</c:v>
                </c:pt>
              </c:strCache>
            </c:strRef>
          </c:cat>
          <c:val>
            <c:numRef>
              <c:f>balance!$C$3:$C$7</c:f>
              <c:numCache>
                <c:formatCode>_("€"* #,##0.00_);_("€"* \(#,##0.00\);_("€"* "-"??_);_(@_)</c:formatCode>
                <c:ptCount val="5"/>
                <c:pt idx="0">
                  <c:v>764.2050767149758</c:v>
                </c:pt>
                <c:pt idx="1">
                  <c:v>773.88720131478249</c:v>
                </c:pt>
                <c:pt idx="2">
                  <c:v>805.46546038647341</c:v>
                </c:pt>
                <c:pt idx="3">
                  <c:v>814.31723511265693</c:v>
                </c:pt>
                <c:pt idx="4">
                  <c:v>796.73027943471823</c:v>
                </c:pt>
              </c:numCache>
            </c:numRef>
          </c:val>
          <c:extLst>
            <c:ext xmlns:c16="http://schemas.microsoft.com/office/drawing/2014/chart" uri="{C3380CC4-5D6E-409C-BE32-E72D297353CC}">
              <c16:uniqueId val="{00000001-183E-4B6A-BDCB-D4A79E8CDF38}"/>
            </c:ext>
          </c:extLst>
        </c:ser>
        <c:dLbls>
          <c:showLegendKey val="0"/>
          <c:showVal val="0"/>
          <c:showCatName val="0"/>
          <c:showSerName val="0"/>
          <c:showPercent val="0"/>
          <c:showBubbleSize val="0"/>
        </c:dLbls>
        <c:gapWidth val="150"/>
        <c:axId val="272969615"/>
        <c:axId val="477371039"/>
      </c:barChart>
      <c:lineChart>
        <c:grouping val="standard"/>
        <c:varyColors val="0"/>
        <c:ser>
          <c:idx val="2"/>
          <c:order val="2"/>
          <c:tx>
            <c:strRef>
              <c:f>balance!$D$2</c:f>
              <c:strCache>
                <c:ptCount val="1"/>
                <c:pt idx="0">
                  <c:v>Margen bruto</c:v>
                </c:pt>
              </c:strCache>
            </c:strRef>
          </c:tx>
          <c:spPr>
            <a:ln w="28575" cap="rnd">
              <a:solidFill>
                <a:schemeClr val="accent3"/>
              </a:solidFill>
              <a:round/>
            </a:ln>
            <a:effectLst/>
          </c:spPr>
          <c:marker>
            <c:symbol val="none"/>
          </c:marker>
          <c:cat>
            <c:strRef>
              <c:f>balance!$A$3:$A$7</c:f>
              <c:strCache>
                <c:ptCount val="5"/>
                <c:pt idx="0">
                  <c:v>laboreo</c:v>
                </c:pt>
                <c:pt idx="1">
                  <c:v>Laboreo + Restos poda</c:v>
                </c:pt>
                <c:pt idx="2">
                  <c:v>Cubierta mas picadora</c:v>
                </c:pt>
                <c:pt idx="3">
                  <c:v>Cubierta sin finalizar</c:v>
                </c:pt>
                <c:pt idx="4">
                  <c:v>Adventicias</c:v>
                </c:pt>
              </c:strCache>
            </c:strRef>
          </c:cat>
          <c:val>
            <c:numRef>
              <c:f>balance!$D$3:$D$7</c:f>
              <c:numCache>
                <c:formatCode>_("€"* #,##0.00_);_("€"* \(#,##0.00\);_("€"* "-"??_);_(@_)</c:formatCode>
                <c:ptCount val="5"/>
                <c:pt idx="0">
                  <c:v>689.2050767149758</c:v>
                </c:pt>
                <c:pt idx="1">
                  <c:v>668.88720131478249</c:v>
                </c:pt>
                <c:pt idx="2">
                  <c:v>652.46546038647341</c:v>
                </c:pt>
                <c:pt idx="3">
                  <c:v>636.31723511265693</c:v>
                </c:pt>
                <c:pt idx="4">
                  <c:v>766.73027943471823</c:v>
                </c:pt>
              </c:numCache>
            </c:numRef>
          </c:val>
          <c:smooth val="0"/>
          <c:extLst>
            <c:ext xmlns:c16="http://schemas.microsoft.com/office/drawing/2014/chart" uri="{C3380CC4-5D6E-409C-BE32-E72D297353CC}">
              <c16:uniqueId val="{00000002-183E-4B6A-BDCB-D4A79E8CDF38}"/>
            </c:ext>
          </c:extLst>
        </c:ser>
        <c:dLbls>
          <c:showLegendKey val="0"/>
          <c:showVal val="0"/>
          <c:showCatName val="0"/>
          <c:showSerName val="0"/>
          <c:showPercent val="0"/>
          <c:showBubbleSize val="0"/>
        </c:dLbls>
        <c:marker val="1"/>
        <c:smooth val="0"/>
        <c:axId val="272969615"/>
        <c:axId val="477371039"/>
      </c:lineChart>
      <c:catAx>
        <c:axId val="27296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77371039"/>
        <c:crosses val="autoZero"/>
        <c:auto val="1"/>
        <c:lblAlgn val="ctr"/>
        <c:lblOffset val="100"/>
        <c:noMultiLvlLbl val="0"/>
      </c:catAx>
      <c:valAx>
        <c:axId val="47737103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7296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t>Hijar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balance!$B$24</c:f>
              <c:strCache>
                <c:ptCount val="1"/>
                <c:pt idx="0">
                  <c:v>Coste /ha</c:v>
                </c:pt>
              </c:strCache>
            </c:strRef>
          </c:tx>
          <c:spPr>
            <a:solidFill>
              <a:schemeClr val="accent1"/>
            </a:solidFill>
            <a:ln>
              <a:noFill/>
            </a:ln>
            <a:effectLst/>
          </c:spPr>
          <c:invertIfNegative val="0"/>
          <c:cat>
            <c:strRef>
              <c:f>balance!$A$25:$A$29</c:f>
              <c:strCache>
                <c:ptCount val="5"/>
                <c:pt idx="0">
                  <c:v>laboreo</c:v>
                </c:pt>
                <c:pt idx="1">
                  <c:v>Laboreo + Restos poda</c:v>
                </c:pt>
                <c:pt idx="2">
                  <c:v>Cubierta mas picadora</c:v>
                </c:pt>
                <c:pt idx="3">
                  <c:v>Cubierta sin finalizar</c:v>
                </c:pt>
                <c:pt idx="4">
                  <c:v>Adventicias</c:v>
                </c:pt>
              </c:strCache>
            </c:strRef>
          </c:cat>
          <c:val>
            <c:numRef>
              <c:f>balance!$B$25:$B$29</c:f>
              <c:numCache>
                <c:formatCode>_("€"* #,##0.00_);_("€"* \(#,##0.00\);_("€"* "-"??_);_(@_)</c:formatCode>
                <c:ptCount val="5"/>
                <c:pt idx="0">
                  <c:v>75</c:v>
                </c:pt>
                <c:pt idx="1">
                  <c:v>105</c:v>
                </c:pt>
                <c:pt idx="2">
                  <c:v>153</c:v>
                </c:pt>
                <c:pt idx="3">
                  <c:v>178</c:v>
                </c:pt>
                <c:pt idx="4">
                  <c:v>30</c:v>
                </c:pt>
              </c:numCache>
            </c:numRef>
          </c:val>
          <c:extLst>
            <c:ext xmlns:c16="http://schemas.microsoft.com/office/drawing/2014/chart" uri="{C3380CC4-5D6E-409C-BE32-E72D297353CC}">
              <c16:uniqueId val="{00000000-A808-4100-B0D5-EC5A5CC1F092}"/>
            </c:ext>
          </c:extLst>
        </c:ser>
        <c:ser>
          <c:idx val="1"/>
          <c:order val="1"/>
          <c:tx>
            <c:strRef>
              <c:f>balance!$C$24</c:f>
              <c:strCache>
                <c:ptCount val="1"/>
                <c:pt idx="0">
                  <c:v>Ingresos /ha</c:v>
                </c:pt>
              </c:strCache>
            </c:strRef>
          </c:tx>
          <c:spPr>
            <a:solidFill>
              <a:schemeClr val="accent2"/>
            </a:solidFill>
            <a:ln>
              <a:noFill/>
            </a:ln>
            <a:effectLst/>
          </c:spPr>
          <c:invertIfNegative val="0"/>
          <c:cat>
            <c:strRef>
              <c:f>balance!$A$25:$A$29</c:f>
              <c:strCache>
                <c:ptCount val="5"/>
                <c:pt idx="0">
                  <c:v>laboreo</c:v>
                </c:pt>
                <c:pt idx="1">
                  <c:v>Laboreo + Restos poda</c:v>
                </c:pt>
                <c:pt idx="2">
                  <c:v>Cubierta mas picadora</c:v>
                </c:pt>
                <c:pt idx="3">
                  <c:v>Cubierta sin finalizar</c:v>
                </c:pt>
                <c:pt idx="4">
                  <c:v>Adventicias</c:v>
                </c:pt>
              </c:strCache>
            </c:strRef>
          </c:cat>
          <c:val>
            <c:numRef>
              <c:f>balance!$C$25:$C$29</c:f>
              <c:numCache>
                <c:formatCode>_("€"* #,##0.00_);_("€"* \(#,##0.00\);_("€"* "-"??_);_(@_)</c:formatCode>
                <c:ptCount val="5"/>
                <c:pt idx="0">
                  <c:v>776.39422222222242</c:v>
                </c:pt>
                <c:pt idx="1">
                  <c:v>1100.9137777777778</c:v>
                </c:pt>
                <c:pt idx="2">
                  <c:v>937.73773913043499</c:v>
                </c:pt>
                <c:pt idx="3">
                  <c:v>691.4065700483095</c:v>
                </c:pt>
                <c:pt idx="4">
                  <c:v>738.95732689210956</c:v>
                </c:pt>
              </c:numCache>
            </c:numRef>
          </c:val>
          <c:extLst>
            <c:ext xmlns:c16="http://schemas.microsoft.com/office/drawing/2014/chart" uri="{C3380CC4-5D6E-409C-BE32-E72D297353CC}">
              <c16:uniqueId val="{00000001-A808-4100-B0D5-EC5A5CC1F092}"/>
            </c:ext>
          </c:extLst>
        </c:ser>
        <c:dLbls>
          <c:showLegendKey val="0"/>
          <c:showVal val="0"/>
          <c:showCatName val="0"/>
          <c:showSerName val="0"/>
          <c:showPercent val="0"/>
          <c:showBubbleSize val="0"/>
        </c:dLbls>
        <c:gapWidth val="150"/>
        <c:axId val="803018815"/>
        <c:axId val="477372287"/>
      </c:barChart>
      <c:lineChart>
        <c:grouping val="standard"/>
        <c:varyColors val="0"/>
        <c:ser>
          <c:idx val="2"/>
          <c:order val="2"/>
          <c:tx>
            <c:strRef>
              <c:f>balance!$D$24</c:f>
              <c:strCache>
                <c:ptCount val="1"/>
                <c:pt idx="0">
                  <c:v>Margen bruto</c:v>
                </c:pt>
              </c:strCache>
            </c:strRef>
          </c:tx>
          <c:spPr>
            <a:ln w="28575" cap="rnd">
              <a:solidFill>
                <a:schemeClr val="accent3"/>
              </a:solidFill>
              <a:round/>
            </a:ln>
            <a:effectLst/>
          </c:spPr>
          <c:marker>
            <c:symbol val="none"/>
          </c:marker>
          <c:cat>
            <c:strRef>
              <c:f>balance!$A$25:$A$29</c:f>
              <c:strCache>
                <c:ptCount val="5"/>
                <c:pt idx="0">
                  <c:v>laboreo</c:v>
                </c:pt>
                <c:pt idx="1">
                  <c:v>Laboreo + Restos poda</c:v>
                </c:pt>
                <c:pt idx="2">
                  <c:v>Cubierta mas picadora</c:v>
                </c:pt>
                <c:pt idx="3">
                  <c:v>Cubierta sin finalizar</c:v>
                </c:pt>
                <c:pt idx="4">
                  <c:v>Adventicias</c:v>
                </c:pt>
              </c:strCache>
            </c:strRef>
          </c:cat>
          <c:val>
            <c:numRef>
              <c:f>balance!$D$25:$D$29</c:f>
              <c:numCache>
                <c:formatCode>_("€"* #,##0.00_);_("€"* \(#,##0.00\);_("€"* "-"??_);_(@_)</c:formatCode>
                <c:ptCount val="5"/>
                <c:pt idx="0">
                  <c:v>701.39422222222242</c:v>
                </c:pt>
                <c:pt idx="1">
                  <c:v>995.9137777777778</c:v>
                </c:pt>
                <c:pt idx="2">
                  <c:v>784.73773913043499</c:v>
                </c:pt>
                <c:pt idx="3">
                  <c:v>513.4065700483095</c:v>
                </c:pt>
                <c:pt idx="4">
                  <c:v>708.95732689210956</c:v>
                </c:pt>
              </c:numCache>
            </c:numRef>
          </c:val>
          <c:smooth val="0"/>
          <c:extLst>
            <c:ext xmlns:c16="http://schemas.microsoft.com/office/drawing/2014/chart" uri="{C3380CC4-5D6E-409C-BE32-E72D297353CC}">
              <c16:uniqueId val="{00000002-A808-4100-B0D5-EC5A5CC1F092}"/>
            </c:ext>
          </c:extLst>
        </c:ser>
        <c:dLbls>
          <c:showLegendKey val="0"/>
          <c:showVal val="0"/>
          <c:showCatName val="0"/>
          <c:showSerName val="0"/>
          <c:showPercent val="0"/>
          <c:showBubbleSize val="0"/>
        </c:dLbls>
        <c:marker val="1"/>
        <c:smooth val="0"/>
        <c:axId val="803018815"/>
        <c:axId val="477372287"/>
      </c:lineChart>
      <c:catAx>
        <c:axId val="80301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77372287"/>
        <c:crosses val="autoZero"/>
        <c:auto val="1"/>
        <c:lblAlgn val="ctr"/>
        <c:lblOffset val="100"/>
        <c:noMultiLvlLbl val="0"/>
      </c:catAx>
      <c:valAx>
        <c:axId val="47737228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0301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7EBC5-1223-4213-979B-FB8BC8F782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EB6876-94E3-4D66-8AEE-83C5D021C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533F7DE-8C6F-4D89-8467-AA3C266163BD}"/>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5" name="Marcador de pie de página 4">
            <a:extLst>
              <a:ext uri="{FF2B5EF4-FFF2-40B4-BE49-F238E27FC236}">
                <a16:creationId xmlns:a16="http://schemas.microsoft.com/office/drawing/2014/main" id="{29B2C661-04C3-4FA0-B2A4-5459304F9E3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4110C43-4D87-4D1F-A421-C865C57775C3}"/>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428904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56AE1-4660-4854-8DA3-DF7CB6B71B3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E8B073-11A0-4FFE-B793-A56AE6114C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CE4FE0-D603-42BA-BD2D-8461DA2B66F3}"/>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5" name="Marcador de pie de página 4">
            <a:extLst>
              <a:ext uri="{FF2B5EF4-FFF2-40B4-BE49-F238E27FC236}">
                <a16:creationId xmlns:a16="http://schemas.microsoft.com/office/drawing/2014/main" id="{D7B05B5D-43B1-44D1-A60A-77D88E2F916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D5DF5CC-FC86-4DC5-80F1-73645A72257E}"/>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217945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AAEE2F-BA68-41FD-81DB-AA9F2792C7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C78A5F4-0932-409C-89FA-578E5513E3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258B30-9235-484E-9472-89F7A6ACF2C7}"/>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5" name="Marcador de pie de página 4">
            <a:extLst>
              <a:ext uri="{FF2B5EF4-FFF2-40B4-BE49-F238E27FC236}">
                <a16:creationId xmlns:a16="http://schemas.microsoft.com/office/drawing/2014/main" id="{E5D17D26-95A7-423A-92ED-E02C7E5A2CB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1D4ED38-5DA8-4703-94C3-5B13365B40CA}"/>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184557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8245F-089B-47F4-A31F-0A3ED3A9FF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195BC4-EE26-40F7-8BC4-4A7C750D0D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CDE021-38BF-4381-9F1C-73D2E9D7EEAE}"/>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5" name="Marcador de pie de página 4">
            <a:extLst>
              <a:ext uri="{FF2B5EF4-FFF2-40B4-BE49-F238E27FC236}">
                <a16:creationId xmlns:a16="http://schemas.microsoft.com/office/drawing/2014/main" id="{08E59F3C-EF31-4027-89DB-8FE5EACD82B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E22E8F4-3FC4-4A6E-8A4C-9C6C904A56B9}"/>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166368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6FA5A-1802-4725-8B24-3366D07ECE1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1DC9DC-BF31-4E3A-A4AA-DF48D9F61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DE7A99D-56A9-4807-95EC-0E831067E471}"/>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5" name="Marcador de pie de página 4">
            <a:extLst>
              <a:ext uri="{FF2B5EF4-FFF2-40B4-BE49-F238E27FC236}">
                <a16:creationId xmlns:a16="http://schemas.microsoft.com/office/drawing/2014/main" id="{0EDDA4D7-2F6B-47D4-96BA-5383DA1FB72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4C34503-F0B5-4AF4-B601-472160C5AB1A}"/>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20364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A1C20-C515-434A-BF63-EFACABB0B53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19733CA-F80F-4039-8CD7-C353A827365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1482F3F-D305-4D1B-AA79-CC3B996C2E1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2793C72-9C84-4DD3-BE91-E525E66EA841}"/>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6" name="Marcador de pie de página 5">
            <a:extLst>
              <a:ext uri="{FF2B5EF4-FFF2-40B4-BE49-F238E27FC236}">
                <a16:creationId xmlns:a16="http://schemas.microsoft.com/office/drawing/2014/main" id="{19420493-DAB4-4072-828B-05B1830E5A5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B671355E-BB6D-484C-9DEA-B481FB640901}"/>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390768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E4EC-E40F-4EB1-9652-56FFE00999B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09311C-5C76-4715-85B4-56496FDE4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B0822C-DFB8-4A1F-924A-6832FD32A2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AB96BC7-42FE-4D1D-9AF8-D594725184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C087718-BD80-42CC-AAD5-9D1B5FBE90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361886-38E2-4794-A533-68D34B5BAC30}"/>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8" name="Marcador de pie de página 7">
            <a:extLst>
              <a:ext uri="{FF2B5EF4-FFF2-40B4-BE49-F238E27FC236}">
                <a16:creationId xmlns:a16="http://schemas.microsoft.com/office/drawing/2014/main" id="{116C43D1-5052-4B15-955B-A19992E67E48}"/>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E5617F0-4BC6-4278-AA35-118A96FBA1BA}"/>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424608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C376A-6C79-4426-B5DD-F5F9D3E2435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CA6E75-FA88-4F5A-8C4B-4E5162A638B7}"/>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4" name="Marcador de pie de página 3">
            <a:extLst>
              <a:ext uri="{FF2B5EF4-FFF2-40B4-BE49-F238E27FC236}">
                <a16:creationId xmlns:a16="http://schemas.microsoft.com/office/drawing/2014/main" id="{ED82EAF2-818D-4EF6-A56C-42C519BFFDBD}"/>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8DF25231-2571-404F-8B5B-261521501959}"/>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367396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EF18E7-BCF5-4548-88C2-6584FB33D57F}"/>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3" name="Marcador de pie de página 2">
            <a:extLst>
              <a:ext uri="{FF2B5EF4-FFF2-40B4-BE49-F238E27FC236}">
                <a16:creationId xmlns:a16="http://schemas.microsoft.com/office/drawing/2014/main" id="{42178E2A-0E30-44E9-B846-087AFB5BD91C}"/>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357D43F8-2133-4E91-A8FF-09B6A4E4C61A}"/>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106302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7FA88-D99F-4211-B540-E89BC69008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03840F-F249-494F-84CF-456E94944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0A1C16-3F9B-4035-B7E9-A9BCA9C57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072B9E-B860-40E1-99CE-0CD68CB0B459}"/>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6" name="Marcador de pie de página 5">
            <a:extLst>
              <a:ext uri="{FF2B5EF4-FFF2-40B4-BE49-F238E27FC236}">
                <a16:creationId xmlns:a16="http://schemas.microsoft.com/office/drawing/2014/main" id="{A89D8E0F-DEE9-4347-A622-7D49B1A986F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931DA261-44B1-43C4-8943-6C0CC775A7A2}"/>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3903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B4B1DA-FD07-4270-B11B-E70E773DD2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28EE3-B87B-4CD5-ACBF-26C086452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E6847FD5-9C07-4B92-8A9C-62EF6AABE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331709-A89A-44DB-BBD1-4798BD641062}"/>
              </a:ext>
            </a:extLst>
          </p:cNvPr>
          <p:cNvSpPr>
            <a:spLocks noGrp="1"/>
          </p:cNvSpPr>
          <p:nvPr>
            <p:ph type="dt" sz="half" idx="10"/>
          </p:nvPr>
        </p:nvSpPr>
        <p:spPr/>
        <p:txBody>
          <a:bodyPr/>
          <a:lstStyle/>
          <a:p>
            <a:fld id="{DD5751D9-3314-4510-8C8F-C145BCE02E7E}" type="datetimeFigureOut">
              <a:rPr lang="es-ES" smtClean="0"/>
              <a:t>14/10/2020</a:t>
            </a:fld>
            <a:endParaRPr lang="es-ES" dirty="0"/>
          </a:p>
        </p:txBody>
      </p:sp>
      <p:sp>
        <p:nvSpPr>
          <p:cNvPr id="6" name="Marcador de pie de página 5">
            <a:extLst>
              <a:ext uri="{FF2B5EF4-FFF2-40B4-BE49-F238E27FC236}">
                <a16:creationId xmlns:a16="http://schemas.microsoft.com/office/drawing/2014/main" id="{F590EEF6-1B33-4672-91F0-E259927530C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D7106F8D-B2D8-4C2D-B312-36D04E77FF58}"/>
              </a:ext>
            </a:extLst>
          </p:cNvPr>
          <p:cNvSpPr>
            <a:spLocks noGrp="1"/>
          </p:cNvSpPr>
          <p:nvPr>
            <p:ph type="sldNum" sz="quarter" idx="12"/>
          </p:nvPr>
        </p:nvSpPr>
        <p:spPr/>
        <p:txBody>
          <a:bodyPr/>
          <a:lstStyle/>
          <a:p>
            <a:fld id="{0623AB7C-B384-4D21-958A-84B90E0D28DE}" type="slidenum">
              <a:rPr lang="es-ES" smtClean="0"/>
              <a:t>‹Nº›</a:t>
            </a:fld>
            <a:endParaRPr lang="es-ES" dirty="0"/>
          </a:p>
        </p:txBody>
      </p:sp>
    </p:spTree>
    <p:extLst>
      <p:ext uri="{BB962C8B-B14F-4D97-AF65-F5344CB8AC3E}">
        <p14:creationId xmlns:p14="http://schemas.microsoft.com/office/powerpoint/2010/main" val="182727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070D12-1786-4CA7-9E94-70D4641A0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BF56A0-74A9-46CB-BCE2-BDE719ACB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578C2-A846-4F22-B356-56651B8A6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751D9-3314-4510-8C8F-C145BCE02E7E}" type="datetimeFigureOut">
              <a:rPr lang="es-ES" smtClean="0"/>
              <a:t>14/10/2020</a:t>
            </a:fld>
            <a:endParaRPr lang="es-ES" dirty="0"/>
          </a:p>
        </p:txBody>
      </p:sp>
      <p:sp>
        <p:nvSpPr>
          <p:cNvPr id="5" name="Marcador de pie de página 4">
            <a:extLst>
              <a:ext uri="{FF2B5EF4-FFF2-40B4-BE49-F238E27FC236}">
                <a16:creationId xmlns:a16="http://schemas.microsoft.com/office/drawing/2014/main" id="{709E9763-58DB-40D0-B776-9EC6C8D43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A663368F-9198-464A-8332-510DE847A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3AB7C-B384-4D21-958A-84B90E0D28DE}" type="slidenum">
              <a:rPr lang="es-ES" smtClean="0"/>
              <a:t>‹Nº›</a:t>
            </a:fld>
            <a:endParaRPr lang="es-ES" dirty="0"/>
          </a:p>
        </p:txBody>
      </p:sp>
    </p:spTree>
    <p:extLst>
      <p:ext uri="{BB962C8B-B14F-4D97-AF65-F5344CB8AC3E}">
        <p14:creationId xmlns:p14="http://schemas.microsoft.com/office/powerpoint/2010/main" val="408564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localhost/Users/jorge/Downloads/https://www.arento.es/wp-content/uploads/2014/12/ArentoLogo30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localhost/Users/jorge/Downloads/https://www.arento.es/wp-content/uploads/2014/12/ArentoLogo300.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localhost/Users/jorge/Downloads/https://www.arento.es/wp-content/uploads/2014/12/ArentoLogo300.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jorge/Downloads/https://www.arento.es/wp-content/uploads/2014/12/ArentoLogo300.jpg" TargetMode="External"/><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67FF2-C55B-4F5A-ACF1-19CE903095AF}"/>
              </a:ext>
            </a:extLst>
          </p:cNvPr>
          <p:cNvSpPr>
            <a:spLocks noGrp="1"/>
          </p:cNvSpPr>
          <p:nvPr>
            <p:ph type="ctrTitle"/>
          </p:nvPr>
        </p:nvSpPr>
        <p:spPr>
          <a:xfrm>
            <a:off x="2201662" y="1227987"/>
            <a:ext cx="8306540" cy="2387600"/>
          </a:xfrm>
        </p:spPr>
        <p:txBody>
          <a:bodyPr>
            <a:normAutofit/>
          </a:bodyPr>
          <a:lstStyle/>
          <a:p>
            <a:pPr marR="555625"/>
            <a:r>
              <a:rPr lang="es-ES_tradnl" sz="2400" b="1" i="1" dirty="0">
                <a:solidFill>
                  <a:srgbClr val="313D4E"/>
                </a:solidFill>
                <a:effectLst/>
                <a:latin typeface="Calibri Light" panose="020F0302020204030204" pitchFamily="34" charset="0"/>
                <a:ea typeface="Calibri" panose="020F0502020204030204" pitchFamily="34" charset="0"/>
              </a:rPr>
              <a:t>Eficiencia Medio Ambiental y Económica del Cultivo de Almendro en Secano</a:t>
            </a:r>
            <a:br>
              <a:rPr lang="es-ES" sz="2400" dirty="0">
                <a:effectLst/>
                <a:latin typeface="Calibri" panose="020F0502020204030204" pitchFamily="34" charset="0"/>
                <a:ea typeface="Calibri" panose="020F0502020204030204" pitchFamily="34" charset="0"/>
              </a:rPr>
            </a:br>
            <a:r>
              <a:rPr lang="es-ES_tradnl" sz="2400" b="1" i="1" dirty="0">
                <a:solidFill>
                  <a:srgbClr val="313D4E"/>
                </a:solidFill>
                <a:effectLst/>
                <a:latin typeface="Calibri Light" panose="020F0302020204030204" pitchFamily="34" charset="0"/>
                <a:ea typeface="Calibri" panose="020F0502020204030204" pitchFamily="34" charset="0"/>
              </a:rPr>
              <a:t>(EMAECAS)</a:t>
            </a:r>
            <a:br>
              <a:rPr lang="es-ES" sz="2400" dirty="0">
                <a:effectLst/>
                <a:latin typeface="Calibri" panose="020F0502020204030204" pitchFamily="34" charset="0"/>
                <a:ea typeface="Calibri" panose="020F0502020204030204" pitchFamily="34" charset="0"/>
              </a:rPr>
            </a:br>
            <a:endParaRPr lang="es-ES" sz="7200" dirty="0"/>
          </a:p>
        </p:txBody>
      </p:sp>
      <p:sp>
        <p:nvSpPr>
          <p:cNvPr id="3" name="Subtítulo 2">
            <a:extLst>
              <a:ext uri="{FF2B5EF4-FFF2-40B4-BE49-F238E27FC236}">
                <a16:creationId xmlns:a16="http://schemas.microsoft.com/office/drawing/2014/main" id="{2E6AF909-79EA-4A3E-ADBF-15B55B3849CA}"/>
              </a:ext>
            </a:extLst>
          </p:cNvPr>
          <p:cNvSpPr>
            <a:spLocks noGrp="1"/>
          </p:cNvSpPr>
          <p:nvPr>
            <p:ph type="subTitle" idx="1"/>
          </p:nvPr>
        </p:nvSpPr>
        <p:spPr>
          <a:xfrm>
            <a:off x="1519464" y="847408"/>
            <a:ext cx="9144000" cy="549910"/>
          </a:xfrm>
        </p:spPr>
        <p:txBody>
          <a:bodyPr/>
          <a:lstStyle/>
          <a:p>
            <a:r>
              <a:rPr lang="es-ES" sz="3200" u="heavy" dirty="0">
                <a:solidFill>
                  <a:srgbClr val="313D4E"/>
                </a:solidFill>
                <a:effectLst/>
                <a:uFill>
                  <a:solidFill>
                    <a:srgbClr val="313E4F"/>
                  </a:solidFill>
                </a:uFill>
                <a:latin typeface="Calibri Light" panose="020F0302020204030204" pitchFamily="34" charset="0"/>
                <a:ea typeface="Calibri" panose="020F0502020204030204" pitchFamily="34" charset="0"/>
              </a:rPr>
              <a:t>Grupo de cooperación</a:t>
            </a:r>
            <a:endParaRPr lang="es-ES" sz="3200" dirty="0">
              <a:effectLst/>
              <a:latin typeface="Calibri" panose="020F0502020204030204" pitchFamily="34" charset="0"/>
              <a:ea typeface="Calibri" panose="020F0502020204030204" pitchFamily="34" charset="0"/>
            </a:endParaRPr>
          </a:p>
          <a:p>
            <a:endParaRPr lang="es-ES" dirty="0"/>
          </a:p>
        </p:txBody>
      </p:sp>
      <p:pic>
        <p:nvPicPr>
          <p:cNvPr id="5" name="Imagen 4" descr="Arento, Grupo Cooperativo Agroalimentario de Aragón">
            <a:extLst>
              <a:ext uri="{FF2B5EF4-FFF2-40B4-BE49-F238E27FC236}">
                <a16:creationId xmlns:a16="http://schemas.microsoft.com/office/drawing/2014/main" id="{F1550166-8064-4A9F-BADA-99175BD18F8C}"/>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48364" y="5474805"/>
            <a:ext cx="1943100" cy="828040"/>
          </a:xfrm>
          <a:prstGeom prst="rect">
            <a:avLst/>
          </a:prstGeom>
          <a:noFill/>
          <a:ln>
            <a:noFill/>
          </a:ln>
        </p:spPr>
      </p:pic>
      <p:pic>
        <p:nvPicPr>
          <p:cNvPr id="6" name="Imagen 5">
            <a:extLst>
              <a:ext uri="{FF2B5EF4-FFF2-40B4-BE49-F238E27FC236}">
                <a16:creationId xmlns:a16="http://schemas.microsoft.com/office/drawing/2014/main" id="{7B50311F-B2A2-453D-BD73-C16637FA7E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8932" y="5861340"/>
            <a:ext cx="1714500" cy="549910"/>
          </a:xfrm>
          <a:prstGeom prst="rect">
            <a:avLst/>
          </a:prstGeom>
          <a:noFill/>
        </p:spPr>
      </p:pic>
      <p:pic>
        <p:nvPicPr>
          <p:cNvPr id="7" name="Imagen 6">
            <a:extLst>
              <a:ext uri="{FF2B5EF4-FFF2-40B4-BE49-F238E27FC236}">
                <a16:creationId xmlns:a16="http://schemas.microsoft.com/office/drawing/2014/main" id="{EAF30F87-FC2A-4D25-BAAC-1EDA8FCB03F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7579" y="5404320"/>
            <a:ext cx="1873885" cy="1155065"/>
          </a:xfrm>
          <a:prstGeom prst="rect">
            <a:avLst/>
          </a:prstGeom>
          <a:noFill/>
          <a:ln>
            <a:noFill/>
          </a:ln>
        </p:spPr>
      </p:pic>
      <p:pic>
        <p:nvPicPr>
          <p:cNvPr id="8" name="Imagen 7">
            <a:extLst>
              <a:ext uri="{FF2B5EF4-FFF2-40B4-BE49-F238E27FC236}">
                <a16:creationId xmlns:a16="http://schemas.microsoft.com/office/drawing/2014/main" id="{2317409D-769E-4C4A-837B-227FA770901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91015" y="5888825"/>
            <a:ext cx="1943100" cy="481330"/>
          </a:xfrm>
          <a:prstGeom prst="rect">
            <a:avLst/>
          </a:prstGeom>
          <a:noFill/>
          <a:ln>
            <a:noFill/>
          </a:ln>
        </p:spPr>
      </p:pic>
      <p:pic>
        <p:nvPicPr>
          <p:cNvPr id="9" name="Imagen 8">
            <a:extLst>
              <a:ext uri="{FF2B5EF4-FFF2-40B4-BE49-F238E27FC236}">
                <a16:creationId xmlns:a16="http://schemas.microsoft.com/office/drawing/2014/main" id="{F1A6CDC2-27B1-4A57-A9E5-EC02AA06A3C7}"/>
              </a:ext>
            </a:extLst>
          </p:cNvPr>
          <p:cNvPicPr>
            <a:picLocks noChangeAspect="1"/>
          </p:cNvPicPr>
          <p:nvPr/>
        </p:nvPicPr>
        <p:blipFill rotWithShape="1">
          <a:blip r:embed="rId7"/>
          <a:srcRect b="28061"/>
          <a:stretch/>
        </p:blipFill>
        <p:spPr>
          <a:xfrm>
            <a:off x="4148364" y="2810812"/>
            <a:ext cx="4258789" cy="2297794"/>
          </a:xfrm>
          <a:prstGeom prst="rect">
            <a:avLst/>
          </a:prstGeom>
        </p:spPr>
      </p:pic>
    </p:spTree>
    <p:extLst>
      <p:ext uri="{BB962C8B-B14F-4D97-AF65-F5344CB8AC3E}">
        <p14:creationId xmlns:p14="http://schemas.microsoft.com/office/powerpoint/2010/main" val="247409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10" name="Marcador de contenido 9">
            <a:extLst>
              <a:ext uri="{FF2B5EF4-FFF2-40B4-BE49-F238E27FC236}">
                <a16:creationId xmlns:a16="http://schemas.microsoft.com/office/drawing/2014/main" id="{4F3408BB-B910-4CCD-8967-03CD245ED403}"/>
              </a:ext>
            </a:extLst>
          </p:cNvPr>
          <p:cNvPicPr>
            <a:picLocks noGrp="1" noChangeAspect="1"/>
          </p:cNvPicPr>
          <p:nvPr>
            <p:ph idx="1"/>
          </p:nvPr>
        </p:nvPicPr>
        <p:blipFill>
          <a:blip r:embed="rId2"/>
          <a:stretch>
            <a:fillRect/>
          </a:stretch>
        </p:blipFill>
        <p:spPr>
          <a:xfrm>
            <a:off x="2368516" y="1402976"/>
            <a:ext cx="6710169" cy="4190468"/>
          </a:xfrm>
          <a:prstGeom prst="rect">
            <a:avLst/>
          </a:prstGeom>
        </p:spPr>
      </p:pic>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45CFBD81-E281-4084-A869-8B5CF30E3B5A}"/>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DISCUSIÓN</a:t>
            </a:r>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305829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graphicFrame>
        <p:nvGraphicFramePr>
          <p:cNvPr id="12" name="Marcador de contenido 11">
            <a:extLst>
              <a:ext uri="{FF2B5EF4-FFF2-40B4-BE49-F238E27FC236}">
                <a16:creationId xmlns:a16="http://schemas.microsoft.com/office/drawing/2014/main" id="{1BD6A295-0132-4AB1-B873-3A568C134646}"/>
              </a:ext>
            </a:extLst>
          </p:cNvPr>
          <p:cNvGraphicFramePr>
            <a:graphicFrameLocks noGrp="1"/>
          </p:cNvGraphicFramePr>
          <p:nvPr>
            <p:ph idx="1"/>
            <p:extLst>
              <p:ext uri="{D42A27DB-BD31-4B8C-83A1-F6EECF244321}">
                <p14:modId xmlns:p14="http://schemas.microsoft.com/office/powerpoint/2010/main" val="3135880926"/>
              </p:ext>
            </p:extLst>
          </p:nvPr>
        </p:nvGraphicFramePr>
        <p:xfrm>
          <a:off x="4514253" y="3511170"/>
          <a:ext cx="6351184" cy="2642960"/>
        </p:xfrm>
        <a:graphic>
          <a:graphicData uri="http://schemas.openxmlformats.org/drawingml/2006/table">
            <a:tbl>
              <a:tblPr firstRow="1" firstCol="1" bandRow="1"/>
              <a:tblGrid>
                <a:gridCol w="1226215">
                  <a:extLst>
                    <a:ext uri="{9D8B030D-6E8A-4147-A177-3AD203B41FA5}">
                      <a16:colId xmlns:a16="http://schemas.microsoft.com/office/drawing/2014/main" val="3134947304"/>
                    </a:ext>
                  </a:extLst>
                </a:gridCol>
                <a:gridCol w="2051054">
                  <a:extLst>
                    <a:ext uri="{9D8B030D-6E8A-4147-A177-3AD203B41FA5}">
                      <a16:colId xmlns:a16="http://schemas.microsoft.com/office/drawing/2014/main" val="3402091295"/>
                    </a:ext>
                  </a:extLst>
                </a:gridCol>
                <a:gridCol w="1670242">
                  <a:extLst>
                    <a:ext uri="{9D8B030D-6E8A-4147-A177-3AD203B41FA5}">
                      <a16:colId xmlns:a16="http://schemas.microsoft.com/office/drawing/2014/main" val="1673314558"/>
                    </a:ext>
                  </a:extLst>
                </a:gridCol>
                <a:gridCol w="1403673">
                  <a:extLst>
                    <a:ext uri="{9D8B030D-6E8A-4147-A177-3AD203B41FA5}">
                      <a16:colId xmlns:a16="http://schemas.microsoft.com/office/drawing/2014/main" val="498830724"/>
                    </a:ext>
                  </a:extLst>
                </a:gridCol>
              </a:tblGrid>
              <a:tr h="264296">
                <a:tc>
                  <a:txBody>
                    <a:bodyPr/>
                    <a:lstStyle/>
                    <a:p>
                      <a:pPr algn="ctr"/>
                      <a:r>
                        <a:rPr lang="es-ES" sz="16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0-10 cm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10-30 cm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30-60 cm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744910"/>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(ppm)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23,8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17,8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7,2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2980332"/>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 (ppm)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195,6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182,1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151,7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36273561"/>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 (ppm)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253,1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295,3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344,7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64063519"/>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 (ppm)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16069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17529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20784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66971524"/>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8,21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8,17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8,23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53928914"/>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 (dS/m)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0,19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0,22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0,19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46658499"/>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total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0,14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0,13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0,11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91486369"/>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CaCO</a:t>
                      </a:r>
                      <a:r>
                        <a:rPr lang="es-ES" sz="16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30,54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28,91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32,16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63804489"/>
                  </a:ext>
                </a:extLst>
              </a:tr>
              <a:tr h="264296">
                <a:tc>
                  <a:txBody>
                    <a:bodyPr/>
                    <a:lstStyle/>
                    <a:p>
                      <a:pPr algn="just"/>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17,44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17,68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600" dirty="0">
                          <a:effectLst/>
                          <a:latin typeface="Calibri Light" panose="020F0302020204030204" pitchFamily="34" charset="0"/>
                          <a:ea typeface="Calibri" panose="020F0502020204030204" pitchFamily="34" charset="0"/>
                          <a:cs typeface="Times New Roman" panose="02020603050405020304" pitchFamily="18" charset="0"/>
                        </a:rPr>
                        <a:t>18.03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8413"/>
                  </a:ext>
                </a:extLst>
              </a:tr>
            </a:tbl>
          </a:graphicData>
        </a:graphic>
      </p:graphicFrame>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2D5C7265-77F3-44EA-AA4B-45D3249832CF}"/>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Evaluación de la fertilidad del suelo</a:t>
            </a:r>
          </a:p>
          <a:p>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
        <p:nvSpPr>
          <p:cNvPr id="13" name="Rectangle 2">
            <a:extLst>
              <a:ext uri="{FF2B5EF4-FFF2-40B4-BE49-F238E27FC236}">
                <a16:creationId xmlns:a16="http://schemas.microsoft.com/office/drawing/2014/main" id="{06542C05-D30F-4140-BC6B-F4BDD36AC38D}"/>
              </a:ext>
            </a:extLst>
          </p:cNvPr>
          <p:cNvSpPr>
            <a:spLocks noChangeArrowheads="1"/>
          </p:cNvSpPr>
          <p:nvPr/>
        </p:nvSpPr>
        <p:spPr bwMode="auto">
          <a:xfrm>
            <a:off x="691243" y="1431752"/>
            <a:ext cx="1051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Ensayo de Sierra de Luna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El suelo en donde se estableció el ensayo de Sierra de Luna se trata de un suelo típico de la zona: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altos contenidos de calcio (representado por un nivel alto de pH)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El fósforo disponible está en un rango medio (en la capa superficial del suelo) y en un rango bajo (en capas profundas de suelo).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Valores de salinidad son bajos y, por tanto, no limitantes.  </a:t>
            </a:r>
            <a:endParaRPr kumimoji="0" lang="es-ES" altLang="es-ES" sz="1200" b="0" i="0" u="none" strike="noStrike" cap="none" normalizeH="0" baseline="0" dirty="0">
              <a:ln>
                <a:noFill/>
              </a:ln>
              <a:solidFill>
                <a:schemeClr val="tx1"/>
              </a:solidFill>
              <a:effectLst/>
            </a:endParaRPr>
          </a:p>
        </p:txBody>
      </p:sp>
      <p:sp>
        <p:nvSpPr>
          <p:cNvPr id="15" name="CuadroTexto 14">
            <a:extLst>
              <a:ext uri="{FF2B5EF4-FFF2-40B4-BE49-F238E27FC236}">
                <a16:creationId xmlns:a16="http://schemas.microsoft.com/office/drawing/2014/main" id="{17DBD12D-819E-4778-AFD9-8148908DA942}"/>
              </a:ext>
            </a:extLst>
          </p:cNvPr>
          <p:cNvSpPr txBox="1"/>
          <p:nvPr/>
        </p:nvSpPr>
        <p:spPr>
          <a:xfrm>
            <a:off x="707223" y="3955487"/>
            <a:ext cx="3465624"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Tabla 1. Caracterización inicial del suelo en el ensayo de Sierra de Luna para tres profundidades del suelo: 0-10, 10-30 y 30-60 cm. El muestreo se realizó en noviembre de 2018. </a:t>
            </a:r>
            <a:endParaRPr kumimoji="0" lang="es-ES" altLang="es-ES"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0586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917804" y="427269"/>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11" name="CuadroTexto 10">
            <a:extLst>
              <a:ext uri="{FF2B5EF4-FFF2-40B4-BE49-F238E27FC236}">
                <a16:creationId xmlns:a16="http://schemas.microsoft.com/office/drawing/2014/main" id="{AAA1D7A1-61C6-4F23-86AB-2178B9997DDA}"/>
              </a:ext>
            </a:extLst>
          </p:cNvPr>
          <p:cNvSpPr txBox="1"/>
          <p:nvPr/>
        </p:nvSpPr>
        <p:spPr>
          <a:xfrm>
            <a:off x="774577" y="1360866"/>
            <a:ext cx="10515600" cy="2308324"/>
          </a:xfrm>
          <a:prstGeom prst="rect">
            <a:avLst/>
          </a:prstGeom>
          <a:noFill/>
        </p:spPr>
        <p:txBody>
          <a:bodyPr wrap="square">
            <a:spAutoFit/>
          </a:bodyPr>
          <a:lstStyle/>
          <a:p>
            <a:pPr algn="just"/>
            <a:r>
              <a:rPr kumimoji="0" lang="es-ES" altLang="es-ES" sz="18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Ensayo de Sierra de Luna</a:t>
            </a:r>
            <a:endParaRPr kumimoji="0" lang="es-ES" altLang="es-ES" sz="1100" b="0" i="0" u="none" strike="noStrike" cap="none" normalizeH="0" baseline="0" dirty="0">
              <a:ln>
                <a:noFill/>
              </a:ln>
              <a:solidFill>
                <a:schemeClr val="tx1"/>
              </a:solidFill>
              <a:effectLst/>
            </a:endParaRPr>
          </a:p>
          <a:p>
            <a:pPr algn="just"/>
            <a:r>
              <a:rPr lang="es-ES" sz="1800" dirty="0">
                <a:effectLst/>
                <a:latin typeface="Calibri Light" panose="020F0302020204030204" pitchFamily="34" charset="0"/>
                <a:ea typeface="Calibri" panose="020F0502020204030204" pitchFamily="34" charset="0"/>
              </a:rPr>
              <a:t>El muestreo de fertilidad realizado en noviembre de 2019 muestra diferencias importantes entre profundidades de suelo. De esta manera, la mayoría de parámetros evaluados mostraron un mayor contenido en los primeros 30 cm de suelo. Así, por ejemplo, el P, K y Ca fueron mayores en los primeros 30 cm de suelo en comparación con los siguientes 30-60 cm. </a:t>
            </a:r>
          </a:p>
          <a:p>
            <a:pPr algn="just"/>
            <a:r>
              <a:rPr lang="es-ES" sz="1800" dirty="0">
                <a:effectLst/>
                <a:latin typeface="Calibri Light" panose="020F0302020204030204" pitchFamily="34" charset="0"/>
                <a:ea typeface="Calibri" panose="020F0502020204030204" pitchFamily="34" charset="0"/>
              </a:rPr>
              <a:t>Sin embargo, los valores de capacidad de intercambio catiónico (CIC) fueron similares independientemente de la profundidad de suelo. </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p:txBody>
      </p:sp>
      <p:graphicFrame>
        <p:nvGraphicFramePr>
          <p:cNvPr id="12" name="Tabla 11">
            <a:extLst>
              <a:ext uri="{FF2B5EF4-FFF2-40B4-BE49-F238E27FC236}">
                <a16:creationId xmlns:a16="http://schemas.microsoft.com/office/drawing/2014/main" id="{5BAB1A4C-95E1-4E9E-9D58-D4E2B8A76907}"/>
              </a:ext>
            </a:extLst>
          </p:cNvPr>
          <p:cNvGraphicFramePr>
            <a:graphicFrameLocks noGrp="1"/>
          </p:cNvGraphicFramePr>
          <p:nvPr>
            <p:extLst>
              <p:ext uri="{D42A27DB-BD31-4B8C-83A1-F6EECF244321}">
                <p14:modId xmlns:p14="http://schemas.microsoft.com/office/powerpoint/2010/main" val="272638201"/>
              </p:ext>
            </p:extLst>
          </p:nvPr>
        </p:nvGraphicFramePr>
        <p:xfrm>
          <a:off x="5956917" y="3392191"/>
          <a:ext cx="4905147" cy="2342781"/>
        </p:xfrm>
        <a:graphic>
          <a:graphicData uri="http://schemas.openxmlformats.org/drawingml/2006/table">
            <a:tbl>
              <a:tblPr firstRow="1" firstCol="1" bandRow="1"/>
              <a:tblGrid>
                <a:gridCol w="1474060">
                  <a:extLst>
                    <a:ext uri="{9D8B030D-6E8A-4147-A177-3AD203B41FA5}">
                      <a16:colId xmlns:a16="http://schemas.microsoft.com/office/drawing/2014/main" val="2872511757"/>
                    </a:ext>
                  </a:extLst>
                </a:gridCol>
                <a:gridCol w="1875652">
                  <a:extLst>
                    <a:ext uri="{9D8B030D-6E8A-4147-A177-3AD203B41FA5}">
                      <a16:colId xmlns:a16="http://schemas.microsoft.com/office/drawing/2014/main" val="457695946"/>
                    </a:ext>
                  </a:extLst>
                </a:gridCol>
                <a:gridCol w="1555435">
                  <a:extLst>
                    <a:ext uri="{9D8B030D-6E8A-4147-A177-3AD203B41FA5}">
                      <a16:colId xmlns:a16="http://schemas.microsoft.com/office/drawing/2014/main" val="580997870"/>
                    </a:ext>
                  </a:extLst>
                </a:gridCol>
              </a:tblGrid>
              <a:tr h="334683">
                <a:tc>
                  <a:txBody>
                    <a:bodyPr/>
                    <a:lstStyle/>
                    <a:p>
                      <a:pPr algn="ctr"/>
                      <a:r>
                        <a:rPr lang="es-ES" sz="18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0-30 cm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30-60 cm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3619"/>
                  </a:ext>
                </a:extLst>
              </a:tr>
              <a:tr h="334683">
                <a:tc>
                  <a:txBody>
                    <a:bodyPr/>
                    <a:lstStyle/>
                    <a:p>
                      <a:pPr algn="just"/>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(ppm)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17,7 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5,9 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7409385"/>
                  </a:ext>
                </a:extLst>
              </a:tr>
              <a:tr h="334683">
                <a:tc>
                  <a:txBody>
                    <a:bodyPr/>
                    <a:lstStyle/>
                    <a:p>
                      <a:pPr algn="just"/>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 (ppm)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174 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147 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36886360"/>
                  </a:ext>
                </a:extLst>
              </a:tr>
              <a:tr h="334683">
                <a:tc>
                  <a:txBody>
                    <a:bodyPr/>
                    <a:lstStyle/>
                    <a:p>
                      <a:pPr algn="just"/>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 (ppm)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273 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328 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24237582"/>
                  </a:ext>
                </a:extLst>
              </a:tr>
              <a:tr h="334683">
                <a:tc>
                  <a:txBody>
                    <a:bodyPr/>
                    <a:lstStyle/>
                    <a:p>
                      <a:pPr algn="just"/>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 (ppm)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18618 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21360 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30935292"/>
                  </a:ext>
                </a:extLst>
              </a:tr>
              <a:tr h="334683">
                <a:tc>
                  <a:txBody>
                    <a:bodyPr/>
                    <a:lstStyle/>
                    <a:p>
                      <a:pPr algn="just"/>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7,7 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7,8 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94578844"/>
                  </a:ext>
                </a:extLst>
              </a:tr>
              <a:tr h="334683">
                <a:tc>
                  <a:txBody>
                    <a:bodyPr/>
                    <a:lstStyle/>
                    <a:p>
                      <a:pPr algn="just"/>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17,4 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800" dirty="0">
                          <a:effectLst/>
                          <a:latin typeface="Calibri Light" panose="020F0302020204030204" pitchFamily="34" charset="0"/>
                          <a:ea typeface="Calibri" panose="020F0502020204030204" pitchFamily="34" charset="0"/>
                          <a:cs typeface="Times New Roman" panose="02020603050405020304" pitchFamily="18" charset="0"/>
                        </a:rPr>
                        <a:t>17,7 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065606"/>
                  </a:ext>
                </a:extLst>
              </a:tr>
            </a:tbl>
          </a:graphicData>
        </a:graphic>
      </p:graphicFrame>
      <p:sp>
        <p:nvSpPr>
          <p:cNvPr id="14" name="CuadroTexto 13">
            <a:extLst>
              <a:ext uri="{FF2B5EF4-FFF2-40B4-BE49-F238E27FC236}">
                <a16:creationId xmlns:a16="http://schemas.microsoft.com/office/drawing/2014/main" id="{95AA9598-E6E7-43E7-901F-78B0760841FC}"/>
              </a:ext>
            </a:extLst>
          </p:cNvPr>
          <p:cNvSpPr txBox="1"/>
          <p:nvPr/>
        </p:nvSpPr>
        <p:spPr>
          <a:xfrm>
            <a:off x="917804" y="3668759"/>
            <a:ext cx="4648495" cy="1754326"/>
          </a:xfrm>
          <a:prstGeom prst="rect">
            <a:avLst/>
          </a:prstGeom>
          <a:noFill/>
        </p:spPr>
        <p:txBody>
          <a:bodyPr wrap="square">
            <a:spAutoFit/>
          </a:bodyPr>
          <a:lstStyle/>
          <a:p>
            <a:pPr algn="just"/>
            <a:r>
              <a:rPr lang="es-ES" sz="1800" dirty="0">
                <a:effectLst/>
                <a:latin typeface="Calibri Light" panose="020F0302020204030204" pitchFamily="34" charset="0"/>
                <a:ea typeface="Calibri" panose="020F0502020204030204" pitchFamily="34" charset="0"/>
              </a:rPr>
              <a:t>Tabla 2. Resultados del muestreo de fertilidad del suelo realizado en el ensayo de Sierra de Luna para dos profundidades del suelo: 0-30 y 30-60 cm. Para un mismo parámetro, letras diferentes indican diferencias significativas entre profundidades del suelo (</a:t>
            </a:r>
            <a:r>
              <a:rPr lang="es-ES" sz="1800" i="1" dirty="0">
                <a:effectLst/>
                <a:latin typeface="Calibri Light" panose="020F0302020204030204" pitchFamily="34" charset="0"/>
                <a:ea typeface="Calibri" panose="020F0502020204030204" pitchFamily="34" charset="0"/>
              </a:rPr>
              <a:t>P</a:t>
            </a:r>
            <a:r>
              <a:rPr lang="es-ES" sz="1800" dirty="0">
                <a:effectLst/>
                <a:latin typeface="Calibri Light" panose="020F0302020204030204" pitchFamily="34" charset="0"/>
                <a:ea typeface="Calibri" panose="020F0502020204030204" pitchFamily="34" charset="0"/>
              </a:rPr>
              <a:t>&lt;0,05).</a:t>
            </a:r>
            <a:endParaRPr lang="es-ES" sz="1800" dirty="0">
              <a:effectLst/>
              <a:latin typeface="Calibri" panose="020F0502020204030204" pitchFamily="34" charset="0"/>
              <a:ea typeface="Calibri" panose="020F0502020204030204" pitchFamily="34" charset="0"/>
            </a:endParaRPr>
          </a:p>
        </p:txBody>
      </p:sp>
      <p:sp>
        <p:nvSpPr>
          <p:cNvPr id="16" name="Marcador de contenido 2">
            <a:extLst>
              <a:ext uri="{FF2B5EF4-FFF2-40B4-BE49-F238E27FC236}">
                <a16:creationId xmlns:a16="http://schemas.microsoft.com/office/drawing/2014/main" id="{5A65AA02-50FA-4C6E-BA27-E66A1095D6C6}"/>
              </a:ext>
            </a:extLst>
          </p:cNvPr>
          <p:cNvSpPr txBox="1">
            <a:spLocks/>
          </p:cNvSpPr>
          <p:nvPr/>
        </p:nvSpPr>
        <p:spPr>
          <a:xfrm>
            <a:off x="838200" y="96507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Evaluación de la fertilidad del suelo</a:t>
            </a:r>
          </a:p>
          <a:p>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349883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259275BC-804D-4AB8-9109-D51835CA8297}"/>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Evaluación de la fertilidad del suelo</a:t>
            </a:r>
          </a:p>
          <a:p>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
        <p:nvSpPr>
          <p:cNvPr id="12" name="CuadroTexto 11">
            <a:extLst>
              <a:ext uri="{FF2B5EF4-FFF2-40B4-BE49-F238E27FC236}">
                <a16:creationId xmlns:a16="http://schemas.microsoft.com/office/drawing/2014/main" id="{CBDD75CE-9296-4DD0-9356-175F90BFBE5C}"/>
              </a:ext>
            </a:extLst>
          </p:cNvPr>
          <p:cNvSpPr txBox="1"/>
          <p:nvPr/>
        </p:nvSpPr>
        <p:spPr>
          <a:xfrm>
            <a:off x="1049785" y="1723727"/>
            <a:ext cx="4960398" cy="1384995"/>
          </a:xfrm>
          <a:prstGeom prst="rect">
            <a:avLst/>
          </a:prstGeom>
          <a:noFill/>
        </p:spPr>
        <p:txBody>
          <a:bodyPr wrap="square">
            <a:spAutoFit/>
          </a:bodyPr>
          <a:lstStyle/>
          <a:p>
            <a:pPr algn="just"/>
            <a:r>
              <a:rPr lang="es-ES" sz="1400" b="1" dirty="0">
                <a:effectLst/>
                <a:latin typeface="Calibri Light" panose="020F0302020204030204" pitchFamily="34" charset="0"/>
                <a:ea typeface="Calibri" panose="020F0502020204030204" pitchFamily="34" charset="0"/>
              </a:rPr>
              <a:t>CONTENIDO EN K.</a:t>
            </a:r>
          </a:p>
          <a:p>
            <a:pPr algn="just"/>
            <a:r>
              <a:rPr lang="es-ES" sz="1400" dirty="0">
                <a:effectLst/>
                <a:latin typeface="Calibri Light" panose="020F0302020204030204" pitchFamily="34" charset="0"/>
                <a:ea typeface="Calibri" panose="020F0502020204030204" pitchFamily="34" charset="0"/>
              </a:rPr>
              <a:t>Se obtuvieron diferencias significativas para el contenido de K en el suelo entre los diferentes tratamientos evaluados . En concreto, el tratamiento de laboreo + restos de poda presentó el mayor valor medio de K con 179.83 mg/L, mientras que el tratamiento de adventicias obtuvo el menor contenido de K con 146.17 mg/L .</a:t>
            </a:r>
            <a:endParaRPr lang="es-ES" sz="1400" dirty="0">
              <a:effectLst/>
              <a:latin typeface="Calibri" panose="020F0502020204030204" pitchFamily="34" charset="0"/>
              <a:ea typeface="Calibri" panose="020F0502020204030204" pitchFamily="34" charset="0"/>
            </a:endParaRPr>
          </a:p>
        </p:txBody>
      </p:sp>
      <p:pic>
        <p:nvPicPr>
          <p:cNvPr id="15" name="Imagen 14">
            <a:extLst>
              <a:ext uri="{FF2B5EF4-FFF2-40B4-BE49-F238E27FC236}">
                <a16:creationId xmlns:a16="http://schemas.microsoft.com/office/drawing/2014/main" id="{64E79B77-63C6-480A-A8C3-CDC1A13B7B3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55751" y="1385581"/>
            <a:ext cx="4024754" cy="2497187"/>
          </a:xfrm>
          <a:prstGeom prst="rect">
            <a:avLst/>
          </a:prstGeom>
          <a:noFill/>
        </p:spPr>
      </p:pic>
      <p:pic>
        <p:nvPicPr>
          <p:cNvPr id="16" name="Imagen 15">
            <a:extLst>
              <a:ext uri="{FF2B5EF4-FFF2-40B4-BE49-F238E27FC236}">
                <a16:creationId xmlns:a16="http://schemas.microsoft.com/office/drawing/2014/main" id="{5AD4BE73-0226-4A69-B3D0-00DB813F40CE}"/>
              </a:ext>
            </a:extLst>
          </p:cNvPr>
          <p:cNvPicPr>
            <a:picLocks noChangeAspect="1"/>
          </p:cNvPicPr>
          <p:nvPr/>
        </p:nvPicPr>
        <p:blipFill>
          <a:blip r:embed="rId8"/>
          <a:stretch>
            <a:fillRect/>
          </a:stretch>
        </p:blipFill>
        <p:spPr>
          <a:xfrm>
            <a:off x="1097464" y="3514471"/>
            <a:ext cx="4138786" cy="2487675"/>
          </a:xfrm>
          <a:prstGeom prst="rect">
            <a:avLst/>
          </a:prstGeom>
        </p:spPr>
      </p:pic>
      <p:sp>
        <p:nvSpPr>
          <p:cNvPr id="18" name="CuadroTexto 17">
            <a:extLst>
              <a:ext uri="{FF2B5EF4-FFF2-40B4-BE49-F238E27FC236}">
                <a16:creationId xmlns:a16="http://schemas.microsoft.com/office/drawing/2014/main" id="{48C4B3F3-DF44-4958-9765-B0682EF511EA}"/>
              </a:ext>
            </a:extLst>
          </p:cNvPr>
          <p:cNvSpPr txBox="1"/>
          <p:nvPr/>
        </p:nvSpPr>
        <p:spPr>
          <a:xfrm>
            <a:off x="6162553" y="4070910"/>
            <a:ext cx="4978153" cy="2308324"/>
          </a:xfrm>
          <a:prstGeom prst="rect">
            <a:avLst/>
          </a:prstGeom>
          <a:noFill/>
        </p:spPr>
        <p:txBody>
          <a:bodyPr wrap="square">
            <a:spAutoFit/>
          </a:bodyPr>
          <a:lstStyle/>
          <a:p>
            <a:pPr algn="just"/>
            <a:r>
              <a:rPr lang="es-ES" b="1" dirty="0">
                <a:latin typeface="Calibri Light" panose="020F0302020204030204" pitchFamily="34" charset="0"/>
                <a:ea typeface="Calibri" panose="020F0502020204030204" pitchFamily="34" charset="0"/>
              </a:rPr>
              <a:t>C</a:t>
            </a:r>
            <a:r>
              <a:rPr lang="es-ES" sz="1800" b="1" dirty="0">
                <a:effectLst/>
                <a:latin typeface="Calibri Light" panose="020F0302020204030204" pitchFamily="34" charset="0"/>
                <a:ea typeface="Calibri" panose="020F0502020204030204" pitchFamily="34" charset="0"/>
              </a:rPr>
              <a:t>ontenido de Ca.</a:t>
            </a:r>
          </a:p>
          <a:p>
            <a:pPr algn="just"/>
            <a:r>
              <a:rPr lang="es-ES" sz="1800" b="1" dirty="0">
                <a:effectLst/>
                <a:latin typeface="Calibri Light" panose="020F0302020204030204" pitchFamily="34" charset="0"/>
                <a:ea typeface="Calibri" panose="020F0502020204030204" pitchFamily="34" charset="0"/>
              </a:rPr>
              <a:t> S</a:t>
            </a:r>
            <a:r>
              <a:rPr lang="es-ES" sz="1800" dirty="0">
                <a:effectLst/>
                <a:latin typeface="Calibri Light" panose="020F0302020204030204" pitchFamily="34" charset="0"/>
                <a:ea typeface="Calibri" panose="020F0502020204030204" pitchFamily="34" charset="0"/>
              </a:rPr>
              <a:t>e obtuvieron diferencias significativas entre tratamientos. El tratamiento de adventicias fue el que presentó el mayor contenido de Ca con un total de 23200 mg/L, mientras que el de cubierta + picadora fue el tratamiento con un menor contenido en Ca, con un valor de 18028 mg/L .</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p:txBody>
      </p:sp>
      <p:sp>
        <p:nvSpPr>
          <p:cNvPr id="19" name="Flecha: a la derecha 18">
            <a:extLst>
              <a:ext uri="{FF2B5EF4-FFF2-40B4-BE49-F238E27FC236}">
                <a16:creationId xmlns:a16="http://schemas.microsoft.com/office/drawing/2014/main" id="{ACDB9D82-9F28-44B6-A4EE-784F4C2EE2AC}"/>
              </a:ext>
            </a:extLst>
          </p:cNvPr>
          <p:cNvSpPr/>
          <p:nvPr/>
        </p:nvSpPr>
        <p:spPr>
          <a:xfrm>
            <a:off x="6249880" y="2299317"/>
            <a:ext cx="488271" cy="315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lecha: a la derecha 20">
            <a:extLst>
              <a:ext uri="{FF2B5EF4-FFF2-40B4-BE49-F238E27FC236}">
                <a16:creationId xmlns:a16="http://schemas.microsoft.com/office/drawing/2014/main" id="{408BCCD4-3008-4673-8A47-B75D57521BC3}"/>
              </a:ext>
            </a:extLst>
          </p:cNvPr>
          <p:cNvSpPr/>
          <p:nvPr/>
        </p:nvSpPr>
        <p:spPr>
          <a:xfrm rot="10800000">
            <a:off x="5558932" y="4570841"/>
            <a:ext cx="488271" cy="315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1056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sp>
        <p:nvSpPr>
          <p:cNvPr id="3" name="Marcador de contenido 2">
            <a:extLst>
              <a:ext uri="{FF2B5EF4-FFF2-40B4-BE49-F238E27FC236}">
                <a16:creationId xmlns:a16="http://schemas.microsoft.com/office/drawing/2014/main" id="{EC694A12-8ADD-4092-80D7-08701AF606EC}"/>
              </a:ext>
            </a:extLst>
          </p:cNvPr>
          <p:cNvSpPr>
            <a:spLocks noGrp="1"/>
          </p:cNvSpPr>
          <p:nvPr>
            <p:ph idx="1"/>
          </p:nvPr>
        </p:nvSpPr>
        <p:spPr>
          <a:xfrm>
            <a:off x="878002" y="1427842"/>
            <a:ext cx="10435996" cy="4486276"/>
          </a:xfrm>
        </p:spPr>
        <p:txBody>
          <a:bodyPr>
            <a:normAutofit/>
          </a:bodyPr>
          <a:lstStyle/>
          <a:p>
            <a:pPr marL="0" indent="0">
              <a:buNone/>
            </a:pPr>
            <a:r>
              <a:rPr lang="es-ES" sz="1800" b="1" dirty="0">
                <a:effectLst/>
                <a:latin typeface="Calibri Light" panose="020F0302020204030204" pitchFamily="34" charset="0"/>
                <a:ea typeface="Calibri" panose="020F0502020204030204" pitchFamily="34" charset="0"/>
              </a:rPr>
              <a:t>Ensayo de Híjar</a:t>
            </a:r>
            <a:endParaRPr lang="es-ES" sz="1800" dirty="0">
              <a:effectLst/>
              <a:latin typeface="Calibri" panose="020F0502020204030204" pitchFamily="34" charset="0"/>
              <a:ea typeface="Calibri" panose="020F0502020204030204" pitchFamily="34" charset="0"/>
            </a:endParaRPr>
          </a:p>
          <a:p>
            <a:pPr marL="0" indent="0" algn="just">
              <a:buNone/>
            </a:pPr>
            <a:r>
              <a:rPr lang="es-ES" sz="1800" dirty="0">
                <a:effectLst/>
                <a:latin typeface="Calibri Light" panose="020F0302020204030204" pitchFamily="34" charset="0"/>
                <a:ea typeface="Calibri" panose="020F0502020204030204" pitchFamily="34" charset="0"/>
              </a:rPr>
              <a:t>Al igual que sucedió en el ensayo de Sierra de Luna, el suelo en donde se estableció el ensayo de Híjar consistió también en un suelo típico de la zona:</a:t>
            </a:r>
          </a:p>
          <a:p>
            <a:pPr algn="just">
              <a:buFontTx/>
              <a:buChar char="-"/>
            </a:pPr>
            <a:r>
              <a:rPr lang="es-ES" sz="1800" dirty="0">
                <a:latin typeface="Calibri Light" panose="020F0302020204030204" pitchFamily="34" charset="0"/>
                <a:ea typeface="Calibri" panose="020F0502020204030204" pitchFamily="34" charset="0"/>
              </a:rPr>
              <a:t>A</a:t>
            </a:r>
            <a:r>
              <a:rPr lang="es-ES" sz="1800" dirty="0">
                <a:effectLst/>
                <a:latin typeface="Calibri Light" panose="020F0302020204030204" pitchFamily="34" charset="0"/>
                <a:ea typeface="Calibri" panose="020F0502020204030204" pitchFamily="34" charset="0"/>
              </a:rPr>
              <a:t>ltos contenidos de calcio debido a su material parental también representado por un nivel alto de pH </a:t>
            </a:r>
          </a:p>
          <a:p>
            <a:pPr algn="just">
              <a:buFontTx/>
              <a:buChar char="-"/>
            </a:pPr>
            <a:r>
              <a:rPr lang="es-ES" sz="1800" dirty="0">
                <a:effectLst/>
                <a:latin typeface="Calibri Light" panose="020F0302020204030204" pitchFamily="34" charset="0"/>
                <a:ea typeface="Calibri" panose="020F0502020204030204" pitchFamily="34" charset="0"/>
              </a:rPr>
              <a:t>El fósforo disponible está en un rango medio-alto (capa superficial del suelo) y un rango muy bajo (en capas profundas de suelo).</a:t>
            </a:r>
          </a:p>
          <a:p>
            <a:pPr algn="just">
              <a:buFontTx/>
              <a:buChar char="-"/>
            </a:pPr>
            <a:r>
              <a:rPr lang="es-ES" sz="1800" dirty="0">
                <a:effectLst/>
                <a:latin typeface="Calibri Light" panose="020F0302020204030204" pitchFamily="34" charset="0"/>
                <a:ea typeface="Calibri" panose="020F0502020204030204" pitchFamily="34" charset="0"/>
              </a:rPr>
              <a:t> </a:t>
            </a:r>
            <a:r>
              <a:rPr lang="es-ES" sz="1800" dirty="0">
                <a:latin typeface="Calibri Light" panose="020F0302020204030204" pitchFamily="34" charset="0"/>
                <a:ea typeface="Calibri" panose="020F0502020204030204" pitchFamily="34" charset="0"/>
              </a:rPr>
              <a:t>Valores </a:t>
            </a:r>
            <a:r>
              <a:rPr lang="es-ES" sz="1800" dirty="0">
                <a:effectLst/>
                <a:latin typeface="Calibri Light" panose="020F0302020204030204" pitchFamily="34" charset="0"/>
                <a:ea typeface="Calibri" panose="020F0502020204030204" pitchFamily="34" charset="0"/>
              </a:rPr>
              <a:t>de salinidad son bajos y, por tanto, no limitantes.  </a:t>
            </a:r>
            <a:endParaRPr lang="es-ES" sz="1800" dirty="0">
              <a:effectLst/>
              <a:latin typeface="Calibri" panose="020F0502020204030204" pitchFamily="34" charset="0"/>
              <a:ea typeface="Calibri" panose="020F0502020204030204" pitchFamily="34" charset="0"/>
            </a:endParaRPr>
          </a:p>
          <a:p>
            <a:endParaRPr lang="es-ES" sz="1800" dirty="0"/>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CFB852B1-5522-4CAD-845E-1F6D38AA8041}"/>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Evaluación de la fertilidad del suelo</a:t>
            </a:r>
          </a:p>
          <a:p>
            <a:endParaRPr lang="es-ES" sz="1800" b="1" kern="0" spc="-55" dirty="0">
              <a:latin typeface="Calibri" panose="020F0502020204030204" pitchFamily="34" charset="0"/>
              <a:ea typeface="Calibri" panose="020F0502020204030204" pitchFamily="34" charset="0"/>
            </a:endParaRPr>
          </a:p>
        </p:txBody>
      </p:sp>
      <p:graphicFrame>
        <p:nvGraphicFramePr>
          <p:cNvPr id="10" name="Tabla 9">
            <a:extLst>
              <a:ext uri="{FF2B5EF4-FFF2-40B4-BE49-F238E27FC236}">
                <a16:creationId xmlns:a16="http://schemas.microsoft.com/office/drawing/2014/main" id="{2CAF21AD-F7E8-4877-81E1-ADBA5CE78B4F}"/>
              </a:ext>
            </a:extLst>
          </p:cNvPr>
          <p:cNvGraphicFramePr>
            <a:graphicFrameLocks noGrp="1"/>
          </p:cNvGraphicFramePr>
          <p:nvPr>
            <p:extLst>
              <p:ext uri="{D42A27DB-BD31-4B8C-83A1-F6EECF244321}">
                <p14:modId xmlns:p14="http://schemas.microsoft.com/office/powerpoint/2010/main" val="1306278467"/>
              </p:ext>
            </p:extLst>
          </p:nvPr>
        </p:nvGraphicFramePr>
        <p:xfrm>
          <a:off x="6005136" y="3822249"/>
          <a:ext cx="5215827" cy="2133600"/>
        </p:xfrm>
        <a:graphic>
          <a:graphicData uri="http://schemas.openxmlformats.org/drawingml/2006/table">
            <a:tbl>
              <a:tblPr firstRow="1" firstCol="1" bandRow="1"/>
              <a:tblGrid>
                <a:gridCol w="1700682">
                  <a:extLst>
                    <a:ext uri="{9D8B030D-6E8A-4147-A177-3AD203B41FA5}">
                      <a16:colId xmlns:a16="http://schemas.microsoft.com/office/drawing/2014/main" val="1721404585"/>
                    </a:ext>
                  </a:extLst>
                </a:gridCol>
                <a:gridCol w="952285">
                  <a:extLst>
                    <a:ext uri="{9D8B030D-6E8A-4147-A177-3AD203B41FA5}">
                      <a16:colId xmlns:a16="http://schemas.microsoft.com/office/drawing/2014/main" val="3926574600"/>
                    </a:ext>
                  </a:extLst>
                </a:gridCol>
                <a:gridCol w="1392555">
                  <a:extLst>
                    <a:ext uri="{9D8B030D-6E8A-4147-A177-3AD203B41FA5}">
                      <a16:colId xmlns:a16="http://schemas.microsoft.com/office/drawing/2014/main" val="243763385"/>
                    </a:ext>
                  </a:extLst>
                </a:gridCol>
                <a:gridCol w="1170305">
                  <a:extLst>
                    <a:ext uri="{9D8B030D-6E8A-4147-A177-3AD203B41FA5}">
                      <a16:colId xmlns:a16="http://schemas.microsoft.com/office/drawing/2014/main" val="3378140797"/>
                    </a:ext>
                  </a:extLst>
                </a:gridCol>
              </a:tblGrid>
              <a:tr h="0">
                <a:tc>
                  <a:txBody>
                    <a:bodyPr/>
                    <a:lstStyle/>
                    <a:p>
                      <a:pPr algn="ctr"/>
                      <a:r>
                        <a:rPr lang="es-ES" sz="14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0-10 cm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10-30 cm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30-60 cm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598480"/>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(ppm)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21,7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11,2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83583202"/>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 (ppm)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164,6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116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84,5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94435312"/>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 (ppm)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153,1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147,1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168,1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25313076"/>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 (ppm)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24682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25792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26782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26841031"/>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8,01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7,98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7,83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41782063"/>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 (dS/m)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0,17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0,16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0,18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20107864"/>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total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0,05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0,05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0,05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36425470"/>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CaCO</a:t>
                      </a:r>
                      <a:r>
                        <a:rPr lang="es-ES" sz="14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4,95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4,91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5,07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08929171"/>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34,78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35,24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35,99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872372"/>
                  </a:ext>
                </a:extLst>
              </a:tr>
            </a:tbl>
          </a:graphicData>
        </a:graphic>
      </p:graphicFrame>
      <p:sp>
        <p:nvSpPr>
          <p:cNvPr id="12" name="CuadroTexto 11">
            <a:extLst>
              <a:ext uri="{FF2B5EF4-FFF2-40B4-BE49-F238E27FC236}">
                <a16:creationId xmlns:a16="http://schemas.microsoft.com/office/drawing/2014/main" id="{93CC7F0D-5686-4753-A630-32D88EB4A7D0}"/>
              </a:ext>
            </a:extLst>
          </p:cNvPr>
          <p:cNvSpPr txBox="1"/>
          <p:nvPr/>
        </p:nvSpPr>
        <p:spPr>
          <a:xfrm>
            <a:off x="838200" y="4229829"/>
            <a:ext cx="4896775" cy="830997"/>
          </a:xfrm>
          <a:prstGeom prst="rect">
            <a:avLst/>
          </a:prstGeom>
          <a:noFill/>
        </p:spPr>
        <p:txBody>
          <a:bodyPr wrap="square">
            <a:spAutoFit/>
          </a:bodyPr>
          <a:lstStyle/>
          <a:p>
            <a:pPr algn="just"/>
            <a:r>
              <a:rPr lang="es-ES" sz="1600" dirty="0">
                <a:effectLst/>
                <a:latin typeface="Calibri Light" panose="020F0302020204030204" pitchFamily="34" charset="0"/>
                <a:ea typeface="Calibri" panose="020F0502020204030204" pitchFamily="34" charset="0"/>
              </a:rPr>
              <a:t>Tabla 3. Caracterización inicial del suelo en el ensayo de Híjar para tres profundidades del suelo: 0-10, 10-30 y 30-60 cm. El muestreo se realizó en noviembre de 2018. </a:t>
            </a:r>
            <a:endParaRPr lang="es-E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4532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066AD858-F091-4D67-BF5B-CF08F6C4969A}"/>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Evaluación de la fertilidad del suelo</a:t>
            </a:r>
          </a:p>
          <a:p>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7CE2F86-0657-4D76-923D-F24B9C061126}"/>
              </a:ext>
            </a:extLst>
          </p:cNvPr>
          <p:cNvSpPr txBox="1"/>
          <p:nvPr/>
        </p:nvSpPr>
        <p:spPr>
          <a:xfrm>
            <a:off x="917804" y="1522638"/>
            <a:ext cx="10435996" cy="1477328"/>
          </a:xfrm>
          <a:prstGeom prst="rect">
            <a:avLst/>
          </a:prstGeom>
          <a:noFill/>
        </p:spPr>
        <p:txBody>
          <a:bodyPr wrap="square">
            <a:spAutoFit/>
          </a:bodyPr>
          <a:lstStyle/>
          <a:p>
            <a:r>
              <a:rPr lang="es-ES" sz="1800" b="1" dirty="0">
                <a:effectLst/>
                <a:latin typeface="Calibri Light" panose="020F0302020204030204" pitchFamily="34" charset="0"/>
                <a:ea typeface="Calibri" panose="020F0502020204030204" pitchFamily="34" charset="0"/>
              </a:rPr>
              <a:t>Ensayo de Híjar</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Tal y como se observó en Sierra de Luna, en el muestreo de fertilidad realizado en noviembre de 2019 en Híjar se observa diferencias importantes entre profundidades de suelo para alguno de los parámetros evaluados. En concreto, el P y K mostraron un mayor contenido en los primeros 30 cm de suelo, mientras que el resto de parámetros no mostraron diferencias significativas entre profundidades del suelo</a:t>
            </a:r>
            <a:endParaRPr lang="es-ES" dirty="0"/>
          </a:p>
        </p:txBody>
      </p:sp>
      <p:graphicFrame>
        <p:nvGraphicFramePr>
          <p:cNvPr id="14" name="Tabla 13">
            <a:extLst>
              <a:ext uri="{FF2B5EF4-FFF2-40B4-BE49-F238E27FC236}">
                <a16:creationId xmlns:a16="http://schemas.microsoft.com/office/drawing/2014/main" id="{610C5C3D-BEE7-4050-83FD-217DBEB72687}"/>
              </a:ext>
            </a:extLst>
          </p:cNvPr>
          <p:cNvGraphicFramePr>
            <a:graphicFrameLocks noGrp="1"/>
          </p:cNvGraphicFramePr>
          <p:nvPr>
            <p:extLst>
              <p:ext uri="{D42A27DB-BD31-4B8C-83A1-F6EECF244321}">
                <p14:modId xmlns:p14="http://schemas.microsoft.com/office/powerpoint/2010/main" val="3264094155"/>
              </p:ext>
            </p:extLst>
          </p:nvPr>
        </p:nvGraphicFramePr>
        <p:xfrm>
          <a:off x="6491490" y="3332041"/>
          <a:ext cx="4659603" cy="2133600"/>
        </p:xfrm>
        <a:graphic>
          <a:graphicData uri="http://schemas.openxmlformats.org/drawingml/2006/table">
            <a:tbl>
              <a:tblPr firstRow="1" firstCol="1" bandRow="1"/>
              <a:tblGrid>
                <a:gridCol w="1331650">
                  <a:extLst>
                    <a:ext uri="{9D8B030D-6E8A-4147-A177-3AD203B41FA5}">
                      <a16:colId xmlns:a16="http://schemas.microsoft.com/office/drawing/2014/main" val="2534321500"/>
                    </a:ext>
                  </a:extLst>
                </a:gridCol>
                <a:gridCol w="1680912">
                  <a:extLst>
                    <a:ext uri="{9D8B030D-6E8A-4147-A177-3AD203B41FA5}">
                      <a16:colId xmlns:a16="http://schemas.microsoft.com/office/drawing/2014/main" val="1705831669"/>
                    </a:ext>
                  </a:extLst>
                </a:gridCol>
                <a:gridCol w="1647041">
                  <a:extLst>
                    <a:ext uri="{9D8B030D-6E8A-4147-A177-3AD203B41FA5}">
                      <a16:colId xmlns:a16="http://schemas.microsoft.com/office/drawing/2014/main" val="377738729"/>
                    </a:ext>
                  </a:extLst>
                </a:gridCol>
              </a:tblGrid>
              <a:tr h="260735">
                <a:tc>
                  <a:txBody>
                    <a:bodyPr/>
                    <a:lstStyle/>
                    <a:p>
                      <a:pPr algn="ctr"/>
                      <a:r>
                        <a:rPr lang="es-ES" sz="20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0-30 cm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30-60 cm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754322"/>
                  </a:ext>
                </a:extLst>
              </a:tr>
              <a:tr h="260735">
                <a:tc>
                  <a:txBody>
                    <a:bodyPr/>
                    <a:lstStyle/>
                    <a:p>
                      <a:pPr algn="just"/>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 (ppm)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9,7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5,0 b</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3409337"/>
                  </a:ext>
                </a:extLst>
              </a:tr>
              <a:tr h="260735">
                <a:tc>
                  <a:txBody>
                    <a:bodyPr/>
                    <a:lstStyle/>
                    <a:p>
                      <a:pPr algn="just"/>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 (ppm)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121,7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86,5 b</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36094982"/>
                  </a:ext>
                </a:extLst>
              </a:tr>
              <a:tr h="283451">
                <a:tc>
                  <a:txBody>
                    <a:bodyPr/>
                    <a:lstStyle/>
                    <a:p>
                      <a:pPr algn="just"/>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 (ppm)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143,8 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141,5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02736885"/>
                  </a:ext>
                </a:extLst>
              </a:tr>
              <a:tr h="260735">
                <a:tc>
                  <a:txBody>
                    <a:bodyPr/>
                    <a:lstStyle/>
                    <a:p>
                      <a:pPr algn="just"/>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 (ppm)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28449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29524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91366913"/>
                  </a:ext>
                </a:extLst>
              </a:tr>
              <a:tr h="260735">
                <a:tc>
                  <a:txBody>
                    <a:bodyPr/>
                    <a:lstStyle/>
                    <a:p>
                      <a:pPr algn="just"/>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7,78 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7,73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61336693"/>
                  </a:ext>
                </a:extLst>
              </a:tr>
              <a:tr h="260735">
                <a:tc>
                  <a:txBody>
                    <a:bodyPr/>
                    <a:lstStyle/>
                    <a:p>
                      <a:pPr algn="just"/>
                      <a:r>
                        <a:rPr lang="es-E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CIC</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16,3 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2000" dirty="0">
                          <a:effectLst/>
                          <a:latin typeface="Calibri Light" panose="020F0302020204030204" pitchFamily="34" charset="0"/>
                          <a:ea typeface="Calibri" panose="020F0502020204030204" pitchFamily="34" charset="0"/>
                          <a:cs typeface="Times New Roman" panose="02020603050405020304" pitchFamily="18" charset="0"/>
                        </a:rPr>
                        <a:t>16,2 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091828"/>
                  </a:ext>
                </a:extLst>
              </a:tr>
            </a:tbl>
          </a:graphicData>
        </a:graphic>
      </p:graphicFrame>
      <p:sp>
        <p:nvSpPr>
          <p:cNvPr id="16" name="CuadroTexto 15">
            <a:extLst>
              <a:ext uri="{FF2B5EF4-FFF2-40B4-BE49-F238E27FC236}">
                <a16:creationId xmlns:a16="http://schemas.microsoft.com/office/drawing/2014/main" id="{279FD4E7-B04A-46A1-820A-DAB9DC773479}"/>
              </a:ext>
            </a:extLst>
          </p:cNvPr>
          <p:cNvSpPr txBox="1"/>
          <p:nvPr/>
        </p:nvSpPr>
        <p:spPr>
          <a:xfrm>
            <a:off x="1040907" y="3240642"/>
            <a:ext cx="5120196" cy="1569660"/>
          </a:xfrm>
          <a:prstGeom prst="rect">
            <a:avLst/>
          </a:prstGeom>
          <a:noFill/>
        </p:spPr>
        <p:txBody>
          <a:bodyPr wrap="square">
            <a:spAutoFit/>
          </a:bodyPr>
          <a:lstStyle/>
          <a:p>
            <a:pPr algn="just"/>
            <a:r>
              <a:rPr lang="es-ES" sz="1600" dirty="0">
                <a:effectLst/>
                <a:latin typeface="Calibri Light" panose="020F0302020204030204" pitchFamily="34" charset="0"/>
                <a:ea typeface="Calibri" panose="020F0502020204030204" pitchFamily="34" charset="0"/>
              </a:rPr>
              <a:t>Tabla 4. Resultados del muestreo de fertilidad del suelo realizado en el ensayo de Híjar para dos profundidades del suelo: 0-30 y 30-60 cm. El muestreo se realizó en noviembre de 2019. Para un mismo parámetro, letras diferentes indican diferencias significativas entre profundidades del suelo (</a:t>
            </a:r>
            <a:r>
              <a:rPr lang="es-ES" sz="1600" i="1" dirty="0">
                <a:effectLst/>
                <a:latin typeface="Calibri Light" panose="020F0302020204030204" pitchFamily="34" charset="0"/>
                <a:ea typeface="Calibri" panose="020F0502020204030204" pitchFamily="34" charset="0"/>
              </a:rPr>
              <a:t>P</a:t>
            </a:r>
            <a:r>
              <a:rPr lang="es-ES" sz="1600" dirty="0">
                <a:effectLst/>
                <a:latin typeface="Calibri Light" panose="020F0302020204030204" pitchFamily="34" charset="0"/>
                <a:ea typeface="Calibri" panose="020F0502020204030204" pitchFamily="34" charset="0"/>
              </a:rPr>
              <a:t>&lt;0,05). </a:t>
            </a:r>
            <a:endParaRPr lang="es-E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7161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73AC0E3A-93C2-413B-BA11-1CCEE6662D4E}"/>
              </a:ext>
            </a:extLst>
          </p:cNvPr>
          <p:cNvSpPr txBox="1">
            <a:spLocks/>
          </p:cNvSpPr>
          <p:nvPr/>
        </p:nvSpPr>
        <p:spPr>
          <a:xfrm>
            <a:off x="838200" y="817548"/>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las propiedades superficiales del suelo (0-10 cm)</a:t>
            </a: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F2312CAC-4AA8-4694-9E53-AA9D6CF04871}"/>
              </a:ext>
            </a:extLst>
          </p:cNvPr>
          <p:cNvSpPr txBox="1"/>
          <p:nvPr/>
        </p:nvSpPr>
        <p:spPr>
          <a:xfrm>
            <a:off x="878002" y="1420646"/>
            <a:ext cx="10435996" cy="2862322"/>
          </a:xfrm>
          <a:prstGeom prst="rect">
            <a:avLst/>
          </a:prstGeom>
          <a:noFill/>
        </p:spPr>
        <p:txBody>
          <a:bodyPr wrap="square">
            <a:spAutoFit/>
          </a:bodyPr>
          <a:lstStyle/>
          <a:p>
            <a:pPr algn="just"/>
            <a:r>
              <a:rPr lang="es-ES" sz="1800" dirty="0">
                <a:effectLst/>
                <a:latin typeface="Calibri Light" panose="020F0302020204030204" pitchFamily="34" charset="0"/>
                <a:ea typeface="Calibri" panose="020F0502020204030204" pitchFamily="34" charset="0"/>
              </a:rPr>
              <a:t>A lo largo de tres muestreos de suelo realizados en diciembre 2019, mayo 2020 y julio 2020 se evaluaron posibles cambios en una serie de propiedades dinámicas del suelo en función de los diferentes tratamientos ensayados. </a:t>
            </a:r>
          </a:p>
          <a:p>
            <a:pPr marL="285750" indent="-285750" algn="just">
              <a:buFont typeface="Arial" panose="020B0604020202020204" pitchFamily="34" charset="0"/>
              <a:buChar char="•"/>
            </a:pPr>
            <a:r>
              <a:rPr lang="es-ES" sz="1800" dirty="0">
                <a:effectLst/>
                <a:latin typeface="Calibri Light" panose="020F0302020204030204" pitchFamily="34" charset="0"/>
                <a:ea typeface="Calibri" panose="020F0502020204030204" pitchFamily="34" charset="0"/>
              </a:rPr>
              <a:t>Humedad volumétrica en los primeros 10 cm de suelo</a:t>
            </a:r>
          </a:p>
          <a:p>
            <a:pPr marL="285750" indent="-285750" algn="just">
              <a:buFont typeface="Arial" panose="020B0604020202020204" pitchFamily="34" charset="0"/>
              <a:buChar char="•"/>
            </a:pPr>
            <a:r>
              <a:rPr lang="es-ES" dirty="0">
                <a:latin typeface="Calibri Light" panose="020F0302020204030204" pitchFamily="34" charset="0"/>
                <a:ea typeface="Calibri" panose="020F0502020204030204" pitchFamily="34" charset="0"/>
              </a:rPr>
              <a:t>F</a:t>
            </a:r>
            <a:r>
              <a:rPr lang="es-ES" sz="1800" dirty="0">
                <a:effectLst/>
                <a:latin typeface="Calibri Light" panose="020F0302020204030204" pitchFamily="34" charset="0"/>
                <a:ea typeface="Calibri" panose="020F0502020204030204" pitchFamily="34" charset="0"/>
              </a:rPr>
              <a:t>racciones de carbono orgánico del suelo</a:t>
            </a:r>
          </a:p>
          <a:p>
            <a:pPr marL="742950" lvl="1" indent="-285750" algn="just">
              <a:buFont typeface="Arial" panose="020B0604020202020204" pitchFamily="34" charset="0"/>
              <a:buChar char="•"/>
            </a:pPr>
            <a:r>
              <a:rPr lang="es-ES" sz="1800" dirty="0">
                <a:effectLst/>
                <a:latin typeface="Calibri Light" panose="020F0302020204030204" pitchFamily="34" charset="0"/>
                <a:ea typeface="Calibri" panose="020F0502020204030204" pitchFamily="34" charset="0"/>
              </a:rPr>
              <a:t>(POxC) que representa una fracción de C lábil y fácilmente degradable por los microorganismos</a:t>
            </a:r>
            <a:endParaRPr lang="es-ES" sz="1800" dirty="0">
              <a:latin typeface="Calibri Light" panose="020F0302020204030204" pitchFamily="34" charset="0"/>
              <a:ea typeface="Calibri" panose="020F0502020204030204" pitchFamily="34" charset="0"/>
            </a:endParaRPr>
          </a:p>
          <a:p>
            <a:pPr marL="742950" lvl="1" indent="-285750" algn="just">
              <a:buFont typeface="Arial" panose="020B0604020202020204" pitchFamily="34" charset="0"/>
              <a:buChar char="•"/>
            </a:pPr>
            <a:r>
              <a:rPr lang="es-ES" sz="1800" dirty="0">
                <a:effectLst/>
                <a:latin typeface="Calibri Light" panose="020F0302020204030204" pitchFamily="34" charset="0"/>
                <a:ea typeface="Calibri" panose="020F0502020204030204" pitchFamily="34" charset="0"/>
              </a:rPr>
              <a:t>El carbono de la biomasa microbiana del suelo es un indicador de la calidad del suelo ya que expresa la presencia de microorganismos en el suelo.</a:t>
            </a:r>
            <a:endParaRPr lang="es-ES" dirty="0">
              <a:effectLst/>
              <a:latin typeface="Calibri Light" panose="020F0302020204030204" pitchFamily="34" charset="0"/>
              <a:ea typeface="Calibri" panose="020F0502020204030204" pitchFamily="34" charset="0"/>
            </a:endParaRPr>
          </a:p>
          <a:p>
            <a:pPr marL="742950" lvl="1" indent="-285750" algn="just">
              <a:buFont typeface="Arial" panose="020B0604020202020204" pitchFamily="34" charset="0"/>
              <a:buChar char="•"/>
            </a:pPr>
            <a:r>
              <a:rPr lang="es-ES" dirty="0">
                <a:latin typeface="Calibri Light" panose="020F0302020204030204" pitchFamily="34" charset="0"/>
                <a:ea typeface="Calibri" panose="020F0502020204030204" pitchFamily="34" charset="0"/>
              </a:rPr>
              <a:t>L</a:t>
            </a:r>
            <a:r>
              <a:rPr lang="es-ES" sz="1800" dirty="0">
                <a:effectLst/>
                <a:latin typeface="Calibri Light" panose="020F0302020204030204" pitchFamily="34" charset="0"/>
                <a:ea typeface="Calibri" panose="020F0502020204030204" pitchFamily="34" charset="0"/>
              </a:rPr>
              <a:t>a respiración del suelo permitió conocer la actividad de los microorganismos presentes en el suelo</a:t>
            </a:r>
            <a:endParaRPr lang="es-ES" dirty="0">
              <a:effectLst/>
              <a:latin typeface="Calibri Light" panose="020F0302020204030204" pitchFamily="34" charset="0"/>
              <a:ea typeface="Calibri" panose="020F0502020204030204" pitchFamily="34" charset="0"/>
            </a:endParaRPr>
          </a:p>
          <a:p>
            <a:pPr marL="285750" indent="-285750" algn="just">
              <a:buFont typeface="Arial" panose="020B0604020202020204" pitchFamily="34" charset="0"/>
              <a:buChar char="•"/>
            </a:pPr>
            <a:endParaRPr lang="es-E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565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73AC0E3A-93C2-413B-BA11-1CCEE6662D4E}"/>
              </a:ext>
            </a:extLst>
          </p:cNvPr>
          <p:cNvSpPr txBox="1">
            <a:spLocks/>
          </p:cNvSpPr>
          <p:nvPr/>
        </p:nvSpPr>
        <p:spPr>
          <a:xfrm>
            <a:off x="838200" y="817548"/>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las propiedades superficiales del suelo (0-10 cm)</a:t>
            </a:r>
          </a:p>
          <a:p>
            <a:pPr marL="0" indent="0">
              <a:buFont typeface="Arial" panose="020B0604020202020204" pitchFamily="34" charset="0"/>
              <a:buNone/>
            </a:pPr>
            <a:endParaRPr lang="es-ES" dirty="0"/>
          </a:p>
        </p:txBody>
      </p:sp>
      <p:pic>
        <p:nvPicPr>
          <p:cNvPr id="9218" name="Picture 2">
            <a:extLst>
              <a:ext uri="{FF2B5EF4-FFF2-40B4-BE49-F238E27FC236}">
                <a16:creationId xmlns:a16="http://schemas.microsoft.com/office/drawing/2014/main" id="{D01F302F-C078-402F-AAAE-CA0417E011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6217" y="1588471"/>
            <a:ext cx="2770581" cy="368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822F695-4473-426D-9A77-B125E390AF55}"/>
              </a:ext>
            </a:extLst>
          </p:cNvPr>
          <p:cNvSpPr txBox="1"/>
          <p:nvPr/>
        </p:nvSpPr>
        <p:spPr>
          <a:xfrm>
            <a:off x="7049991" y="5455730"/>
            <a:ext cx="3743035" cy="369332"/>
          </a:xfrm>
          <a:prstGeom prst="rect">
            <a:avLst/>
          </a:prstGeom>
          <a:noFill/>
        </p:spPr>
        <p:txBody>
          <a:bodyPr wrap="square">
            <a:spAutoFit/>
          </a:bodyPr>
          <a:lstStyle/>
          <a:p>
            <a:pPr algn="ctr">
              <a:spcAft>
                <a:spcPts val="1000"/>
              </a:spcAft>
            </a:pPr>
            <a:r>
              <a:rPr lang="es-ES" sz="1800" i="1" dirty="0">
                <a:effectLst/>
                <a:latin typeface="Calibri" panose="020F0502020204030204" pitchFamily="34" charset="0"/>
                <a:ea typeface="Calibri" panose="020F0502020204030204" pitchFamily="34" charset="0"/>
              </a:rPr>
              <a:t>Ilustración 2. Calicata en Hijar.</a:t>
            </a:r>
          </a:p>
        </p:txBody>
      </p:sp>
      <p:pic>
        <p:nvPicPr>
          <p:cNvPr id="13" name="Imagen 12">
            <a:extLst>
              <a:ext uri="{FF2B5EF4-FFF2-40B4-BE49-F238E27FC236}">
                <a16:creationId xmlns:a16="http://schemas.microsoft.com/office/drawing/2014/main" id="{BD3387F1-A541-4FA1-B5E8-14FBF5F58DE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871256" y="2078674"/>
            <a:ext cx="3681058" cy="2700651"/>
          </a:xfrm>
          <a:prstGeom prst="rect">
            <a:avLst/>
          </a:prstGeom>
          <a:noFill/>
          <a:ln>
            <a:noFill/>
          </a:ln>
        </p:spPr>
      </p:pic>
      <p:sp>
        <p:nvSpPr>
          <p:cNvPr id="8" name="CuadroTexto 7">
            <a:extLst>
              <a:ext uri="{FF2B5EF4-FFF2-40B4-BE49-F238E27FC236}">
                <a16:creationId xmlns:a16="http://schemas.microsoft.com/office/drawing/2014/main" id="{5C19296A-DC64-42AD-9854-3CB3610EAF65}"/>
              </a:ext>
            </a:extLst>
          </p:cNvPr>
          <p:cNvSpPr txBox="1"/>
          <p:nvPr/>
        </p:nvSpPr>
        <p:spPr>
          <a:xfrm>
            <a:off x="1655710" y="5452832"/>
            <a:ext cx="3972733" cy="369332"/>
          </a:xfrm>
          <a:prstGeom prst="rect">
            <a:avLst/>
          </a:prstGeom>
          <a:noFill/>
        </p:spPr>
        <p:txBody>
          <a:bodyPr wrap="square">
            <a:spAutoFit/>
          </a:bodyPr>
          <a:lstStyle/>
          <a:p>
            <a:pPr algn="ctr">
              <a:spcAft>
                <a:spcPts val="1000"/>
              </a:spcAft>
            </a:pPr>
            <a:r>
              <a:rPr lang="es-ES" sz="1800" i="1" dirty="0">
                <a:effectLst/>
                <a:latin typeface="Calibri" panose="020F0502020204030204" pitchFamily="34" charset="0"/>
                <a:ea typeface="Calibri" panose="020F0502020204030204" pitchFamily="34" charset="0"/>
              </a:rPr>
              <a:t>Ilustración 1. Calicata en </a:t>
            </a:r>
            <a:r>
              <a:rPr lang="es-ES" i="1" dirty="0">
                <a:latin typeface="Calibri" panose="020F0502020204030204" pitchFamily="34" charset="0"/>
                <a:ea typeface="Calibri" panose="020F0502020204030204" pitchFamily="34" charset="0"/>
              </a:rPr>
              <a:t>Sierra de Luna</a:t>
            </a:r>
            <a:r>
              <a:rPr lang="es-ES" sz="1800" i="1"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02038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73AC0E3A-93C2-413B-BA11-1CCEE6662D4E}"/>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las propiedades superficiales del suelo (0-10 cm)</a:t>
            </a:r>
            <a:endParaRPr lang="es-ES" altLang="es-ES" sz="1800" b="1" kern="0" spc="-60" dirty="0">
              <a:solidFill>
                <a:srgbClr val="FFC000"/>
              </a:solidFill>
              <a:latin typeface="Calibri Light" panose="020F0302020204030204" pitchFamily="34" charset="0"/>
            </a:endParaRP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3" name="CuadroTexto 2">
            <a:extLst>
              <a:ext uri="{FF2B5EF4-FFF2-40B4-BE49-F238E27FC236}">
                <a16:creationId xmlns:a16="http://schemas.microsoft.com/office/drawing/2014/main" id="{A50C5135-8581-47A9-A100-74E50F0F44B3}"/>
              </a:ext>
            </a:extLst>
          </p:cNvPr>
          <p:cNvSpPr txBox="1"/>
          <p:nvPr/>
        </p:nvSpPr>
        <p:spPr>
          <a:xfrm>
            <a:off x="838200" y="1522638"/>
            <a:ext cx="10356392" cy="1754326"/>
          </a:xfrm>
          <a:prstGeom prst="rect">
            <a:avLst/>
          </a:prstGeom>
          <a:noFill/>
        </p:spPr>
        <p:txBody>
          <a:bodyPr wrap="square">
            <a:spAutoFit/>
          </a:bodyPr>
          <a:lstStyle/>
          <a:p>
            <a:r>
              <a:rPr lang="es-ES" sz="1800" b="1" dirty="0">
                <a:effectLst/>
                <a:latin typeface="Calibri Light" panose="020F0302020204030204" pitchFamily="34" charset="0"/>
                <a:ea typeface="Calibri" panose="020F0502020204030204" pitchFamily="34" charset="0"/>
              </a:rPr>
              <a:t>Ensayo de Sierra de Luna</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Humedad volumétrica en los primeros 10 cm de suelo. En los dos primeros muestreos (Figuras 3 y 4), el tratamiento que presentó una mayor humedad fue el laboreo. Sin embargo, en el muestreo de julio 2020 (Figura 5) el mayor contenido de humedad se observó en la cubierta sin finalizar. Además, también se observaron diferencias significativas entre los tres muestreos, siendo la humedad del suelo promedio de 19,0, 11,4 y 5,1% para el muestreo de diciembre 2019, mayo 2020 y julio 2020, respectivamente.</a:t>
            </a:r>
            <a:endParaRPr lang="es-ES" sz="1800" dirty="0">
              <a:effectLst/>
              <a:latin typeface="Calibri" panose="020F050202020403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9ACDCBB0-3073-4A22-8068-C43B86A0901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17804" y="3539808"/>
            <a:ext cx="2920885" cy="1985057"/>
          </a:xfrm>
          <a:prstGeom prst="rect">
            <a:avLst/>
          </a:prstGeom>
          <a:noFill/>
        </p:spPr>
      </p:pic>
      <p:sp>
        <p:nvSpPr>
          <p:cNvPr id="13" name="CuadroTexto 12">
            <a:extLst>
              <a:ext uri="{FF2B5EF4-FFF2-40B4-BE49-F238E27FC236}">
                <a16:creationId xmlns:a16="http://schemas.microsoft.com/office/drawing/2014/main" id="{F307D9DC-853D-4860-9942-3BF2219B25F1}"/>
              </a:ext>
            </a:extLst>
          </p:cNvPr>
          <p:cNvSpPr txBox="1"/>
          <p:nvPr/>
        </p:nvSpPr>
        <p:spPr>
          <a:xfrm>
            <a:off x="1038687" y="5592935"/>
            <a:ext cx="3187084" cy="430887"/>
          </a:xfrm>
          <a:prstGeom prst="rect">
            <a:avLst/>
          </a:prstGeom>
          <a:noFill/>
        </p:spPr>
        <p:txBody>
          <a:bodyPr wrap="square">
            <a:spAutoFit/>
          </a:bodyPr>
          <a:lstStyle/>
          <a:p>
            <a:r>
              <a:rPr lang="es-ES" sz="1100" dirty="0">
                <a:effectLst/>
                <a:latin typeface="Calibri Light" panose="020F0302020204030204" pitchFamily="34" charset="0"/>
                <a:ea typeface="Calibri" panose="020F0502020204030204" pitchFamily="34" charset="0"/>
              </a:rPr>
              <a:t>Figura 3. Contenido de humedad volumétrica muestreo de diciembre 2019.</a:t>
            </a:r>
            <a:endParaRPr lang="es-ES" sz="1100" dirty="0"/>
          </a:p>
        </p:txBody>
      </p:sp>
      <p:pic>
        <p:nvPicPr>
          <p:cNvPr id="14" name="Imagen 13">
            <a:extLst>
              <a:ext uri="{FF2B5EF4-FFF2-40B4-BE49-F238E27FC236}">
                <a16:creationId xmlns:a16="http://schemas.microsoft.com/office/drawing/2014/main" id="{2A8D2750-348E-4C04-9A2A-0F7B77554D8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136993" y="3581037"/>
            <a:ext cx="3552851" cy="1921281"/>
          </a:xfrm>
          <a:prstGeom prst="rect">
            <a:avLst/>
          </a:prstGeom>
          <a:noFill/>
        </p:spPr>
      </p:pic>
      <p:sp>
        <p:nvSpPr>
          <p:cNvPr id="16" name="CuadroTexto 15">
            <a:extLst>
              <a:ext uri="{FF2B5EF4-FFF2-40B4-BE49-F238E27FC236}">
                <a16:creationId xmlns:a16="http://schemas.microsoft.com/office/drawing/2014/main" id="{F7B2C225-BD5B-40AD-A6B0-660729FC86A6}"/>
              </a:ext>
            </a:extLst>
          </p:cNvPr>
          <p:cNvSpPr txBox="1"/>
          <p:nvPr/>
        </p:nvSpPr>
        <p:spPr>
          <a:xfrm>
            <a:off x="4136992" y="5604767"/>
            <a:ext cx="3450591" cy="646331"/>
          </a:xfrm>
          <a:prstGeom prst="rect">
            <a:avLst/>
          </a:prstGeom>
          <a:noFill/>
        </p:spPr>
        <p:txBody>
          <a:bodyPr wrap="square">
            <a:spAutoFit/>
          </a:bodyPr>
          <a:lstStyle/>
          <a:p>
            <a:r>
              <a:rPr lang="es-ES" sz="1200" dirty="0">
                <a:effectLst/>
                <a:latin typeface="Calibri Light" panose="020F0302020204030204" pitchFamily="34" charset="0"/>
                <a:ea typeface="Calibri" panose="020F0502020204030204" pitchFamily="34" charset="0"/>
              </a:rPr>
              <a:t>Figura 4. Contenido de humedad volumétrica de los primeros 10 cm de suelo en el muestreo de mayo 2020.</a:t>
            </a:r>
            <a:endParaRPr lang="es-ES" sz="1200" dirty="0"/>
          </a:p>
        </p:txBody>
      </p:sp>
      <p:pic>
        <p:nvPicPr>
          <p:cNvPr id="17" name="Imagen 16">
            <a:extLst>
              <a:ext uri="{FF2B5EF4-FFF2-40B4-BE49-F238E27FC236}">
                <a16:creationId xmlns:a16="http://schemas.microsoft.com/office/drawing/2014/main" id="{69F34B2B-1377-494E-AE9D-8B7F52C31A7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966231" y="3603584"/>
            <a:ext cx="3014273" cy="1921281"/>
          </a:xfrm>
          <a:prstGeom prst="rect">
            <a:avLst/>
          </a:prstGeom>
          <a:noFill/>
        </p:spPr>
      </p:pic>
      <p:sp>
        <p:nvSpPr>
          <p:cNvPr id="19" name="CuadroTexto 18">
            <a:extLst>
              <a:ext uri="{FF2B5EF4-FFF2-40B4-BE49-F238E27FC236}">
                <a16:creationId xmlns:a16="http://schemas.microsoft.com/office/drawing/2014/main" id="{88501B68-1A66-4482-BA0C-00C611896BA2}"/>
              </a:ext>
            </a:extLst>
          </p:cNvPr>
          <p:cNvSpPr txBox="1"/>
          <p:nvPr/>
        </p:nvSpPr>
        <p:spPr>
          <a:xfrm>
            <a:off x="7966232" y="5700656"/>
            <a:ext cx="3228360" cy="461665"/>
          </a:xfrm>
          <a:prstGeom prst="rect">
            <a:avLst/>
          </a:prstGeom>
          <a:noFill/>
        </p:spPr>
        <p:txBody>
          <a:bodyPr wrap="square">
            <a:spAutoFit/>
          </a:bodyPr>
          <a:lstStyle/>
          <a:p>
            <a:r>
              <a:rPr lang="es-ES" sz="1200" dirty="0">
                <a:effectLst/>
                <a:latin typeface="Calibri Light" panose="020F0302020204030204" pitchFamily="34" charset="0"/>
                <a:ea typeface="Calibri" panose="020F0502020204030204" pitchFamily="34" charset="0"/>
              </a:rPr>
              <a:t>Figura 5. Contenido de humedad volumétrica en el muestreo de julio 2020. </a:t>
            </a:r>
            <a:endParaRPr lang="es-ES" sz="1200" dirty="0"/>
          </a:p>
        </p:txBody>
      </p:sp>
    </p:spTree>
    <p:extLst>
      <p:ext uri="{BB962C8B-B14F-4D97-AF65-F5344CB8AC3E}">
        <p14:creationId xmlns:p14="http://schemas.microsoft.com/office/powerpoint/2010/main" val="118728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graphicFrame>
        <p:nvGraphicFramePr>
          <p:cNvPr id="11" name="Tabla 10">
            <a:extLst>
              <a:ext uri="{FF2B5EF4-FFF2-40B4-BE49-F238E27FC236}">
                <a16:creationId xmlns:a16="http://schemas.microsoft.com/office/drawing/2014/main" id="{18BE1764-10B8-4599-8056-BE91832B3D6D}"/>
              </a:ext>
            </a:extLst>
          </p:cNvPr>
          <p:cNvGraphicFramePr>
            <a:graphicFrameLocks noGrp="1"/>
          </p:cNvGraphicFramePr>
          <p:nvPr>
            <p:extLst>
              <p:ext uri="{D42A27DB-BD31-4B8C-83A1-F6EECF244321}">
                <p14:modId xmlns:p14="http://schemas.microsoft.com/office/powerpoint/2010/main" val="2231654186"/>
              </p:ext>
            </p:extLst>
          </p:nvPr>
        </p:nvGraphicFramePr>
        <p:xfrm>
          <a:off x="1233648" y="4238538"/>
          <a:ext cx="4862352" cy="1706880"/>
        </p:xfrm>
        <a:graphic>
          <a:graphicData uri="http://schemas.openxmlformats.org/drawingml/2006/table">
            <a:tbl>
              <a:tblPr firstRow="1" firstCol="1" bandRow="1"/>
              <a:tblGrid>
                <a:gridCol w="1922653">
                  <a:extLst>
                    <a:ext uri="{9D8B030D-6E8A-4147-A177-3AD203B41FA5}">
                      <a16:colId xmlns:a16="http://schemas.microsoft.com/office/drawing/2014/main" val="835207065"/>
                    </a:ext>
                  </a:extLst>
                </a:gridCol>
                <a:gridCol w="910707">
                  <a:extLst>
                    <a:ext uri="{9D8B030D-6E8A-4147-A177-3AD203B41FA5}">
                      <a16:colId xmlns:a16="http://schemas.microsoft.com/office/drawing/2014/main" val="3552186644"/>
                    </a:ext>
                  </a:extLst>
                </a:gridCol>
                <a:gridCol w="791210">
                  <a:extLst>
                    <a:ext uri="{9D8B030D-6E8A-4147-A177-3AD203B41FA5}">
                      <a16:colId xmlns:a16="http://schemas.microsoft.com/office/drawing/2014/main" val="391309664"/>
                    </a:ext>
                  </a:extLst>
                </a:gridCol>
                <a:gridCol w="1237782">
                  <a:extLst>
                    <a:ext uri="{9D8B030D-6E8A-4147-A177-3AD203B41FA5}">
                      <a16:colId xmlns:a16="http://schemas.microsoft.com/office/drawing/2014/main" val="1827026139"/>
                    </a:ext>
                  </a:extLst>
                </a:gridCol>
              </a:tblGrid>
              <a:tr h="0">
                <a:tc>
                  <a:txBody>
                    <a:bodyPr/>
                    <a:lstStyle/>
                    <a:p>
                      <a:pPr algn="ctr"/>
                      <a:r>
                        <a:rPr lang="es-ES" sz="1400" i="1" dirty="0">
                          <a:effectLst/>
                          <a:latin typeface="Calibri Light" panose="020F0302020204030204" pitchFamily="34" charset="0"/>
                          <a:ea typeface="Calibri" panose="020F0502020204030204" pitchFamily="34" charset="0"/>
                          <a:cs typeface="Times New Roman" panose="02020603050405020304" pitchFamily="18" charset="0"/>
                        </a:rPr>
                        <a:t>Tratamiento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POXC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400" dirty="0">
                          <a:effectLst/>
                          <a:latin typeface="Calibri Light" panose="020F0302020204030204" pitchFamily="34" charset="0"/>
                          <a:ea typeface="Calibri" panose="020F0502020204030204" pitchFamily="34" charset="0"/>
                          <a:cs typeface="Times New Roman" panose="02020603050405020304" pitchFamily="18" charset="0"/>
                        </a:rPr>
                        <a:t>mg/kg)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Biomasa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400" dirty="0">
                          <a:effectLst/>
                          <a:latin typeface="Calibri Light" panose="020F0302020204030204" pitchFamily="34" charset="0"/>
                          <a:ea typeface="Calibri" panose="020F0502020204030204" pitchFamily="34" charset="0"/>
                          <a:cs typeface="Times New Roman" panose="02020603050405020304" pitchFamily="18" charset="0"/>
                        </a:rPr>
                        <a:t>mg/kg)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(mg CO</a:t>
                      </a:r>
                      <a:r>
                        <a:rPr lang="es-ES" sz="1400" baseline="-25000" dirty="0">
                          <a:effectLst/>
                          <a:latin typeface="Calibri Light" panose="020F0302020204030204" pitchFamily="34" charset="0"/>
                          <a:ea typeface="Calibri" panose="020F0502020204030204" pitchFamily="34" charset="0"/>
                          <a:cs typeface="Times New Roman" panose="02020603050405020304" pitchFamily="18" charset="0"/>
                        </a:rPr>
                        <a:t>2</a:t>
                      </a:r>
                      <a:r>
                        <a:rPr lang="es-ES" sz="1400" dirty="0">
                          <a:effectLst/>
                          <a:latin typeface="Calibri Light" panose="020F0302020204030204" pitchFamily="34" charset="0"/>
                          <a:ea typeface="Calibri" panose="020F0502020204030204" pitchFamily="34" charset="0"/>
                          <a:cs typeface="Times New Roman" panose="02020603050405020304" pitchFamily="18" charset="0"/>
                        </a:rPr>
                        <a:t>/h 100g)</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08187"/>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Laboreo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428,6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435,6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3,3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77696"/>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Laboreo+restos de poda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357,4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441,5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3,1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44710949"/>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Cubierta+picadora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394,1 ab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544,0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3,8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796433"/>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Cubierta sin finalizar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406,7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516,9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3,7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38782893"/>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Adventicias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415,1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523,9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3,4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962584"/>
                  </a:ext>
                </a:extLst>
              </a:tr>
            </a:tbl>
          </a:graphicData>
        </a:graphic>
      </p:graphicFrame>
      <p:graphicFrame>
        <p:nvGraphicFramePr>
          <p:cNvPr id="12" name="Tabla 11">
            <a:extLst>
              <a:ext uri="{FF2B5EF4-FFF2-40B4-BE49-F238E27FC236}">
                <a16:creationId xmlns:a16="http://schemas.microsoft.com/office/drawing/2014/main" id="{2E478739-B09D-4D08-8A79-AD7A6A2B5958}"/>
              </a:ext>
            </a:extLst>
          </p:cNvPr>
          <p:cNvGraphicFramePr>
            <a:graphicFrameLocks noGrp="1"/>
          </p:cNvGraphicFramePr>
          <p:nvPr>
            <p:extLst>
              <p:ext uri="{D42A27DB-BD31-4B8C-83A1-F6EECF244321}">
                <p14:modId xmlns:p14="http://schemas.microsoft.com/office/powerpoint/2010/main" val="426896106"/>
              </p:ext>
            </p:extLst>
          </p:nvPr>
        </p:nvGraphicFramePr>
        <p:xfrm>
          <a:off x="6738275" y="4456886"/>
          <a:ext cx="4364419" cy="853440"/>
        </p:xfrm>
        <a:graphic>
          <a:graphicData uri="http://schemas.openxmlformats.org/drawingml/2006/table">
            <a:tbl>
              <a:tblPr firstRow="1" firstCol="1" bandRow="1"/>
              <a:tblGrid>
                <a:gridCol w="1011492">
                  <a:extLst>
                    <a:ext uri="{9D8B030D-6E8A-4147-A177-3AD203B41FA5}">
                      <a16:colId xmlns:a16="http://schemas.microsoft.com/office/drawing/2014/main" val="1677093839"/>
                    </a:ext>
                  </a:extLst>
                </a:gridCol>
                <a:gridCol w="1012317">
                  <a:extLst>
                    <a:ext uri="{9D8B030D-6E8A-4147-A177-3AD203B41FA5}">
                      <a16:colId xmlns:a16="http://schemas.microsoft.com/office/drawing/2014/main" val="2342425487"/>
                    </a:ext>
                  </a:extLst>
                </a:gridCol>
                <a:gridCol w="1170305">
                  <a:extLst>
                    <a:ext uri="{9D8B030D-6E8A-4147-A177-3AD203B41FA5}">
                      <a16:colId xmlns:a16="http://schemas.microsoft.com/office/drawing/2014/main" val="2980247588"/>
                    </a:ext>
                  </a:extLst>
                </a:gridCol>
                <a:gridCol w="1170305">
                  <a:extLst>
                    <a:ext uri="{9D8B030D-6E8A-4147-A177-3AD203B41FA5}">
                      <a16:colId xmlns:a16="http://schemas.microsoft.com/office/drawing/2014/main" val="184272384"/>
                    </a:ext>
                  </a:extLst>
                </a:gridCol>
              </a:tblGrid>
              <a:tr h="185332">
                <a:tc>
                  <a:txBody>
                    <a:bodyPr/>
                    <a:lstStyle/>
                    <a:p>
                      <a:pPr algn="ctr"/>
                      <a:r>
                        <a:rPr lang="es-ES" sz="14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Muestreo 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Muestreo 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Muestreo 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264588"/>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POxC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427,9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395,5 ab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377,8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3944973"/>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Biomasa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311,4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654,9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519,6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49700128"/>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2,3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4,5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3,6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760282"/>
                  </a:ext>
                </a:extLst>
              </a:tr>
            </a:tbl>
          </a:graphicData>
        </a:graphic>
      </p:graphicFrame>
      <p:sp>
        <p:nvSpPr>
          <p:cNvPr id="14" name="CuadroTexto 13">
            <a:extLst>
              <a:ext uri="{FF2B5EF4-FFF2-40B4-BE49-F238E27FC236}">
                <a16:creationId xmlns:a16="http://schemas.microsoft.com/office/drawing/2014/main" id="{579C2B98-127E-47CD-B409-8EE6A21915E6}"/>
              </a:ext>
            </a:extLst>
          </p:cNvPr>
          <p:cNvSpPr txBox="1"/>
          <p:nvPr/>
        </p:nvSpPr>
        <p:spPr>
          <a:xfrm>
            <a:off x="838199" y="1268429"/>
            <a:ext cx="10605117" cy="2862322"/>
          </a:xfrm>
          <a:prstGeom prst="rect">
            <a:avLst/>
          </a:prstGeom>
          <a:noFill/>
        </p:spPr>
        <p:txBody>
          <a:bodyPr wrap="square">
            <a:spAutoFit/>
          </a:bodyPr>
          <a:lstStyle/>
          <a:p>
            <a:pPr algn="just"/>
            <a:r>
              <a:rPr lang="es-ES" sz="1800" dirty="0">
                <a:effectLst/>
                <a:latin typeface="Calibri Light" panose="020F0302020204030204" pitchFamily="34" charset="0"/>
                <a:ea typeface="Calibri" panose="020F0502020204030204" pitchFamily="34" charset="0"/>
              </a:rPr>
              <a:t>En el ensayo, los mayores contenidos de POxC se observaron en el tratamiento de laboreo, en los que el contenido de POxC fue significativamente superior a los otros tratamientos excepto al tratamiento de adventicias, que fueron similares.</a:t>
            </a:r>
          </a:p>
          <a:p>
            <a:pPr algn="just"/>
            <a:r>
              <a:rPr lang="es-ES" sz="1800" dirty="0">
                <a:effectLst/>
                <a:latin typeface="Calibri Light" panose="020F0302020204030204" pitchFamily="34" charset="0"/>
                <a:ea typeface="Calibri" panose="020F0502020204030204" pitchFamily="34" charset="0"/>
              </a:rPr>
              <a:t>El carbono de la biomasa microbiana del suelo no se observaron diferencias significativas entre tratamientos en biomasa microbiana A su vez, la respiración del suelo, los datos obtenidos en el experimento no mostraron diferencias significativas entre los diferentes tratamientos.</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El análisis entre muestreos mostró diferencias significativas entre muestreos. El POxC fue superior en diciembre de 2019 que en el muestreo de julio 2020. En cuanto a los valores de biomasa microbiana y de respiración medidos, estos fueron significativamente inferiores en el muestreo de diciembre 2019 que en el resto de muestreos </a:t>
            </a:r>
            <a:endParaRPr lang="es-ES" sz="1800" dirty="0">
              <a:effectLst/>
              <a:latin typeface="Calibri" panose="020F0502020204030204" pitchFamily="34" charset="0"/>
              <a:ea typeface="Calibri" panose="020F0502020204030204" pitchFamily="34" charset="0"/>
            </a:endParaRPr>
          </a:p>
        </p:txBody>
      </p:sp>
      <p:sp>
        <p:nvSpPr>
          <p:cNvPr id="16" name="Marcador de contenido 2">
            <a:extLst>
              <a:ext uri="{FF2B5EF4-FFF2-40B4-BE49-F238E27FC236}">
                <a16:creationId xmlns:a16="http://schemas.microsoft.com/office/drawing/2014/main" id="{C8C91010-0936-40E7-960E-13B522FA06EA}"/>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las propiedades superficiales del suelo (0-10 cm)</a:t>
            </a:r>
            <a:endParaRPr lang="es-ES" altLang="es-ES" sz="1800" b="1" kern="0" spc="-60" dirty="0">
              <a:solidFill>
                <a:srgbClr val="FFC000"/>
              </a:solidFill>
              <a:latin typeface="Calibri Light" panose="020F0302020204030204" pitchFamily="34" charset="0"/>
            </a:endParaRP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124421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sp>
        <p:nvSpPr>
          <p:cNvPr id="3" name="Marcador de contenido 2">
            <a:extLst>
              <a:ext uri="{FF2B5EF4-FFF2-40B4-BE49-F238E27FC236}">
                <a16:creationId xmlns:a16="http://schemas.microsoft.com/office/drawing/2014/main" id="{EC694A12-8ADD-4092-80D7-08701AF606EC}"/>
              </a:ext>
            </a:extLst>
          </p:cNvPr>
          <p:cNvSpPr>
            <a:spLocks noGrp="1"/>
          </p:cNvSpPr>
          <p:nvPr>
            <p:ph idx="1"/>
          </p:nvPr>
        </p:nvSpPr>
        <p:spPr>
          <a:xfrm>
            <a:off x="838200" y="943882"/>
            <a:ext cx="10515600" cy="2553920"/>
          </a:xfrm>
        </p:spPr>
        <p:txBody>
          <a:bodyPr/>
          <a:lstStyle/>
          <a:p>
            <a:pPr marL="457200" lvl="1" indent="0" algn="just">
              <a:buClr>
                <a:srgbClr val="FFC000"/>
              </a:buClr>
              <a:buSzPts val="1400"/>
              <a:buNone/>
              <a:tabLst>
                <a:tab pos="610870" algn="l"/>
              </a:tabLst>
            </a:pPr>
            <a:r>
              <a:rPr lang="es-ES" sz="3600" b="1" kern="0" spc="-55" dirty="0">
                <a:solidFill>
                  <a:srgbClr val="FFC000"/>
                </a:solidFill>
                <a:effectLst/>
                <a:latin typeface="Calibri Light" panose="020F0302020204030204" pitchFamily="34" charset="0"/>
                <a:ea typeface="Calibri" panose="020F0502020204030204" pitchFamily="34" charset="0"/>
              </a:rPr>
              <a:t>INTRODUCCIÓN</a:t>
            </a:r>
            <a:endParaRPr lang="es-ES" sz="4000" b="1" kern="0" spc="-55" dirty="0">
              <a:effectLst/>
              <a:latin typeface="Calibri" panose="020F0502020204030204" pitchFamily="34" charset="0"/>
              <a:ea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rPr>
              <a:t>El proyecto ha llevado a cabo en dos zonas semiáridas representativas de los secanos de Aragón: Sierra de Luna e Hijar, con importante desarrollo del cultivo del almendro.</a:t>
            </a:r>
          </a:p>
          <a:p>
            <a:pPr algn="just"/>
            <a:r>
              <a:rPr lang="es-ES" sz="2000" dirty="0">
                <a:effectLst/>
                <a:latin typeface="Calibri" panose="020F0502020204030204" pitchFamily="34" charset="0"/>
                <a:ea typeface="Calibri" panose="020F0502020204030204" pitchFamily="34" charset="0"/>
              </a:rPr>
              <a:t>No obstante, independientemente de que los ensayos se localicen en estas dos zonas de la provincia de Zaragoza, los resultados obtenidos en el marco del proyecto EMAECAS podrán extrapolarse a la totalidad de las explotaciones de almendra en condiciones áridas y semiáridas de Aragón.  </a:t>
            </a:r>
          </a:p>
          <a:p>
            <a:pPr marL="0" indent="0">
              <a:buNone/>
            </a:pPr>
            <a:endParaRPr lang="es-ES" dirty="0"/>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pic>
        <p:nvPicPr>
          <p:cNvPr id="8" name="Imagen 7">
            <a:extLst>
              <a:ext uri="{FF2B5EF4-FFF2-40B4-BE49-F238E27FC236}">
                <a16:creationId xmlns:a16="http://schemas.microsoft.com/office/drawing/2014/main" id="{6D75046D-9CFE-45A2-9E26-BAA5AB720A4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1763" y="3634780"/>
            <a:ext cx="2884925" cy="2279338"/>
          </a:xfrm>
          <a:prstGeom prst="rect">
            <a:avLst/>
          </a:prstGeom>
          <a:noFill/>
          <a:ln>
            <a:noFill/>
          </a:ln>
        </p:spPr>
      </p:pic>
      <p:sp>
        <p:nvSpPr>
          <p:cNvPr id="10" name="CuadroTexto 9">
            <a:extLst>
              <a:ext uri="{FF2B5EF4-FFF2-40B4-BE49-F238E27FC236}">
                <a16:creationId xmlns:a16="http://schemas.microsoft.com/office/drawing/2014/main" id="{CE793FB3-F804-44E1-BA5F-5A92F88569D6}"/>
              </a:ext>
            </a:extLst>
          </p:cNvPr>
          <p:cNvSpPr txBox="1"/>
          <p:nvPr/>
        </p:nvSpPr>
        <p:spPr>
          <a:xfrm>
            <a:off x="1545665" y="5904917"/>
            <a:ext cx="4037120" cy="339517"/>
          </a:xfrm>
          <a:prstGeom prst="rect">
            <a:avLst/>
          </a:prstGeom>
          <a:noFill/>
        </p:spPr>
        <p:txBody>
          <a:bodyPr wrap="square">
            <a:spAutoFit/>
          </a:bodyPr>
          <a:lstStyle/>
          <a:p>
            <a:pPr marL="408940" indent="-228600" algn="ctr">
              <a:lnSpc>
                <a:spcPct val="150000"/>
              </a:lnSpc>
              <a:spcAft>
                <a:spcPts val="0"/>
              </a:spcAft>
            </a:pPr>
            <a:r>
              <a:rPr lang="es-ES" sz="1200" b="1" kern="0" spc="0" dirty="0">
                <a:effectLst/>
                <a:latin typeface="Calibri" panose="020F0502020204030204" pitchFamily="34" charset="0"/>
                <a:ea typeface="Calibri" panose="020F0502020204030204" pitchFamily="34" charset="0"/>
                <a:cs typeface="Times New Roman" panose="02020603050405020304" pitchFamily="18" charset="0"/>
              </a:rPr>
              <a:t>Foto: Vista aérea del ensayo de Hijar)</a:t>
            </a:r>
            <a:endParaRPr lang="es-ES" sz="2800" b="1" kern="1400" spc="-5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F5CD3239-8D82-40D7-919E-313A8FEEB8A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1317" y="3634780"/>
            <a:ext cx="3305779" cy="2279338"/>
          </a:xfrm>
          <a:prstGeom prst="rect">
            <a:avLst/>
          </a:prstGeom>
          <a:noFill/>
          <a:ln>
            <a:noFill/>
          </a:ln>
        </p:spPr>
      </p:pic>
      <p:sp>
        <p:nvSpPr>
          <p:cNvPr id="13" name="CuadroTexto 12">
            <a:extLst>
              <a:ext uri="{FF2B5EF4-FFF2-40B4-BE49-F238E27FC236}">
                <a16:creationId xmlns:a16="http://schemas.microsoft.com/office/drawing/2014/main" id="{FE5B523A-762F-4CC7-A4B4-48D3C67D5939}"/>
              </a:ext>
            </a:extLst>
          </p:cNvPr>
          <p:cNvSpPr txBox="1"/>
          <p:nvPr/>
        </p:nvSpPr>
        <p:spPr>
          <a:xfrm>
            <a:off x="6827181" y="5920679"/>
            <a:ext cx="4394198" cy="276999"/>
          </a:xfrm>
          <a:prstGeom prst="rect">
            <a:avLst/>
          </a:prstGeom>
          <a:noFill/>
        </p:spPr>
        <p:txBody>
          <a:bodyPr wrap="square">
            <a:spAutoFit/>
          </a:bodyPr>
          <a:lstStyle/>
          <a:p>
            <a:r>
              <a:rPr lang="es-ES" sz="1200" b="1" kern="0" dirty="0">
                <a:latin typeface="Calibri" panose="020F0502020204030204" pitchFamily="34" charset="0"/>
                <a:cs typeface="Times New Roman" panose="02020603050405020304" pitchFamily="18" charset="0"/>
              </a:rPr>
              <a:t>Foto: Banda cubierta vegetal sembrada (Sierra deLuna)</a:t>
            </a:r>
          </a:p>
        </p:txBody>
      </p:sp>
    </p:spTree>
    <p:extLst>
      <p:ext uri="{BB962C8B-B14F-4D97-AF65-F5344CB8AC3E}">
        <p14:creationId xmlns:p14="http://schemas.microsoft.com/office/powerpoint/2010/main" val="323301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73AC0E3A-93C2-413B-BA11-1CCEE6662D4E}"/>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las propiedades superficiales del suelo (0-10 cm)</a:t>
            </a:r>
            <a:endParaRPr lang="es-ES" altLang="es-ES" sz="1800" b="1" kern="0" spc="-60" dirty="0">
              <a:solidFill>
                <a:srgbClr val="FFC000"/>
              </a:solidFill>
              <a:latin typeface="Calibri Light" panose="020F0302020204030204" pitchFamily="34" charset="0"/>
            </a:endParaRP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0" name="CuadroTexto 9">
            <a:extLst>
              <a:ext uri="{FF2B5EF4-FFF2-40B4-BE49-F238E27FC236}">
                <a16:creationId xmlns:a16="http://schemas.microsoft.com/office/drawing/2014/main" id="{2F181F4A-92AC-4980-B85E-C97DA859292D}"/>
              </a:ext>
            </a:extLst>
          </p:cNvPr>
          <p:cNvSpPr txBox="1"/>
          <p:nvPr/>
        </p:nvSpPr>
        <p:spPr>
          <a:xfrm>
            <a:off x="838200" y="1352452"/>
            <a:ext cx="10738578" cy="2031325"/>
          </a:xfrm>
          <a:prstGeom prst="rect">
            <a:avLst/>
          </a:prstGeom>
          <a:noFill/>
        </p:spPr>
        <p:txBody>
          <a:bodyPr wrap="square">
            <a:spAutoFit/>
          </a:bodyPr>
          <a:lstStyle/>
          <a:p>
            <a:r>
              <a:rPr lang="es-ES" sz="1800" b="1" dirty="0">
                <a:effectLst/>
                <a:latin typeface="Calibri Light" panose="020F0302020204030204" pitchFamily="34" charset="0"/>
                <a:ea typeface="Calibri" panose="020F0502020204030204" pitchFamily="34" charset="0"/>
              </a:rPr>
              <a:t>Ensayo de Híjar</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Humedad volumétrica del suelo. En el primer muestreo diciembre 2019 se obtuvieron valores de humedad mayores que los observados en el segundo muestreo julio 2020 Los tratamientos que presentaron los mayores contenidos de humedad del suelo fueron la cubierta sin finalizar y el laboreo + restos de poda en el muestreo de diciembre 2019 y julio 2020, respectivamente. Entre muestreos se también se encontraron diferencias con un mayor contenido de humedad en diciembre 2019 con 9.28%, mientras que en julio solamente se observó un contenido de 1.57%.</a:t>
            </a:r>
            <a:endParaRPr lang="es-ES" sz="1800" dirty="0">
              <a:effectLst/>
              <a:latin typeface="Calibri" panose="020F050202020403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7ACFB779-B114-4672-8021-C76FBE01439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40437" y="3364639"/>
            <a:ext cx="3780821" cy="2229839"/>
          </a:xfrm>
          <a:prstGeom prst="rect">
            <a:avLst/>
          </a:prstGeom>
          <a:noFill/>
        </p:spPr>
      </p:pic>
      <p:pic>
        <p:nvPicPr>
          <p:cNvPr id="13" name="Imagen 12">
            <a:extLst>
              <a:ext uri="{FF2B5EF4-FFF2-40B4-BE49-F238E27FC236}">
                <a16:creationId xmlns:a16="http://schemas.microsoft.com/office/drawing/2014/main" id="{3806C216-3487-41CA-9A76-77BD64700C8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372012" y="3383777"/>
            <a:ext cx="3780821" cy="2229839"/>
          </a:xfrm>
          <a:prstGeom prst="rect">
            <a:avLst/>
          </a:prstGeom>
          <a:noFill/>
        </p:spPr>
      </p:pic>
      <p:sp>
        <p:nvSpPr>
          <p:cNvPr id="14" name="CuadroTexto 13">
            <a:extLst>
              <a:ext uri="{FF2B5EF4-FFF2-40B4-BE49-F238E27FC236}">
                <a16:creationId xmlns:a16="http://schemas.microsoft.com/office/drawing/2014/main" id="{9E2CF4EE-85B6-4A41-A8B2-40EE4D00ABA0}"/>
              </a:ext>
            </a:extLst>
          </p:cNvPr>
          <p:cNvSpPr txBox="1"/>
          <p:nvPr/>
        </p:nvSpPr>
        <p:spPr>
          <a:xfrm>
            <a:off x="6668931" y="5671439"/>
            <a:ext cx="4102190" cy="523220"/>
          </a:xfrm>
          <a:prstGeom prst="rect">
            <a:avLst/>
          </a:prstGeom>
          <a:noFill/>
        </p:spPr>
        <p:txBody>
          <a:bodyPr wrap="square">
            <a:spAutoFit/>
          </a:bodyPr>
          <a:lstStyle/>
          <a:p>
            <a:r>
              <a:rPr lang="es-ES" sz="1400" dirty="0">
                <a:effectLst/>
                <a:latin typeface="Calibri Light" panose="020F0302020204030204" pitchFamily="34" charset="0"/>
                <a:ea typeface="Calibri" panose="020F0502020204030204" pitchFamily="34" charset="0"/>
              </a:rPr>
              <a:t>Figura 7. Contenido de humedad volumétrica muestreo de julio 2020. </a:t>
            </a:r>
            <a:endParaRPr lang="es-ES" sz="1400" dirty="0"/>
          </a:p>
        </p:txBody>
      </p:sp>
      <p:sp>
        <p:nvSpPr>
          <p:cNvPr id="16" name="CuadroTexto 15">
            <a:extLst>
              <a:ext uri="{FF2B5EF4-FFF2-40B4-BE49-F238E27FC236}">
                <a16:creationId xmlns:a16="http://schemas.microsoft.com/office/drawing/2014/main" id="{41E923E5-B618-4C35-9DF3-29568148B2A9}"/>
              </a:ext>
            </a:extLst>
          </p:cNvPr>
          <p:cNvSpPr txBox="1"/>
          <p:nvPr/>
        </p:nvSpPr>
        <p:spPr>
          <a:xfrm>
            <a:off x="1740437" y="5661169"/>
            <a:ext cx="4102190" cy="523220"/>
          </a:xfrm>
          <a:prstGeom prst="rect">
            <a:avLst/>
          </a:prstGeom>
          <a:noFill/>
        </p:spPr>
        <p:txBody>
          <a:bodyPr wrap="square">
            <a:spAutoFit/>
          </a:bodyPr>
          <a:lstStyle/>
          <a:p>
            <a:r>
              <a:rPr lang="es-ES" sz="1400" dirty="0">
                <a:effectLst/>
                <a:latin typeface="Calibri Light" panose="020F0302020204030204" pitchFamily="34" charset="0"/>
                <a:ea typeface="Calibri" panose="020F0502020204030204" pitchFamily="34" charset="0"/>
              </a:rPr>
              <a:t>Figura 6. Contenido de humedad volumétrica muestreo de diciembre 2019.</a:t>
            </a:r>
            <a:endParaRPr lang="es-ES" sz="1400" dirty="0"/>
          </a:p>
        </p:txBody>
      </p:sp>
    </p:spTree>
    <p:extLst>
      <p:ext uri="{BB962C8B-B14F-4D97-AF65-F5344CB8AC3E}">
        <p14:creationId xmlns:p14="http://schemas.microsoft.com/office/powerpoint/2010/main" val="368186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01B32E7A-C517-4319-9ACD-A7C620E12A5D}"/>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las propiedades superficiales del suelo (0-10 cm)</a:t>
            </a:r>
            <a:endParaRPr lang="es-ES" altLang="es-ES" sz="1800" b="1" kern="0" spc="-60" dirty="0">
              <a:solidFill>
                <a:srgbClr val="FFC000"/>
              </a:solidFill>
              <a:latin typeface="Calibri Light" panose="020F0302020204030204" pitchFamily="34" charset="0"/>
            </a:endParaRP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49ED5758-A690-4591-8D64-576583675E9D}"/>
              </a:ext>
            </a:extLst>
          </p:cNvPr>
          <p:cNvSpPr txBox="1"/>
          <p:nvPr/>
        </p:nvSpPr>
        <p:spPr>
          <a:xfrm>
            <a:off x="917804" y="1606858"/>
            <a:ext cx="9957342" cy="1600438"/>
          </a:xfrm>
          <a:prstGeom prst="rect">
            <a:avLst/>
          </a:prstGeom>
          <a:noFill/>
        </p:spPr>
        <p:txBody>
          <a:bodyPr wrap="square">
            <a:spAutoFit/>
          </a:bodyPr>
          <a:lstStyle/>
          <a:p>
            <a:pPr algn="just"/>
            <a:r>
              <a:rPr lang="es-ES" sz="1400" dirty="0">
                <a:effectLst/>
                <a:latin typeface="Calibri Light" panose="020F0302020204030204" pitchFamily="34" charset="0"/>
                <a:ea typeface="Calibri" panose="020F0502020204030204" pitchFamily="34" charset="0"/>
              </a:rPr>
              <a:t>En el ensayo de Híjar no se obtuvieron diferencias significativas en ninguno de estos tres parámetros entre tratamientos evaluados. </a:t>
            </a:r>
          </a:p>
          <a:p>
            <a:pPr algn="just"/>
            <a:r>
              <a:rPr lang="es-ES" sz="1400" dirty="0">
                <a:effectLst/>
                <a:latin typeface="Calibri Light" panose="020F0302020204030204" pitchFamily="34" charset="0"/>
                <a:ea typeface="Calibri" panose="020F0502020204030204" pitchFamily="34" charset="0"/>
              </a:rPr>
              <a:t>Sin embargo, para cada uno de los parámetros estudiados, sí que se observaron diferencias entre muestreos. </a:t>
            </a:r>
          </a:p>
          <a:p>
            <a:pPr marL="285750" indent="-285750" algn="just">
              <a:buFont typeface="Arial" panose="020B0604020202020204" pitchFamily="34" charset="0"/>
              <a:buChar char="•"/>
            </a:pPr>
            <a:r>
              <a:rPr lang="es-ES" sz="1400" dirty="0">
                <a:effectLst/>
                <a:latin typeface="Calibri Light" panose="020F0302020204030204" pitchFamily="34" charset="0"/>
                <a:ea typeface="Calibri" panose="020F0502020204030204" pitchFamily="34" charset="0"/>
              </a:rPr>
              <a:t>el mayor POxC se observó en el muestreo de mayo 2020 que fue significativamente superior a las otras dos fechas de muestreo.</a:t>
            </a:r>
          </a:p>
          <a:p>
            <a:pPr marL="285750" indent="-285750" algn="just">
              <a:buFont typeface="Arial" panose="020B0604020202020204" pitchFamily="34" charset="0"/>
              <a:buChar char="•"/>
            </a:pPr>
            <a:r>
              <a:rPr lang="es-ES" sz="1400" dirty="0">
                <a:latin typeface="Calibri Light" panose="020F0302020204030204" pitchFamily="34" charset="0"/>
                <a:ea typeface="Calibri" panose="020F0502020204030204" pitchFamily="34" charset="0"/>
              </a:rPr>
              <a:t>El</a:t>
            </a:r>
            <a:r>
              <a:rPr lang="es-ES" sz="1400" dirty="0">
                <a:effectLst/>
                <a:latin typeface="Calibri Light" panose="020F0302020204030204" pitchFamily="34" charset="0"/>
                <a:ea typeface="Calibri" panose="020F0502020204030204" pitchFamily="34" charset="0"/>
              </a:rPr>
              <a:t> carbono de la biomasa microbiana fue superior en el muestreo de julio 2020 que en las otras dos fechas. </a:t>
            </a:r>
          </a:p>
          <a:p>
            <a:pPr marL="285750" indent="-285750" algn="just">
              <a:buFont typeface="Arial" panose="020B0604020202020204" pitchFamily="34" charset="0"/>
              <a:buChar char="•"/>
            </a:pPr>
            <a:r>
              <a:rPr lang="es-ES" sz="1400" dirty="0">
                <a:latin typeface="Calibri Light" panose="020F0302020204030204" pitchFamily="34" charset="0"/>
                <a:ea typeface="Calibri" panose="020F0502020204030204" pitchFamily="34" charset="0"/>
              </a:rPr>
              <a:t>El </a:t>
            </a:r>
            <a:r>
              <a:rPr lang="es-ES" sz="1400" dirty="0">
                <a:effectLst/>
                <a:latin typeface="Calibri Light" panose="020F0302020204030204" pitchFamily="34" charset="0"/>
                <a:ea typeface="Calibri" panose="020F0502020204030204" pitchFamily="34" charset="0"/>
              </a:rPr>
              <a:t>mayor valor de respiración de suelo se observó en el muestreo de mayo 2020 seguido por el muestro de julio 2020 y, por último, el muestreo de diciembre 2019 . </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graphicFrame>
        <p:nvGraphicFramePr>
          <p:cNvPr id="12" name="Tabla 11">
            <a:extLst>
              <a:ext uri="{FF2B5EF4-FFF2-40B4-BE49-F238E27FC236}">
                <a16:creationId xmlns:a16="http://schemas.microsoft.com/office/drawing/2014/main" id="{5BCC8D75-9DE2-45B9-819F-0C4B17C67196}"/>
              </a:ext>
            </a:extLst>
          </p:cNvPr>
          <p:cNvGraphicFramePr>
            <a:graphicFrameLocks noGrp="1"/>
          </p:cNvGraphicFramePr>
          <p:nvPr>
            <p:extLst>
              <p:ext uri="{D42A27DB-BD31-4B8C-83A1-F6EECF244321}">
                <p14:modId xmlns:p14="http://schemas.microsoft.com/office/powerpoint/2010/main" val="2892093108"/>
              </p:ext>
            </p:extLst>
          </p:nvPr>
        </p:nvGraphicFramePr>
        <p:xfrm>
          <a:off x="921654" y="3652924"/>
          <a:ext cx="5326253" cy="1280160"/>
        </p:xfrm>
        <a:graphic>
          <a:graphicData uri="http://schemas.openxmlformats.org/drawingml/2006/table">
            <a:tbl>
              <a:tblPr firstRow="1" firstCol="1" bandRow="1"/>
              <a:tblGrid>
                <a:gridCol w="2124583">
                  <a:extLst>
                    <a:ext uri="{9D8B030D-6E8A-4147-A177-3AD203B41FA5}">
                      <a16:colId xmlns:a16="http://schemas.microsoft.com/office/drawing/2014/main" val="612282382"/>
                    </a:ext>
                  </a:extLst>
                </a:gridCol>
                <a:gridCol w="861060">
                  <a:extLst>
                    <a:ext uri="{9D8B030D-6E8A-4147-A177-3AD203B41FA5}">
                      <a16:colId xmlns:a16="http://schemas.microsoft.com/office/drawing/2014/main" val="3526852344"/>
                    </a:ext>
                  </a:extLst>
                </a:gridCol>
                <a:gridCol w="1170305">
                  <a:extLst>
                    <a:ext uri="{9D8B030D-6E8A-4147-A177-3AD203B41FA5}">
                      <a16:colId xmlns:a16="http://schemas.microsoft.com/office/drawing/2014/main" val="1814614367"/>
                    </a:ext>
                  </a:extLst>
                </a:gridCol>
                <a:gridCol w="1170305">
                  <a:extLst>
                    <a:ext uri="{9D8B030D-6E8A-4147-A177-3AD203B41FA5}">
                      <a16:colId xmlns:a16="http://schemas.microsoft.com/office/drawing/2014/main" val="1752526085"/>
                    </a:ext>
                  </a:extLst>
                </a:gridCol>
              </a:tblGrid>
              <a:tr h="0">
                <a:tc>
                  <a:txBody>
                    <a:bodyPr/>
                    <a:lstStyle/>
                    <a:p>
                      <a:pPr algn="ctr"/>
                      <a:r>
                        <a:rPr lang="es-ES" sz="1400" i="1" dirty="0">
                          <a:effectLst/>
                          <a:latin typeface="Calibri Light" panose="020F0302020204030204" pitchFamily="34" charset="0"/>
                          <a:ea typeface="Calibri" panose="020F0502020204030204" pitchFamily="34" charset="0"/>
                          <a:cs typeface="Times New Roman" panose="02020603050405020304" pitchFamily="18" charset="0"/>
                        </a:rPr>
                        <a:t>Tratamiento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POXC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Biomasa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943509"/>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Laboreo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167,4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408,2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2,8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51607763"/>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Laboreo+restos de poda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146,4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431,6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2,6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44380159"/>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Cubierta sin finalizar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178,9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452,4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3,2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50369864"/>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Cubierta con roller crimper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195,7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440,8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3,2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09207306"/>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Cubierta con ganado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179,2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438,4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3,3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961700"/>
                  </a:ext>
                </a:extLst>
              </a:tr>
            </a:tbl>
          </a:graphicData>
        </a:graphic>
      </p:graphicFrame>
      <p:graphicFrame>
        <p:nvGraphicFramePr>
          <p:cNvPr id="13" name="Tabla 12">
            <a:extLst>
              <a:ext uri="{FF2B5EF4-FFF2-40B4-BE49-F238E27FC236}">
                <a16:creationId xmlns:a16="http://schemas.microsoft.com/office/drawing/2014/main" id="{0AD22C5C-92AD-48CD-B103-4A1B21257979}"/>
              </a:ext>
            </a:extLst>
          </p:cNvPr>
          <p:cNvGraphicFramePr>
            <a:graphicFrameLocks noGrp="1"/>
          </p:cNvGraphicFramePr>
          <p:nvPr>
            <p:extLst>
              <p:ext uri="{D42A27DB-BD31-4B8C-83A1-F6EECF244321}">
                <p14:modId xmlns:p14="http://schemas.microsoft.com/office/powerpoint/2010/main" val="2451430271"/>
              </p:ext>
            </p:extLst>
          </p:nvPr>
        </p:nvGraphicFramePr>
        <p:xfrm>
          <a:off x="6491279" y="3643162"/>
          <a:ext cx="4213162" cy="1066800"/>
        </p:xfrm>
        <a:graphic>
          <a:graphicData uri="http://schemas.openxmlformats.org/drawingml/2006/table">
            <a:tbl>
              <a:tblPr firstRow="1" firstCol="1" bandRow="1"/>
              <a:tblGrid>
                <a:gridCol w="1011492">
                  <a:extLst>
                    <a:ext uri="{9D8B030D-6E8A-4147-A177-3AD203B41FA5}">
                      <a16:colId xmlns:a16="http://schemas.microsoft.com/office/drawing/2014/main" val="3063789714"/>
                    </a:ext>
                  </a:extLst>
                </a:gridCol>
                <a:gridCol w="861060">
                  <a:extLst>
                    <a:ext uri="{9D8B030D-6E8A-4147-A177-3AD203B41FA5}">
                      <a16:colId xmlns:a16="http://schemas.microsoft.com/office/drawing/2014/main" val="3210012011"/>
                    </a:ext>
                  </a:extLst>
                </a:gridCol>
                <a:gridCol w="1170305">
                  <a:extLst>
                    <a:ext uri="{9D8B030D-6E8A-4147-A177-3AD203B41FA5}">
                      <a16:colId xmlns:a16="http://schemas.microsoft.com/office/drawing/2014/main" val="1373982857"/>
                    </a:ext>
                  </a:extLst>
                </a:gridCol>
                <a:gridCol w="1170305">
                  <a:extLst>
                    <a:ext uri="{9D8B030D-6E8A-4147-A177-3AD203B41FA5}">
                      <a16:colId xmlns:a16="http://schemas.microsoft.com/office/drawing/2014/main" val="2419675218"/>
                    </a:ext>
                  </a:extLst>
                </a:gridCol>
              </a:tblGrid>
              <a:tr h="0">
                <a:tc>
                  <a:txBody>
                    <a:bodyPr/>
                    <a:lstStyle/>
                    <a:p>
                      <a:pPr algn="ctr"/>
                      <a:r>
                        <a:rPr lang="es-ES" sz="1400" i="1" dirty="0">
                          <a:effectLst/>
                          <a:latin typeface="Calibri Light" panose="020F030202020403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Muestreo 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Muestreo 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Muestreo 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978107"/>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POxC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132,2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236,5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151,8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7055404"/>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Biomasa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351,9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390,1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560,8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75288611"/>
                  </a:ext>
                </a:extLst>
              </a:tr>
              <a:tr h="0">
                <a:tc>
                  <a:txBody>
                    <a:bodyPr/>
                    <a:lstStyle/>
                    <a:p>
                      <a:pPr algn="just"/>
                      <a:r>
                        <a:rPr lang="es-E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2,3 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3,8 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ES" sz="1400" dirty="0">
                          <a:effectLst/>
                          <a:latin typeface="Calibri Light" panose="020F0302020204030204" pitchFamily="34" charset="0"/>
                          <a:ea typeface="Calibri" panose="020F0502020204030204" pitchFamily="34" charset="0"/>
                          <a:cs typeface="Times New Roman" panose="02020603050405020304" pitchFamily="18" charset="0"/>
                        </a:rPr>
                        <a:t>3,0 b</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056409"/>
                  </a:ext>
                </a:extLst>
              </a:tr>
            </a:tbl>
          </a:graphicData>
        </a:graphic>
      </p:graphicFrame>
    </p:spTree>
    <p:extLst>
      <p:ext uri="{BB962C8B-B14F-4D97-AF65-F5344CB8AC3E}">
        <p14:creationId xmlns:p14="http://schemas.microsoft.com/office/powerpoint/2010/main" val="39844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6CE1F3E0-F2C4-4FDA-A1A5-DEF4FFE4A88E}"/>
              </a:ext>
            </a:extLst>
          </p:cNvPr>
          <p:cNvSpPr txBox="1">
            <a:spLocks/>
          </p:cNvSpPr>
          <p:nvPr/>
        </p:nvSpPr>
        <p:spPr>
          <a:xfrm>
            <a:off x="838200" y="81074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 producción de almendra</a:t>
            </a:r>
            <a:endParaRPr lang="es-ES" altLang="es-ES" sz="1800" b="1" kern="0" spc="-60" dirty="0">
              <a:solidFill>
                <a:srgbClr val="FFC000"/>
              </a:solidFill>
              <a:latin typeface="Calibri Light" panose="020F0302020204030204" pitchFamily="34" charset="0"/>
            </a:endParaRP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F59D3CB0-93ED-45A4-A52C-CC46BCD04F71}"/>
              </a:ext>
            </a:extLst>
          </p:cNvPr>
          <p:cNvSpPr txBox="1"/>
          <p:nvPr/>
        </p:nvSpPr>
        <p:spPr>
          <a:xfrm>
            <a:off x="838200" y="1137821"/>
            <a:ext cx="10303276" cy="1384995"/>
          </a:xfrm>
          <a:prstGeom prst="rect">
            <a:avLst/>
          </a:prstGeom>
          <a:noFill/>
        </p:spPr>
        <p:txBody>
          <a:bodyPr wrap="square">
            <a:spAutoFit/>
          </a:bodyPr>
          <a:lstStyle/>
          <a:p>
            <a:r>
              <a:rPr lang="es-ES" sz="1400" b="1" dirty="0">
                <a:effectLst/>
                <a:latin typeface="Calibri Light" panose="020F0302020204030204" pitchFamily="34" charset="0"/>
                <a:ea typeface="Calibri" panose="020F0502020204030204" pitchFamily="34" charset="0"/>
              </a:rPr>
              <a:t>Ensayo de Sierra de Luna</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En el año 2019 no se evaluó la producción de almendra en cada tratamiento por  no existir diferencia alguna en el manejo del suelo, por no haberse desarrollado las cubiertas vegetales.</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En el año 2020 se ha realizado la recolección individualizada de 2 árboles de la calle central de cada tratamiento, obteniéndose los siguientes resultados:</a:t>
            </a:r>
            <a:endParaRPr lang="es-ES" sz="1400" dirty="0">
              <a:effectLst/>
              <a:latin typeface="Calibri" panose="020F0502020204030204" pitchFamily="34" charset="0"/>
              <a:ea typeface="Calibri" panose="020F0502020204030204" pitchFamily="34" charset="0"/>
            </a:endParaRPr>
          </a:p>
        </p:txBody>
      </p:sp>
      <p:pic>
        <p:nvPicPr>
          <p:cNvPr id="12" name="Imagen 11">
            <a:extLst>
              <a:ext uri="{FF2B5EF4-FFF2-40B4-BE49-F238E27FC236}">
                <a16:creationId xmlns:a16="http://schemas.microsoft.com/office/drawing/2014/main" id="{BB750E16-3084-43BC-90A2-021179B2883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916358" y="2522816"/>
            <a:ext cx="7955612" cy="3524435"/>
          </a:xfrm>
          <a:prstGeom prst="rect">
            <a:avLst/>
          </a:prstGeom>
          <a:noFill/>
          <a:ln>
            <a:noFill/>
          </a:ln>
        </p:spPr>
      </p:pic>
    </p:spTree>
    <p:extLst>
      <p:ext uri="{BB962C8B-B14F-4D97-AF65-F5344CB8AC3E}">
        <p14:creationId xmlns:p14="http://schemas.microsoft.com/office/powerpoint/2010/main" val="279612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1086035" y="1325894"/>
            <a:ext cx="10267765" cy="338554"/>
          </a:xfrm>
          <a:prstGeom prst="rect">
            <a:avLst/>
          </a:prstGeom>
          <a:noFill/>
        </p:spPr>
        <p:txBody>
          <a:bodyPr wrap="square">
            <a:spAutoFit/>
          </a:bodyPr>
          <a:lstStyle/>
          <a:p>
            <a:pPr algn="just"/>
            <a:r>
              <a:rPr lang="es-ES" sz="1600" b="1" dirty="0">
                <a:effectLst/>
                <a:latin typeface="Calibri Light" panose="020F0302020204030204" pitchFamily="34" charset="0"/>
                <a:ea typeface="Calibri" panose="020F0502020204030204" pitchFamily="34" charset="0"/>
              </a:rPr>
              <a:t> Ensayo Sierra de Luna Cosecha 2019-2020</a:t>
            </a:r>
            <a:endParaRPr lang="es-ES" sz="1600" b="1" dirty="0">
              <a:effectLst/>
              <a:latin typeface="Calibri" panose="020F0502020204030204" pitchFamily="34" charset="0"/>
              <a:ea typeface="Calibri" panose="020F0502020204030204" pitchFamily="34" charset="0"/>
            </a:endParaRPr>
          </a:p>
        </p:txBody>
      </p:sp>
      <p:graphicFrame>
        <p:nvGraphicFramePr>
          <p:cNvPr id="12" name="Gráfico 11">
            <a:extLst>
              <a:ext uri="{FF2B5EF4-FFF2-40B4-BE49-F238E27FC236}">
                <a16:creationId xmlns:a16="http://schemas.microsoft.com/office/drawing/2014/main" id="{490CA9CF-286C-4D59-8B2D-05C1B2E1DC2F}"/>
              </a:ext>
            </a:extLst>
          </p:cNvPr>
          <p:cNvGraphicFramePr/>
          <p:nvPr>
            <p:extLst>
              <p:ext uri="{D42A27DB-BD31-4B8C-83A1-F6EECF244321}">
                <p14:modId xmlns:p14="http://schemas.microsoft.com/office/powerpoint/2010/main" val="3166304249"/>
              </p:ext>
            </p:extLst>
          </p:nvPr>
        </p:nvGraphicFramePr>
        <p:xfrm>
          <a:off x="1313895" y="2308857"/>
          <a:ext cx="4783892" cy="315938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Gráfico 13">
            <a:extLst>
              <a:ext uri="{FF2B5EF4-FFF2-40B4-BE49-F238E27FC236}">
                <a16:creationId xmlns:a16="http://schemas.microsoft.com/office/drawing/2014/main" id="{490CA9CF-286C-4D59-8B2D-05C1B2E1DC2F}"/>
              </a:ext>
            </a:extLst>
          </p:cNvPr>
          <p:cNvGraphicFramePr/>
          <p:nvPr>
            <p:extLst>
              <p:ext uri="{D42A27DB-BD31-4B8C-83A1-F6EECF244321}">
                <p14:modId xmlns:p14="http://schemas.microsoft.com/office/powerpoint/2010/main" val="2629801262"/>
              </p:ext>
            </p:extLst>
          </p:nvPr>
        </p:nvGraphicFramePr>
        <p:xfrm>
          <a:off x="6746228" y="2397242"/>
          <a:ext cx="3754882" cy="3081444"/>
        </p:xfrm>
        <a:graphic>
          <a:graphicData uri="http://schemas.openxmlformats.org/drawingml/2006/chart">
            <c:chart xmlns:c="http://schemas.openxmlformats.org/drawingml/2006/chart" xmlns:r="http://schemas.openxmlformats.org/officeDocument/2006/relationships" r:id="rId8"/>
          </a:graphicData>
        </a:graphic>
      </p:graphicFrame>
      <p:sp>
        <p:nvSpPr>
          <p:cNvPr id="8" name="CuadroTexto 7">
            <a:extLst>
              <a:ext uri="{FF2B5EF4-FFF2-40B4-BE49-F238E27FC236}">
                <a16:creationId xmlns:a16="http://schemas.microsoft.com/office/drawing/2014/main" id="{FF23A03C-1A3D-4BFC-AAE0-FD6167BA2DCF}"/>
              </a:ext>
            </a:extLst>
          </p:cNvPr>
          <p:cNvSpPr txBox="1"/>
          <p:nvPr/>
        </p:nvSpPr>
        <p:spPr>
          <a:xfrm>
            <a:off x="2500912" y="5583249"/>
            <a:ext cx="3195961" cy="369332"/>
          </a:xfrm>
          <a:prstGeom prst="rect">
            <a:avLst/>
          </a:prstGeom>
          <a:noFill/>
        </p:spPr>
        <p:txBody>
          <a:bodyPr wrap="square" rtlCol="0">
            <a:spAutoFit/>
          </a:bodyPr>
          <a:lstStyle/>
          <a:p>
            <a:r>
              <a:rPr lang="es-ES" dirty="0"/>
              <a:t>Kg Almendra seca/Ha</a:t>
            </a:r>
          </a:p>
        </p:txBody>
      </p:sp>
      <p:sp>
        <p:nvSpPr>
          <p:cNvPr id="17" name="CuadroTexto 16">
            <a:extLst>
              <a:ext uri="{FF2B5EF4-FFF2-40B4-BE49-F238E27FC236}">
                <a16:creationId xmlns:a16="http://schemas.microsoft.com/office/drawing/2014/main" id="{B4113CCF-04D0-4B31-A6E0-C27F95ED4C82}"/>
              </a:ext>
            </a:extLst>
          </p:cNvPr>
          <p:cNvSpPr txBox="1"/>
          <p:nvPr/>
        </p:nvSpPr>
        <p:spPr>
          <a:xfrm>
            <a:off x="8157839" y="5583249"/>
            <a:ext cx="3195961" cy="369332"/>
          </a:xfrm>
          <a:prstGeom prst="rect">
            <a:avLst/>
          </a:prstGeom>
          <a:noFill/>
        </p:spPr>
        <p:txBody>
          <a:bodyPr wrap="square" rtlCol="0">
            <a:spAutoFit/>
          </a:bodyPr>
          <a:lstStyle/>
          <a:p>
            <a:r>
              <a:rPr lang="es-ES" dirty="0"/>
              <a:t>Ingresos €/Ha</a:t>
            </a:r>
          </a:p>
        </p:txBody>
      </p:sp>
    </p:spTree>
    <p:extLst>
      <p:ext uri="{BB962C8B-B14F-4D97-AF65-F5344CB8AC3E}">
        <p14:creationId xmlns:p14="http://schemas.microsoft.com/office/powerpoint/2010/main" val="2954346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a:t>
            </a:r>
            <a:r>
              <a:rPr lang="es-ES" sz="1800" b="1" kern="0" spc="-60" dirty="0">
                <a:solidFill>
                  <a:srgbClr val="FFC000"/>
                </a:solidFill>
                <a:latin typeface="Calibri Light" panose="020F0302020204030204" pitchFamily="34" charset="0"/>
              </a:rPr>
              <a:t>DISCUSIÓN :</a:t>
            </a:r>
            <a:r>
              <a:rPr lang="es-ES" altLang="es-ES" sz="1800" b="1" kern="0" spc="-60" dirty="0">
                <a:solidFill>
                  <a:srgbClr val="FFC000"/>
                </a:solidFill>
                <a:latin typeface="Calibri Light" panose="020F0302020204030204" pitchFamily="34" charset="0"/>
              </a:rPr>
              <a:t>. </a:t>
            </a:r>
            <a:r>
              <a:rPr lang="es-ES" sz="1800" b="1" kern="0" spc="-60" dirty="0">
                <a:solidFill>
                  <a:srgbClr val="FFC000"/>
                </a:solidFill>
                <a:latin typeface="Calibri Light" panose="020F0302020204030204" pitchFamily="34" charset="0"/>
              </a:rPr>
              <a:t>Evaluación de la producción de almendra.</a:t>
            </a:r>
            <a:endParaRPr lang="es-ES" altLang="es-ES" sz="1800" b="1" kern="0" spc="-60" dirty="0">
              <a:solidFill>
                <a:srgbClr val="FFC000"/>
              </a:solidFill>
              <a:latin typeface="Calibri Light" panose="020F0302020204030204" pitchFamily="34" charset="0"/>
            </a:endParaRP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838199" y="1221331"/>
            <a:ext cx="10267765" cy="1600438"/>
          </a:xfrm>
          <a:prstGeom prst="rect">
            <a:avLst/>
          </a:prstGeom>
          <a:noFill/>
        </p:spPr>
        <p:txBody>
          <a:bodyPr wrap="square">
            <a:spAutoFit/>
          </a:bodyPr>
          <a:lstStyle/>
          <a:p>
            <a:r>
              <a:rPr lang="es-ES" sz="1400" b="1" dirty="0">
                <a:effectLst/>
                <a:latin typeface="Calibri Light" panose="020F0302020204030204" pitchFamily="34" charset="0"/>
                <a:ea typeface="Calibri" panose="020F0502020204030204" pitchFamily="34" charset="0"/>
              </a:rPr>
              <a:t>Ensayo de Híjar</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En el año 2019 no se evaluó la producción de almendra en cada tratamiento por no existir diferencia alguna en el manejo del suelo, por no haberse desarrollado las cubiertas vegetales.</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En el año 2020 se ha realizado la recolección individualizada de 5 árboles de la calle central de cada tratamiento, obteniéndose los siguientes resultados:</a:t>
            </a:r>
            <a:endParaRPr lang="es-ES" sz="1400" dirty="0">
              <a:effectLst/>
              <a:latin typeface="Calibri" panose="020F0502020204030204" pitchFamily="34" charset="0"/>
              <a:ea typeface="Calibri" panose="020F0502020204030204" pitchFamily="34" charset="0"/>
            </a:endParaRPr>
          </a:p>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pic>
        <p:nvPicPr>
          <p:cNvPr id="12" name="Imagen 11">
            <a:extLst>
              <a:ext uri="{FF2B5EF4-FFF2-40B4-BE49-F238E27FC236}">
                <a16:creationId xmlns:a16="http://schemas.microsoft.com/office/drawing/2014/main" id="{43474425-A295-4CA5-8DE6-5855695AD7F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12725" y="2432041"/>
            <a:ext cx="7988114" cy="3612924"/>
          </a:xfrm>
          <a:prstGeom prst="rect">
            <a:avLst/>
          </a:prstGeom>
          <a:noFill/>
          <a:ln>
            <a:noFill/>
          </a:ln>
        </p:spPr>
      </p:pic>
    </p:spTree>
    <p:extLst>
      <p:ext uri="{BB962C8B-B14F-4D97-AF65-F5344CB8AC3E}">
        <p14:creationId xmlns:p14="http://schemas.microsoft.com/office/powerpoint/2010/main" val="384185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1086035" y="1325894"/>
            <a:ext cx="10267765" cy="338554"/>
          </a:xfrm>
          <a:prstGeom prst="rect">
            <a:avLst/>
          </a:prstGeom>
          <a:noFill/>
        </p:spPr>
        <p:txBody>
          <a:bodyPr wrap="square">
            <a:spAutoFit/>
          </a:bodyPr>
          <a:lstStyle/>
          <a:p>
            <a:pPr algn="just"/>
            <a:r>
              <a:rPr lang="es-ES" sz="1600" b="1" dirty="0">
                <a:effectLst/>
                <a:latin typeface="Calibri Light" panose="020F0302020204030204" pitchFamily="34" charset="0"/>
                <a:ea typeface="Calibri" panose="020F0502020204030204" pitchFamily="34" charset="0"/>
              </a:rPr>
              <a:t> Ensayo </a:t>
            </a:r>
            <a:r>
              <a:rPr lang="es-ES" sz="1600" b="1" dirty="0">
                <a:latin typeface="Calibri Light" panose="020F0302020204030204" pitchFamily="34" charset="0"/>
                <a:ea typeface="Calibri" panose="020F0502020204030204" pitchFamily="34" charset="0"/>
              </a:rPr>
              <a:t>Hijar</a:t>
            </a:r>
            <a:r>
              <a:rPr lang="es-ES" sz="1600" b="1" dirty="0">
                <a:effectLst/>
                <a:latin typeface="Calibri Light" panose="020F0302020204030204" pitchFamily="34" charset="0"/>
                <a:ea typeface="Calibri" panose="020F0502020204030204" pitchFamily="34" charset="0"/>
              </a:rPr>
              <a:t> Cosecha 2019-2020</a:t>
            </a:r>
            <a:endParaRPr lang="es-ES" sz="1600" b="1" dirty="0">
              <a:effectLst/>
              <a:latin typeface="Calibri" panose="020F0502020204030204" pitchFamily="34" charset="0"/>
              <a:ea typeface="Calibri" panose="020F0502020204030204" pitchFamily="34" charset="0"/>
            </a:endParaRPr>
          </a:p>
        </p:txBody>
      </p:sp>
      <p:sp>
        <p:nvSpPr>
          <p:cNvPr id="8" name="CuadroTexto 7">
            <a:extLst>
              <a:ext uri="{FF2B5EF4-FFF2-40B4-BE49-F238E27FC236}">
                <a16:creationId xmlns:a16="http://schemas.microsoft.com/office/drawing/2014/main" id="{FF23A03C-1A3D-4BFC-AAE0-FD6167BA2DCF}"/>
              </a:ext>
            </a:extLst>
          </p:cNvPr>
          <p:cNvSpPr txBox="1"/>
          <p:nvPr/>
        </p:nvSpPr>
        <p:spPr>
          <a:xfrm>
            <a:off x="2272683" y="5583249"/>
            <a:ext cx="3195961" cy="369332"/>
          </a:xfrm>
          <a:prstGeom prst="rect">
            <a:avLst/>
          </a:prstGeom>
          <a:noFill/>
        </p:spPr>
        <p:txBody>
          <a:bodyPr wrap="square" rtlCol="0">
            <a:spAutoFit/>
          </a:bodyPr>
          <a:lstStyle/>
          <a:p>
            <a:r>
              <a:rPr lang="es-ES" dirty="0"/>
              <a:t>Kg Almendra seca/Ha</a:t>
            </a:r>
          </a:p>
        </p:txBody>
      </p:sp>
      <p:sp>
        <p:nvSpPr>
          <p:cNvPr id="17" name="CuadroTexto 16">
            <a:extLst>
              <a:ext uri="{FF2B5EF4-FFF2-40B4-BE49-F238E27FC236}">
                <a16:creationId xmlns:a16="http://schemas.microsoft.com/office/drawing/2014/main" id="{B4113CCF-04D0-4B31-A6E0-C27F95ED4C82}"/>
              </a:ext>
            </a:extLst>
          </p:cNvPr>
          <p:cNvSpPr txBox="1"/>
          <p:nvPr/>
        </p:nvSpPr>
        <p:spPr>
          <a:xfrm>
            <a:off x="8157839" y="5583249"/>
            <a:ext cx="3195961" cy="369332"/>
          </a:xfrm>
          <a:prstGeom prst="rect">
            <a:avLst/>
          </a:prstGeom>
          <a:noFill/>
        </p:spPr>
        <p:txBody>
          <a:bodyPr wrap="square" rtlCol="0">
            <a:spAutoFit/>
          </a:bodyPr>
          <a:lstStyle/>
          <a:p>
            <a:r>
              <a:rPr lang="es-ES" dirty="0"/>
              <a:t>Ingresos €/Ha</a:t>
            </a:r>
          </a:p>
        </p:txBody>
      </p:sp>
      <p:graphicFrame>
        <p:nvGraphicFramePr>
          <p:cNvPr id="13" name="Gráfico 12">
            <a:extLst>
              <a:ext uri="{FF2B5EF4-FFF2-40B4-BE49-F238E27FC236}">
                <a16:creationId xmlns:a16="http://schemas.microsoft.com/office/drawing/2014/main" id="{5C3ACC1A-0BE5-47DF-92D7-3F63755142C9}"/>
              </a:ext>
            </a:extLst>
          </p:cNvPr>
          <p:cNvGraphicFramePr/>
          <p:nvPr>
            <p:extLst>
              <p:ext uri="{D42A27DB-BD31-4B8C-83A1-F6EECF244321}">
                <p14:modId xmlns:p14="http://schemas.microsoft.com/office/powerpoint/2010/main" val="712709386"/>
              </p:ext>
            </p:extLst>
          </p:nvPr>
        </p:nvGraphicFramePr>
        <p:xfrm>
          <a:off x="1192827" y="2068497"/>
          <a:ext cx="4426737" cy="32275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áfico 14">
            <a:extLst>
              <a:ext uri="{FF2B5EF4-FFF2-40B4-BE49-F238E27FC236}">
                <a16:creationId xmlns:a16="http://schemas.microsoft.com/office/drawing/2014/main" id="{5C3ACC1A-0BE5-47DF-92D7-3F63755142C9}"/>
              </a:ext>
            </a:extLst>
          </p:cNvPr>
          <p:cNvGraphicFramePr/>
          <p:nvPr>
            <p:extLst>
              <p:ext uri="{D42A27DB-BD31-4B8C-83A1-F6EECF244321}">
                <p14:modId xmlns:p14="http://schemas.microsoft.com/office/powerpoint/2010/main" val="1390490793"/>
              </p:ext>
            </p:extLst>
          </p:nvPr>
        </p:nvGraphicFramePr>
        <p:xfrm>
          <a:off x="6715018" y="1940090"/>
          <a:ext cx="4061492" cy="35553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83333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838199" y="1221331"/>
            <a:ext cx="10267765" cy="307777"/>
          </a:xfrm>
          <a:prstGeom prst="rect">
            <a:avLst/>
          </a:prstGeom>
          <a:noFill/>
        </p:spPr>
        <p:txBody>
          <a:bodyPr wrap="square">
            <a:spAutoFit/>
          </a:bodyPr>
          <a:lstStyle/>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925EF9DC-2182-4168-9CF5-ECE3A5A42FCA}"/>
              </a:ext>
            </a:extLst>
          </p:cNvPr>
          <p:cNvSpPr txBox="1"/>
          <p:nvPr/>
        </p:nvSpPr>
        <p:spPr>
          <a:xfrm>
            <a:off x="917804" y="1338070"/>
            <a:ext cx="4480941" cy="4801314"/>
          </a:xfrm>
          <a:prstGeom prst="rect">
            <a:avLst/>
          </a:prstGeom>
          <a:noFill/>
        </p:spPr>
        <p:txBody>
          <a:bodyPr wrap="square">
            <a:spAutoFit/>
          </a:bodyPr>
          <a:lstStyle/>
          <a:p>
            <a:r>
              <a:rPr lang="es-ES" sz="1800" dirty="0">
                <a:effectLst/>
                <a:latin typeface="Calibri Light" panose="020F0302020204030204" pitchFamily="34" charset="0"/>
                <a:ea typeface="Calibri" panose="020F0502020204030204" pitchFamily="34" charset="0"/>
              </a:rPr>
              <a:t>Las condiciones meteorológicas sufridas durante la campaña 2018-2019 han impedido disponer de resultados suficientes para poder establecer conclusiones significativas, solo disponemos de resultados completos de la experimentación de una campaña agrícola. Sería necesaria la continuidad del proyecto durante dos campañas agrícolas más, para poder presentar unos resultados con suficiente rigor estadístico.</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Las gráficas de resultados evidencian un comportamiento desigual de los resultados en función de las condiciones climatológicas de cada uno de los secanos estudiados. La parcela de sierra de Luna corresponde a un ambiente de secano fresco, mientras Hijar se clasifica como secano árido</a:t>
            </a:r>
            <a:endParaRPr lang="es-ES" sz="1800" dirty="0">
              <a:effectLst/>
              <a:latin typeface="Calibri" panose="020F0502020204030204" pitchFamily="34" charset="0"/>
              <a:ea typeface="Calibri" panose="020F0502020204030204" pitchFamily="34" charset="0"/>
            </a:endParaRPr>
          </a:p>
        </p:txBody>
      </p:sp>
      <p:pic>
        <p:nvPicPr>
          <p:cNvPr id="14" name="Imagen 13">
            <a:extLst>
              <a:ext uri="{FF2B5EF4-FFF2-40B4-BE49-F238E27FC236}">
                <a16:creationId xmlns:a16="http://schemas.microsoft.com/office/drawing/2014/main" id="{B58AD5EB-2180-452D-887C-7DAAB8DDB5A6}"/>
              </a:ext>
            </a:extLst>
          </p:cNvPr>
          <p:cNvPicPr/>
          <p:nvPr/>
        </p:nvPicPr>
        <p:blipFill>
          <a:blip r:embed="rId7"/>
          <a:stretch>
            <a:fillRect/>
          </a:stretch>
        </p:blipFill>
        <p:spPr>
          <a:xfrm>
            <a:off x="5912084" y="1667866"/>
            <a:ext cx="5362112" cy="4190957"/>
          </a:xfrm>
          <a:prstGeom prst="rect">
            <a:avLst/>
          </a:prstGeom>
        </p:spPr>
      </p:pic>
    </p:spTree>
    <p:extLst>
      <p:ext uri="{BB962C8B-B14F-4D97-AF65-F5344CB8AC3E}">
        <p14:creationId xmlns:p14="http://schemas.microsoft.com/office/powerpoint/2010/main" val="1926121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838199" y="1221331"/>
            <a:ext cx="10267765" cy="307777"/>
          </a:xfrm>
          <a:prstGeom prst="rect">
            <a:avLst/>
          </a:prstGeom>
          <a:noFill/>
        </p:spPr>
        <p:txBody>
          <a:bodyPr wrap="square">
            <a:spAutoFit/>
          </a:bodyPr>
          <a:lstStyle/>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sp>
        <p:nvSpPr>
          <p:cNvPr id="16" name="CuadroTexto 15">
            <a:extLst>
              <a:ext uri="{FF2B5EF4-FFF2-40B4-BE49-F238E27FC236}">
                <a16:creationId xmlns:a16="http://schemas.microsoft.com/office/drawing/2014/main" id="{C3B6A11D-EE4B-4C65-BB08-D714D92EB072}"/>
              </a:ext>
            </a:extLst>
          </p:cNvPr>
          <p:cNvSpPr txBox="1"/>
          <p:nvPr/>
        </p:nvSpPr>
        <p:spPr>
          <a:xfrm>
            <a:off x="1040906" y="1584336"/>
            <a:ext cx="10136079" cy="1200329"/>
          </a:xfrm>
          <a:prstGeom prst="rect">
            <a:avLst/>
          </a:prstGeom>
          <a:noFill/>
        </p:spPr>
        <p:txBody>
          <a:bodyPr wrap="square">
            <a:spAutoFit/>
          </a:bodyPr>
          <a:lstStyle/>
          <a:p>
            <a:r>
              <a:rPr lang="es-ES" sz="1800" dirty="0">
                <a:effectLst/>
                <a:latin typeface="Calibri Light" panose="020F0302020204030204" pitchFamily="34" charset="0"/>
                <a:ea typeface="Calibri" panose="020F0502020204030204" pitchFamily="34" charset="0"/>
              </a:rPr>
              <a:t>Para realizar un análisis completo del beneficio económico obtenido con cada uno de los tratamientos propuestos deberíamos de considerar los costes de realización de cada uno de los modelos de gestión del cultivo propuestos. Para ello se han tenido en cuento precios de realización de cada una de las operaciones por empresas de servicios externas a la explotación:</a:t>
            </a:r>
            <a:endParaRPr lang="es-ES" sz="1800" dirty="0">
              <a:effectLst/>
              <a:latin typeface="Calibri" panose="020F0502020204030204" pitchFamily="34" charset="0"/>
              <a:ea typeface="Calibri" panose="020F0502020204030204" pitchFamily="34" charset="0"/>
            </a:endParaRPr>
          </a:p>
        </p:txBody>
      </p:sp>
      <p:pic>
        <p:nvPicPr>
          <p:cNvPr id="17" name="Imagen 16">
            <a:extLst>
              <a:ext uri="{FF2B5EF4-FFF2-40B4-BE49-F238E27FC236}">
                <a16:creationId xmlns:a16="http://schemas.microsoft.com/office/drawing/2014/main" id="{36E58205-3ED8-4E75-97CF-8787BD5E9293}"/>
              </a:ext>
            </a:extLst>
          </p:cNvPr>
          <p:cNvPicPr>
            <a:picLocks noChangeAspect="1"/>
          </p:cNvPicPr>
          <p:nvPr/>
        </p:nvPicPr>
        <p:blipFill>
          <a:blip r:embed="rId7"/>
          <a:stretch>
            <a:fillRect/>
          </a:stretch>
        </p:blipFill>
        <p:spPr>
          <a:xfrm>
            <a:off x="838199" y="3103076"/>
            <a:ext cx="7726995" cy="1702190"/>
          </a:xfrm>
          <a:prstGeom prst="rect">
            <a:avLst/>
          </a:prstGeom>
        </p:spPr>
      </p:pic>
      <p:pic>
        <p:nvPicPr>
          <p:cNvPr id="18" name="Imagen 17">
            <a:extLst>
              <a:ext uri="{FF2B5EF4-FFF2-40B4-BE49-F238E27FC236}">
                <a16:creationId xmlns:a16="http://schemas.microsoft.com/office/drawing/2014/main" id="{957F5EC5-C311-4E34-B0ED-C24928D1675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634898" y="3103076"/>
            <a:ext cx="2471066" cy="2019673"/>
          </a:xfrm>
          <a:prstGeom prst="rect">
            <a:avLst/>
          </a:prstGeom>
          <a:noFill/>
        </p:spPr>
      </p:pic>
      <p:sp>
        <p:nvSpPr>
          <p:cNvPr id="20" name="CuadroTexto 19">
            <a:extLst>
              <a:ext uri="{FF2B5EF4-FFF2-40B4-BE49-F238E27FC236}">
                <a16:creationId xmlns:a16="http://schemas.microsoft.com/office/drawing/2014/main" id="{428492A1-9F63-4882-A220-F5F74D6F72FF}"/>
              </a:ext>
            </a:extLst>
          </p:cNvPr>
          <p:cNvSpPr txBox="1"/>
          <p:nvPr/>
        </p:nvSpPr>
        <p:spPr>
          <a:xfrm>
            <a:off x="8696080" y="5186137"/>
            <a:ext cx="2636635" cy="307777"/>
          </a:xfrm>
          <a:prstGeom prst="rect">
            <a:avLst/>
          </a:prstGeom>
          <a:noFill/>
        </p:spPr>
        <p:txBody>
          <a:bodyPr wrap="square">
            <a:spAutoFit/>
          </a:bodyPr>
          <a:lstStyle/>
          <a:p>
            <a:r>
              <a:rPr lang="es-ES" sz="1400" dirty="0">
                <a:effectLst/>
                <a:latin typeface="Calibri Light" panose="020F0302020204030204" pitchFamily="34" charset="0"/>
                <a:ea typeface="Calibri" panose="020F0502020204030204" pitchFamily="34" charset="0"/>
              </a:rPr>
              <a:t>Siembra cubiertas vegetales. </a:t>
            </a:r>
            <a:endParaRPr lang="es-ES" sz="1400" dirty="0"/>
          </a:p>
        </p:txBody>
      </p:sp>
    </p:spTree>
    <p:extLst>
      <p:ext uri="{BB962C8B-B14F-4D97-AF65-F5344CB8AC3E}">
        <p14:creationId xmlns:p14="http://schemas.microsoft.com/office/powerpoint/2010/main" val="641040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838199" y="1221331"/>
            <a:ext cx="10267765" cy="307777"/>
          </a:xfrm>
          <a:prstGeom prst="rect">
            <a:avLst/>
          </a:prstGeom>
          <a:noFill/>
        </p:spPr>
        <p:txBody>
          <a:bodyPr wrap="square">
            <a:spAutoFit/>
          </a:bodyPr>
          <a:lstStyle/>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graphicFrame>
        <p:nvGraphicFramePr>
          <p:cNvPr id="10" name="Gráfico 9">
            <a:extLst>
              <a:ext uri="{FF2B5EF4-FFF2-40B4-BE49-F238E27FC236}">
                <a16:creationId xmlns:a16="http://schemas.microsoft.com/office/drawing/2014/main" id="{2E3E831B-BEAF-472A-B6AF-A27435928178}"/>
              </a:ext>
            </a:extLst>
          </p:cNvPr>
          <p:cNvGraphicFramePr/>
          <p:nvPr>
            <p:extLst>
              <p:ext uri="{D42A27DB-BD31-4B8C-83A1-F6EECF244321}">
                <p14:modId xmlns:p14="http://schemas.microsoft.com/office/powerpoint/2010/main" val="2690344021"/>
              </p:ext>
            </p:extLst>
          </p:nvPr>
        </p:nvGraphicFramePr>
        <p:xfrm>
          <a:off x="838199" y="2157274"/>
          <a:ext cx="5186608" cy="30783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áfico 11">
            <a:extLst>
              <a:ext uri="{FF2B5EF4-FFF2-40B4-BE49-F238E27FC236}">
                <a16:creationId xmlns:a16="http://schemas.microsoft.com/office/drawing/2014/main" id="{3125162A-4630-4386-A8CC-0445E3E3D9F0}"/>
              </a:ext>
            </a:extLst>
          </p:cNvPr>
          <p:cNvGraphicFramePr/>
          <p:nvPr>
            <p:extLst>
              <p:ext uri="{D42A27DB-BD31-4B8C-83A1-F6EECF244321}">
                <p14:modId xmlns:p14="http://schemas.microsoft.com/office/powerpoint/2010/main" val="3420446000"/>
              </p:ext>
            </p:extLst>
          </p:nvPr>
        </p:nvGraphicFramePr>
        <p:xfrm>
          <a:off x="6085509" y="2140521"/>
          <a:ext cx="4655299" cy="3110757"/>
        </p:xfrm>
        <a:graphic>
          <a:graphicData uri="http://schemas.openxmlformats.org/drawingml/2006/chart">
            <c:chart xmlns:c="http://schemas.openxmlformats.org/drawingml/2006/chart" xmlns:r="http://schemas.openxmlformats.org/officeDocument/2006/relationships" r:id="rId8"/>
          </a:graphicData>
        </a:graphic>
      </p:graphicFrame>
      <p:sp>
        <p:nvSpPr>
          <p:cNvPr id="13" name="CuadroTexto 12">
            <a:extLst>
              <a:ext uri="{FF2B5EF4-FFF2-40B4-BE49-F238E27FC236}">
                <a16:creationId xmlns:a16="http://schemas.microsoft.com/office/drawing/2014/main" id="{939C2F51-396E-433D-8768-8B338061F105}"/>
              </a:ext>
            </a:extLst>
          </p:cNvPr>
          <p:cNvSpPr txBox="1"/>
          <p:nvPr/>
        </p:nvSpPr>
        <p:spPr>
          <a:xfrm>
            <a:off x="917804" y="1332665"/>
            <a:ext cx="9611113" cy="646331"/>
          </a:xfrm>
          <a:prstGeom prst="rect">
            <a:avLst/>
          </a:prstGeom>
          <a:noFill/>
        </p:spPr>
        <p:txBody>
          <a:bodyPr wrap="square">
            <a:spAutoFit/>
          </a:bodyPr>
          <a:lstStyle/>
          <a:p>
            <a:r>
              <a:rPr lang="es-ES" dirty="0">
                <a:latin typeface="Calibri Light" panose="020F0302020204030204" pitchFamily="34" charset="0"/>
                <a:ea typeface="Calibri" panose="020F0502020204030204" pitchFamily="34" charset="0"/>
              </a:rPr>
              <a:t>C</a:t>
            </a:r>
            <a:r>
              <a:rPr lang="es-ES" sz="1800" dirty="0">
                <a:effectLst/>
                <a:latin typeface="Calibri Light" panose="020F0302020204030204" pitchFamily="34" charset="0"/>
                <a:ea typeface="Calibri" panose="020F0502020204030204" pitchFamily="34" charset="0"/>
              </a:rPr>
              <a:t>omparación de ingresos por cosecha y gastos derivados de la gestión de los tratamientos propuestos presenta los siguientes resultados:</a:t>
            </a:r>
            <a:endParaRPr lang="es-E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47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838199" y="1221331"/>
            <a:ext cx="10267765" cy="307777"/>
          </a:xfrm>
          <a:prstGeom prst="rect">
            <a:avLst/>
          </a:prstGeom>
          <a:noFill/>
        </p:spPr>
        <p:txBody>
          <a:bodyPr wrap="square">
            <a:spAutoFit/>
          </a:bodyPr>
          <a:lstStyle/>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1D0CF066-E3A3-4A8F-B6F0-085D1B89D850}"/>
              </a:ext>
            </a:extLst>
          </p:cNvPr>
          <p:cNvSpPr txBox="1"/>
          <p:nvPr/>
        </p:nvSpPr>
        <p:spPr>
          <a:xfrm>
            <a:off x="838198" y="1375219"/>
            <a:ext cx="10880326" cy="4619854"/>
          </a:xfrm>
          <a:prstGeom prst="rect">
            <a:avLst/>
          </a:prstGeom>
          <a:noFill/>
        </p:spPr>
        <p:txBody>
          <a:bodyPr wrap="square">
            <a:spAutoFit/>
          </a:bodyPr>
          <a:lstStyle/>
          <a:p>
            <a:pPr marL="408940" indent="-228600">
              <a:lnSpc>
                <a:spcPct val="150000"/>
              </a:lnSpc>
              <a:spcAft>
                <a:spcPts val="0"/>
              </a:spcAft>
            </a:pPr>
            <a:r>
              <a:rPr lang="es-ES" dirty="0">
                <a:latin typeface="Calibri Light" panose="020F0302020204030204" pitchFamily="34" charset="0"/>
              </a:rPr>
              <a:t>En ambos ensayos la opción “tradicional” de trituración de restos de poda y laboreo presenta un interesante balance económico, superado en la localidad de Sierra de Luna por la opción de cubierta de adventicias con trituración de restos de poda. </a:t>
            </a:r>
          </a:p>
          <a:p>
            <a:pPr marL="408940" indent="-228600">
              <a:lnSpc>
                <a:spcPct val="150000"/>
              </a:lnSpc>
              <a:spcAft>
                <a:spcPts val="0"/>
              </a:spcAft>
            </a:pPr>
            <a:r>
              <a:rPr lang="es-ES" dirty="0">
                <a:latin typeface="Calibri Light" panose="020F0302020204030204" pitchFamily="34" charset="0"/>
              </a:rPr>
              <a:t>Destaca que la opción de cubierta con adventicias en la localidad e Hijar no prospero, por falta de pluviometría en primavera y verano, resintiéndose la producción de almendra.</a:t>
            </a:r>
          </a:p>
          <a:p>
            <a:pPr marL="408940" indent="-228600">
              <a:lnSpc>
                <a:spcPct val="150000"/>
              </a:lnSpc>
              <a:spcAft>
                <a:spcPts val="0"/>
              </a:spcAft>
            </a:pPr>
            <a:endParaRPr lang="es-ES" dirty="0">
              <a:latin typeface="Calibri Light" panose="020F0302020204030204" pitchFamily="34" charset="0"/>
            </a:endParaRPr>
          </a:p>
          <a:p>
            <a:pPr marL="408940" indent="-228600">
              <a:lnSpc>
                <a:spcPct val="150000"/>
              </a:lnSpc>
              <a:spcAft>
                <a:spcPts val="0"/>
              </a:spcAft>
            </a:pPr>
            <a:r>
              <a:rPr lang="es-ES" dirty="0">
                <a:latin typeface="Calibri Light" panose="020F0302020204030204" pitchFamily="34" charset="0"/>
              </a:rPr>
              <a:t>Seria fundamental valorar un tercer factor, la mejora de la estructura del suelo derivada de la ejecución de cada uno de los tratamientos del suelo presentados. Para poder incluir este factor el proyecto no ha recabado suficientes datos agronómicos, por el corto espacio de tiempo en el que se han desarrollado las experiencias y la falta de resultados en la compaña 2018-2019.</a:t>
            </a:r>
          </a:p>
          <a:p>
            <a:pPr marL="408940" indent="-228600">
              <a:lnSpc>
                <a:spcPct val="150000"/>
              </a:lnSpc>
              <a:spcAft>
                <a:spcPts val="0"/>
              </a:spcAft>
            </a:pPr>
            <a:r>
              <a:rPr lang="es-ES" dirty="0">
                <a:latin typeface="Calibri Light" panose="020F0302020204030204" pitchFamily="34" charset="0"/>
              </a:rPr>
              <a:t> </a:t>
            </a:r>
          </a:p>
        </p:txBody>
      </p:sp>
    </p:spTree>
    <p:extLst>
      <p:ext uri="{BB962C8B-B14F-4D97-AF65-F5344CB8AC3E}">
        <p14:creationId xmlns:p14="http://schemas.microsoft.com/office/powerpoint/2010/main" val="288159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sp>
        <p:nvSpPr>
          <p:cNvPr id="3" name="Marcador de contenido 2">
            <a:extLst>
              <a:ext uri="{FF2B5EF4-FFF2-40B4-BE49-F238E27FC236}">
                <a16:creationId xmlns:a16="http://schemas.microsoft.com/office/drawing/2014/main" id="{EC694A12-8ADD-4092-80D7-08701AF606EC}"/>
              </a:ext>
            </a:extLst>
          </p:cNvPr>
          <p:cNvSpPr>
            <a:spLocks noGrp="1"/>
          </p:cNvSpPr>
          <p:nvPr>
            <p:ph idx="1"/>
          </p:nvPr>
        </p:nvSpPr>
        <p:spPr>
          <a:xfrm>
            <a:off x="838200" y="943882"/>
            <a:ext cx="10515600" cy="5065032"/>
          </a:xfrm>
        </p:spPr>
        <p:txBody>
          <a:bodyPr>
            <a:normAutofit fontScale="92500"/>
          </a:bodyPr>
          <a:lstStyle/>
          <a:p>
            <a:pPr marL="457200" lvl="1" indent="0" algn="just">
              <a:buClr>
                <a:srgbClr val="FFC000"/>
              </a:buClr>
              <a:buSzPts val="1400"/>
              <a:buNone/>
              <a:tabLst>
                <a:tab pos="610870" algn="l"/>
              </a:tabLst>
            </a:pPr>
            <a:r>
              <a:rPr lang="es-ES" sz="2800" b="1" kern="0" spc="-50" dirty="0">
                <a:solidFill>
                  <a:srgbClr val="FFC000"/>
                </a:solidFill>
                <a:effectLst/>
                <a:latin typeface="Calibri Light" panose="020F0302020204030204" pitchFamily="34" charset="0"/>
                <a:ea typeface="Calibri" panose="020F0502020204030204" pitchFamily="34" charset="0"/>
              </a:rPr>
              <a:t>OBJETIVOS</a:t>
            </a:r>
            <a:endParaRPr lang="es-ES" sz="3200" b="1" kern="0" spc="-55" dirty="0">
              <a:effectLst/>
              <a:latin typeface="Calibri" panose="020F0502020204030204" pitchFamily="34" charset="0"/>
              <a:ea typeface="Calibri" panose="020F0502020204030204" pitchFamily="34" charset="0"/>
            </a:endParaRPr>
          </a:p>
          <a:p>
            <a:pPr marL="0" indent="0" algn="just">
              <a:buNone/>
            </a:pPr>
            <a:r>
              <a:rPr lang="es-ES" sz="2400" dirty="0">
                <a:effectLst/>
                <a:latin typeface="Calibri" panose="020F0502020204030204" pitchFamily="34" charset="0"/>
                <a:ea typeface="Calibri" panose="020F0502020204030204" pitchFamily="34" charset="0"/>
              </a:rPr>
              <a:t>El proyecto EMAECAS plantea, como objetivo principal, promover, impulsar y divulgar técnicas de sistemas de manejo sostenible en el cultivo del almendro en secanos áridos y semiáridos de Aragón. A su vez, el proyecto plantea los siguientes objetivos específicos:</a:t>
            </a:r>
          </a:p>
          <a:p>
            <a:pPr marL="342900" lvl="0" indent="-342900" algn="just">
              <a:buFont typeface="+mj-lt"/>
              <a:buAutoNum type="arabicPeriod"/>
            </a:pPr>
            <a:r>
              <a:rPr lang="es-ES" sz="2400" dirty="0">
                <a:effectLst/>
                <a:latin typeface="Calibri" panose="020F0502020204030204" pitchFamily="34" charset="0"/>
                <a:ea typeface="Calibri" panose="020F0502020204030204" pitchFamily="34" charset="0"/>
              </a:rPr>
              <a:t>Incrementar el rendimiento y producción de almendra en sistemas de secano árido/semiárido de Aragón. </a:t>
            </a:r>
          </a:p>
          <a:p>
            <a:pPr marL="342900" lvl="0" indent="-342900" algn="just">
              <a:buFont typeface="+mj-lt"/>
              <a:buAutoNum type="arabicPeriod"/>
            </a:pPr>
            <a:r>
              <a:rPr lang="es-ES" sz="2400" dirty="0">
                <a:effectLst/>
                <a:latin typeface="Calibri" panose="020F0502020204030204" pitchFamily="34" charset="0"/>
                <a:ea typeface="Calibri" panose="020F0502020204030204" pitchFamily="34" charset="0"/>
              </a:rPr>
              <a:t>Mejorar la rentabilidad económica de la explotación de almendro mediante una mayor productividad y/o reducción de costes, en función del manejo.</a:t>
            </a:r>
          </a:p>
          <a:p>
            <a:pPr marL="342900" lvl="0" indent="-342900" algn="just">
              <a:buFont typeface="+mj-lt"/>
              <a:buAutoNum type="arabicPeriod"/>
            </a:pPr>
            <a:r>
              <a:rPr lang="es-ES" sz="2400" dirty="0">
                <a:effectLst/>
                <a:latin typeface="Calibri" panose="020F0502020204030204" pitchFamily="34" charset="0"/>
                <a:ea typeface="Calibri" panose="020F0502020204030204" pitchFamily="34" charset="0"/>
              </a:rPr>
              <a:t>Evaluar la capacidad de mitigación del cambio climático del cultivo de almendro en Aragón mediante la adopción de técnicas de manejo del suelo basado en cubiertas.</a:t>
            </a:r>
          </a:p>
          <a:p>
            <a:pPr marL="342900" lvl="0" indent="-342900" algn="just">
              <a:buFont typeface="+mj-lt"/>
              <a:buAutoNum type="arabicPeriod"/>
            </a:pPr>
            <a:r>
              <a:rPr lang="es-ES" sz="2400" dirty="0">
                <a:effectLst/>
                <a:latin typeface="Calibri" panose="020F0502020204030204" pitchFamily="34" charset="0"/>
                <a:ea typeface="Calibri" panose="020F0502020204030204" pitchFamily="34" charset="0"/>
              </a:rPr>
              <a:t>Obtener un servicio comercial basado en el uso de drones y teledetección para el seguimiento del cultivo del almendro, la previsión de sus necesidades y el control de la producción.</a:t>
            </a:r>
          </a:p>
          <a:p>
            <a:endParaRPr lang="es-ES" sz="5400" dirty="0"/>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Tree>
    <p:extLst>
      <p:ext uri="{BB962C8B-B14F-4D97-AF65-F5344CB8AC3E}">
        <p14:creationId xmlns:p14="http://schemas.microsoft.com/office/powerpoint/2010/main" val="216508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4990F02-D0A4-4B7B-9221-362D513051F5}"/>
              </a:ext>
            </a:extLst>
          </p:cNvPr>
          <p:cNvSpPr txBox="1">
            <a:spLocks/>
          </p:cNvSpPr>
          <p:nvPr/>
        </p:nvSpPr>
        <p:spPr>
          <a:xfrm>
            <a:off x="838200" y="905419"/>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1800" b="1" kern="0" spc="-60" dirty="0">
                <a:solidFill>
                  <a:srgbClr val="FFC000"/>
                </a:solidFill>
                <a:latin typeface="Calibri Light" panose="020F0302020204030204" pitchFamily="34" charset="0"/>
              </a:rPr>
              <a:t>CONCLUSIONES</a:t>
            </a:r>
          </a:p>
          <a:p>
            <a:endParaRPr lang="es-ES" sz="1800" b="1" kern="0" spc="-60" dirty="0">
              <a:solidFill>
                <a:srgbClr val="FFC000"/>
              </a:solidFill>
              <a:latin typeface="Calibri Light" panose="020F03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A5878C94-AFBB-41A4-93C0-6F10C600A6DA}"/>
              </a:ext>
            </a:extLst>
          </p:cNvPr>
          <p:cNvSpPr txBox="1"/>
          <p:nvPr/>
        </p:nvSpPr>
        <p:spPr>
          <a:xfrm>
            <a:off x="838199" y="1221331"/>
            <a:ext cx="10267765" cy="307777"/>
          </a:xfrm>
          <a:prstGeom prst="rect">
            <a:avLst/>
          </a:prstGeom>
          <a:noFill/>
        </p:spPr>
        <p:txBody>
          <a:bodyPr wrap="square">
            <a:spAutoFit/>
          </a:bodyPr>
          <a:lstStyle/>
          <a:p>
            <a:pPr algn="just"/>
            <a:r>
              <a:rPr lang="es-ES" sz="1400" dirty="0">
                <a:effectLst/>
                <a:latin typeface="Calibri Light" panose="020F0302020204030204" pitchFamily="34" charset="0"/>
                <a:ea typeface="Calibri" panose="020F0502020204030204" pitchFamily="34" charset="0"/>
              </a:rPr>
              <a:t> </a:t>
            </a:r>
            <a:endParaRPr lang="es-ES" sz="14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7DA961D3-C544-4C74-A2B0-6C581BD5DFA2}"/>
              </a:ext>
            </a:extLst>
          </p:cNvPr>
          <p:cNvSpPr txBox="1"/>
          <p:nvPr/>
        </p:nvSpPr>
        <p:spPr>
          <a:xfrm>
            <a:off x="917804" y="1618441"/>
            <a:ext cx="10062701" cy="3373359"/>
          </a:xfrm>
          <a:prstGeom prst="rect">
            <a:avLst/>
          </a:prstGeom>
          <a:noFill/>
        </p:spPr>
        <p:txBody>
          <a:bodyPr wrap="square">
            <a:spAutoFit/>
          </a:bodyPr>
          <a:lstStyle/>
          <a:p>
            <a:pPr marL="408940" indent="-228600">
              <a:lnSpc>
                <a:spcPct val="150000"/>
              </a:lnSpc>
              <a:spcAft>
                <a:spcPts val="0"/>
              </a:spcAft>
            </a:pPr>
            <a:r>
              <a:rPr lang="es-ES" dirty="0">
                <a:latin typeface="Calibri Light" panose="020F0302020204030204" pitchFamily="34" charset="0"/>
              </a:rPr>
              <a:t>Algunos de los inputs positivos que las alternativas al laboreo presentan son:</a:t>
            </a:r>
          </a:p>
          <a:p>
            <a:pPr marL="342900" lvl="0" indent="-342900">
              <a:lnSpc>
                <a:spcPct val="150000"/>
              </a:lnSpc>
              <a:spcAft>
                <a:spcPts val="0"/>
              </a:spcAft>
              <a:buFont typeface="Calibri Light" panose="020F0302020204030204" pitchFamily="34" charset="0"/>
              <a:buChar char="-"/>
            </a:pPr>
            <a:r>
              <a:rPr lang="es-ES" dirty="0">
                <a:latin typeface="Calibri Light" panose="020F0302020204030204" pitchFamily="34" charset="0"/>
              </a:rPr>
              <a:t>Incremento de contenido en macro y micronutrientes</a:t>
            </a:r>
          </a:p>
          <a:p>
            <a:pPr marL="342900" lvl="0" indent="-342900">
              <a:lnSpc>
                <a:spcPct val="150000"/>
              </a:lnSpc>
              <a:spcAft>
                <a:spcPts val="0"/>
              </a:spcAft>
              <a:buFont typeface="Calibri Light" panose="020F0302020204030204" pitchFamily="34" charset="0"/>
              <a:buChar char="-"/>
            </a:pPr>
            <a:r>
              <a:rPr lang="es-ES" dirty="0">
                <a:latin typeface="Calibri Light" panose="020F0302020204030204" pitchFamily="34" charset="0"/>
              </a:rPr>
              <a:t>Mejora de la estructura del suelo.</a:t>
            </a:r>
          </a:p>
          <a:p>
            <a:pPr marL="342900" lvl="0" indent="-342900">
              <a:lnSpc>
                <a:spcPct val="150000"/>
              </a:lnSpc>
              <a:spcAft>
                <a:spcPts val="0"/>
              </a:spcAft>
              <a:buFont typeface="Calibri Light" panose="020F0302020204030204" pitchFamily="34" charset="0"/>
              <a:buChar char="-"/>
            </a:pPr>
            <a:r>
              <a:rPr lang="es-ES" dirty="0">
                <a:latin typeface="Calibri Light" panose="020F0302020204030204" pitchFamily="34" charset="0"/>
              </a:rPr>
              <a:t>Incremento de la capacidad de retención de agua en el suelo.</a:t>
            </a:r>
          </a:p>
          <a:p>
            <a:pPr marL="342900" lvl="0" indent="-342900">
              <a:lnSpc>
                <a:spcPct val="150000"/>
              </a:lnSpc>
              <a:spcAft>
                <a:spcPts val="0"/>
              </a:spcAft>
              <a:buFont typeface="Calibri Light" panose="020F0302020204030204" pitchFamily="34" charset="0"/>
              <a:buChar char="-"/>
            </a:pPr>
            <a:r>
              <a:rPr lang="es-ES" dirty="0">
                <a:latin typeface="Calibri Light" panose="020F0302020204030204" pitchFamily="34" charset="0"/>
              </a:rPr>
              <a:t>Aumento de la microbiota.</a:t>
            </a:r>
          </a:p>
          <a:p>
            <a:pPr marL="408940" indent="-228600">
              <a:lnSpc>
                <a:spcPct val="150000"/>
              </a:lnSpc>
              <a:spcAft>
                <a:spcPts val="0"/>
              </a:spcAft>
            </a:pPr>
            <a:r>
              <a:rPr lang="es-ES" dirty="0">
                <a:latin typeface="Calibri Light" panose="020F0302020204030204" pitchFamily="34" charset="0"/>
              </a:rPr>
              <a:t> </a:t>
            </a:r>
          </a:p>
          <a:p>
            <a:pPr marL="408940" indent="-228600">
              <a:lnSpc>
                <a:spcPct val="150000"/>
              </a:lnSpc>
              <a:spcAft>
                <a:spcPts val="0"/>
              </a:spcAft>
            </a:pPr>
            <a:r>
              <a:rPr lang="es-ES" dirty="0">
                <a:latin typeface="Calibri Light" panose="020F0302020204030204" pitchFamily="34" charset="0"/>
              </a:rPr>
              <a:t>Seria muy interesante la continuidad de la experiencia para respaldar con datos científicos la evidencia visual que se disfruta en la visita a la finca experimental </a:t>
            </a:r>
          </a:p>
        </p:txBody>
      </p:sp>
    </p:spTree>
    <p:extLst>
      <p:ext uri="{BB962C8B-B14F-4D97-AF65-F5344CB8AC3E}">
        <p14:creationId xmlns:p14="http://schemas.microsoft.com/office/powerpoint/2010/main" val="135011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8" name="Marcador de contenido 7">
            <a:extLst>
              <a:ext uri="{FF2B5EF4-FFF2-40B4-BE49-F238E27FC236}">
                <a16:creationId xmlns:a16="http://schemas.microsoft.com/office/drawing/2014/main" id="{F1FFCAA6-0EFC-4483-9802-DA39A94BD746}"/>
              </a:ext>
            </a:extLst>
          </p:cNvPr>
          <p:cNvPicPr>
            <a:picLocks noGrp="1" noChangeAspect="1"/>
          </p:cNvPicPr>
          <p:nvPr>
            <p:ph idx="1"/>
          </p:nvPr>
        </p:nvPicPr>
        <p:blipFill>
          <a:blip r:embed="rId2"/>
          <a:stretch>
            <a:fillRect/>
          </a:stretch>
        </p:blipFill>
        <p:spPr>
          <a:xfrm>
            <a:off x="1834270" y="2362920"/>
            <a:ext cx="8523459" cy="3467169"/>
          </a:xfrm>
          <a:prstGeom prst="rect">
            <a:avLst/>
          </a:prstGeom>
        </p:spPr>
      </p:pic>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10" name="CuadroTexto 9">
            <a:extLst>
              <a:ext uri="{FF2B5EF4-FFF2-40B4-BE49-F238E27FC236}">
                <a16:creationId xmlns:a16="http://schemas.microsoft.com/office/drawing/2014/main" id="{9EB695BD-AAB7-4DC9-8880-4FF7EF1828A7}"/>
              </a:ext>
            </a:extLst>
          </p:cNvPr>
          <p:cNvSpPr txBox="1"/>
          <p:nvPr/>
        </p:nvSpPr>
        <p:spPr>
          <a:xfrm>
            <a:off x="976199" y="1259686"/>
            <a:ext cx="10143558" cy="954107"/>
          </a:xfrm>
          <a:prstGeom prst="rect">
            <a:avLst/>
          </a:prstGeom>
          <a:noFill/>
        </p:spPr>
        <p:txBody>
          <a:bodyPr wrap="square">
            <a:spAutoFit/>
          </a:bodyPr>
          <a:lstStyle/>
          <a:p>
            <a:pPr lvl="1" algn="just">
              <a:buClr>
                <a:srgbClr val="FFC000"/>
              </a:buClr>
              <a:buSzPts val="1400"/>
              <a:tabLst>
                <a:tab pos="612140" algn="l"/>
              </a:tabLst>
            </a:pPr>
            <a:r>
              <a:rPr lang="es-ES" sz="2000" b="1" kern="0" spc="-50" dirty="0">
                <a:solidFill>
                  <a:srgbClr val="FFC000"/>
                </a:solidFill>
                <a:effectLst/>
                <a:latin typeface="Calibri Light" panose="020F0302020204030204" pitchFamily="34" charset="0"/>
                <a:ea typeface="Calibri" panose="020F0502020204030204" pitchFamily="34" charset="0"/>
              </a:rPr>
              <a:t>MATERIAL Y MÉTODOS</a:t>
            </a:r>
            <a:endParaRPr lang="es-ES" sz="2400" b="1" kern="0" spc="-55" dirty="0">
              <a:effectLst/>
              <a:latin typeface="Calibri" panose="020F0502020204030204" pitchFamily="34" charset="0"/>
              <a:ea typeface="Calibri" panose="020F0502020204030204" pitchFamily="34" charset="0"/>
            </a:endParaRPr>
          </a:p>
          <a:p>
            <a:pPr algn="just"/>
            <a:r>
              <a:rPr lang="es-ES" dirty="0">
                <a:effectLst/>
                <a:latin typeface="Calibri" panose="020F0502020204030204" pitchFamily="34" charset="0"/>
                <a:ea typeface="Calibri" panose="020F0502020204030204" pitchFamily="34" charset="0"/>
              </a:rPr>
              <a:t>Las actividades que se desarrollarán en el marco del proyecto se presentan en el siguiente cronograma con indicación de los trimestres previstos para su consecución. </a:t>
            </a:r>
          </a:p>
        </p:txBody>
      </p:sp>
    </p:spTree>
    <p:extLst>
      <p:ext uri="{BB962C8B-B14F-4D97-AF65-F5344CB8AC3E}">
        <p14:creationId xmlns:p14="http://schemas.microsoft.com/office/powerpoint/2010/main" val="46612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sp>
        <p:nvSpPr>
          <p:cNvPr id="3" name="Marcador de contenido 2">
            <a:extLst>
              <a:ext uri="{FF2B5EF4-FFF2-40B4-BE49-F238E27FC236}">
                <a16:creationId xmlns:a16="http://schemas.microsoft.com/office/drawing/2014/main" id="{EC694A12-8ADD-4092-80D7-08701AF606EC}"/>
              </a:ext>
            </a:extLst>
          </p:cNvPr>
          <p:cNvSpPr>
            <a:spLocks noGrp="1"/>
          </p:cNvSpPr>
          <p:nvPr>
            <p:ph idx="1"/>
          </p:nvPr>
        </p:nvSpPr>
        <p:spPr>
          <a:xfrm>
            <a:off x="838200" y="943882"/>
            <a:ext cx="10515600" cy="315912"/>
          </a:xfrm>
        </p:spPr>
        <p:txBody>
          <a:bodyPr>
            <a:normAutofit lnSpcReduction="10000"/>
          </a:bodyPr>
          <a:lstStyle/>
          <a:p>
            <a:r>
              <a:rPr lang="es-ES" sz="1800" b="1" kern="0" spc="-60" dirty="0">
                <a:solidFill>
                  <a:srgbClr val="FFC000"/>
                </a:solidFill>
                <a:effectLst/>
                <a:latin typeface="Calibri Light" panose="020F0302020204030204" pitchFamily="34" charset="0"/>
                <a:ea typeface="Calibri" panose="020F0502020204030204" pitchFamily="34" charset="0"/>
              </a:rPr>
              <a:t>RESULTADOS Y DISCUSIÓN</a:t>
            </a:r>
            <a:endParaRPr lang="es-ES" sz="1800" b="1" kern="0" spc="-55" dirty="0">
              <a:effectLst/>
              <a:latin typeface="Calibri" panose="020F0502020204030204" pitchFamily="34" charset="0"/>
              <a:ea typeface="Calibri" panose="020F0502020204030204" pitchFamily="34" charset="0"/>
            </a:endParaRPr>
          </a:p>
          <a:p>
            <a:pPr marL="0" indent="0">
              <a:buNone/>
            </a:pPr>
            <a:endParaRPr lang="es-ES" dirty="0"/>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10" name="CuadroTexto 9">
            <a:extLst>
              <a:ext uri="{FF2B5EF4-FFF2-40B4-BE49-F238E27FC236}">
                <a16:creationId xmlns:a16="http://schemas.microsoft.com/office/drawing/2014/main" id="{FB1692FE-5BC9-453A-BB5A-2750BB6DDD7F}"/>
              </a:ext>
            </a:extLst>
          </p:cNvPr>
          <p:cNvSpPr txBox="1"/>
          <p:nvPr/>
        </p:nvSpPr>
        <p:spPr>
          <a:xfrm>
            <a:off x="925489" y="1305341"/>
            <a:ext cx="10055016" cy="1754326"/>
          </a:xfrm>
          <a:prstGeom prst="rect">
            <a:avLst/>
          </a:prstGeom>
          <a:noFill/>
        </p:spPr>
        <p:txBody>
          <a:bodyPr wrap="square">
            <a:spAutoFit/>
          </a:bodyPr>
          <a:lstStyle/>
          <a:p>
            <a:r>
              <a:rPr lang="es-ES" sz="1800" b="1" u="sng" dirty="0">
                <a:effectLst/>
                <a:latin typeface="Calibri Light" panose="020F0302020204030204" pitchFamily="34" charset="0"/>
                <a:ea typeface="Calibri" panose="020F0502020204030204" pitchFamily="34" charset="0"/>
              </a:rPr>
              <a:t>4.1 Seguimiento producción y rendimiento de almendra por tratamientos </a:t>
            </a:r>
            <a:endParaRPr lang="es-ES" sz="1800" dirty="0">
              <a:effectLst/>
              <a:latin typeface="Calibri" panose="020F0502020204030204" pitchFamily="34" charset="0"/>
              <a:ea typeface="Calibri" panose="020F0502020204030204" pitchFamily="34" charset="0"/>
            </a:endParaRPr>
          </a:p>
          <a:p>
            <a:r>
              <a:rPr lang="es-ES" sz="1800" b="1" u="none" strike="noStrike" dirty="0">
                <a:effectLst/>
                <a:latin typeface="Calibri Light" panose="020F03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El desarrollo de los ensayos de campo se ha visto marcado por las condiciones metrológicas sufridas en el invierno de 2018 y primavera de 2019. La ausencia de precipitaciones (muy por debajo de la media histórica de las localidades) condiciono la realización de labores agrícolas y el desarrollo de las cubiertas vegetales. </a:t>
            </a:r>
            <a:endParaRPr lang="es-ES" sz="1800" dirty="0">
              <a:effectLst/>
              <a:latin typeface="Calibri" panose="020F050202020403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48B8D220-F25D-4A71-95D9-F6980A752437}"/>
              </a:ext>
            </a:extLst>
          </p:cNvPr>
          <p:cNvSpPr txBox="1"/>
          <p:nvPr/>
        </p:nvSpPr>
        <p:spPr>
          <a:xfrm>
            <a:off x="917804" y="3215155"/>
            <a:ext cx="4756854" cy="2585323"/>
          </a:xfrm>
          <a:prstGeom prst="rect">
            <a:avLst/>
          </a:prstGeom>
          <a:noFill/>
        </p:spPr>
        <p:txBody>
          <a:bodyPr wrap="square">
            <a:spAutoFit/>
          </a:bodyPr>
          <a:lstStyle/>
          <a:p>
            <a:pPr algn="just"/>
            <a:r>
              <a:rPr lang="es-ES" sz="1800" dirty="0">
                <a:effectLst/>
                <a:latin typeface="Calibri Light" panose="020F0302020204030204" pitchFamily="34" charset="0"/>
                <a:ea typeface="Calibri" panose="020F0502020204030204" pitchFamily="34" charset="0"/>
              </a:rPr>
              <a:t>En la campaña 2018-2019 no se desarrollo ninguna de las cubiertas vegetales sembradas ni pudo prosperar vegetación adventicia en el ensayo, por lo que no pudimos realizar valoraciones de producción ni de evolución del suelo. </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Tan solo se obtuvieron datos de parametrización de los suelos de los ensayos y de situación inicial de las parcelas.</a:t>
            </a:r>
            <a:endParaRPr lang="es-ES" sz="1800" dirty="0">
              <a:effectLst/>
              <a:latin typeface="Calibri" panose="020F0502020204030204" pitchFamily="34" charset="0"/>
              <a:ea typeface="Calibri" panose="020F0502020204030204" pitchFamily="34" charset="0"/>
            </a:endParaRPr>
          </a:p>
        </p:txBody>
      </p:sp>
      <p:pic>
        <p:nvPicPr>
          <p:cNvPr id="14" name="Imagen 13">
            <a:extLst>
              <a:ext uri="{FF2B5EF4-FFF2-40B4-BE49-F238E27FC236}">
                <a16:creationId xmlns:a16="http://schemas.microsoft.com/office/drawing/2014/main" id="{1A1877DE-442A-4BB6-AE43-B792DBD4FCDB}"/>
              </a:ext>
            </a:extLst>
          </p:cNvPr>
          <p:cNvPicPr>
            <a:picLocks noChangeAspect="1"/>
          </p:cNvPicPr>
          <p:nvPr/>
        </p:nvPicPr>
        <p:blipFill>
          <a:blip r:embed="rId7"/>
          <a:stretch>
            <a:fillRect/>
          </a:stretch>
        </p:blipFill>
        <p:spPr>
          <a:xfrm>
            <a:off x="5810363" y="2777372"/>
            <a:ext cx="5250872" cy="3715502"/>
          </a:xfrm>
          <a:prstGeom prst="rect">
            <a:avLst/>
          </a:prstGeom>
        </p:spPr>
      </p:pic>
    </p:spTree>
    <p:extLst>
      <p:ext uri="{BB962C8B-B14F-4D97-AF65-F5344CB8AC3E}">
        <p14:creationId xmlns:p14="http://schemas.microsoft.com/office/powerpoint/2010/main" val="406995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11" name="Marcador de contenido 10">
            <a:extLst>
              <a:ext uri="{FF2B5EF4-FFF2-40B4-BE49-F238E27FC236}">
                <a16:creationId xmlns:a16="http://schemas.microsoft.com/office/drawing/2014/main" id="{9F60BF31-B022-489C-B4E3-42320BCF1930}"/>
              </a:ext>
            </a:extLst>
          </p:cNvPr>
          <p:cNvSpPr>
            <a:spLocks noGrp="1"/>
          </p:cNvSpPr>
          <p:nvPr>
            <p:ph idx="1"/>
          </p:nvPr>
        </p:nvSpPr>
        <p:spPr>
          <a:xfrm>
            <a:off x="917804" y="2446111"/>
            <a:ext cx="4386943" cy="3138261"/>
          </a:xfrm>
        </p:spPr>
        <p:txBody>
          <a:bodyPr/>
          <a:lstStyle/>
          <a:p>
            <a:pPr marL="0" indent="0" algn="just">
              <a:buNone/>
            </a:pPr>
            <a:r>
              <a:rPr lang="es-ES" sz="1800" dirty="0">
                <a:effectLst/>
                <a:latin typeface="Calibri Light" panose="020F0302020204030204" pitchFamily="34" charset="0"/>
                <a:ea typeface="Calibri" panose="020F0502020204030204" pitchFamily="34" charset="0"/>
              </a:rPr>
              <a:t>En el año 2019-2020 sin embargo, hemos disfrutado de una primavera inusualmente lluviosa, y se han desarrollado los tratamientos experimentales sin ningún problema.</a:t>
            </a:r>
            <a:endParaRPr lang="es-ES" sz="1800" dirty="0">
              <a:effectLst/>
              <a:latin typeface="Calibri" panose="020F0502020204030204" pitchFamily="34" charset="0"/>
              <a:ea typeface="Calibri" panose="020F0502020204030204" pitchFamily="34" charset="0"/>
            </a:endParaRPr>
          </a:p>
          <a:p>
            <a:pPr marL="0" indent="0" algn="just">
              <a:buNone/>
            </a:pPr>
            <a:endParaRPr lang="es-ES" sz="1800" dirty="0">
              <a:effectLst/>
              <a:latin typeface="Calibri" panose="020F0502020204030204" pitchFamily="34" charset="0"/>
              <a:ea typeface="Calibri" panose="020F0502020204030204" pitchFamily="34" charset="0"/>
            </a:endParaRPr>
          </a:p>
          <a:p>
            <a:endParaRPr lang="es-ES" dirty="0"/>
          </a:p>
        </p:txBody>
      </p:sp>
      <p:pic>
        <p:nvPicPr>
          <p:cNvPr id="12" name="Imagen 11">
            <a:extLst>
              <a:ext uri="{FF2B5EF4-FFF2-40B4-BE49-F238E27FC236}">
                <a16:creationId xmlns:a16="http://schemas.microsoft.com/office/drawing/2014/main" id="{C28E642A-A05A-4C6F-980B-9C7CE4D35F41}"/>
              </a:ext>
            </a:extLst>
          </p:cNvPr>
          <p:cNvPicPr>
            <a:picLocks noChangeAspect="1"/>
          </p:cNvPicPr>
          <p:nvPr/>
        </p:nvPicPr>
        <p:blipFill>
          <a:blip r:embed="rId7"/>
          <a:stretch>
            <a:fillRect/>
          </a:stretch>
        </p:blipFill>
        <p:spPr>
          <a:xfrm>
            <a:off x="5781519" y="2118743"/>
            <a:ext cx="4872569" cy="3474701"/>
          </a:xfrm>
          <a:prstGeom prst="rect">
            <a:avLst/>
          </a:prstGeom>
        </p:spPr>
      </p:pic>
      <p:sp>
        <p:nvSpPr>
          <p:cNvPr id="13" name="Marcador de contenido 2">
            <a:extLst>
              <a:ext uri="{FF2B5EF4-FFF2-40B4-BE49-F238E27FC236}">
                <a16:creationId xmlns:a16="http://schemas.microsoft.com/office/drawing/2014/main" id="{6B492848-4DFF-4CFE-93C1-BB583960C56E}"/>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DISCUSIÓN</a:t>
            </a:r>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1370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76A0B638-E0A1-4798-B9AA-6223F958745F}"/>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DISCUSIÓN</a:t>
            </a:r>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00D739ED-AAF7-4A2E-AF1F-729194D94B32}"/>
              </a:ext>
            </a:extLst>
          </p:cNvPr>
          <p:cNvSpPr txBox="1"/>
          <p:nvPr/>
        </p:nvSpPr>
        <p:spPr>
          <a:xfrm>
            <a:off x="838200" y="1522638"/>
            <a:ext cx="5382986" cy="2862322"/>
          </a:xfrm>
          <a:prstGeom prst="rect">
            <a:avLst/>
          </a:prstGeom>
          <a:noFill/>
        </p:spPr>
        <p:txBody>
          <a:bodyPr wrap="square">
            <a:spAutoFit/>
          </a:bodyPr>
          <a:lstStyle/>
          <a:p>
            <a:r>
              <a:rPr lang="es-ES" sz="1800" b="1" dirty="0">
                <a:effectLst/>
                <a:latin typeface="Calibri Light" panose="020F0302020204030204" pitchFamily="34" charset="0"/>
                <a:ea typeface="Calibri" panose="020F0502020204030204" pitchFamily="34" charset="0"/>
              </a:rPr>
              <a:t>Ensayo de Sierra de Luna</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Parcela de cultivo ubicada en el termino municipal de Sierra de Luna.</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Parcela de 5,84 has de superficie.</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Marco plantación 7x7 (205 árboles/ha)</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Año de plantación 2015 (planta de dos yemas)</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Variedad cultivada: Guara.</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Parcelas de cada tratamiento (3 líneas de 4 árboles)</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Recolección dos árboles centrales de la línea central del tratamiento</a:t>
            </a:r>
            <a:endParaRPr lang="es-ES" sz="1800" dirty="0">
              <a:effectLst/>
              <a:latin typeface="Calibri" panose="020F0502020204030204" pitchFamily="34" charset="0"/>
              <a:ea typeface="Calibri" panose="020F0502020204030204" pitchFamily="34" charset="0"/>
            </a:endParaRPr>
          </a:p>
        </p:txBody>
      </p:sp>
      <p:pic>
        <p:nvPicPr>
          <p:cNvPr id="12" name="Imagen 11">
            <a:extLst>
              <a:ext uri="{FF2B5EF4-FFF2-40B4-BE49-F238E27FC236}">
                <a16:creationId xmlns:a16="http://schemas.microsoft.com/office/drawing/2014/main" id="{DF62D4FE-BCAD-4EE9-9627-8DCE0A6F82CE}"/>
              </a:ext>
            </a:extLst>
          </p:cNvPr>
          <p:cNvPicPr>
            <a:picLocks noChangeAspect="1"/>
          </p:cNvPicPr>
          <p:nvPr/>
        </p:nvPicPr>
        <p:blipFill>
          <a:blip r:embed="rId7"/>
          <a:stretch>
            <a:fillRect/>
          </a:stretch>
        </p:blipFill>
        <p:spPr>
          <a:xfrm>
            <a:off x="6416311" y="1810156"/>
            <a:ext cx="5094573" cy="4103962"/>
          </a:xfrm>
          <a:prstGeom prst="rect">
            <a:avLst/>
          </a:prstGeom>
        </p:spPr>
      </p:pic>
    </p:spTree>
    <p:extLst>
      <p:ext uri="{BB962C8B-B14F-4D97-AF65-F5344CB8AC3E}">
        <p14:creationId xmlns:p14="http://schemas.microsoft.com/office/powerpoint/2010/main" val="188774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10" name="Marcador de contenido 9">
            <a:extLst>
              <a:ext uri="{FF2B5EF4-FFF2-40B4-BE49-F238E27FC236}">
                <a16:creationId xmlns:a16="http://schemas.microsoft.com/office/drawing/2014/main" id="{DFAC6C7C-34DC-41A9-A36B-59DDAFBEAA27}"/>
              </a:ext>
            </a:extLst>
          </p:cNvPr>
          <p:cNvPicPr>
            <a:picLocks noGrp="1" noChangeAspect="1"/>
          </p:cNvPicPr>
          <p:nvPr>
            <p:ph idx="1"/>
          </p:nvPr>
        </p:nvPicPr>
        <p:blipFill>
          <a:blip r:embed="rId2"/>
          <a:stretch>
            <a:fillRect/>
          </a:stretch>
        </p:blipFill>
        <p:spPr>
          <a:xfrm>
            <a:off x="3243867" y="1522638"/>
            <a:ext cx="5704265" cy="3873628"/>
          </a:xfrm>
          <a:prstGeom prst="rect">
            <a:avLst/>
          </a:prstGeom>
        </p:spPr>
      </p:pic>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BBEE33D5-DE60-48E0-ADE6-F88B842E9146}"/>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DISCUSIÓN</a:t>
            </a:r>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
        <p:nvSpPr>
          <p:cNvPr id="12" name="CuadroTexto 11">
            <a:extLst>
              <a:ext uri="{FF2B5EF4-FFF2-40B4-BE49-F238E27FC236}">
                <a16:creationId xmlns:a16="http://schemas.microsoft.com/office/drawing/2014/main" id="{4ADEC1BF-D0A7-4268-ACBF-50CD99DFBFFB}"/>
              </a:ext>
            </a:extLst>
          </p:cNvPr>
          <p:cNvSpPr txBox="1"/>
          <p:nvPr/>
        </p:nvSpPr>
        <p:spPr>
          <a:xfrm>
            <a:off x="3326947" y="5373228"/>
            <a:ext cx="6098720" cy="369332"/>
          </a:xfrm>
          <a:prstGeom prst="rect">
            <a:avLst/>
          </a:prstGeom>
          <a:noFill/>
        </p:spPr>
        <p:txBody>
          <a:bodyPr wrap="square">
            <a:spAutoFit/>
          </a:bodyPr>
          <a:lstStyle/>
          <a:p>
            <a:pPr algn="ctr"/>
            <a:r>
              <a:rPr lang="es-ES" sz="1800" dirty="0">
                <a:effectLst/>
                <a:latin typeface="Calibri Light" panose="020F0302020204030204" pitchFamily="34" charset="0"/>
                <a:ea typeface="Calibri" panose="020F0502020204030204" pitchFamily="34" charset="0"/>
              </a:rPr>
              <a:t>Croquis del ensayo de Sierra de Luna</a:t>
            </a:r>
            <a:endParaRPr lang="es-E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9879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5871A-DBFB-40F1-A9EE-88BD7B05EFB9}"/>
              </a:ext>
            </a:extLst>
          </p:cNvPr>
          <p:cNvSpPr>
            <a:spLocks noGrp="1"/>
          </p:cNvSpPr>
          <p:nvPr>
            <p:ph type="title"/>
          </p:nvPr>
        </p:nvSpPr>
        <p:spPr>
          <a:xfrm>
            <a:off x="838200" y="365126"/>
            <a:ext cx="10515600" cy="315912"/>
          </a:xfrm>
        </p:spPr>
        <p:txBody>
          <a:bodyPr>
            <a:normAutofit/>
          </a:bodyPr>
          <a:lstStyle/>
          <a:p>
            <a:r>
              <a:rPr lang="es-ES" sz="1200" dirty="0"/>
              <a:t>EMAECAS – GC2018 Informe final</a:t>
            </a:r>
          </a:p>
        </p:txBody>
      </p:sp>
      <p:pic>
        <p:nvPicPr>
          <p:cNvPr id="4" name="Imagen 3" descr="Arento, Grupo Cooperativo Agroalimentario de Aragón">
            <a:extLst>
              <a:ext uri="{FF2B5EF4-FFF2-40B4-BE49-F238E27FC236}">
                <a16:creationId xmlns:a16="http://schemas.microsoft.com/office/drawing/2014/main" id="{0ACB183B-5514-41DB-93F2-9D8176922A54}"/>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303824" y="6317770"/>
            <a:ext cx="1094921" cy="391380"/>
          </a:xfrm>
          <a:prstGeom prst="rect">
            <a:avLst/>
          </a:prstGeom>
          <a:noFill/>
          <a:ln>
            <a:noFill/>
          </a:ln>
        </p:spPr>
      </p:pic>
      <p:pic>
        <p:nvPicPr>
          <p:cNvPr id="5" name="Imagen 4">
            <a:extLst>
              <a:ext uri="{FF2B5EF4-FFF2-40B4-BE49-F238E27FC236}">
                <a16:creationId xmlns:a16="http://schemas.microsoft.com/office/drawing/2014/main" id="{BAA71FAE-A5CC-4365-8303-11F1D3C39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14398" y="6346820"/>
            <a:ext cx="966107" cy="259919"/>
          </a:xfrm>
          <a:prstGeom prst="rect">
            <a:avLst/>
          </a:prstGeom>
          <a:noFill/>
        </p:spPr>
      </p:pic>
      <p:pic>
        <p:nvPicPr>
          <p:cNvPr id="6" name="Imagen 5">
            <a:extLst>
              <a:ext uri="{FF2B5EF4-FFF2-40B4-BE49-F238E27FC236}">
                <a16:creationId xmlns:a16="http://schemas.microsoft.com/office/drawing/2014/main" id="{510DCF94-7F30-4E63-A4BE-B2CC20C79B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845" y="6172200"/>
            <a:ext cx="1055919" cy="545951"/>
          </a:xfrm>
          <a:prstGeom prst="rect">
            <a:avLst/>
          </a:prstGeom>
          <a:noFill/>
          <a:ln>
            <a:noFill/>
          </a:ln>
        </p:spPr>
      </p:pic>
      <p:pic>
        <p:nvPicPr>
          <p:cNvPr id="7" name="Imagen 6">
            <a:extLst>
              <a:ext uri="{FF2B5EF4-FFF2-40B4-BE49-F238E27FC236}">
                <a16:creationId xmlns:a16="http://schemas.microsoft.com/office/drawing/2014/main" id="{2A137572-5A15-4AB6-BBEE-7359EDCF18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17804" y="6379234"/>
            <a:ext cx="1094921" cy="227505"/>
          </a:xfrm>
          <a:prstGeom prst="rect">
            <a:avLst/>
          </a:prstGeom>
          <a:noFill/>
          <a:ln>
            <a:noFill/>
          </a:ln>
        </p:spPr>
      </p:pic>
      <p:sp>
        <p:nvSpPr>
          <p:cNvPr id="9" name="Marcador de contenido 2">
            <a:extLst>
              <a:ext uri="{FF2B5EF4-FFF2-40B4-BE49-F238E27FC236}">
                <a16:creationId xmlns:a16="http://schemas.microsoft.com/office/drawing/2014/main" id="{0387EAEE-2F29-4F37-9484-2D15543065EF}"/>
              </a:ext>
            </a:extLst>
          </p:cNvPr>
          <p:cNvSpPr txBox="1">
            <a:spLocks/>
          </p:cNvSpPr>
          <p:nvPr/>
        </p:nvSpPr>
        <p:spPr>
          <a:xfrm>
            <a:off x="838200" y="943882"/>
            <a:ext cx="10515600" cy="315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b="1" kern="0" spc="-60" dirty="0">
                <a:solidFill>
                  <a:srgbClr val="FFC000"/>
                </a:solidFill>
                <a:latin typeface="Calibri Light" panose="020F0302020204030204" pitchFamily="34" charset="0"/>
                <a:ea typeface="Calibri" panose="020F0502020204030204" pitchFamily="34" charset="0"/>
              </a:rPr>
              <a:t>RESULTADOS Y DISCUSIÓN</a:t>
            </a:r>
            <a:endParaRPr lang="es-ES" sz="1800" b="1" kern="0" spc="-55"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s-ES" dirty="0"/>
          </a:p>
        </p:txBody>
      </p:sp>
      <p:sp>
        <p:nvSpPr>
          <p:cNvPr id="11" name="CuadroTexto 10">
            <a:extLst>
              <a:ext uri="{FF2B5EF4-FFF2-40B4-BE49-F238E27FC236}">
                <a16:creationId xmlns:a16="http://schemas.microsoft.com/office/drawing/2014/main" id="{DBABF6CD-21B4-4F52-AD9B-2CBF7E14EC03}"/>
              </a:ext>
            </a:extLst>
          </p:cNvPr>
          <p:cNvSpPr txBox="1"/>
          <p:nvPr/>
        </p:nvSpPr>
        <p:spPr>
          <a:xfrm>
            <a:off x="838200" y="1522638"/>
            <a:ext cx="4697186" cy="3416320"/>
          </a:xfrm>
          <a:prstGeom prst="rect">
            <a:avLst/>
          </a:prstGeom>
          <a:noFill/>
        </p:spPr>
        <p:txBody>
          <a:bodyPr wrap="square">
            <a:spAutoFit/>
          </a:bodyPr>
          <a:lstStyle/>
          <a:p>
            <a:r>
              <a:rPr lang="es-ES" sz="1800" b="1" dirty="0">
                <a:effectLst/>
                <a:latin typeface="Calibri Light" panose="020F0302020204030204" pitchFamily="34" charset="0"/>
                <a:ea typeface="Calibri" panose="020F0502020204030204" pitchFamily="34" charset="0"/>
              </a:rPr>
              <a:t>Ensayo de Híjar</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 </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Parcela ubicada en el término municipal de Hijar (Teruel)</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Parcela de 36,39 has</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Marco plantación 8x8 (156 árboles/ha)</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Variedad cultivada: Guara</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Año de plantación 1995</a:t>
            </a:r>
            <a:endParaRPr lang="es-ES" sz="1800" dirty="0">
              <a:effectLst/>
              <a:latin typeface="Calibri" panose="020F0502020204030204" pitchFamily="34" charset="0"/>
              <a:ea typeface="Calibri" panose="020F0502020204030204" pitchFamily="34" charset="0"/>
            </a:endParaRPr>
          </a:p>
          <a:p>
            <a:pPr algn="just"/>
            <a:r>
              <a:rPr lang="es-ES" sz="1800" dirty="0">
                <a:effectLst/>
                <a:latin typeface="Calibri Light" panose="020F0302020204030204" pitchFamily="34" charset="0"/>
                <a:ea typeface="Calibri" panose="020F0502020204030204" pitchFamily="34" charset="0"/>
              </a:rPr>
              <a:t>Parcelas de cada tratamiento (2 calles de 5 árboles de la fila central)</a:t>
            </a:r>
            <a:endParaRPr lang="es-ES" sz="1800" dirty="0">
              <a:effectLst/>
              <a:latin typeface="Calibri" panose="020F0502020204030204" pitchFamily="34" charset="0"/>
              <a:ea typeface="Calibri" panose="020F0502020204030204" pitchFamily="34" charset="0"/>
            </a:endParaRPr>
          </a:p>
          <a:p>
            <a:r>
              <a:rPr lang="es-ES" sz="1800" dirty="0">
                <a:effectLst/>
                <a:latin typeface="Calibri Light" panose="020F0302020204030204" pitchFamily="34" charset="0"/>
                <a:ea typeface="Calibri" panose="020F0502020204030204" pitchFamily="34" charset="0"/>
              </a:rPr>
              <a:t>Recolección 5 árboles centrales de la línea central del tratamiento</a:t>
            </a:r>
            <a:endParaRPr lang="es-ES" dirty="0"/>
          </a:p>
        </p:txBody>
      </p:sp>
      <p:pic>
        <p:nvPicPr>
          <p:cNvPr id="12" name="Imagen 11">
            <a:extLst>
              <a:ext uri="{FF2B5EF4-FFF2-40B4-BE49-F238E27FC236}">
                <a16:creationId xmlns:a16="http://schemas.microsoft.com/office/drawing/2014/main" id="{4577BCA6-230E-4F07-B22F-C28A7C0E154D}"/>
              </a:ext>
            </a:extLst>
          </p:cNvPr>
          <p:cNvPicPr>
            <a:picLocks noChangeAspect="1"/>
          </p:cNvPicPr>
          <p:nvPr/>
        </p:nvPicPr>
        <p:blipFill rotWithShape="1">
          <a:blip r:embed="rId7"/>
          <a:srcRect l="40551" t="43220"/>
          <a:stretch/>
        </p:blipFill>
        <p:spPr>
          <a:xfrm>
            <a:off x="5696404" y="2240189"/>
            <a:ext cx="6098720" cy="3673929"/>
          </a:xfrm>
          <a:prstGeom prst="rect">
            <a:avLst/>
          </a:prstGeom>
        </p:spPr>
      </p:pic>
    </p:spTree>
    <p:extLst>
      <p:ext uri="{BB962C8B-B14F-4D97-AF65-F5344CB8AC3E}">
        <p14:creationId xmlns:p14="http://schemas.microsoft.com/office/powerpoint/2010/main" val="2048286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3157</Words>
  <Application>Microsoft Office PowerPoint</Application>
  <PresentationFormat>Panorámica</PresentationFormat>
  <Paragraphs>389</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Cambria</vt:lpstr>
      <vt:lpstr>Tema de Office</vt:lpstr>
      <vt:lpstr>Eficiencia Medio Ambiental y Económica del Cultivo de Almendro en Secano (EMAECAS) </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lpstr>EMAECAS – GC2018 Informe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Eficiencia Medio Ambiental y Económica del Cultivo de Almendro en Secano (EMAECAS)</dc:title>
  <dc:creator>ARENTO Eduardo Lopez</dc:creator>
  <cp:lastModifiedBy>ARENTO Eduardo Lopez</cp:lastModifiedBy>
  <cp:revision>19</cp:revision>
  <dcterms:created xsi:type="dcterms:W3CDTF">2020-10-14T14:32:29Z</dcterms:created>
  <dcterms:modified xsi:type="dcterms:W3CDTF">2020-10-14T21:54:40Z</dcterms:modified>
</cp:coreProperties>
</file>