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14" r:id="rId2"/>
    <p:sldId id="257" r:id="rId3"/>
    <p:sldId id="261" r:id="rId4"/>
    <p:sldId id="313" r:id="rId5"/>
    <p:sldId id="262" r:id="rId6"/>
    <p:sldId id="263" r:id="rId7"/>
    <p:sldId id="293" r:id="rId8"/>
    <p:sldId id="315" r:id="rId9"/>
    <p:sldId id="294" r:id="rId10"/>
    <p:sldId id="319" r:id="rId11"/>
    <p:sldId id="264" r:id="rId12"/>
    <p:sldId id="265" r:id="rId13"/>
    <p:sldId id="311" r:id="rId14"/>
    <p:sldId id="306" r:id="rId15"/>
    <p:sldId id="307" r:id="rId16"/>
    <p:sldId id="270" r:id="rId17"/>
    <p:sldId id="291" r:id="rId18"/>
    <p:sldId id="271" r:id="rId19"/>
    <p:sldId id="272" r:id="rId20"/>
    <p:sldId id="273" r:id="rId21"/>
    <p:sldId id="274" r:id="rId22"/>
    <p:sldId id="277" r:id="rId23"/>
    <p:sldId id="297" r:id="rId24"/>
    <p:sldId id="316" r:id="rId25"/>
    <p:sldId id="317" r:id="rId26"/>
    <p:sldId id="318" r:id="rId2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0BE977B-82F5-4702-8027-FD6D1168E1F5}">
          <p14:sldIdLst>
            <p14:sldId id="314"/>
            <p14:sldId id="257"/>
            <p14:sldId id="261"/>
            <p14:sldId id="313"/>
            <p14:sldId id="262"/>
            <p14:sldId id="263"/>
            <p14:sldId id="293"/>
            <p14:sldId id="315"/>
            <p14:sldId id="294"/>
            <p14:sldId id="319"/>
            <p14:sldId id="264"/>
            <p14:sldId id="265"/>
            <p14:sldId id="311"/>
            <p14:sldId id="306"/>
            <p14:sldId id="307"/>
            <p14:sldId id="270"/>
            <p14:sldId id="291"/>
            <p14:sldId id="271"/>
            <p14:sldId id="272"/>
            <p14:sldId id="273"/>
            <p14:sldId id="274"/>
            <p14:sldId id="277"/>
            <p14:sldId id="297"/>
            <p14:sldId id="316"/>
            <p14:sldId id="317"/>
            <p14:sldId id="318"/>
          </p14:sldIdLst>
        </p14:section>
        <p14:section name="Sección sin título" id="{AED235E6-2944-4B17-9E03-19FD0DFCB77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86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>
        <p:guide orient="horz" pos="18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45542-8223-42B5-99AA-9CCBBDF610DA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83450-83CA-41C0-842D-2352AF0711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1716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5CF3-6859-489C-9123-E5D8AB324D06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A62CDD5-9562-4C1B-9BED-63C294FCBA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0280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5CF3-6859-489C-9123-E5D8AB324D06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62CDD5-9562-4C1B-9BED-63C294FCBA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471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5CF3-6859-489C-9123-E5D8AB324D06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62CDD5-9562-4C1B-9BED-63C294FCBACF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6302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5CF3-6859-489C-9123-E5D8AB324D06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62CDD5-9562-4C1B-9BED-63C294FCBA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523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5CF3-6859-489C-9123-E5D8AB324D06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62CDD5-9562-4C1B-9BED-63C294FCBACF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2523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5CF3-6859-489C-9123-E5D8AB324D06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62CDD5-9562-4C1B-9BED-63C294FCBA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648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5CF3-6859-489C-9123-E5D8AB324D06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CDD5-9562-4C1B-9BED-63C294FCBA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4745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5CF3-6859-489C-9123-E5D8AB324D06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CDD5-9562-4C1B-9BED-63C294FCBA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596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5CF3-6859-489C-9123-E5D8AB324D06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CDD5-9562-4C1B-9BED-63C294FCBA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46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5CF3-6859-489C-9123-E5D8AB324D06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62CDD5-9562-4C1B-9BED-63C294FCBA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20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5CF3-6859-489C-9123-E5D8AB324D06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62CDD5-9562-4C1B-9BED-63C294FCBA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28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5CF3-6859-489C-9123-E5D8AB324D06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62CDD5-9562-4C1B-9BED-63C294FCBA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72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5CF3-6859-489C-9123-E5D8AB324D06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CDD5-9562-4C1B-9BED-63C294FCBA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933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5CF3-6859-489C-9123-E5D8AB324D06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CDD5-9562-4C1B-9BED-63C294FCBA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39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5CF3-6859-489C-9123-E5D8AB324D06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CDD5-9562-4C1B-9BED-63C294FCBA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46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5CF3-6859-489C-9123-E5D8AB324D06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62CDD5-9562-4C1B-9BED-63C294FCBA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331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25CF3-6859-489C-9123-E5D8AB324D06}" type="datetimeFigureOut">
              <a:rPr lang="es-ES" smtClean="0"/>
              <a:t>25/10/2019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62CDD5-9562-4C1B-9BED-63C294FCBA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788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44843" y="731604"/>
            <a:ext cx="10138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/>
              <a:t>PUESTA EN VALOR DE LA CEREZA DE LA COMUNIDAD DE CALATAYUD </a:t>
            </a:r>
            <a:endParaRPr lang="es-ES" sz="3200" b="1" dirty="0" smtClean="0"/>
          </a:p>
          <a:p>
            <a:r>
              <a:rPr lang="es-ES" sz="3200" b="1" dirty="0" smtClean="0"/>
              <a:t>Y </a:t>
            </a:r>
            <a:r>
              <a:rPr lang="es-ES" sz="3200" b="1" dirty="0"/>
              <a:t>COMARCA DEL ARANDA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1844843" y="2581672"/>
            <a:ext cx="96733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PROYECTO DE COOPERACIÓN ENTRE AGENTES DEL SECTOR AGRARIO</a:t>
            </a:r>
            <a:r>
              <a:rPr lang="es-ES" sz="2400" dirty="0" smtClean="0"/>
              <a:t>. ORDEN DRS/190/2017</a:t>
            </a:r>
          </a:p>
          <a:p>
            <a:endParaRPr lang="es-ES" sz="2400" dirty="0"/>
          </a:p>
          <a:p>
            <a:r>
              <a:rPr lang="es-ES" sz="2400" dirty="0"/>
              <a:t>Nº DEL GRUPO DE COOPERACIÓN GCP-2017-0030-00</a:t>
            </a:r>
          </a:p>
        </p:txBody>
      </p:sp>
    </p:spTree>
    <p:extLst>
      <p:ext uri="{BB962C8B-B14F-4D97-AF65-F5344CB8AC3E}">
        <p14:creationId xmlns:p14="http://schemas.microsoft.com/office/powerpoint/2010/main" val="7303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484" y="3601452"/>
            <a:ext cx="4604084" cy="29196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52" y="3537284"/>
            <a:ext cx="4211052" cy="304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1" y="417095"/>
            <a:ext cx="4219073" cy="29196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484" y="417095"/>
            <a:ext cx="4604084" cy="280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35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LA CREACIÓN DE UNA CARTA DE CALIDAD</a:t>
            </a:r>
            <a:br>
              <a:rPr lang="es-ES" b="1" dirty="0" smtClean="0"/>
            </a:br>
            <a:r>
              <a:rPr lang="es-ES" b="1" dirty="0" smtClean="0"/>
              <a:t>Aprobada. ELABORADO POR C.I.T.A.</a:t>
            </a:r>
            <a:r>
              <a:rPr lang="es-ES" b="1" dirty="0"/>
              <a:t/>
            </a:r>
            <a:br>
              <a:rPr lang="es-ES" b="1" dirty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sz="2700" dirty="0" smtClean="0"/>
              <a:t>INDICADORES CALIDAD AMBIENTAL</a:t>
            </a:r>
            <a:br>
              <a:rPr lang="es-ES" sz="2700" dirty="0" smtClean="0"/>
            </a:br>
            <a:r>
              <a:rPr lang="es-ES" sz="2700" dirty="0" smtClean="0"/>
              <a:t>INDICADORES CALIDAD SOCIAL</a:t>
            </a:r>
            <a:br>
              <a:rPr lang="es-ES" sz="2700" dirty="0" smtClean="0"/>
            </a:br>
            <a:r>
              <a:rPr lang="es-ES" sz="2700" dirty="0" smtClean="0"/>
              <a:t>INDICADORES CALIDAD PRODUCTO</a:t>
            </a:r>
            <a:br>
              <a:rPr lang="es-ES" sz="2700" dirty="0" smtClean="0"/>
            </a:br>
            <a:r>
              <a:rPr lang="es-ES" sz="2700" dirty="0" smtClean="0"/>
              <a:t/>
            </a:r>
            <a:br>
              <a:rPr lang="es-ES" sz="2700" dirty="0" smtClean="0"/>
            </a:br>
            <a:r>
              <a:rPr lang="es-ES" b="1" dirty="0"/>
              <a:t>CALIDAD PRODUCTO</a:t>
            </a:r>
            <a:br>
              <a:rPr lang="es-ES" b="1" dirty="0"/>
            </a:br>
            <a:r>
              <a:rPr lang="es-ES" sz="2700" dirty="0" smtClean="0"/>
              <a:t>ORIGEN </a:t>
            </a:r>
            <a:r>
              <a:rPr lang="es-ES" sz="2700" dirty="0"/>
              <a:t/>
            </a:r>
            <a:br>
              <a:rPr lang="es-ES" sz="2700" dirty="0"/>
            </a:br>
            <a:r>
              <a:rPr lang="es-ES" sz="2700" dirty="0"/>
              <a:t>VARIEDADES</a:t>
            </a:r>
            <a:br>
              <a:rPr lang="es-ES" sz="2700" dirty="0"/>
            </a:br>
            <a:r>
              <a:rPr lang="es-ES" sz="2700" dirty="0"/>
              <a:t>CARACTERÍSTICAS FISICO-QUÍMICAS</a:t>
            </a:r>
            <a:br>
              <a:rPr lang="es-ES" sz="2700" dirty="0"/>
            </a:br>
            <a:r>
              <a:rPr lang="es-ES" sz="2700" dirty="0"/>
              <a:t>CALIBRE</a:t>
            </a:r>
            <a:br>
              <a:rPr lang="es-ES" sz="2700" dirty="0"/>
            </a:br>
            <a:r>
              <a:rPr lang="es-ES" sz="2700" dirty="0"/>
              <a:t>AZÚCAR</a:t>
            </a:r>
            <a:br>
              <a:rPr lang="es-ES" sz="2700" dirty="0"/>
            </a:br>
            <a:r>
              <a:rPr lang="es-ES" sz="2700" dirty="0"/>
              <a:t>ÍNDICE DE MADURACIÓN</a:t>
            </a:r>
            <a:r>
              <a:rPr lang="es-ES" dirty="0"/>
              <a:t/>
            </a:r>
            <a:br>
              <a:rPr lang="es-ES" dirty="0"/>
            </a:b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32710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0841" y="463689"/>
            <a:ext cx="8911687" cy="1280890"/>
          </a:xfrm>
        </p:spPr>
        <p:txBody>
          <a:bodyPr>
            <a:noAutofit/>
          </a:bodyPr>
          <a:lstStyle/>
          <a:p>
            <a:r>
              <a:rPr lang="es-ES" sz="4000" b="1" dirty="0" smtClean="0"/>
              <a:t>PARTICIPACIÓN PRODUCTORES</a:t>
            </a:r>
            <a:r>
              <a:rPr lang="es-ES" sz="1600" dirty="0"/>
              <a:t/>
            </a:r>
            <a:br>
              <a:rPr lang="es-ES" sz="1600" dirty="0"/>
            </a:b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2400" b="1" dirty="0"/>
              <a:t>ELABORACIÓN </a:t>
            </a:r>
            <a:r>
              <a:rPr lang="es-ES" sz="2400" b="1" dirty="0" smtClean="0"/>
              <a:t>CARTA</a:t>
            </a: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1600" dirty="0"/>
              <a:t/>
            </a:r>
            <a:br>
              <a:rPr lang="es-ES" sz="1600" dirty="0"/>
            </a:br>
            <a:r>
              <a:rPr lang="es-ES" sz="1600" dirty="0"/>
              <a:t>DECISIÓN REQUISITOS</a:t>
            </a:r>
            <a:br>
              <a:rPr lang="es-ES" sz="1600" dirty="0"/>
            </a:br>
            <a:r>
              <a:rPr lang="es-ES" sz="1600" dirty="0"/>
              <a:t>PROCEDIMIENTO DE IMPLANTACIÓN, EVALUACIÓN Y </a:t>
            </a:r>
            <a:r>
              <a:rPr lang="es-ES" sz="1600" dirty="0" smtClean="0"/>
              <a:t>CONTROL</a:t>
            </a:r>
            <a:br>
              <a:rPr lang="es-ES" sz="1600" dirty="0" smtClean="0"/>
            </a:b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2000" b="1" dirty="0"/>
              <a:t>LA CALIDAD DEL FRUTO DEL TERRITORIO </a:t>
            </a:r>
            <a:r>
              <a:rPr lang="es-ES" sz="2000" b="1" dirty="0" smtClean="0"/>
              <a:t>CALATAYUD-ARANDA</a:t>
            </a:r>
            <a:br>
              <a:rPr lang="es-ES" sz="2000" b="1" dirty="0" smtClean="0"/>
            </a:b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1800" dirty="0" smtClean="0"/>
              <a:t>EVALUACIÓN </a:t>
            </a:r>
            <a:r>
              <a:rPr lang="es-ES" sz="1800" dirty="0"/>
              <a:t>CALIDAD OBJETIVA MEDIANTE TOMA DE MUESTRAS “IN SITU”</a:t>
            </a:r>
            <a:br>
              <a:rPr lang="es-ES" sz="1800" dirty="0"/>
            </a:br>
            <a:r>
              <a:rPr lang="es-ES" sz="1800" dirty="0"/>
              <a:t>- </a:t>
            </a:r>
            <a:r>
              <a:rPr lang="es-ES" sz="1800" dirty="0" smtClean="0"/>
              <a:t> SOLIDOS </a:t>
            </a:r>
            <a:r>
              <a:rPr lang="es-ES" sz="1800" dirty="0"/>
              <a:t>SOLUBLES/DUREZA/ACIDEZ/PESO/CALIBRE</a:t>
            </a:r>
            <a:br>
              <a:rPr lang="es-ES" sz="1800" dirty="0"/>
            </a:br>
            <a:r>
              <a:rPr lang="es-ES" sz="1800" dirty="0"/>
              <a:t>- </a:t>
            </a:r>
            <a:r>
              <a:rPr lang="es-ES" sz="1800" dirty="0" smtClean="0"/>
              <a:t> ESTUDIO </a:t>
            </a:r>
            <a:r>
              <a:rPr lang="es-ES" sz="1800" dirty="0"/>
              <a:t>COMPARATIVO CON RESPECTO A LOS CULTIVOS DE OTRAS </a:t>
            </a:r>
            <a:r>
              <a:rPr lang="es-ES" sz="1800" dirty="0" smtClean="0"/>
              <a:t>ZONAS</a:t>
            </a:r>
            <a:br>
              <a:rPr lang="es-ES" sz="1800" dirty="0" smtClean="0"/>
            </a:br>
            <a:r>
              <a:rPr lang="es-ES" sz="1800" dirty="0"/>
              <a:t/>
            </a:r>
            <a:br>
              <a:rPr lang="es-ES" sz="1800" dirty="0"/>
            </a:br>
            <a:r>
              <a:rPr lang="es-ES" sz="1800" dirty="0"/>
              <a:t>PRIME GIANT = 19 MUESTRAS – 5 CONTROLES</a:t>
            </a:r>
            <a:br>
              <a:rPr lang="es-ES" sz="1800" dirty="0"/>
            </a:br>
            <a:r>
              <a:rPr lang="es-ES" sz="1800" dirty="0"/>
              <a:t>RAINIER = 16 MUESTRAS – 4 CONTROLES</a:t>
            </a:r>
            <a:br>
              <a:rPr lang="es-ES" sz="1800" dirty="0"/>
            </a:br>
            <a:r>
              <a:rPr lang="es-ES" sz="1800" dirty="0"/>
              <a:t>NAPOLEÓN= 14 MUESTRAS – 6 CONTROLES</a:t>
            </a:r>
            <a:br>
              <a:rPr lang="es-ES" sz="1800" dirty="0"/>
            </a:br>
            <a:r>
              <a:rPr lang="es-ES" sz="1800" dirty="0"/>
              <a:t>LAPINS = 29 MUESTRAS –  3 CONTROLES</a:t>
            </a:r>
            <a:br>
              <a:rPr lang="es-ES" sz="1800" dirty="0"/>
            </a:br>
            <a:r>
              <a:rPr lang="es-ES" sz="1800" dirty="0"/>
              <a:t>TARDÍA = 16 MUESTRAS – 4 CONTROLES</a:t>
            </a:r>
            <a:br>
              <a:rPr lang="es-ES" sz="1800" dirty="0"/>
            </a:br>
            <a:r>
              <a:rPr lang="es-ES" sz="1800" dirty="0"/>
              <a:t>BURLAT= 7 MUESTRAS- 2 CONTROLES</a:t>
            </a:r>
            <a:br>
              <a:rPr lang="es-ES" sz="1800" dirty="0"/>
            </a:b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1600" dirty="0" smtClean="0"/>
              <a:t/>
            </a:r>
            <a:br>
              <a:rPr lang="es-ES" sz="1600" dirty="0" smtClean="0"/>
            </a:b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25015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602" y="351872"/>
            <a:ext cx="3238500" cy="2621915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35" y="382987"/>
            <a:ext cx="3095625" cy="2590800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593" y="351871"/>
            <a:ext cx="3000375" cy="2621915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02" y="3526794"/>
            <a:ext cx="3162300" cy="2510751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34" y="3526793"/>
            <a:ext cx="3095625" cy="2510752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868" y="3526793"/>
            <a:ext cx="3086100" cy="251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39" y="602749"/>
            <a:ext cx="3427369" cy="2741700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60" y="602749"/>
            <a:ext cx="3502720" cy="2741700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39" y="3684348"/>
            <a:ext cx="3427369" cy="2653821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60" y="3684347"/>
            <a:ext cx="3502720" cy="265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7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11" y="583048"/>
            <a:ext cx="3273665" cy="2272886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97" y="583048"/>
            <a:ext cx="3219189" cy="2272886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907" y="488515"/>
            <a:ext cx="3313138" cy="2367419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17" y="3264467"/>
            <a:ext cx="2968668" cy="2347194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6"/>
          <a:stretch>
            <a:fillRect/>
          </a:stretch>
        </p:blipFill>
        <p:spPr>
          <a:xfrm>
            <a:off x="4354746" y="3264467"/>
            <a:ext cx="3313380" cy="2347194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7"/>
          <a:stretch>
            <a:fillRect/>
          </a:stretch>
        </p:blipFill>
        <p:spPr>
          <a:xfrm>
            <a:off x="8307886" y="3264467"/>
            <a:ext cx="3465094" cy="234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6041" y="624110"/>
            <a:ext cx="8911687" cy="755511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DEBEMOS SEGUIR</a:t>
            </a:r>
            <a:r>
              <a:rPr lang="es-ES" sz="3200" b="1" dirty="0" smtClean="0"/>
              <a:t/>
            </a:r>
            <a:br>
              <a:rPr lang="es-ES" sz="3200" b="1" dirty="0" smtClean="0"/>
            </a:br>
            <a:endParaRPr lang="es-ES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52328" y="1379620"/>
            <a:ext cx="9682998" cy="465221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ES" sz="3400" dirty="0" smtClean="0"/>
              <a:t>PORQUE LOS PRODUCTORES CUMPLEN LOS REQUISITOS DE CALIDAD SOCIAL, ECONOMICA Y MEDIOAMBIENTAL</a:t>
            </a:r>
          </a:p>
          <a:p>
            <a:pPr marL="0" indent="0">
              <a:buNone/>
            </a:pPr>
            <a:r>
              <a:rPr lang="es-ES" sz="3400" dirty="0" smtClean="0"/>
              <a:t>PORQUE SE HA ACREDITADO QUE EL PRODUCTO MERECE TENER EL RECONOCIMIENTO DE LOS MERCADOS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sz="6700" b="1" dirty="0"/>
              <a:t>NUESTROS </a:t>
            </a:r>
            <a:r>
              <a:rPr lang="es-ES" sz="6700" b="1" dirty="0" smtClean="0"/>
              <a:t>PRODUCTORES</a:t>
            </a:r>
          </a:p>
          <a:p>
            <a:pPr marL="0" indent="0">
              <a:buNone/>
            </a:pPr>
            <a:endParaRPr lang="es-ES" sz="3400" b="1" dirty="0" smtClean="0"/>
          </a:p>
          <a:p>
            <a:pPr marL="0" indent="0">
              <a:buNone/>
            </a:pPr>
            <a:r>
              <a:rPr lang="es-ES" sz="4200" b="1" dirty="0"/>
              <a:t>EVALUADOS EN LOS REQUISITO DE CALIDAD AMBIENTAL, CALIDAD SOCIAL Y CALIDAD </a:t>
            </a:r>
            <a:r>
              <a:rPr lang="es-ES" sz="4200" b="1" dirty="0" smtClean="0"/>
              <a:t>ECONÓMICA</a:t>
            </a:r>
          </a:p>
          <a:p>
            <a:pPr marL="0" indent="0">
              <a:buNone/>
            </a:pPr>
            <a:endParaRPr lang="es-ES" sz="2400" b="1" dirty="0"/>
          </a:p>
          <a:p>
            <a:pPr marL="0" indent="0">
              <a:buNone/>
            </a:pPr>
            <a:r>
              <a:rPr lang="es-ES" sz="3400" dirty="0"/>
              <a:t>TOTAL EVALUADOS</a:t>
            </a:r>
          </a:p>
          <a:p>
            <a:pPr marL="0" indent="0">
              <a:buNone/>
            </a:pPr>
            <a:r>
              <a:rPr lang="es-ES" sz="3400" dirty="0"/>
              <a:t>30 PRODUCTORES/EMPRESAS COMERCIALIZADORAS</a:t>
            </a:r>
          </a:p>
          <a:p>
            <a:pPr marL="0" indent="0">
              <a:buNone/>
            </a:pPr>
            <a:endParaRPr lang="es-ES" sz="3400" dirty="0"/>
          </a:p>
          <a:p>
            <a:pPr marL="0" indent="0">
              <a:buNone/>
            </a:pPr>
            <a:r>
              <a:rPr lang="es-ES" sz="3400" dirty="0" err="1"/>
              <a:t>HdosO</a:t>
            </a:r>
            <a:r>
              <a:rPr lang="es-ES" sz="3400" dirty="0"/>
              <a:t> Consultores S.L.</a:t>
            </a:r>
          </a:p>
          <a:p>
            <a:pPr marL="0" indent="0">
              <a:buNone/>
            </a:pPr>
            <a:endParaRPr lang="es-ES" sz="2400" b="1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850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79" y="721896"/>
            <a:ext cx="9256295" cy="572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9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667237"/>
              </p:ext>
            </p:extLst>
          </p:nvPr>
        </p:nvGraphicFramePr>
        <p:xfrm>
          <a:off x="1684421" y="123134"/>
          <a:ext cx="10331116" cy="6617732"/>
        </p:xfrm>
        <a:graphic>
          <a:graphicData uri="http://schemas.openxmlformats.org/drawingml/2006/table">
            <a:tbl>
              <a:tblPr/>
              <a:tblGrid>
                <a:gridCol w="2744543"/>
                <a:gridCol w="2953090"/>
                <a:gridCol w="1564695"/>
                <a:gridCol w="1564695"/>
                <a:gridCol w="1504093"/>
              </a:tblGrid>
              <a:tr h="100667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MUESTRAS DE CEREZAS EN LAS COMARCAS DE CALATAYUD Y DEL ARANDA JUNIO-JULIO 2019</a:t>
                      </a:r>
                    </a:p>
                  </a:txBody>
                  <a:tcPr marL="3170" marR="3170" marT="31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71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LOCALIDAD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VARIEDAD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PARÁMETROS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386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CALIBRE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DUREZA</a:t>
                      </a:r>
                    </a:p>
                  </a:txBody>
                  <a:tcPr marL="3170" marR="3170" marT="31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GRADOS BRIX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MIEDES DE ARAGON</a:t>
                      </a:r>
                    </a:p>
                  </a:txBody>
                  <a:tcPr marL="3170" marR="3170" marT="31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SUMMIT MEDIA ESTACION</a:t>
                      </a:r>
                    </a:p>
                  </a:txBody>
                  <a:tcPr marL="3170" marR="3170" marT="31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31-32</a:t>
                      </a:r>
                    </a:p>
                  </a:txBody>
                  <a:tcPr marL="3170" marR="3170" marT="31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3170" marR="3170" marT="31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21,70%</a:t>
                      </a:r>
                    </a:p>
                  </a:txBody>
                  <a:tcPr marL="3170" marR="3170" marT="31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CORAZÓN MEDIA ESTACION</a:t>
                      </a:r>
                    </a:p>
                  </a:txBody>
                  <a:tcPr marL="3170" marR="3170" marT="31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3170" marR="3170" marT="31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3170" marR="3170" marT="31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17,20%</a:t>
                      </a:r>
                    </a:p>
                  </a:txBody>
                  <a:tcPr marL="3170" marR="3170" marT="31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SUMMIT MEDIA ESTACION</a:t>
                      </a:r>
                    </a:p>
                  </a:txBody>
                  <a:tcPr marL="3170" marR="3170" marT="31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24,60%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8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840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FRASNO</a:t>
                      </a:r>
                    </a:p>
                  </a:txBody>
                  <a:tcPr marL="3170" marR="3170" marT="31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PRIME GIANT</a:t>
                      </a:r>
                    </a:p>
                  </a:txBody>
                  <a:tcPr marL="3170" marR="3170" marT="31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+32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22,40%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CELESTE</a:t>
                      </a:r>
                    </a:p>
                  </a:txBody>
                  <a:tcPr marL="3170" marR="3170" marT="31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32-32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20,20%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8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8400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VILUEÑA-VALTORRES</a:t>
                      </a:r>
                    </a:p>
                  </a:txBody>
                  <a:tcPr marL="3170" marR="3170" marT="31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SUNBURST</a:t>
                      </a:r>
                    </a:p>
                  </a:txBody>
                  <a:tcPr marL="3170" marR="3170" marT="31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+32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22,10%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GIANT RED</a:t>
                      </a:r>
                    </a:p>
                  </a:txBody>
                  <a:tcPr marL="3170" marR="3170" marT="31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+32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LAPINS</a:t>
                      </a:r>
                    </a:p>
                  </a:txBody>
                  <a:tcPr marL="3170" marR="3170" marT="31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+32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SANTINA</a:t>
                      </a:r>
                    </a:p>
                  </a:txBody>
                  <a:tcPr marL="3170" marR="3170" marT="31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+32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18,70%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8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8719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ATECA</a:t>
                      </a:r>
                    </a:p>
                  </a:txBody>
                  <a:tcPr marL="3170" marR="3170" marT="31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SUNBURST</a:t>
                      </a:r>
                    </a:p>
                  </a:txBody>
                  <a:tcPr marL="3170" marR="3170" marT="31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24,50%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8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840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ANIÑON</a:t>
                      </a:r>
                    </a:p>
                  </a:txBody>
                  <a:tcPr marL="3170" marR="3170" marT="31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REINER</a:t>
                      </a:r>
                    </a:p>
                  </a:txBody>
                  <a:tcPr marL="3170" marR="3170" marT="31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23,50%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GIANT RED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19,90%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8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840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PARACUELLOS DE JILOCA</a:t>
                      </a:r>
                    </a:p>
                  </a:txBody>
                  <a:tcPr marL="3170" marR="3170" marT="31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LAPINS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SUNBURST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23,40%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8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871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TIERGA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SUMMIT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20,20%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8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8400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VIVER DE LA SIERRA-SESTRICA</a:t>
                      </a:r>
                    </a:p>
                  </a:txBody>
                  <a:tcPr marL="3170" marR="3170" marT="31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N-50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24,10%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SUMMIT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+32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20,50%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SUNBURST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19,10%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8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8400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CODOS</a:t>
                      </a:r>
                    </a:p>
                  </a:txBody>
                  <a:tcPr marL="3170" marR="3170" marT="31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SONATA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4-84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20,10%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SANTINA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SONATA (SECANO)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8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871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SAVIÑAN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LAPINS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23,50%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8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871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CASTEJÓN DE ALARBA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LAPINS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18,50%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8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871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MUNÉBREGA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SATIN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8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871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CALATAYUD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LAPINS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8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840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ALARBA</a:t>
                      </a:r>
                    </a:p>
                  </a:txBody>
                  <a:tcPr marL="3170" marR="3170" marT="31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STACCATO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22,50%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STACCATO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18,90%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8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84006"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4006"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006"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98"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0" marR="3170" marT="3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5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REQUISITOS MINIMOS EXIGIBLES AMPARADOS POR LA MCT</a:t>
                      </a:r>
                    </a:p>
                  </a:txBody>
                  <a:tcPr marL="3170" marR="3170" marT="31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71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CALIBRE</a:t>
                      </a:r>
                    </a:p>
                  </a:txBody>
                  <a:tcPr marL="3170" marR="3170" marT="31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CONSUMO FRESCO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OTROS USOS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71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MINIMO DE 24 MM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MÍNIMO DE 17 MM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71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GRADOS DE AZÚCAR  BRIX</a:t>
                      </a:r>
                    </a:p>
                  </a:txBody>
                  <a:tcPr marL="3170" marR="3170" marT="31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CONSUMO FRESCO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71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MINIMO 17 º BRIX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17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DUREZA</a:t>
                      </a:r>
                    </a:p>
                  </a:txBody>
                  <a:tcPr marL="3170" marR="3170" marT="31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VARIEDADES DE MADURACIÓN TEMPRANA</a:t>
                      </a:r>
                    </a:p>
                  </a:txBody>
                  <a:tcPr marL="3170" marR="3170" marT="31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VARIEDADES DE MEDIA ESTACIÓN Y TARDÍAS</a:t>
                      </a:r>
                    </a:p>
                  </a:txBody>
                  <a:tcPr marL="3170" marR="3170" marT="31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71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3170" marR="3170" marT="31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3170" marR="3170" marT="31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0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135724"/>
              </p:ext>
            </p:extLst>
          </p:nvPr>
        </p:nvGraphicFramePr>
        <p:xfrm>
          <a:off x="1844841" y="513350"/>
          <a:ext cx="9566732" cy="61037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0485"/>
                <a:gridCol w="2680485"/>
                <a:gridCol w="1420257"/>
                <a:gridCol w="1420257"/>
                <a:gridCol w="1365248"/>
              </a:tblGrid>
              <a:tr h="116219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2400" b="1" u="none" strike="noStrike" dirty="0" smtClean="0">
                          <a:effectLst/>
                        </a:rPr>
                        <a:t>LA</a:t>
                      </a:r>
                      <a:r>
                        <a:rPr lang="es-ES" sz="2400" b="1" u="none" strike="noStrike" baseline="0" dirty="0" smtClean="0">
                          <a:effectLst/>
                        </a:rPr>
                        <a:t> CALIDAD DEL PRODUCTO DE LOS ASOCIADOS</a:t>
                      </a:r>
                    </a:p>
                    <a:p>
                      <a:pPr algn="ctr" fontAlgn="ctr"/>
                      <a:r>
                        <a:rPr lang="es-ES" sz="1200" u="none" strike="noStrike" dirty="0" smtClean="0">
                          <a:effectLst/>
                        </a:rPr>
                        <a:t>RESULTADOS ANALISIS  </a:t>
                      </a:r>
                      <a:r>
                        <a:rPr lang="es-ES" sz="1200" u="none" strike="noStrike" dirty="0">
                          <a:effectLst/>
                        </a:rPr>
                        <a:t>EN LAS COMARCAS DE CALATAYUD Y DEL ARANDA JUNIO-JULIO </a:t>
                      </a:r>
                      <a:r>
                        <a:rPr lang="es-ES" sz="1200" u="none" strike="noStrike" dirty="0" smtClean="0">
                          <a:effectLst/>
                        </a:rPr>
                        <a:t>2019</a:t>
                      </a:r>
                    </a:p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LABORATORIOS</a:t>
                      </a:r>
                      <a:r>
                        <a:rPr lang="es-E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A.G. ERIKSON S.L.U.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8013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LOCALIDAD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VARIEDAD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 dirty="0">
                          <a:effectLst/>
                        </a:rPr>
                        <a:t>PARÁMETROS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80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CALIBRE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DUREZA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GRADOS BRIX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</a:tr>
              <a:tr h="22667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MIEDES DE ARAGON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SUMMIT MEDIA ESTACION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31-32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72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21,70%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ctr"/>
                </a:tc>
              </a:tr>
              <a:tr h="2606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CORAZÓN MEDIA ESTACION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32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71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17,20%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ctr"/>
                </a:tc>
              </a:tr>
              <a:tr h="2380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SUMMIT MEDIA ESTACION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32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70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24,60%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</a:tr>
              <a:tr h="23801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</a:tr>
              <a:tr h="2266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EL FRASNO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PRIME GIANT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+32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82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22,40%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</a:tr>
              <a:tr h="2380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CELESTE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32-32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70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20,20%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</a:tr>
              <a:tr h="23801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</a:tr>
              <a:tr h="22667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LA VILUEÑA-VALTORRES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SUNBURST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+32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81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22,10%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</a:tr>
              <a:tr h="22667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GIANT RED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+32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80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17%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</a:tr>
              <a:tr h="22667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LAPINS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+32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70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20%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</a:tr>
              <a:tr h="2380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SANTINA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+32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70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18,70%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</a:tr>
              <a:tr h="23801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</a:tr>
              <a:tr h="23801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ATECA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SUNBURST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30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70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24,50%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</a:tr>
              <a:tr h="23801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</a:tr>
              <a:tr h="2266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ANIÑON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REINER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30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70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23,50%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</a:tr>
              <a:tr h="2380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GIANT RED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31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70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19,90%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</a:tr>
              <a:tr h="23801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</a:tr>
              <a:tr h="2266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PARACUELLOS DE JILOCA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LAPINS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30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73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21%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</a:tr>
              <a:tr h="2380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SUNBURST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32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68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 dirty="0">
                          <a:effectLst/>
                        </a:rPr>
                        <a:t>23,40%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1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24455" y="608068"/>
            <a:ext cx="8911687" cy="1280890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PARTICIPANTES</a:t>
            </a:r>
            <a:endParaRPr lang="es-ES" sz="2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06834" y="1071877"/>
            <a:ext cx="8915400" cy="3777622"/>
          </a:xfrm>
        </p:spPr>
        <p:txBody>
          <a:bodyPr>
            <a:normAutofit/>
          </a:bodyPr>
          <a:lstStyle/>
          <a:p>
            <a:r>
              <a:rPr lang="es-ES" sz="1400" dirty="0"/>
              <a:t>A.D.R.I. CALATAYUD ARANDA</a:t>
            </a:r>
          </a:p>
          <a:p>
            <a:r>
              <a:rPr lang="es-ES" sz="1400" dirty="0"/>
              <a:t>S.A.T. NÍÑO JESÚS 2563 –ANIÑÓN-</a:t>
            </a:r>
          </a:p>
          <a:p>
            <a:r>
              <a:rPr lang="es-ES" sz="1400" dirty="0" smtClean="0"/>
              <a:t>COMUNIDAD DE CALATAYUD</a:t>
            </a:r>
          </a:p>
          <a:p>
            <a:r>
              <a:rPr lang="es-ES" sz="1400" dirty="0" smtClean="0"/>
              <a:t>COMARCA DEL ARANDA</a:t>
            </a:r>
          </a:p>
          <a:p>
            <a:r>
              <a:rPr lang="es-ES" sz="1400" dirty="0" smtClean="0"/>
              <a:t>CENTRO DE INVESTIGACIÓN DE TECNOLOGÍA AGROALIMENTARIA –CITA-</a:t>
            </a:r>
          </a:p>
          <a:p>
            <a:r>
              <a:rPr lang="es-ES" sz="1400" dirty="0" smtClean="0"/>
              <a:t>CENTRO DE TRANSFERENCIA AGROALIMENTARIA (CTA)</a:t>
            </a:r>
          </a:p>
          <a:p>
            <a:r>
              <a:rPr lang="es-ES" sz="1400" dirty="0" smtClean="0"/>
              <a:t>UNIÓN DE AGRICULTORES Y GANADEROS DE ARAGÓN –UAGA-</a:t>
            </a:r>
          </a:p>
          <a:p>
            <a:r>
              <a:rPr lang="es-ES" sz="1400" dirty="0" smtClean="0"/>
              <a:t>S.A.T. VALLEVICORT –EL FRASNO-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endParaRPr lang="es-ES" sz="1200" dirty="0" smtClean="0"/>
          </a:p>
        </p:txBody>
      </p:sp>
      <p:pic>
        <p:nvPicPr>
          <p:cNvPr id="4" name="10 Imagen" descr="lololol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429" y="3873634"/>
            <a:ext cx="89376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CI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342" y="3847440"/>
            <a:ext cx="1038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 descr="C:\Users\usuario\AppData\Local\Temp\LOGO COMARCA CALATAYUD.jpg">
            <a:extLst>
              <a:ext uri="{FF2B5EF4-FFF2-40B4-BE49-F238E27FC236}">
                <a16:creationId xmlns:a16="http://schemas.microsoft.com/office/drawing/2014/main" xmlns="" id="{CF59C7D5-470A-401C-8E26-A0B6C0B65F9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274" y="3794142"/>
            <a:ext cx="755650" cy="7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C:\Users\usuario\AppData\Local\Temp\comarca logo.jpg">
            <a:extLst>
              <a:ext uri="{FF2B5EF4-FFF2-40B4-BE49-F238E27FC236}">
                <a16:creationId xmlns:a16="http://schemas.microsoft.com/office/drawing/2014/main" xmlns="" id="{9E773DDC-3828-43E4-87E9-EBF6F397026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327" y="3716312"/>
            <a:ext cx="1085215" cy="738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C:\Users\usuario\Documents\marca-SAT-nino-jesus.png">
            <a:extLst>
              <a:ext uri="{FF2B5EF4-FFF2-40B4-BE49-F238E27FC236}">
                <a16:creationId xmlns:a16="http://schemas.microsoft.com/office/drawing/2014/main" xmlns="" id="{21C644A0-F6F1-464F-9482-306EC9AB50D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471" y="3730483"/>
            <a:ext cx="1794714" cy="582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C:\Users\usuario\AppData\Local\Temp\LOGO VALLE VICOR.jpg">
            <a:extLst>
              <a:ext uri="{FF2B5EF4-FFF2-40B4-BE49-F238E27FC236}">
                <a16:creationId xmlns:a16="http://schemas.microsoft.com/office/drawing/2014/main" xmlns="" id="{DDA7F616-A859-421D-B13C-3B13BDC9A37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88" y="3735655"/>
            <a:ext cx="1194435" cy="671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65CD808D-09DE-4F10-9045-64C333C3E6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230" y="3639570"/>
            <a:ext cx="864000" cy="864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67E07E15-E3BE-4BD4-92AF-6C26D0B3C5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888" y="5088542"/>
            <a:ext cx="1871186" cy="137816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17" y="5170629"/>
            <a:ext cx="3169220" cy="78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4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073104"/>
              </p:ext>
            </p:extLst>
          </p:nvPr>
        </p:nvGraphicFramePr>
        <p:xfrm>
          <a:off x="1847877" y="246694"/>
          <a:ext cx="9860691" cy="6474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9194"/>
                <a:gridCol w="2902432"/>
                <a:gridCol w="1342918"/>
                <a:gridCol w="1537856"/>
                <a:gridCol w="1478291"/>
              </a:tblGrid>
              <a:tr h="2856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 dirty="0">
                          <a:effectLst/>
                        </a:rPr>
                        <a:t>TIERGA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SUMMIT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32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71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20,20%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8566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7205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VIVER DE LA SIERRA-SESTRICA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effectLst/>
                        </a:rPr>
                        <a:t>N-50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30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75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24,10%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7205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SUMMIT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+32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65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20,50%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856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SUNBURST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31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62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19,10%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8566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7205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CODOS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SONATA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31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84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25%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7205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4-84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31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68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20,10%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7205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SANTINA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29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76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16%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856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SONATA (SECANO)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30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86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26%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8566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856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SAVIÑAN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LAPINS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31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76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23,50%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8566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856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CASTEJÓN DE ALARBA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LAPINS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32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69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18,50%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8566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856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MUNÉBREGA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SATIN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27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66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20%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8566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856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CALATAYUD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LAPINS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30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69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24%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8566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720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ALARBA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TARDIA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27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79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22,50%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856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TARDIA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27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86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18,90%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8566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7205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65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625282"/>
              </p:ext>
            </p:extLst>
          </p:nvPr>
        </p:nvGraphicFramePr>
        <p:xfrm>
          <a:off x="1845275" y="609600"/>
          <a:ext cx="8962768" cy="5791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2688"/>
                <a:gridCol w="2381502"/>
                <a:gridCol w="1101890"/>
                <a:gridCol w="1261841"/>
                <a:gridCol w="2084847"/>
              </a:tblGrid>
              <a:tr h="600467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4343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REQUISITOS MINIMOS EXIGIBLES AMPARADOS POR LA MCT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004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CALIBRE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PARA CONSUMO FRESCO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PARA OTROS USOS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004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MINIMO DE 24 MM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MÍNIMO DE 17 MM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004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GRADOS DE AZÚCAR  BRIX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PARA CONSUMO FRESCO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004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MINIMO 17 º BRIX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582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DUREZA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VARIEDADES DE MADURACIÓN TEMPRANA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VARIEDADES DE MEDIA ESTACIÓN Y TARDÍAS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8715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50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60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2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3957" y="624110"/>
            <a:ext cx="8911687" cy="787595"/>
          </a:xfrm>
        </p:spPr>
        <p:txBody>
          <a:bodyPr>
            <a:normAutofit/>
          </a:bodyPr>
          <a:lstStyle/>
          <a:p>
            <a:r>
              <a:rPr lang="es-ES" sz="3200" b="1" dirty="0" smtClean="0"/>
              <a:t>MARCA COLECTIVA</a:t>
            </a:r>
            <a:endParaRPr lang="es-ES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23957" y="1411705"/>
            <a:ext cx="8915400" cy="4572000"/>
          </a:xfrm>
        </p:spPr>
        <p:txBody>
          <a:bodyPr/>
          <a:lstStyle/>
          <a:p>
            <a:endParaRPr lang="es-ES" dirty="0" smtClean="0"/>
          </a:p>
          <a:p>
            <a:pPr marL="0" indent="0">
              <a:buNone/>
            </a:pPr>
            <a:r>
              <a:rPr lang="es-ES" sz="2400" b="1" dirty="0" smtClean="0"/>
              <a:t>MARCA DE LA UNIÓN EUROPEA</a:t>
            </a:r>
          </a:p>
          <a:p>
            <a:pPr marL="0" indent="0">
              <a:buNone/>
            </a:pPr>
            <a:r>
              <a:rPr lang="es-ES" dirty="0" smtClean="0"/>
              <a:t>Reglamento </a:t>
            </a:r>
            <a:r>
              <a:rPr lang="es-ES" dirty="0"/>
              <a:t>(UE) 2017/1001 del Parlamento Europeo y del Consejo, de 14 de junio de 2017, sobre la marca de la Unión Europea</a:t>
            </a:r>
          </a:p>
          <a:p>
            <a:pPr marL="0" indent="0">
              <a:buNone/>
            </a:pPr>
            <a:r>
              <a:rPr lang="es-ES" dirty="0" smtClean="0"/>
              <a:t>EFECTOS ÚNICAMENTE “PUBLICITARIOS”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sz="2400" b="1" dirty="0"/>
              <a:t>INDICACIÓN GEOGRÁFICA </a:t>
            </a:r>
            <a:r>
              <a:rPr lang="es-ES" sz="2400" b="1" dirty="0" smtClean="0"/>
              <a:t>PROTEGIDA</a:t>
            </a:r>
          </a:p>
          <a:p>
            <a:pPr marL="0" indent="0">
              <a:buNone/>
            </a:pPr>
            <a:r>
              <a:rPr lang="es-ES" dirty="0"/>
              <a:t>Reglamento U.E. Nº 1151/2012</a:t>
            </a:r>
          </a:p>
          <a:p>
            <a:pPr marL="0" indent="0">
              <a:buNone/>
            </a:pPr>
            <a:r>
              <a:rPr lang="es-ES" dirty="0"/>
              <a:t>Ley 9/2006 de Calidad Alimentaria en Aragón</a:t>
            </a:r>
          </a:p>
          <a:p>
            <a:pPr marL="0" indent="0">
              <a:buNone/>
            </a:pPr>
            <a:endParaRPr lang="es-ES" sz="2400" b="1" dirty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86816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12759" y="624110"/>
            <a:ext cx="10090484" cy="128089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LA IDENTIDAD CORPORATIVA</a:t>
            </a:r>
            <a:br>
              <a:rPr lang="es-ES" b="1" dirty="0" smtClean="0"/>
            </a:br>
            <a:r>
              <a:rPr lang="es-ES" b="1" dirty="0"/>
              <a:t>Logotipo Sello IGP</a:t>
            </a:r>
            <a:br>
              <a:rPr lang="es-ES" b="1" dirty="0"/>
            </a:br>
            <a:r>
              <a:rPr lang="es-ES" b="1" dirty="0"/>
              <a:t>Cereza de Calatayud y del Aranda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ACTIVA DESIGN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2759" y="2743633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s-ES" sz="2400" b="1" dirty="0" smtClean="0"/>
              <a:t>OBJETIVOS</a:t>
            </a:r>
            <a:endParaRPr lang="es-ES" sz="2400" b="1" dirty="0"/>
          </a:p>
          <a:p>
            <a:pPr marL="0" indent="0">
              <a:buNone/>
            </a:pPr>
            <a:r>
              <a:rPr lang="es-ES" dirty="0" smtClean="0"/>
              <a:t>- REPRESENTACIÓN </a:t>
            </a:r>
            <a:r>
              <a:rPr lang="es-ES" dirty="0"/>
              <a:t>DE LA CEREZA</a:t>
            </a:r>
          </a:p>
          <a:p>
            <a:pPr marL="0" indent="0">
              <a:buNone/>
            </a:pPr>
            <a:r>
              <a:rPr lang="es-ES" dirty="0" smtClean="0"/>
              <a:t>- SÍMBOLO </a:t>
            </a:r>
            <a:r>
              <a:rPr lang="es-ES" dirty="0"/>
              <a:t>EUROPEO</a:t>
            </a:r>
          </a:p>
          <a:p>
            <a:pPr marL="0" indent="0">
              <a:buNone/>
            </a:pPr>
            <a:r>
              <a:rPr lang="es-ES" dirty="0" smtClean="0"/>
              <a:t>- DEBE </a:t>
            </a:r>
            <a:r>
              <a:rPr lang="es-ES" dirty="0"/>
              <a:t>ACOMPAÑAR SIEMPRE A LA MARCA</a:t>
            </a:r>
          </a:p>
          <a:p>
            <a:pPr marL="0" indent="0">
              <a:buNone/>
            </a:pPr>
            <a:r>
              <a:rPr lang="es-ES" dirty="0"/>
              <a:t>- TIPOGRÁFICA</a:t>
            </a:r>
          </a:p>
          <a:p>
            <a:pPr marL="0" indent="0">
              <a:buNone/>
            </a:pPr>
            <a:r>
              <a:rPr lang="es-ES" dirty="0"/>
              <a:t>- ICONOGRÁFICA</a:t>
            </a:r>
          </a:p>
          <a:p>
            <a:pPr marL="0" indent="0">
              <a:buNone/>
            </a:pPr>
            <a:r>
              <a:rPr lang="es-ES" dirty="0"/>
              <a:t>- TRADICIONAL</a:t>
            </a:r>
          </a:p>
          <a:p>
            <a:pPr marL="0" indent="0">
              <a:buNone/>
            </a:pPr>
            <a:r>
              <a:rPr lang="es-ES" dirty="0"/>
              <a:t>- ARTÍSTICA / MANUAL</a:t>
            </a:r>
          </a:p>
        </p:txBody>
      </p:sp>
    </p:spTree>
    <p:extLst>
      <p:ext uri="{BB962C8B-B14F-4D97-AF65-F5344CB8AC3E}">
        <p14:creationId xmlns:p14="http://schemas.microsoft.com/office/powerpoint/2010/main" val="38720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/>
              <a:t>¿ESTÁ A NUESTRO ALCANCE?</a:t>
            </a:r>
            <a:br>
              <a:rPr lang="es-ES" sz="3200" b="1" dirty="0"/>
            </a:br>
            <a:endParaRPr lang="es-ES" sz="3200" b="1" dirty="0"/>
          </a:p>
        </p:txBody>
      </p:sp>
      <p:sp>
        <p:nvSpPr>
          <p:cNvPr id="3" name="Rectángulo 2"/>
          <p:cNvSpPr/>
          <p:nvPr/>
        </p:nvSpPr>
        <p:spPr>
          <a:xfrm>
            <a:off x="2358189" y="1304835"/>
            <a:ext cx="872690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s-ES" dirty="0"/>
              <a:t>VÍNCULO DE LA CALIDAD ENTRE LA CALIDAD O CARACTERÍSTICAS DEL PRODUCTO Y EL MEDIO GEOGRÁFICO</a:t>
            </a:r>
          </a:p>
          <a:p>
            <a:pPr marL="342900" indent="-342900">
              <a:buFontTx/>
              <a:buChar char="-"/>
            </a:pPr>
            <a:r>
              <a:rPr lang="es-ES" dirty="0"/>
              <a:t>MASA CRÍTICA SUFICIENTE PARA LA </a:t>
            </a:r>
            <a:r>
              <a:rPr lang="es-ES" dirty="0" smtClean="0"/>
              <a:t>VIABILIDAD</a:t>
            </a:r>
          </a:p>
          <a:p>
            <a:pPr marL="342900" indent="-342900">
              <a:buFontTx/>
              <a:buChar char="-"/>
            </a:pPr>
            <a:endParaRPr lang="es-ES" dirty="0"/>
          </a:p>
          <a:p>
            <a:r>
              <a:rPr lang="es-ES" sz="3200" b="1" dirty="0"/>
              <a:t>LA IMPORTANCIA DE UNA DOP </a:t>
            </a:r>
            <a:r>
              <a:rPr lang="es-ES" sz="3200" b="1" dirty="0" smtClean="0"/>
              <a:t>–IGP</a:t>
            </a:r>
          </a:p>
          <a:p>
            <a:endParaRPr lang="es-ES" sz="3200" b="1" dirty="0" smtClean="0"/>
          </a:p>
          <a:p>
            <a:r>
              <a:rPr lang="es-ES" dirty="0"/>
              <a:t>COMPLEMENTO DE LA POLÍTICA DE DESARROLLO RURAL, DE APOYO AL MERCADO Y A LA P.A.C.</a:t>
            </a:r>
          </a:p>
          <a:p>
            <a:r>
              <a:rPr lang="es-ES" dirty="0"/>
              <a:t>PROTEGER A LOS PRODUCTORES DE LAS PRÁCTICAS DESLEALES</a:t>
            </a:r>
          </a:p>
          <a:p>
            <a:r>
              <a:rPr lang="es-ES" dirty="0"/>
              <a:t>INGRESOS EQUITATIVOS POR LAS CUALIDADES Y LAS CARACTERÍSTICAS DEL PRODUCTO.</a:t>
            </a:r>
          </a:p>
          <a:p>
            <a:r>
              <a:rPr lang="es-ES" dirty="0"/>
              <a:t>REQUISITOS QUE AYUDAN A PROTEGER LOS RECURSOS NATURALES Y EL PAISAJE DE LA ZONA DE PRODUCCIÓN</a:t>
            </a:r>
          </a:p>
          <a:p>
            <a:r>
              <a:rPr lang="es-ES" dirty="0"/>
              <a:t>SISTEMA EFICAZ DE VERIFICACIÓN Y CONTROL QUE GENERE CONFIANZA EN EL CONSUMIDOR</a:t>
            </a:r>
          </a:p>
          <a:p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58737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6717" y="52305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200" b="1" dirty="0"/>
              <a:t>OTROS ANÁLISIS</a:t>
            </a:r>
            <a:br>
              <a:rPr lang="es-ES" sz="3200" b="1" dirty="0"/>
            </a:br>
            <a:endParaRPr lang="es-ES" sz="3200" b="1" dirty="0"/>
          </a:p>
        </p:txBody>
      </p:sp>
      <p:sp>
        <p:nvSpPr>
          <p:cNvPr id="3" name="Rectángulo 2"/>
          <p:cNvSpPr/>
          <p:nvPr/>
        </p:nvSpPr>
        <p:spPr>
          <a:xfrm>
            <a:off x="1668379" y="1418727"/>
            <a:ext cx="10523621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F.A.O</a:t>
            </a:r>
            <a:r>
              <a:rPr lang="es-ES" b="1" dirty="0" smtClean="0"/>
              <a:t>.</a:t>
            </a:r>
          </a:p>
          <a:p>
            <a:endParaRPr lang="es-ES" b="1" dirty="0"/>
          </a:p>
          <a:p>
            <a:r>
              <a:rPr lang="es-ES" dirty="0"/>
              <a:t>“FORTALECER EL SISTEMA ALIMENTARIO SOSTENIBLE A TRAVÉS DE LAS INDICACIONES GEOGRÁFICAS –(ANÁLISIS DE LOS IMPACTOS ECONÓMICOS)”</a:t>
            </a:r>
          </a:p>
          <a:p>
            <a:r>
              <a:rPr lang="es-ES" dirty="0" smtClean="0"/>
              <a:t>-    IMPACTOS </a:t>
            </a:r>
            <a:r>
              <a:rPr lang="es-ES" dirty="0"/>
              <a:t>ECONÓMICOS DE LAS </a:t>
            </a:r>
            <a:r>
              <a:rPr lang="es-ES" dirty="0" err="1"/>
              <a:t>Igs</a:t>
            </a:r>
            <a:endParaRPr lang="es-ES" dirty="0"/>
          </a:p>
          <a:p>
            <a:r>
              <a:rPr lang="es-ES" dirty="0" smtClean="0"/>
              <a:t>-    FACTORES </a:t>
            </a:r>
            <a:r>
              <a:rPr lang="es-ES" dirty="0"/>
              <a:t>CLAVES PARA EL ÉXITO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CONCLUSIONES </a:t>
            </a:r>
            <a:r>
              <a:rPr lang="es-ES" dirty="0"/>
              <a:t>Y </a:t>
            </a:r>
            <a:r>
              <a:rPr lang="es-ES" dirty="0" smtClean="0"/>
              <a:t>RECOMENDACIONES</a:t>
            </a:r>
          </a:p>
          <a:p>
            <a:endParaRPr lang="es-ES" dirty="0" smtClean="0"/>
          </a:p>
          <a:p>
            <a:r>
              <a:rPr lang="es-ES" sz="3200" b="1" dirty="0" smtClean="0"/>
              <a:t>COMPETITIVAD </a:t>
            </a:r>
            <a:r>
              <a:rPr lang="es-ES" sz="3200" b="1" dirty="0"/>
              <a:t>Y EFICIENCIA COMERCIALIZADORA</a:t>
            </a:r>
            <a:br>
              <a:rPr lang="es-ES" sz="3200" b="1" dirty="0"/>
            </a:br>
            <a:r>
              <a:rPr lang="es-ES" sz="3200" b="1" dirty="0"/>
              <a:t>(</a:t>
            </a:r>
            <a:r>
              <a:rPr lang="es-ES" sz="3200" b="1" dirty="0" smtClean="0"/>
              <a:t>Mº AGRICULTURA</a:t>
            </a:r>
            <a:r>
              <a:rPr lang="es-ES" sz="3200" b="1" dirty="0"/>
              <a:t>, ALIMENTACIÓN Y MEDIO AMBIENTE- 2014</a:t>
            </a:r>
            <a:r>
              <a:rPr lang="es-ES" sz="3200" b="1" dirty="0" smtClean="0"/>
              <a:t>)</a:t>
            </a:r>
          </a:p>
          <a:p>
            <a:endParaRPr lang="es-ES" sz="3200" dirty="0" smtClean="0"/>
          </a:p>
          <a:p>
            <a:r>
              <a:rPr lang="es-ES" dirty="0"/>
              <a:t>DIMENSIÓN VINCULADA A LAS POSIBILIDADES TEÓRICAS DE COMPETTITIVAD.</a:t>
            </a:r>
          </a:p>
          <a:p>
            <a:r>
              <a:rPr lang="es-ES" dirty="0" smtClean="0"/>
              <a:t>-   CONCENTRACIÓN </a:t>
            </a:r>
            <a:r>
              <a:rPr lang="es-ES" dirty="0"/>
              <a:t>DE LA PRODUCCIÓN/COMERCIALIZACIÓN</a:t>
            </a:r>
          </a:p>
          <a:p>
            <a:pPr marL="285750" indent="-285750">
              <a:buFontTx/>
              <a:buChar char="-"/>
            </a:pPr>
            <a:r>
              <a:rPr lang="es-ES" dirty="0"/>
              <a:t>GRADO DE INTERNACIONALIZACIÓN (UMBRAL DE COSTE-EFICACIA)</a:t>
            </a:r>
          </a:p>
          <a:p>
            <a:pPr marL="285750" indent="-285750">
              <a:buFontTx/>
              <a:buChar char="-"/>
            </a:pPr>
            <a:r>
              <a:rPr lang="es-ES" dirty="0"/>
              <a:t>ÍNDICE DE DIVERSIFICACIÓN DE LAS EXPORTACIONES</a:t>
            </a:r>
          </a:p>
          <a:p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13439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34146" y="645513"/>
            <a:ext cx="897874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/>
              <a:t>EL FUTURO INMEDIATO. </a:t>
            </a:r>
            <a:r>
              <a:rPr lang="es-ES" sz="3200" b="1" dirty="0" smtClean="0"/>
              <a:t>ACCIONES PREVISTAS</a:t>
            </a:r>
          </a:p>
          <a:p>
            <a:endParaRPr lang="es-ES" sz="3200" b="1" dirty="0" smtClean="0"/>
          </a:p>
          <a:p>
            <a:endParaRPr lang="es-ES" sz="3200" b="1" dirty="0"/>
          </a:p>
        </p:txBody>
      </p:sp>
      <p:sp>
        <p:nvSpPr>
          <p:cNvPr id="3" name="Rectángulo 2"/>
          <p:cNvSpPr/>
          <p:nvPr/>
        </p:nvSpPr>
        <p:spPr>
          <a:xfrm>
            <a:off x="1540042" y="1430343"/>
            <a:ext cx="105075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+mj-lt"/>
              </a:rPr>
              <a:t>-    Afinar, evaluar y </a:t>
            </a:r>
            <a:r>
              <a:rPr lang="es-ES" dirty="0">
                <a:latin typeface="+mj-lt"/>
              </a:rPr>
              <a:t>poner en funcionamiento de los mecanismos de control de la carta de calidad.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+mj-lt"/>
              </a:rPr>
              <a:t>Contratación </a:t>
            </a:r>
            <a:r>
              <a:rPr lang="es-ES" dirty="0">
                <a:latin typeface="+mj-lt"/>
              </a:rPr>
              <a:t>de técnicos para llevar a cabo los análisis de calidad del fruto en campo en las próximas anualidades</a:t>
            </a:r>
            <a:r>
              <a:rPr lang="es-ES" dirty="0" smtClean="0">
                <a:latin typeface="+mj-lt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Análisis </a:t>
            </a:r>
            <a:r>
              <a:rPr lang="es-E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calidad del fruto en campo en las próximas anualidades.</a:t>
            </a:r>
          </a:p>
          <a:p>
            <a:r>
              <a:rPr lang="es-ES" dirty="0" smtClean="0">
                <a:latin typeface="+mj-lt"/>
              </a:rPr>
              <a:t>-   Elaboración </a:t>
            </a:r>
            <a:r>
              <a:rPr lang="es-ES" dirty="0">
                <a:latin typeface="+mj-lt"/>
              </a:rPr>
              <a:t>de un manual de buenas prácticas desde la maduración hasta la venta.</a:t>
            </a:r>
          </a:p>
          <a:p>
            <a:r>
              <a:rPr lang="es-ES" dirty="0" smtClean="0">
                <a:latin typeface="+mj-lt"/>
              </a:rPr>
              <a:t>-   Creación </a:t>
            </a:r>
            <a:r>
              <a:rPr lang="es-ES" dirty="0">
                <a:latin typeface="+mj-lt"/>
              </a:rPr>
              <a:t>de registros para el control administrativo de las parcelas que se adscriban a la marca (a elaborar por la empresa HDOSO.</a:t>
            </a:r>
          </a:p>
          <a:p>
            <a:r>
              <a:rPr lang="es-ES" dirty="0" smtClean="0">
                <a:latin typeface="+mj-lt"/>
              </a:rPr>
              <a:t>-   Elaboración </a:t>
            </a:r>
            <a:r>
              <a:rPr lang="es-ES" dirty="0">
                <a:latin typeface="+mj-lt"/>
              </a:rPr>
              <a:t>de un </a:t>
            </a:r>
            <a:r>
              <a:rPr lang="es-ES" dirty="0" err="1">
                <a:latin typeface="+mj-lt"/>
              </a:rPr>
              <a:t>check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list</a:t>
            </a:r>
            <a:r>
              <a:rPr lang="es-ES" dirty="0">
                <a:latin typeface="+mj-lt"/>
              </a:rPr>
              <a:t> para el autocontrol de los parámetros de calidad del fruto (a elaborar por la empresa HDOSO)</a:t>
            </a:r>
          </a:p>
          <a:p>
            <a:r>
              <a:rPr lang="es-ES" dirty="0" smtClean="0">
                <a:latin typeface="+mj-lt"/>
              </a:rPr>
              <a:t>-   Finalizar </a:t>
            </a:r>
            <a:r>
              <a:rPr lang="es-ES" dirty="0">
                <a:latin typeface="+mj-lt"/>
              </a:rPr>
              <a:t>el proceso de creación de la imagen corporativa y sus aplicaciones en sus diversos formatos.</a:t>
            </a:r>
          </a:p>
          <a:p>
            <a:r>
              <a:rPr lang="es-ES" dirty="0" smtClean="0">
                <a:latin typeface="+mj-lt"/>
              </a:rPr>
              <a:t>-   Acciones </a:t>
            </a:r>
            <a:r>
              <a:rPr lang="es-ES" dirty="0">
                <a:latin typeface="+mj-lt"/>
              </a:rPr>
              <a:t>vinculadas a la mejora de la competitividad de las explotaciones en relación sobre todo con la internacionalización </a:t>
            </a:r>
          </a:p>
          <a:p>
            <a:r>
              <a:rPr lang="es-ES" dirty="0" smtClean="0">
                <a:latin typeface="+mj-lt"/>
              </a:rPr>
              <a:t>-   Seguir </a:t>
            </a:r>
            <a:r>
              <a:rPr lang="es-ES" dirty="0">
                <a:latin typeface="+mj-lt"/>
              </a:rPr>
              <a:t>los pasos necesarios para llegar a un IGP de la cereza</a:t>
            </a:r>
          </a:p>
          <a:p>
            <a:r>
              <a:rPr lang="es-ES" dirty="0" smtClean="0">
                <a:latin typeface="+mj-lt"/>
              </a:rPr>
              <a:t>-   Llevar </a:t>
            </a:r>
            <a:r>
              <a:rPr lang="es-ES" dirty="0">
                <a:latin typeface="+mj-lt"/>
              </a:rPr>
              <a:t>a cabo nuevas labores de divulgación del proyecto</a:t>
            </a:r>
          </a:p>
        </p:txBody>
      </p:sp>
    </p:spTree>
    <p:extLst>
      <p:ext uri="{BB962C8B-B14F-4D97-AF65-F5344CB8AC3E}">
        <p14:creationId xmlns:p14="http://schemas.microsoft.com/office/powerpoint/2010/main" val="165400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ÁMBITO DE APLICACIÓN DEL PROYECTO</a:t>
            </a:r>
            <a:br>
              <a:rPr lang="es-ES" b="1" dirty="0" smtClean="0"/>
            </a:br>
            <a:r>
              <a:rPr lang="es-ES" sz="2700" b="1" dirty="0"/>
              <a:t/>
            </a:r>
            <a:br>
              <a:rPr lang="es-ES" sz="2700" b="1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2200" dirty="0" smtClean="0"/>
              <a:t>ZONAS DE CULTIVO DE CEREZO DE LA COMUNIDAD DE CALATAYUD Y COMARCA DEL ARANDA</a:t>
            </a:r>
            <a:br>
              <a:rPr lang="es-ES" sz="2200" dirty="0" smtClean="0"/>
            </a:br>
            <a:r>
              <a:rPr lang="es-ES" sz="2200" dirty="0" smtClean="0"/>
              <a:t/>
            </a:r>
            <a:br>
              <a:rPr lang="es-ES" sz="2200" dirty="0" smtClean="0"/>
            </a:br>
            <a:r>
              <a:rPr lang="es-ES" sz="2200" dirty="0" smtClean="0"/>
              <a:t>3.300 HAS. EN 20 TÉRMINOS MUNICIPALES</a:t>
            </a:r>
            <a:br>
              <a:rPr lang="es-ES" sz="2200" dirty="0" smtClean="0"/>
            </a:br>
            <a:r>
              <a:rPr lang="es-ES" sz="2200" dirty="0" smtClean="0"/>
              <a:t/>
            </a:r>
            <a:br>
              <a:rPr lang="es-ES" sz="2200" dirty="0" smtClean="0"/>
            </a:br>
            <a:r>
              <a:rPr lang="es-ES" sz="2200" dirty="0" smtClean="0"/>
              <a:t>PRODUCCIÓN QUE PUEDE ALCANZAR HASTA 20 MILLONES KGRS</a:t>
            </a:r>
            <a:br>
              <a:rPr lang="es-ES" sz="2200" dirty="0" smtClean="0"/>
            </a:br>
            <a:r>
              <a:rPr lang="es-ES" sz="2200" dirty="0" smtClean="0"/>
              <a:t/>
            </a:r>
            <a:br>
              <a:rPr lang="es-ES" sz="2200" dirty="0" smtClean="0"/>
            </a:br>
            <a:r>
              <a:rPr lang="es-ES" sz="2200" dirty="0" smtClean="0"/>
              <a:t>PRINCIPAL ZONA DE CULTIVO DE CEREZO EN ARAGÓN  Y DE LAS PRINCIPALES A NIVEL NACIONAL</a:t>
            </a:r>
            <a:br>
              <a:rPr lang="es-ES" sz="2200" dirty="0" smtClean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934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647312" y="619704"/>
            <a:ext cx="4264973" cy="2767140"/>
            <a:chOff x="-540568" y="-241394"/>
            <a:chExt cx="9684568" cy="7085002"/>
          </a:xfrm>
        </p:grpSpPr>
        <p:pic>
          <p:nvPicPr>
            <p:cNvPr id="3" name="Picture 2" descr="C:\Users\jrodrigo\Documents\01_Entre manos\En_prep\2016_03_UAGA Zaragoza\Mapa CCAA cerezo_0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-1"/>
              <a:ext cx="9684568" cy="6843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C:\Users\jrodrigo\Documents\01_Entre manos\En_prep\2017 curso cogullada Ignasi iglesias\Mapa CCAA cerezo_0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-241394"/>
              <a:ext cx="9684568" cy="6843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Z:\01_Entre manos\En_prep\2016_03_UAGA Zaragoza\autonomias_espana[3]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" t="73580" r="84963" b="18533"/>
            <a:stretch/>
          </p:blipFill>
          <p:spPr bwMode="auto">
            <a:xfrm>
              <a:off x="7024425" y="2148642"/>
              <a:ext cx="360040" cy="267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5769977" y="2270026"/>
              <a:ext cx="880363" cy="523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7" tIns="45717" rIns="91437" bIns="45717">
              <a:spAutoFit/>
            </a:bodyPr>
            <a:lstStyle/>
            <a:p>
              <a:pPr algn="ctr" defTabSz="91437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altLang="es-ES" sz="1400" dirty="0">
                  <a:solidFill>
                    <a:srgbClr val="000000"/>
                  </a:solidFill>
                  <a:latin typeface="Arial" charset="0"/>
                </a:rPr>
                <a:t>7.900 ha</a:t>
              </a:r>
            </a:p>
            <a:p>
              <a:pPr algn="ctr" defTabSz="91437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altLang="es-ES" sz="1400" dirty="0">
                  <a:solidFill>
                    <a:srgbClr val="000000"/>
                  </a:solidFill>
                  <a:latin typeface="Arial" charset="0"/>
                </a:rPr>
                <a:t>38.000 t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056217" y="3717034"/>
              <a:ext cx="880363" cy="523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7" tIns="45717" rIns="91437" bIns="45717">
              <a:spAutoFit/>
            </a:bodyPr>
            <a:lstStyle/>
            <a:p>
              <a:pPr algn="ctr" defTabSz="91437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altLang="es-ES" sz="1400" dirty="0">
                  <a:solidFill>
                    <a:srgbClr val="000000"/>
                  </a:solidFill>
                  <a:latin typeface="Arial" charset="0"/>
                </a:rPr>
                <a:t>7.400 ha</a:t>
              </a:r>
            </a:p>
            <a:p>
              <a:pPr algn="ctr" defTabSz="91437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altLang="es-ES" sz="1400" dirty="0">
                  <a:solidFill>
                    <a:srgbClr val="000000"/>
                  </a:solidFill>
                  <a:latin typeface="Arial" charset="0"/>
                </a:rPr>
                <a:t>26.000 t</a:t>
              </a:r>
            </a:p>
          </p:txBody>
        </p:sp>
        <p:pic>
          <p:nvPicPr>
            <p:cNvPr id="8" name="Picture 4" descr="C:\Users\jrodrigo\Documents\01_Entre manos\En_prep\2016_03_UAGA Zaragoza\autonomias_espana[3]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00" r="84061" b="83201"/>
            <a:stretch/>
          </p:blipFill>
          <p:spPr bwMode="auto">
            <a:xfrm>
              <a:off x="5856420" y="1953236"/>
              <a:ext cx="353738" cy="251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567913" y="1694989"/>
              <a:ext cx="979749" cy="523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7" tIns="45717" rIns="91437" bIns="45717">
              <a:spAutoFit/>
            </a:bodyPr>
            <a:lstStyle/>
            <a:p>
              <a:pPr algn="ctr" defTabSz="91437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altLang="es-ES" sz="1400" dirty="0">
                  <a:solidFill>
                    <a:srgbClr val="990000"/>
                  </a:solidFill>
                  <a:latin typeface="Arial" charset="0"/>
                </a:rPr>
                <a:t>25.000 ha</a:t>
              </a:r>
            </a:p>
            <a:p>
              <a:pPr algn="ctr" defTabSz="91437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altLang="es-ES" sz="1400" dirty="0">
                  <a:solidFill>
                    <a:srgbClr val="990000"/>
                  </a:solidFill>
                  <a:latin typeface="Arial" charset="0"/>
                </a:rPr>
                <a:t>94.000 t   </a:t>
              </a:r>
            </a:p>
          </p:txBody>
        </p:sp>
        <p:pic>
          <p:nvPicPr>
            <p:cNvPr id="10" name="Picture 3" descr="Z:\01_Entre manos\En_prep\2016_03_UAGA Zaragoza\autonomias_espana[3]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29" r="27338" b="92253"/>
            <a:stretch/>
          </p:blipFill>
          <p:spPr bwMode="auto">
            <a:xfrm>
              <a:off x="3203848" y="3429841"/>
              <a:ext cx="404402" cy="260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herr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404813"/>
              <a:ext cx="1223962" cy="1223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6944286" y="2429189"/>
              <a:ext cx="880364" cy="523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7" tIns="45717" rIns="91437" bIns="45717">
              <a:spAutoFit/>
            </a:bodyPr>
            <a:lstStyle/>
            <a:p>
              <a:pPr algn="ctr" defTabSz="91437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altLang="es-ES" sz="1400" dirty="0">
                  <a:solidFill>
                    <a:srgbClr val="000000"/>
                  </a:solidFill>
                  <a:latin typeface="Arial" charset="0"/>
                </a:rPr>
                <a:t>2.700 ha</a:t>
              </a:r>
            </a:p>
            <a:p>
              <a:pPr algn="ctr" defTabSz="91437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altLang="es-ES" sz="1400" dirty="0">
                  <a:solidFill>
                    <a:srgbClr val="000000"/>
                  </a:solidFill>
                  <a:latin typeface="Arial" charset="0"/>
                </a:rPr>
                <a:t>8.000 t</a:t>
              </a: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6218924" y="4240252"/>
              <a:ext cx="880364" cy="523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7" tIns="45717" rIns="91437" bIns="45717">
              <a:spAutoFit/>
            </a:bodyPr>
            <a:lstStyle/>
            <a:p>
              <a:pPr algn="ctr" defTabSz="91437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altLang="es-ES" sz="1400" dirty="0">
                  <a:solidFill>
                    <a:srgbClr val="000000"/>
                  </a:solidFill>
                  <a:latin typeface="Arial" charset="0"/>
                </a:rPr>
                <a:t>2.900 ha</a:t>
              </a:r>
            </a:p>
            <a:p>
              <a:pPr algn="ctr" defTabSz="91437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altLang="es-ES" sz="1400" dirty="0">
                  <a:solidFill>
                    <a:srgbClr val="000000"/>
                  </a:solidFill>
                  <a:latin typeface="Arial" charset="0"/>
                </a:rPr>
                <a:t>5.900 t</a:t>
              </a:r>
            </a:p>
          </p:txBody>
        </p:sp>
        <p:pic>
          <p:nvPicPr>
            <p:cNvPr id="14" name="Picture 5" descr="C:\Users\jrodrigo\Documents\01_Entre manos\En_prep\2016_03_UAGA Zaragoza\autonomias_espana[3]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69" t="73165" r="26471" b="18807"/>
            <a:stretch/>
          </p:blipFill>
          <p:spPr bwMode="auto">
            <a:xfrm>
              <a:off x="5990935" y="4062530"/>
              <a:ext cx="396378" cy="240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jrodrigo\Documents\3_congresos y charlas\2016_03_UAGA Zaragoza\banderas-de-comunidades-autono-2137-1-zoom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36" b="85065"/>
            <a:stretch/>
          </p:blipFill>
          <p:spPr bwMode="auto">
            <a:xfrm>
              <a:off x="3608250" y="4862869"/>
              <a:ext cx="459694" cy="302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4079328" y="4768694"/>
              <a:ext cx="880364" cy="523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7" tIns="45717" rIns="91437" bIns="45717">
              <a:spAutoFit/>
            </a:bodyPr>
            <a:lstStyle/>
            <a:p>
              <a:pPr algn="ctr" defTabSz="91437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altLang="es-ES" sz="1400" dirty="0">
                  <a:solidFill>
                    <a:srgbClr val="000000"/>
                  </a:solidFill>
                  <a:latin typeface="Arial" charset="0"/>
                </a:rPr>
                <a:t>2.200 ha</a:t>
              </a:r>
            </a:p>
            <a:p>
              <a:pPr algn="ctr" defTabSz="91437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altLang="es-ES" sz="1400" dirty="0">
                  <a:solidFill>
                    <a:srgbClr val="000000"/>
                  </a:solidFill>
                  <a:latin typeface="Arial" charset="0"/>
                </a:rPr>
                <a:t>6.200 t</a:t>
              </a:r>
            </a:p>
          </p:txBody>
        </p:sp>
        <p:sp>
          <p:nvSpPr>
            <p:cNvPr id="17" name="1 CuadroTexto"/>
            <p:cNvSpPr txBox="1"/>
            <p:nvPr/>
          </p:nvSpPr>
          <p:spPr>
            <a:xfrm>
              <a:off x="7035501" y="6210478"/>
              <a:ext cx="1220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3">
                <a:defRPr/>
              </a:pPr>
              <a:r>
                <a:rPr lang="es-ES" dirty="0">
                  <a:solidFill>
                    <a:srgbClr val="4F81BD">
                      <a:lumMod val="75000"/>
                    </a:srgbClr>
                  </a:solidFill>
                  <a:latin typeface="Calibri"/>
                </a:rPr>
                <a:t>(MAPAMA)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6595800" y="303445"/>
            <a:ext cx="4794662" cy="3083399"/>
            <a:chOff x="395288" y="404813"/>
            <a:chExt cx="9092429" cy="5966571"/>
          </a:xfrm>
        </p:grpSpPr>
        <p:pic>
          <p:nvPicPr>
            <p:cNvPr id="19" name="Picture 2" descr="Comarcas-de-Aragon-200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1295200"/>
              <a:ext cx="3635135" cy="507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 descr="C:\Users\jrodrigo\Desktop\Comarcas calatayud aranda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06" y="1295200"/>
              <a:ext cx="3632117" cy="507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5" descr="cherry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404813"/>
              <a:ext cx="1223962" cy="1223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Z:\01_Entre manos\Proyectos y reuniones\2015 Marca de cereza Calatayud\documentos_Mapa_de_la_comarca_de_la_Comunidad_de_Calatayud_d2f92650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66" t="3159" r="2982" b="8592"/>
            <a:stretch/>
          </p:blipFill>
          <p:spPr bwMode="auto">
            <a:xfrm>
              <a:off x="4499992" y="1772816"/>
              <a:ext cx="4987725" cy="3705420"/>
            </a:xfrm>
            <a:prstGeom prst="rect">
              <a:avLst/>
            </a:prstGeom>
            <a:noFill/>
            <a:effectLst>
              <a:outerShdw blurRad="50800" dist="50800" algn="ctr" rotWithShape="0">
                <a:srgbClr val="000000">
                  <a:alpha val="43137"/>
                </a:srgbClr>
              </a:outerShdw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10 Conector recto"/>
            <p:cNvCxnSpPr/>
            <p:nvPr/>
          </p:nvCxnSpPr>
          <p:spPr bwMode="auto">
            <a:xfrm flipV="1">
              <a:off x="1007269" y="2060848"/>
              <a:ext cx="4500835" cy="1296144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11 Conector recto"/>
            <p:cNvCxnSpPr/>
            <p:nvPr/>
          </p:nvCxnSpPr>
          <p:spPr bwMode="auto">
            <a:xfrm>
              <a:off x="1007269" y="4365104"/>
              <a:ext cx="5508947" cy="1113132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617606" y="1694989"/>
              <a:ext cx="880363" cy="523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7" tIns="45717" rIns="91437" bIns="45717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400" dirty="0">
                  <a:solidFill>
                    <a:srgbClr val="990000"/>
                  </a:solidFill>
                  <a:latin typeface="Arial" charset="0"/>
                </a:rPr>
                <a:t>3.300 ha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400" dirty="0">
                  <a:solidFill>
                    <a:srgbClr val="990000"/>
                  </a:solidFill>
                  <a:latin typeface="Arial" charset="0"/>
                </a:rPr>
                <a:t> </a:t>
              </a:r>
            </a:p>
          </p:txBody>
        </p:sp>
      </p:grpSp>
      <p:pic>
        <p:nvPicPr>
          <p:cNvPr id="26" name="Picture 2"/>
          <p:cNvPicPr>
            <a:picLocks noGrp="1"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0683" y="3487543"/>
            <a:ext cx="4271602" cy="3221653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00" y="3535693"/>
            <a:ext cx="4794661" cy="3133972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77157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6505" y="624110"/>
            <a:ext cx="10331115" cy="144532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FINALIDAD DEL PROYECTO:</a:t>
            </a:r>
            <a:br>
              <a:rPr lang="es-ES" b="1" dirty="0" smtClean="0"/>
            </a:br>
            <a:r>
              <a:rPr lang="es-ES" b="1" dirty="0"/>
              <a:t>PONER EN VALOR Y POTENCIAR LA CEREZA DE LA </a:t>
            </a:r>
            <a:r>
              <a:rPr lang="es-ES" b="1" dirty="0" smtClean="0"/>
              <a:t>ZONA</a:t>
            </a:r>
            <a:r>
              <a:rPr lang="es-ES" b="1" dirty="0"/>
              <a:t/>
            </a:r>
            <a:br>
              <a:rPr lang="es-ES" b="1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2700" b="1" dirty="0" smtClean="0"/>
              <a:t>INSTRUMENTOS</a:t>
            </a: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700" dirty="0" smtClean="0"/>
              <a:t/>
            </a:r>
            <a:br>
              <a:rPr lang="es-ES" sz="2700" dirty="0" smtClean="0"/>
            </a:br>
            <a:r>
              <a:rPr lang="es-ES" sz="2700" dirty="0" smtClean="0"/>
              <a:t>- </a:t>
            </a:r>
            <a:r>
              <a:rPr lang="es-ES" sz="2000" dirty="0" smtClean="0"/>
              <a:t>ANÁLISIS DE ESTRUCTURA VARIETAL.</a:t>
            </a:r>
            <a:br>
              <a:rPr lang="es-ES" sz="2000" dirty="0" smtClean="0"/>
            </a:br>
            <a:r>
              <a:rPr lang="es-ES" sz="2000" dirty="0" smtClean="0"/>
              <a:t>-  EVALUACIÓN CALIDAD DEL FRUTO DE LAS VARIEDADES REPRESENTATIVAS DE LA ZONA.</a:t>
            </a:r>
            <a:br>
              <a:rPr lang="es-ES" sz="2000" dirty="0" smtClean="0"/>
            </a:br>
            <a:r>
              <a:rPr lang="es-ES" sz="2000" dirty="0" smtClean="0"/>
              <a:t>-  PROPUESTA DE ELABORACIÓN DE UNA CARTA DE CALIDAD.</a:t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940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s-ES" b="1" dirty="0" smtClean="0"/>
              <a:t>EJECUCIÓN DEL PROYECTO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2000" b="1" dirty="0" smtClean="0"/>
              <a:t>DURANTE AÑOS 2017 a 2019</a:t>
            </a:r>
            <a:br>
              <a:rPr lang="es-ES" sz="2000" b="1" dirty="0" smtClean="0"/>
            </a:b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1800" dirty="0" smtClean="0"/>
              <a:t>-  ACTUACIONES CENTRO TECNOLÓGICO</a:t>
            </a:r>
            <a:br>
              <a:rPr lang="es-ES" sz="1800" dirty="0" smtClean="0"/>
            </a:br>
            <a:r>
              <a:rPr lang="es-ES" sz="1800" dirty="0" smtClean="0"/>
              <a:t>-  CURSOS</a:t>
            </a:r>
            <a:br>
              <a:rPr lang="es-ES" sz="1800" dirty="0" smtClean="0"/>
            </a:br>
            <a:r>
              <a:rPr lang="es-ES" sz="1800" dirty="0" smtClean="0"/>
              <a:t>-  JORNADAS DE INFORMACIÓN Y FORMACIÓN –INCORPORACIÓN DE EXPLOTACIONES- </a:t>
            </a:r>
            <a:br>
              <a:rPr lang="es-ES" sz="1800" dirty="0" smtClean="0"/>
            </a:br>
            <a:r>
              <a:rPr lang="es-ES" sz="1800" dirty="0" smtClean="0"/>
              <a:t>-  DIVULGACIÓN Y COMUNICACIÓN DE LOS PROYECTOS Y LOS RESULTADOS.</a:t>
            </a:r>
            <a:br>
              <a:rPr lang="es-ES" sz="1800" dirty="0" smtClean="0"/>
            </a:b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1800" b="1" dirty="0" smtClean="0"/>
              <a:t>LA </a:t>
            </a:r>
            <a:r>
              <a:rPr lang="es-ES" sz="1800" b="1" dirty="0"/>
              <a:t>PARTICIPACIÓN Y LA </a:t>
            </a:r>
            <a:r>
              <a:rPr lang="es-ES" sz="1800" b="1" dirty="0" smtClean="0"/>
              <a:t>DINAMIZACIÓN</a:t>
            </a:r>
            <a:br>
              <a:rPr lang="es-ES" sz="1800" b="1" dirty="0" smtClean="0"/>
            </a:br>
            <a:r>
              <a:rPr lang="es-ES" sz="1600" dirty="0"/>
              <a:t/>
            </a:r>
            <a:br>
              <a:rPr lang="es-ES" sz="1600" dirty="0"/>
            </a:b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</a:rPr>
              <a:t>1.- GRUPO DE COOPERACIÓN.</a:t>
            </a:r>
            <a:b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s-ES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7 Miembros / 12 Reuniones</a:t>
            </a: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</a:rPr>
              <a:t>2.- </a:t>
            </a:r>
            <a:r>
              <a:rPr lang="es-ES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GRUPO </a:t>
            </a: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</a:rPr>
              <a:t>DE TRABAJO.</a:t>
            </a:r>
            <a:b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s-ES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Abierto / Constituido </a:t>
            </a: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</a:rPr>
              <a:t>por los miembros del Grupo de Cooperación y por otros productores implicados </a:t>
            </a:r>
            <a:b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</a:rPr>
              <a:t>3.- ASOCIACIÓN PROMOCIÓN CEREZA COMUNIDAD DE CALATAYUD Y COMARCA DEL ARANDA.</a:t>
            </a:r>
            <a:b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</a:rPr>
              <a:t>Inicialmente 30 socios</a:t>
            </a:r>
            <a:b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</a:rPr>
              <a:t>4.- ACCIONES PÚBLICAS. </a:t>
            </a:r>
            <a:r>
              <a:rPr lang="es-ES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s-ES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s-ES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Se </a:t>
            </a: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</a:rPr>
              <a:t>convoca a acciones con carácter abierto a todos los posibles interesados</a:t>
            </a:r>
            <a:b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 smtClean="0"/>
              <a:t/>
            </a:r>
            <a:br>
              <a:rPr lang="es-ES" sz="1600" dirty="0" smtClean="0"/>
            </a:b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38557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41893" y="595870"/>
            <a:ext cx="8844254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s-E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.- De coordinación del grupo</a:t>
            </a:r>
            <a:r>
              <a:rPr lang="es-ES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  30/03/2017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REUNIÓN DEL GRUPO DE COOPERACIÓN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  28/07/2017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REUNIÓN DE COORDINACIÓN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  10/10/2017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REUNIÓN DE COORDINACIÓN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  17/01/2018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REUNIÓN DE COORDINACIÓN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  16/02/2018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REUNIÓN DE COORDINACIÓN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  29/05/2018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REUNIÓN DE COORDINACIÓN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  03/10/2018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REUNIÓNDE COORDINACIÓN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  21/02/2019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REUNIÓN DE COORDINACIÓN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  01/03/2019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REUNIÓN DE COORDINACIÓN-GRUPO DE TRABAJO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  14/03/2019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REUNIÓN DE COORDINACIÓN-GRUPO DE TRABAJO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  26/09/2019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REUNIÓN DE COORDINACIÓN-GRUPO DE TRABAJO.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PREPARACIÓN SESIÓN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FINAL DEL PROYECTO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0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E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>
              <a:spcAft>
                <a:spcPts val="0"/>
              </a:spcAft>
              <a:buFontTx/>
              <a:buChar char="-"/>
            </a:pPr>
            <a:endParaRPr lang="es-ES" sz="9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16505" y="689811"/>
            <a:ext cx="1026694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2.- Entre  beneficiarios o socios del propio grupo</a:t>
            </a:r>
            <a:r>
              <a:rPr lang="es-ES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endParaRPr lang="es-E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200" dirty="0"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s-ES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01/07/2017 </a:t>
            </a:r>
            <a:r>
              <a:rPr lang="es-ES" sz="1200" dirty="0">
                <a:latin typeface="Arial" panose="020B0604020202020204" pitchFamily="34" charset="0"/>
                <a:ea typeface="Times New Roman" panose="02020603050405020304" pitchFamily="18" charset="0"/>
              </a:rPr>
              <a:t>REUNIÓN CITA</a:t>
            </a:r>
            <a:endParaRPr lang="es-E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   20/09/2018 </a:t>
            </a:r>
            <a:r>
              <a:rPr lang="es-ES" sz="1200" dirty="0">
                <a:latin typeface="Arial" panose="020B0604020202020204" pitchFamily="34" charset="0"/>
                <a:ea typeface="Times New Roman" panose="02020603050405020304" pitchFamily="18" charset="0"/>
              </a:rPr>
              <a:t>REUNIÓN CON S.A.T. DE ANIÑÓN.DEFINICIÓN ACCIONES DE DIVULGACIÓN2.- Entre  beneficiarios o socios del propio grupo:</a:t>
            </a:r>
            <a:endParaRPr lang="es-E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   </a:t>
            </a:r>
            <a:r>
              <a:rPr lang="es-ES" sz="1200" dirty="0">
                <a:latin typeface="Arial" panose="020B0604020202020204" pitchFamily="34" charset="0"/>
                <a:ea typeface="Times New Roman" panose="02020603050405020304" pitchFamily="18" charset="0"/>
              </a:rPr>
              <a:t>01/07/2017 REUNIÓN CITA</a:t>
            </a:r>
            <a:endParaRPr lang="es-E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es-ES" sz="1200" dirty="0">
                <a:latin typeface="Arial" panose="020B0604020202020204" pitchFamily="34" charset="0"/>
                <a:ea typeface="Times New Roman" panose="02020603050405020304" pitchFamily="18" charset="0"/>
              </a:rPr>
              <a:t>20/09/2018 REUNIÓN CON S.A.T. DE ANIÑÓN PARA DECIDIR POSIBLES ACCIONES DE DIVULGACIÓN</a:t>
            </a:r>
          </a:p>
          <a:p>
            <a:r>
              <a:rPr lang="es-ES" sz="1200" dirty="0"/>
              <a:t>3.- Miembros del grupo con entidades externas:</a:t>
            </a:r>
          </a:p>
          <a:p>
            <a:r>
              <a:rPr lang="es-ES" sz="1200" dirty="0" smtClean="0"/>
              <a:t>-  01/07/2017 </a:t>
            </a:r>
            <a:r>
              <a:rPr lang="es-ES" sz="1200" dirty="0"/>
              <a:t>I ENCUENTRO PROFESIONAL DE LA CEREZA DE LA COMUNIDAD DE CALATAYUD    </a:t>
            </a:r>
          </a:p>
          <a:p>
            <a:r>
              <a:rPr lang="es-ES" sz="1200" dirty="0" smtClean="0"/>
              <a:t>-  08/09</a:t>
            </a:r>
            <a:r>
              <a:rPr lang="es-ES" sz="1200" dirty="0"/>
              <a:t>//2017: PRESENTACIÓN DEL PROYECTO</a:t>
            </a:r>
          </a:p>
          <a:p>
            <a:r>
              <a:rPr lang="es-ES" sz="1200" dirty="0"/>
              <a:t>- </a:t>
            </a:r>
            <a:r>
              <a:rPr lang="es-ES" sz="1200" dirty="0" smtClean="0"/>
              <a:t> 29/11/2017</a:t>
            </a:r>
            <a:r>
              <a:rPr lang="es-ES" sz="1200" dirty="0"/>
              <a:t>: SESIÓN INFORMATIVA. PRESENTACIÓN DEL PROYECTO DIRIGIDA A TODOS LOS PRODUCTORES Y COMERCIALIZADORES DE CEREZA DEL TERRITORIO, A LOS MEDIOS DE COMUNICACIÓN Y A LAS ENTIDADES SOCIALES DEL TERRITORIO.</a:t>
            </a:r>
          </a:p>
          <a:p>
            <a:r>
              <a:rPr lang="es-ES" sz="1200" dirty="0" smtClean="0"/>
              <a:t>-  17/01/2018 </a:t>
            </a:r>
            <a:r>
              <a:rPr lang="es-ES" sz="1200" dirty="0"/>
              <a:t>REUNIÓN CON TODOS LOS PRODUCTORES-COMERCIALIZADORES QUE MOSTRARON INTERÉS EN ADHERIRSE A LA MARCA DE CALIDAD DE LA CEREZA. PRESENTACIÓN DE LA EMPRESA QUE ACOMPAÑA EN EL PROCESO DE CERTIFICACIÓN.</a:t>
            </a:r>
          </a:p>
          <a:p>
            <a:r>
              <a:rPr lang="es-ES" sz="1200" dirty="0" smtClean="0"/>
              <a:t>-  22/02/2018 </a:t>
            </a:r>
            <a:r>
              <a:rPr lang="es-ES" sz="1200" dirty="0"/>
              <a:t>PRESENTACIÓN EN LA FIMA DEL PROYECTO DE COOPERACIÓN.</a:t>
            </a:r>
          </a:p>
          <a:p>
            <a:r>
              <a:rPr lang="es-ES" sz="1200" dirty="0" smtClean="0"/>
              <a:t>-  06/04/2018 </a:t>
            </a:r>
            <a:r>
              <a:rPr lang="es-ES" sz="1200" dirty="0"/>
              <a:t>PRESENTACIÓN DEL PROYECTO Y DEL VÍDEO PROMOCIONAL EN EL MARCO DE LAS JORNADAS “GASTRO CALATAYUD 2018” PARA EL PÚBLICO EN GENERAL. LUGAR: AULA CULTURAL SAN BENITO DE CALATAYUD. </a:t>
            </a:r>
          </a:p>
          <a:p>
            <a:r>
              <a:rPr lang="es-ES" sz="1200" dirty="0" smtClean="0"/>
              <a:t>-  08/05/2018 </a:t>
            </a:r>
            <a:r>
              <a:rPr lang="es-ES" sz="1200" dirty="0"/>
              <a:t>PONENCIAS SOBRE REQUISITOS APLICABLES A LA PRODUCCIÓN AGRÍCOLA Y LA</a:t>
            </a:r>
          </a:p>
          <a:p>
            <a:r>
              <a:rPr lang="es-ES" sz="1200" dirty="0"/>
              <a:t>COMERCIALIZACIÓN.</a:t>
            </a:r>
          </a:p>
          <a:p>
            <a:r>
              <a:rPr lang="es-ES" sz="1200" dirty="0" smtClean="0"/>
              <a:t>-  29/05/2018 </a:t>
            </a:r>
            <a:r>
              <a:rPr lang="es-ES" sz="1200" dirty="0"/>
              <a:t>REUNIÓN DE COORDINACIÓN DEL PROYECTO Y DEL GRUPO DE TRABAJO PARA LA ELABORACIÓN DE LA CARTA DE CALIDAD</a:t>
            </a:r>
          </a:p>
          <a:p>
            <a:r>
              <a:rPr lang="es-ES" sz="1200" dirty="0" smtClean="0"/>
              <a:t>-  20/09/2018</a:t>
            </a:r>
            <a:r>
              <a:rPr lang="es-ES" sz="1200" dirty="0"/>
              <a:t>: REUNIÓN CON REPRESENTANTES DE LA EMPRESA ACTIVA DESIGN PARA LA ELABORACIÓN DE PROPUESTA DE TRABAJO SOBRE IDENTIDAD CORPORATIVA,  PLAN DE ACCIÓN PROMOCIONAL Y POSIBLES ACCIONES DE DIFUSIÓN DEL PROYECTO. PARTICIPARON SAT DE ANIÑÓN Y ADRI CALATAYUD ARANDA.</a:t>
            </a:r>
          </a:p>
          <a:p>
            <a:r>
              <a:rPr lang="es-ES" sz="1200" dirty="0" smtClean="0"/>
              <a:t>-  7/07/2018 </a:t>
            </a:r>
            <a:r>
              <a:rPr lang="es-ES" sz="1200" dirty="0"/>
              <a:t>JORNADAS PROFESIONALES DE LA CEREZA. CALATAYUD.</a:t>
            </a:r>
          </a:p>
          <a:p>
            <a:r>
              <a:rPr lang="es-ES" sz="1200" dirty="0" smtClean="0"/>
              <a:t>-  04/04/2019 </a:t>
            </a:r>
            <a:r>
              <a:rPr lang="es-ES" sz="1200" dirty="0"/>
              <a:t>REUNIÓN CONSTITUTIVA DE LA ASOCIACIÓN DE PRODUCTORES DE CEREZA.</a:t>
            </a:r>
          </a:p>
          <a:p>
            <a:r>
              <a:rPr lang="es-ES" sz="1200" dirty="0" smtClean="0"/>
              <a:t>-  12/07/2019 </a:t>
            </a:r>
            <a:r>
              <a:rPr lang="es-ES" sz="1200" dirty="0"/>
              <a:t>III ENCUENTRO PROFESIONAL DE LA CEREZA </a:t>
            </a:r>
          </a:p>
          <a:p>
            <a:r>
              <a:rPr lang="es-ES" sz="1200" dirty="0" smtClean="0"/>
              <a:t>-  26/09/2019 </a:t>
            </a:r>
            <a:r>
              <a:rPr lang="es-ES" sz="1200" dirty="0"/>
              <a:t>REUNIÓN FINAL DEL </a:t>
            </a:r>
            <a:r>
              <a:rPr lang="es-ES" sz="1200" dirty="0" smtClean="0"/>
              <a:t>PROYECTO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6819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13721" y="737876"/>
            <a:ext cx="93205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/>
              <a:t>3.- Miembros del grupo con </a:t>
            </a:r>
            <a:r>
              <a:rPr lang="es-ES" sz="2400" b="1" dirty="0" smtClean="0"/>
              <a:t>otros agentes y actos públicos:</a:t>
            </a:r>
          </a:p>
          <a:p>
            <a:endParaRPr lang="es-ES" sz="2400" b="1" dirty="0" smtClean="0"/>
          </a:p>
          <a:p>
            <a:endParaRPr lang="es-ES" sz="1200" b="1" dirty="0"/>
          </a:p>
          <a:p>
            <a:r>
              <a:rPr lang="es-ES" sz="1100" dirty="0" smtClean="0"/>
              <a:t>-  01/07/2017 </a:t>
            </a:r>
            <a:r>
              <a:rPr lang="es-ES" sz="1100" dirty="0"/>
              <a:t>I ENCUENTRO PROFESIONAL DE LA CEREZA DE LA COMUNIDAD DE CALATAYUD    </a:t>
            </a:r>
          </a:p>
          <a:p>
            <a:r>
              <a:rPr lang="es-ES" sz="1100" dirty="0" smtClean="0"/>
              <a:t>-  08/09</a:t>
            </a:r>
            <a:r>
              <a:rPr lang="es-ES" sz="1100" dirty="0"/>
              <a:t>//2017: PRESENTACIÓN DEL PROYECTO</a:t>
            </a:r>
          </a:p>
          <a:p>
            <a:r>
              <a:rPr lang="es-ES" sz="1100" dirty="0"/>
              <a:t>- </a:t>
            </a:r>
            <a:r>
              <a:rPr lang="es-ES" sz="1100" dirty="0" smtClean="0"/>
              <a:t> 29/11/2017</a:t>
            </a:r>
            <a:r>
              <a:rPr lang="es-ES" sz="1100" dirty="0"/>
              <a:t>: SESIÓN INFORMATIVA. PRESENTACIÓN DEL PROYECTO DIRIGIDA A TODOS LOS PRODUCTORES Y COMERCIALIZADORES DE CEREZA DEL TERRITORIO, A LOS MEDIOS DE COMUNICACIÓN Y A LAS ENTIDADES SOCIALES DEL TERRITORIO.</a:t>
            </a:r>
          </a:p>
          <a:p>
            <a:r>
              <a:rPr lang="es-ES" sz="1100" dirty="0" smtClean="0"/>
              <a:t>-  17/01/2018 </a:t>
            </a:r>
            <a:r>
              <a:rPr lang="es-ES" sz="1100" dirty="0"/>
              <a:t>REUNIÓN CON TODOS LOS PRODUCTORES-COMERCIALIZADORES QUE MOSTRARON INTERÉS EN ADHERIRSE A LA MARCA DE CALIDAD DE LA CEREZA. PRESENTACIÓN DE LA EMPRESA QUE ACOMPAÑA EN EL PROCESO DE CERTIFICACIÓN.</a:t>
            </a:r>
          </a:p>
          <a:p>
            <a:r>
              <a:rPr lang="es-ES" sz="1100" dirty="0" smtClean="0"/>
              <a:t>-  22/02/2018 </a:t>
            </a:r>
            <a:r>
              <a:rPr lang="es-ES" sz="1100" dirty="0"/>
              <a:t>PRESENTACIÓN EN LA FIMA DEL PROYECTO DE COOPERACIÓN.</a:t>
            </a:r>
          </a:p>
          <a:p>
            <a:r>
              <a:rPr lang="es-ES" sz="1100" dirty="0" smtClean="0"/>
              <a:t>-  06/04/2018 </a:t>
            </a:r>
            <a:r>
              <a:rPr lang="es-ES" sz="1100" dirty="0"/>
              <a:t>PRESENTACIÓN DEL PROYECTO Y DEL VÍDEO PROMOCIONAL EN EL MARCO DE LAS JORNADAS “GASTRO CALATAYUD 2018” PARA EL PÚBLICO EN GENERAL. LUGAR: AULA CULTURAL SAN BENITO DE CALATAYUD. </a:t>
            </a:r>
          </a:p>
          <a:p>
            <a:r>
              <a:rPr lang="es-ES" sz="1100" dirty="0" smtClean="0"/>
              <a:t>-  08/05/2018 </a:t>
            </a:r>
            <a:r>
              <a:rPr lang="es-ES" sz="1100" dirty="0"/>
              <a:t>PONENCIAS SOBRE REQUISITOS APLICABLES A LA PRODUCCIÓN AGRÍCOLA Y LA</a:t>
            </a:r>
          </a:p>
          <a:p>
            <a:r>
              <a:rPr lang="es-ES" sz="1100" dirty="0"/>
              <a:t>COMERCIALIZACIÓN.</a:t>
            </a:r>
          </a:p>
          <a:p>
            <a:r>
              <a:rPr lang="es-ES" sz="1100" dirty="0" smtClean="0"/>
              <a:t>-  29/05/2018 </a:t>
            </a:r>
            <a:r>
              <a:rPr lang="es-ES" sz="1100" dirty="0"/>
              <a:t>REUNIÓN DE COORDINACIÓN DEL PROYECTO Y DEL GRUPO DE TRABAJO PARA LA ELABORACIÓN DE LA CARTA DE CALIDAD</a:t>
            </a:r>
          </a:p>
          <a:p>
            <a:r>
              <a:rPr lang="es-ES" sz="1100" dirty="0" smtClean="0"/>
              <a:t>-  20/09/2018</a:t>
            </a:r>
            <a:r>
              <a:rPr lang="es-ES" sz="1100" dirty="0"/>
              <a:t>: REUNIÓN CON REPRESENTANTES DE LA EMPRESA ACTIVA DESIGN PARA LA ELABORACIÓN DE PROPUESTA DE TRABAJO SOBRE IDENTIDAD CORPORATIVA,  PLAN DE ACCIÓN PROMOCIONAL Y POSIBLES ACCIONES DE DIFUSIÓN DEL PROYECTO. PARTICIPARON SAT DE ANIÑÓN Y ADRI CALATAYUD ARANDA.</a:t>
            </a:r>
          </a:p>
          <a:p>
            <a:r>
              <a:rPr lang="es-ES" sz="1100" dirty="0" smtClean="0"/>
              <a:t>-  7/07/2018 </a:t>
            </a:r>
            <a:r>
              <a:rPr lang="es-ES" sz="1100" dirty="0"/>
              <a:t>JORNADAS PROFESIONALES DE LA CEREZA. CALATAYUD.</a:t>
            </a:r>
          </a:p>
          <a:p>
            <a:r>
              <a:rPr lang="es-ES" sz="1100" dirty="0" smtClean="0"/>
              <a:t>-  04/04/2019 </a:t>
            </a:r>
            <a:r>
              <a:rPr lang="es-ES" sz="1100" dirty="0"/>
              <a:t>REUNIÓN CONSTITUTIVA DE LA ASOCIACIÓN DE PRODUCTORES DE CEREZA.</a:t>
            </a:r>
          </a:p>
          <a:p>
            <a:r>
              <a:rPr lang="es-ES" sz="1100" dirty="0" smtClean="0"/>
              <a:t>-  12/07/2019 </a:t>
            </a:r>
            <a:r>
              <a:rPr lang="es-ES" sz="1100" dirty="0"/>
              <a:t>III ENCUENTRO PROFESIONAL DE LA CEREZA </a:t>
            </a:r>
          </a:p>
          <a:p>
            <a:r>
              <a:rPr lang="es-ES" sz="1100" dirty="0" smtClean="0"/>
              <a:t>-  02/10/2019 </a:t>
            </a:r>
            <a:r>
              <a:rPr lang="es-ES" sz="1100" dirty="0"/>
              <a:t>REUNIÓN </a:t>
            </a:r>
            <a:r>
              <a:rPr lang="es-ES" sz="1100" dirty="0" smtClean="0"/>
              <a:t>FINAL </a:t>
            </a:r>
            <a:r>
              <a:rPr lang="es-ES" sz="1100" dirty="0"/>
              <a:t>DEL </a:t>
            </a:r>
            <a:r>
              <a:rPr lang="es-ES" sz="1100" dirty="0" smtClean="0"/>
              <a:t>PROYECTO. ACTO PÚBLICO Y ABIERTO A LA PRENSA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43683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1119</TotalTime>
  <Words>1747</Words>
  <Application>Microsoft Office PowerPoint</Application>
  <PresentationFormat>Panorámica</PresentationFormat>
  <Paragraphs>590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Wingdings 3</vt:lpstr>
      <vt:lpstr>Espiral</vt:lpstr>
      <vt:lpstr>Presentación de PowerPoint</vt:lpstr>
      <vt:lpstr>PARTICIPANTES</vt:lpstr>
      <vt:lpstr>ÁMBITO DE APLICACIÓN DEL PROYECTO   ZONAS DE CULTIVO DE CEREZO DE LA COMUNIDAD DE CALATAYUD Y COMARCA DEL ARANDA  3.300 HAS. EN 20 TÉRMINOS MUNICIPALES  PRODUCCIÓN QUE PUEDE ALCANZAR HASTA 20 MILLONES KGRS  PRINCIPAL ZONA DE CULTIVO DE CEREZO EN ARAGÓN  Y DE LAS PRINCIPALES A NIVEL NACIONAL  </vt:lpstr>
      <vt:lpstr>Presentación de PowerPoint</vt:lpstr>
      <vt:lpstr>FINALIDAD DEL PROYECTO: PONER EN VALOR Y POTENCIAR LA CEREZA DE LA ZONA  INSTRUMENTOS  - ANÁLISIS DE ESTRUCTURA VARIETAL. -  EVALUACIÓN CALIDAD DEL FRUTO DE LAS VARIEDADES REPRESENTATIVAS DE LA ZONA. -  PROPUESTA DE ELABORACIÓN DE UNA CARTA DE CALIDAD.  </vt:lpstr>
      <vt:lpstr>EJECUCIÓN DEL PROYECTO  DURANTE AÑOS 2017 a 2019  -  ACTUACIONES CENTRO TECNOLÓGICO -  CURSOS -  JORNADAS DE INFORMACIÓN Y FORMACIÓN –INCORPORACIÓN DE EXPLOTACIONES-  -  DIVULGACIÓN Y COMUNICACIÓN DE LOS PROYECTOS Y LOS RESULTADOS.  LA PARTICIPACIÓN Y LA DINAMIZACIÓN  1.- GRUPO DE COOPERACIÓN. 7 Miembros / 12 Reuniones  2.- GRUPO DE TRABAJO. Abierto / Constituido por los miembros del Grupo de Cooperación y por otros productores implicados   3.- ASOCIACIÓN PROMOCIÓN CEREZA COMUNIDAD DE CALATAYUD Y COMARCA DEL ARANDA. Inicialmente 30 socios  4.- ACCIONES PÚBLICAS.  Se convoca a acciones con carácter abierto a todos los posibles interesados   </vt:lpstr>
      <vt:lpstr>Presentación de PowerPoint</vt:lpstr>
      <vt:lpstr>Presentación de PowerPoint</vt:lpstr>
      <vt:lpstr>Presentación de PowerPoint</vt:lpstr>
      <vt:lpstr>Presentación de PowerPoint</vt:lpstr>
      <vt:lpstr>LA CREACIÓN DE UNA CARTA DE CALIDAD Aprobada. ELABORADO POR C.I.T.A.  INDICADORES CALIDAD AMBIENTAL INDICADORES CALIDAD SOCIAL INDICADORES CALIDAD PRODUCTO  CALIDAD PRODUCTO ORIGEN  VARIEDADES CARACTERÍSTICAS FISICO-QUÍMICAS CALIBRE AZÚCAR ÍNDICE DE MADURACIÓN </vt:lpstr>
      <vt:lpstr>PARTICIPACIÓN PRODUCTORES  ELABORACIÓN CARTA  DECISIÓN REQUISITOS PROCEDIMIENTO DE IMPLANTACIÓN, EVALUACIÓN Y CONTROL  LA CALIDAD DEL FRUTO DEL TERRITORIO CALATAYUD-ARANDA  EVALUACIÓN CALIDAD OBJETIVA MEDIANTE TOMA DE MUESTRAS “IN SITU” -  SOLIDOS SOLUBLES/DUREZA/ACIDEZ/PESO/CALIBRE -  ESTUDIO COMPARATIVO CON RESPECTO A LOS CULTIVOS DE OTRAS ZONAS  PRIME GIANT = 19 MUESTRAS – 5 CONTROLES RAINIER = 16 MUESTRAS – 4 CONTROLES NAPOLEÓN= 14 MUESTRAS – 6 CONTROLES LAPINS = 29 MUESTRAS –  3 CONTROLES TARDÍA = 16 MUESTRAS – 4 CONTROLES BURLAT= 7 MUESTRAS- 2 CONTROLES   </vt:lpstr>
      <vt:lpstr>Presentación de PowerPoint</vt:lpstr>
      <vt:lpstr>Presentación de PowerPoint</vt:lpstr>
      <vt:lpstr>Presentación de PowerPoint</vt:lpstr>
      <vt:lpstr>DEBEMOS SEGUIR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MARCA COLECTIVA</vt:lpstr>
      <vt:lpstr>LA IDENTIDAD CORPORATIVA Logotipo Sello IGP Cereza de Calatayud y del Aranda ACTIVA DESIGN</vt:lpstr>
      <vt:lpstr>¿ESTÁ A NUESTRO ALCANCE? 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PUESTA EN VALOR DE LA CEREZA DE LA COMUNIDAD DE CALATAYUD Y COMARCA DEL ARANDA</dc:title>
  <dc:creator>usuario</dc:creator>
  <cp:lastModifiedBy>Administrador</cp:lastModifiedBy>
  <cp:revision>102</cp:revision>
  <dcterms:created xsi:type="dcterms:W3CDTF">2017-09-07T06:29:43Z</dcterms:created>
  <dcterms:modified xsi:type="dcterms:W3CDTF">2019-10-25T10:57:26Z</dcterms:modified>
</cp:coreProperties>
</file>