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1" r:id="rId2"/>
    <p:sldId id="310" r:id="rId3"/>
    <p:sldId id="297" r:id="rId4"/>
    <p:sldId id="287" r:id="rId5"/>
    <p:sldId id="285" r:id="rId6"/>
    <p:sldId id="286" r:id="rId7"/>
    <p:sldId id="293" r:id="rId8"/>
    <p:sldId id="317" r:id="rId9"/>
    <p:sldId id="318" r:id="rId10"/>
    <p:sldId id="333" r:id="rId11"/>
    <p:sldId id="294" r:id="rId12"/>
    <p:sldId id="313" r:id="rId13"/>
    <p:sldId id="319" r:id="rId14"/>
    <p:sldId id="299" r:id="rId15"/>
    <p:sldId id="336" r:id="rId16"/>
    <p:sldId id="335" r:id="rId17"/>
    <p:sldId id="314" r:id="rId18"/>
    <p:sldId id="334" r:id="rId19"/>
    <p:sldId id="322" r:id="rId20"/>
    <p:sldId id="323" r:id="rId21"/>
    <p:sldId id="324" r:id="rId22"/>
    <p:sldId id="300" r:id="rId23"/>
    <p:sldId id="325" r:id="rId24"/>
    <p:sldId id="330" r:id="rId25"/>
    <p:sldId id="329" r:id="rId26"/>
    <p:sldId id="326" r:id="rId27"/>
    <p:sldId id="327" r:id="rId28"/>
    <p:sldId id="331" r:id="rId29"/>
    <p:sldId id="332" r:id="rId30"/>
    <p:sldId id="337" r:id="rId31"/>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095"/>
    <a:srgbClr val="F2F2F2"/>
    <a:srgbClr val="FAC090"/>
    <a:srgbClr val="235894"/>
    <a:srgbClr val="E98A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3" autoAdjust="0"/>
    <p:restoredTop sz="96395" autoAdjust="0"/>
  </p:normalViewPr>
  <p:slideViewPr>
    <p:cSldViewPr snapToGrid="0">
      <p:cViewPr varScale="1">
        <p:scale>
          <a:sx n="67" d="100"/>
          <a:sy n="67" d="100"/>
        </p:scale>
        <p:origin x="832" y="60"/>
      </p:cViewPr>
      <p:guideLst/>
    </p:cSldViewPr>
  </p:slideViewPr>
  <p:notesTextViewPr>
    <p:cViewPr>
      <p:scale>
        <a:sx n="300" d="100"/>
        <a:sy n="3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s-ES"/>
          </a:p>
        </p:txBody>
      </p:sp>
      <p:sp>
        <p:nvSpPr>
          <p:cNvPr id="3" name="Marcador de fecha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E18DA0C-C0DF-48C3-B817-AC7B66777B27}" type="datetimeFigureOut">
              <a:rPr lang="es-ES" smtClean="0"/>
              <a:t>22/10/2019</a:t>
            </a:fld>
            <a:endParaRPr lang="es-ES"/>
          </a:p>
        </p:txBody>
      </p:sp>
      <p:sp>
        <p:nvSpPr>
          <p:cNvPr id="4" name="Marcador de imagen d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s-ES"/>
          </a:p>
        </p:txBody>
      </p:sp>
      <p:sp>
        <p:nvSpPr>
          <p:cNvPr id="5" name="Marcador de nota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BAD8B5A-E64B-4CEE-A31A-75B477C67203}" type="slidenum">
              <a:rPr lang="es-ES" smtClean="0"/>
              <a:t>‹Nº›</a:t>
            </a:fld>
            <a:endParaRPr lang="es-ES"/>
          </a:p>
        </p:txBody>
      </p:sp>
    </p:spTree>
    <p:extLst>
      <p:ext uri="{BB962C8B-B14F-4D97-AF65-F5344CB8AC3E}">
        <p14:creationId xmlns:p14="http://schemas.microsoft.com/office/powerpoint/2010/main" val="356126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a:t>
            </a:fld>
            <a:endParaRPr lang="es-ES"/>
          </a:p>
        </p:txBody>
      </p:sp>
    </p:spTree>
    <p:extLst>
      <p:ext uri="{BB962C8B-B14F-4D97-AF65-F5344CB8AC3E}">
        <p14:creationId xmlns:p14="http://schemas.microsoft.com/office/powerpoint/2010/main" val="10150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14</a:t>
            </a:fld>
            <a:endParaRPr lang="es-ES"/>
          </a:p>
        </p:txBody>
      </p:sp>
    </p:spTree>
    <p:extLst>
      <p:ext uri="{BB962C8B-B14F-4D97-AF65-F5344CB8AC3E}">
        <p14:creationId xmlns:p14="http://schemas.microsoft.com/office/powerpoint/2010/main" val="419922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15</a:t>
            </a:fld>
            <a:endParaRPr lang="es-ES"/>
          </a:p>
        </p:txBody>
      </p:sp>
    </p:spTree>
    <p:extLst>
      <p:ext uri="{BB962C8B-B14F-4D97-AF65-F5344CB8AC3E}">
        <p14:creationId xmlns:p14="http://schemas.microsoft.com/office/powerpoint/2010/main" val="161222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16</a:t>
            </a:fld>
            <a:endParaRPr lang="es-ES"/>
          </a:p>
        </p:txBody>
      </p:sp>
    </p:spTree>
    <p:extLst>
      <p:ext uri="{BB962C8B-B14F-4D97-AF65-F5344CB8AC3E}">
        <p14:creationId xmlns:p14="http://schemas.microsoft.com/office/powerpoint/2010/main" val="2698514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22</a:t>
            </a:fld>
            <a:endParaRPr lang="es-ES"/>
          </a:p>
        </p:txBody>
      </p:sp>
    </p:spTree>
    <p:extLst>
      <p:ext uri="{BB962C8B-B14F-4D97-AF65-F5344CB8AC3E}">
        <p14:creationId xmlns:p14="http://schemas.microsoft.com/office/powerpoint/2010/main" val="229635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23</a:t>
            </a:fld>
            <a:endParaRPr lang="es-ES"/>
          </a:p>
        </p:txBody>
      </p:sp>
    </p:spTree>
    <p:extLst>
      <p:ext uri="{BB962C8B-B14F-4D97-AF65-F5344CB8AC3E}">
        <p14:creationId xmlns:p14="http://schemas.microsoft.com/office/powerpoint/2010/main" val="361974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24</a:t>
            </a:fld>
            <a:endParaRPr lang="es-ES"/>
          </a:p>
        </p:txBody>
      </p:sp>
    </p:spTree>
    <p:extLst>
      <p:ext uri="{BB962C8B-B14F-4D97-AF65-F5344CB8AC3E}">
        <p14:creationId xmlns:p14="http://schemas.microsoft.com/office/powerpoint/2010/main" val="114224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25</a:t>
            </a:fld>
            <a:endParaRPr lang="es-ES"/>
          </a:p>
        </p:txBody>
      </p:sp>
    </p:spTree>
    <p:extLst>
      <p:ext uri="{BB962C8B-B14F-4D97-AF65-F5344CB8AC3E}">
        <p14:creationId xmlns:p14="http://schemas.microsoft.com/office/powerpoint/2010/main" val="3878932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26</a:t>
            </a:fld>
            <a:endParaRPr lang="es-ES"/>
          </a:p>
        </p:txBody>
      </p:sp>
    </p:spTree>
    <p:extLst>
      <p:ext uri="{BB962C8B-B14F-4D97-AF65-F5344CB8AC3E}">
        <p14:creationId xmlns:p14="http://schemas.microsoft.com/office/powerpoint/2010/main" val="407798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27</a:t>
            </a:fld>
            <a:endParaRPr lang="es-ES"/>
          </a:p>
        </p:txBody>
      </p:sp>
    </p:spTree>
    <p:extLst>
      <p:ext uri="{BB962C8B-B14F-4D97-AF65-F5344CB8AC3E}">
        <p14:creationId xmlns:p14="http://schemas.microsoft.com/office/powerpoint/2010/main" val="201733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28</a:t>
            </a:fld>
            <a:endParaRPr lang="es-ES"/>
          </a:p>
        </p:txBody>
      </p:sp>
    </p:spTree>
    <p:extLst>
      <p:ext uri="{BB962C8B-B14F-4D97-AF65-F5344CB8AC3E}">
        <p14:creationId xmlns:p14="http://schemas.microsoft.com/office/powerpoint/2010/main" val="192381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3</a:t>
            </a:fld>
            <a:endParaRPr lang="es-ES"/>
          </a:p>
        </p:txBody>
      </p:sp>
    </p:spTree>
    <p:extLst>
      <p:ext uri="{BB962C8B-B14F-4D97-AF65-F5344CB8AC3E}">
        <p14:creationId xmlns:p14="http://schemas.microsoft.com/office/powerpoint/2010/main" val="398889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29</a:t>
            </a:fld>
            <a:endParaRPr lang="es-ES"/>
          </a:p>
        </p:txBody>
      </p:sp>
    </p:spTree>
    <p:extLst>
      <p:ext uri="{BB962C8B-B14F-4D97-AF65-F5344CB8AC3E}">
        <p14:creationId xmlns:p14="http://schemas.microsoft.com/office/powerpoint/2010/main" val="87408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4</a:t>
            </a:fld>
            <a:endParaRPr lang="es-ES"/>
          </a:p>
        </p:txBody>
      </p:sp>
    </p:spTree>
    <p:extLst>
      <p:ext uri="{BB962C8B-B14F-4D97-AF65-F5344CB8AC3E}">
        <p14:creationId xmlns:p14="http://schemas.microsoft.com/office/powerpoint/2010/main" val="315932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5</a:t>
            </a:fld>
            <a:endParaRPr lang="es-ES"/>
          </a:p>
        </p:txBody>
      </p:sp>
    </p:spTree>
    <p:extLst>
      <p:ext uri="{BB962C8B-B14F-4D97-AF65-F5344CB8AC3E}">
        <p14:creationId xmlns:p14="http://schemas.microsoft.com/office/powerpoint/2010/main" val="295802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6</a:t>
            </a:fld>
            <a:endParaRPr lang="es-ES"/>
          </a:p>
        </p:txBody>
      </p:sp>
    </p:spTree>
    <p:extLst>
      <p:ext uri="{BB962C8B-B14F-4D97-AF65-F5344CB8AC3E}">
        <p14:creationId xmlns:p14="http://schemas.microsoft.com/office/powerpoint/2010/main" val="335556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7</a:t>
            </a:fld>
            <a:endParaRPr lang="es-ES"/>
          </a:p>
        </p:txBody>
      </p:sp>
    </p:spTree>
    <p:extLst>
      <p:ext uri="{BB962C8B-B14F-4D97-AF65-F5344CB8AC3E}">
        <p14:creationId xmlns:p14="http://schemas.microsoft.com/office/powerpoint/2010/main" val="166647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8</a:t>
            </a:fld>
            <a:endParaRPr lang="es-ES"/>
          </a:p>
        </p:txBody>
      </p:sp>
    </p:spTree>
    <p:extLst>
      <p:ext uri="{BB962C8B-B14F-4D97-AF65-F5344CB8AC3E}">
        <p14:creationId xmlns:p14="http://schemas.microsoft.com/office/powerpoint/2010/main" val="292289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9</a:t>
            </a:fld>
            <a:endParaRPr lang="es-ES"/>
          </a:p>
        </p:txBody>
      </p:sp>
    </p:spTree>
    <p:extLst>
      <p:ext uri="{BB962C8B-B14F-4D97-AF65-F5344CB8AC3E}">
        <p14:creationId xmlns:p14="http://schemas.microsoft.com/office/powerpoint/2010/main" val="182091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Perfil generalista</a:t>
            </a:r>
          </a:p>
        </p:txBody>
      </p:sp>
      <p:sp>
        <p:nvSpPr>
          <p:cNvPr id="4" name="Marcador de número de diapositiva 3"/>
          <p:cNvSpPr>
            <a:spLocks noGrp="1"/>
          </p:cNvSpPr>
          <p:nvPr>
            <p:ph type="sldNum" sz="quarter" idx="10"/>
          </p:nvPr>
        </p:nvSpPr>
        <p:spPr/>
        <p:txBody>
          <a:bodyPr/>
          <a:lstStyle/>
          <a:p>
            <a:fld id="{DBAD8B5A-E64B-4CEE-A31A-75B477C67203}" type="slidenum">
              <a:rPr lang="es-ES" smtClean="0"/>
              <a:t>11</a:t>
            </a:fld>
            <a:endParaRPr lang="es-ES"/>
          </a:p>
        </p:txBody>
      </p:sp>
    </p:spTree>
    <p:extLst>
      <p:ext uri="{BB962C8B-B14F-4D97-AF65-F5344CB8AC3E}">
        <p14:creationId xmlns:p14="http://schemas.microsoft.com/office/powerpoint/2010/main" val="424892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281132A0-FDA8-471E-A930-370144D1F4F8}" type="datetimeFigureOut">
              <a:rPr lang="es-ES" smtClean="0"/>
              <a:t>22/10/2019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94704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81132A0-FDA8-471E-A930-370144D1F4F8}" type="datetimeFigureOut">
              <a:rPr lang="es-ES" smtClean="0"/>
              <a:t>22/10/2019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116206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81132A0-FDA8-471E-A930-370144D1F4F8}" type="datetimeFigureOut">
              <a:rPr lang="es-ES" smtClean="0"/>
              <a:t>22/10/2019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498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81132A0-FDA8-471E-A930-370144D1F4F8}" type="datetimeFigureOut">
              <a:rPr lang="es-ES" smtClean="0"/>
              <a:t>22/10/2019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28481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81132A0-FDA8-471E-A930-370144D1F4F8}" type="datetimeFigureOut">
              <a:rPr lang="es-ES" smtClean="0"/>
              <a:t>22/10/2019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415230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281132A0-FDA8-471E-A930-370144D1F4F8}" type="datetimeFigureOut">
              <a:rPr lang="es-ES" smtClean="0"/>
              <a:t>22/10/2019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56443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281132A0-FDA8-471E-A930-370144D1F4F8}" type="datetimeFigureOut">
              <a:rPr lang="es-ES" smtClean="0"/>
              <a:t>22/10/2019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44577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281132A0-FDA8-471E-A930-370144D1F4F8}" type="datetimeFigureOut">
              <a:rPr lang="es-ES" smtClean="0"/>
              <a:t>22/10/2019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76148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81132A0-FDA8-471E-A930-370144D1F4F8}" type="datetimeFigureOut">
              <a:rPr lang="es-ES" smtClean="0"/>
              <a:t>22/10/2019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86740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1132A0-FDA8-471E-A930-370144D1F4F8}" type="datetimeFigureOut">
              <a:rPr lang="es-ES" smtClean="0"/>
              <a:t>22/10/2019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36490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1132A0-FDA8-471E-A930-370144D1F4F8}" type="datetimeFigureOut">
              <a:rPr lang="es-ES" smtClean="0"/>
              <a:t>22/10/2019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3DA0CA9-093C-4960-B285-B07840D6EF53}" type="slidenum">
              <a:rPr lang="es-ES" smtClean="0"/>
              <a:t>‹Nº›</a:t>
            </a:fld>
            <a:endParaRPr lang="es-ES"/>
          </a:p>
        </p:txBody>
      </p:sp>
    </p:spTree>
    <p:extLst>
      <p:ext uri="{BB962C8B-B14F-4D97-AF65-F5344CB8AC3E}">
        <p14:creationId xmlns:p14="http://schemas.microsoft.com/office/powerpoint/2010/main" val="423863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132A0-FDA8-471E-A930-370144D1F4F8}" type="datetimeFigureOut">
              <a:rPr lang="es-ES" smtClean="0"/>
              <a:t>22/10/2019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A0CA9-093C-4960-B285-B07840D6EF53}" type="slidenum">
              <a:rPr lang="es-ES" smtClean="0"/>
              <a:t>‹Nº›</a:t>
            </a:fld>
            <a:endParaRPr lang="es-ES"/>
          </a:p>
        </p:txBody>
      </p:sp>
    </p:spTree>
    <p:extLst>
      <p:ext uri="{BB962C8B-B14F-4D97-AF65-F5344CB8AC3E}">
        <p14:creationId xmlns:p14="http://schemas.microsoft.com/office/powerpoint/2010/main" val="562375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p1AVmm-DPg0" TargetMode="External"/><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04962" y="3096310"/>
            <a:ext cx="8848725" cy="1446550"/>
          </a:xfrm>
          <a:prstGeom prst="rect">
            <a:avLst/>
          </a:prstGeom>
        </p:spPr>
        <p:txBody>
          <a:bodyPr wrap="square">
            <a:spAutoFit/>
          </a:bodyPr>
          <a:lstStyle/>
          <a:p>
            <a:pPr algn="ctr"/>
            <a:r>
              <a:rPr lang="es-ES" sz="3200" spc="-5" dirty="0" smtClean="0">
                <a:latin typeface="Myriad Pro" panose="020B0503030403020204" pitchFamily="34" charset="0"/>
                <a:ea typeface="Calibri" panose="020F0502020204030204" pitchFamily="34" charset="0"/>
                <a:cs typeface="Times New Roman" panose="02020603050405020304" pitchFamily="18" charset="0"/>
              </a:rPr>
              <a:t>Mejora </a:t>
            </a:r>
            <a:r>
              <a:rPr lang="es-ES" sz="3200" spc="-5" dirty="0">
                <a:latin typeface="Myriad Pro" panose="020B0503030403020204" pitchFamily="34" charset="0"/>
                <a:ea typeface="Calibri" panose="020F0502020204030204" pitchFamily="34" charset="0"/>
                <a:cs typeface="Times New Roman" panose="02020603050405020304" pitchFamily="18" charset="0"/>
              </a:rPr>
              <a:t>de la competitividad de las explotaciones ganaderas de raza Rasa </a:t>
            </a:r>
            <a:r>
              <a:rPr lang="es-ES" sz="3200" spc="-5" dirty="0" smtClean="0">
                <a:latin typeface="Myriad Pro" panose="020B0503030403020204" pitchFamily="34" charset="0"/>
                <a:ea typeface="Calibri" panose="020F0502020204030204" pitchFamily="34" charset="0"/>
                <a:cs typeface="Times New Roman" panose="02020603050405020304" pitchFamily="18" charset="0"/>
              </a:rPr>
              <a:t>Aragonesa</a:t>
            </a:r>
          </a:p>
          <a:p>
            <a:pPr algn="ctr"/>
            <a:r>
              <a:rPr lang="es-ES" sz="2400" spc="-5" dirty="0" smtClean="0">
                <a:latin typeface="Myriad Pro" panose="020B0503030403020204" pitchFamily="34" charset="0"/>
                <a:cs typeface="Times New Roman" panose="02020603050405020304" pitchFamily="18" charset="0"/>
              </a:rPr>
              <a:t>GCP 2017 2700</a:t>
            </a:r>
            <a:endParaRPr lang="es-ES" sz="2400" dirty="0">
              <a:latin typeface="Myriad Pro" panose="020B0503030403020204" pitchFamily="34" charset="0"/>
            </a:endParaRPr>
          </a:p>
        </p:txBody>
      </p:sp>
      <p:pic>
        <p:nvPicPr>
          <p:cNvPr id="5" name="Imagen 4"/>
          <p:cNvPicPr>
            <a:picLocks noChangeAspect="1"/>
          </p:cNvPicPr>
          <p:nvPr/>
        </p:nvPicPr>
        <p:blipFill>
          <a:blip r:embed="rId2"/>
          <a:stretch>
            <a:fillRect/>
          </a:stretch>
        </p:blipFill>
        <p:spPr>
          <a:xfrm>
            <a:off x="9626647" y="6027638"/>
            <a:ext cx="1835055" cy="402371"/>
          </a:xfrm>
          <a:prstGeom prst="rect">
            <a:avLst/>
          </a:prstGeom>
        </p:spPr>
      </p:pic>
      <p:sp>
        <p:nvSpPr>
          <p:cNvPr id="7" name="Rectángulo 6"/>
          <p:cNvSpPr/>
          <p:nvPr/>
        </p:nvSpPr>
        <p:spPr>
          <a:xfrm>
            <a:off x="1028700" y="538460"/>
            <a:ext cx="10001250" cy="1938992"/>
          </a:xfrm>
          <a:prstGeom prst="rect">
            <a:avLst/>
          </a:prstGeom>
        </p:spPr>
        <p:txBody>
          <a:bodyPr wrap="square">
            <a:spAutoFit/>
          </a:bodyPr>
          <a:lstStyle/>
          <a:p>
            <a:pPr algn="ctr"/>
            <a:r>
              <a:rPr lang="es-ES" sz="2400" dirty="0">
                <a:latin typeface="Myriad Pro" panose="020B0503030403020204" pitchFamily="34" charset="0"/>
              </a:rPr>
              <a:t>S</a:t>
            </a:r>
            <a:r>
              <a:rPr lang="es-ES" sz="2400" dirty="0" smtClean="0">
                <a:latin typeface="Myriad Pro" panose="020B0503030403020204" pitchFamily="34" charset="0"/>
              </a:rPr>
              <a:t>ubvenciones </a:t>
            </a:r>
            <a:r>
              <a:rPr lang="es-ES" sz="2400" dirty="0">
                <a:latin typeface="Myriad Pro" panose="020B0503030403020204" pitchFamily="34" charset="0"/>
              </a:rPr>
              <a:t>de apoyo a acciones de cooperación de agentes del sector agrario, en el marco del Programa de Desarrollo Rural para Aragón </a:t>
            </a:r>
            <a:r>
              <a:rPr lang="es-ES" sz="2400" dirty="0" smtClean="0">
                <a:latin typeface="Myriad Pro" panose="020B0503030403020204" pitchFamily="34" charset="0"/>
              </a:rPr>
              <a:t>2014-2020</a:t>
            </a:r>
          </a:p>
          <a:p>
            <a:pPr algn="ctr"/>
            <a:endParaRPr lang="es-ES" sz="2400" dirty="0" smtClean="0">
              <a:latin typeface="Myriad Pro" panose="020B0503030403020204" pitchFamily="34" charset="0"/>
            </a:endParaRPr>
          </a:p>
          <a:p>
            <a:pPr algn="ctr"/>
            <a:r>
              <a:rPr lang="es-ES" sz="2400" dirty="0" smtClean="0">
                <a:latin typeface="Myriad Pro" panose="020B0503030403020204" pitchFamily="34" charset="0"/>
              </a:rPr>
              <a:t>Año 2017</a:t>
            </a:r>
          </a:p>
          <a:p>
            <a:pPr algn="ctr"/>
            <a:endParaRPr lang="es-ES" sz="2400" dirty="0">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123950" y="6027638"/>
            <a:ext cx="1685925" cy="649648"/>
          </a:xfrm>
          <a:prstGeom prst="rect">
            <a:avLst/>
          </a:prstGeom>
        </p:spPr>
      </p:pic>
    </p:spTree>
    <p:extLst>
      <p:ext uri="{BB962C8B-B14F-4D97-AF65-F5344CB8AC3E}">
        <p14:creationId xmlns:p14="http://schemas.microsoft.com/office/powerpoint/2010/main" val="3566477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53708" y="188178"/>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El dispositivo </a:t>
            </a:r>
            <a:r>
              <a:rPr lang="es-ES" sz="2800" b="1" dirty="0" err="1" smtClean="0">
                <a:solidFill>
                  <a:srgbClr val="E98A54"/>
                </a:solidFill>
                <a:latin typeface="Myriad Pro" panose="020B0503030403020204" pitchFamily="34" charset="0"/>
              </a:rPr>
              <a:t>Lambscan</a:t>
            </a:r>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10 </a:t>
            </a:r>
            <a:r>
              <a:rPr lang="es-ES" sz="2000" b="1" dirty="0">
                <a:latin typeface="Myriad Pro Light" panose="020B0403030403020204" pitchFamily="34" charset="0"/>
              </a:rPr>
              <a:t>de 30</a:t>
            </a:r>
          </a:p>
        </p:txBody>
      </p:sp>
      <p:grpSp>
        <p:nvGrpSpPr>
          <p:cNvPr id="10" name="Grupo 9"/>
          <p:cNvGrpSpPr/>
          <p:nvPr/>
        </p:nvGrpSpPr>
        <p:grpSpPr>
          <a:xfrm>
            <a:off x="686053" y="6271497"/>
            <a:ext cx="2518613" cy="455135"/>
            <a:chOff x="686053" y="6271497"/>
            <a:chExt cx="2518613" cy="455135"/>
          </a:xfrm>
        </p:grpSpPr>
        <p:sp>
          <p:nvSpPr>
            <p:cNvPr id="11" name="Rectángulo 10">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2" name="Imagen 11">
              <a:extLst>
                <a:ext uri="{FF2B5EF4-FFF2-40B4-BE49-F238E27FC236}">
                  <a16:creationId xmlns:a16="http://schemas.microsoft.com/office/drawing/2014/main" id="{48F562D6-2BD6-F54A-AEFA-07039A808845}"/>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3" name="Conector recto 12"/>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DDF65212-1994-184A-8376-48AE0F80047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53260" y="688959"/>
            <a:ext cx="6120238" cy="5790287"/>
          </a:xfrm>
          <a:prstGeom prst="rect">
            <a:avLst/>
          </a:prstGeom>
        </p:spPr>
      </p:pic>
    </p:spTree>
    <p:extLst>
      <p:ext uri="{BB962C8B-B14F-4D97-AF65-F5344CB8AC3E}">
        <p14:creationId xmlns:p14="http://schemas.microsoft.com/office/powerpoint/2010/main" val="2545943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El dispositivo </a:t>
            </a:r>
            <a:r>
              <a:rPr lang="es-ES" sz="2800" b="1" dirty="0" err="1" smtClean="0">
                <a:solidFill>
                  <a:srgbClr val="E98A54"/>
                </a:solidFill>
                <a:latin typeface="Myriad Pro" panose="020B0503030403020204" pitchFamily="34" charset="0"/>
              </a:rPr>
              <a:t>Lambscan</a:t>
            </a:r>
            <a:endParaRPr lang="es-ES" sz="2000" dirty="0">
              <a:solidFill>
                <a:srgbClr val="23589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11 </a:t>
            </a:r>
            <a:r>
              <a:rPr lang="es-ES" sz="2000" b="1" dirty="0">
                <a:latin typeface="Myriad Pro Light" panose="020B0403030403020204" pitchFamily="34" charset="0"/>
              </a:rPr>
              <a:t>de 30</a:t>
            </a:r>
          </a:p>
        </p:txBody>
      </p:sp>
      <p:sp>
        <p:nvSpPr>
          <p:cNvPr id="13" name="Rectángulo 12"/>
          <p:cNvSpPr/>
          <p:nvPr/>
        </p:nvSpPr>
        <p:spPr>
          <a:xfrm>
            <a:off x="5563387" y="2317970"/>
            <a:ext cx="6469850" cy="2246769"/>
          </a:xfrm>
          <a:prstGeom prst="rect">
            <a:avLst/>
          </a:prstGeom>
        </p:spPr>
        <p:txBody>
          <a:bodyPr wrap="square">
            <a:spAutoFit/>
          </a:bodyPr>
          <a:lstStyle/>
          <a:p>
            <a:pPr marL="285750" indent="-285750" algn="just">
              <a:buFont typeface="Arial" panose="020B0604020202020204" pitchFamily="34" charset="0"/>
              <a:buChar char="•"/>
            </a:pPr>
            <a:r>
              <a:rPr lang="es-ES" sz="2000" dirty="0">
                <a:latin typeface="Myriad Pro Light" panose="020B0403030403020204" pitchFamily="34" charset="0"/>
              </a:rPr>
              <a:t>Sistema de pesaje basado en una cámara 3D y un software propio desarrollado por </a:t>
            </a:r>
            <a:r>
              <a:rPr lang="es-ES" sz="2000" dirty="0" smtClean="0">
                <a:latin typeface="Myriad Pro Light" panose="020B0403030403020204" pitchFamily="34" charset="0"/>
              </a:rPr>
              <a:t>el grupo G2PM. </a:t>
            </a:r>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a:latin typeface="Myriad Pro Light" panose="020B0403030403020204" pitchFamily="34" charset="0"/>
              </a:rPr>
              <a:t>Estimación del peso en vivo a partir de una imagen cenital del cordero</a:t>
            </a: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a:latin typeface="Myriad Pro Light" panose="020B0403030403020204" pitchFamily="34" charset="0"/>
              </a:rPr>
              <a:t>Medida en tiempo real con un error medio inferior al 5% </a:t>
            </a:r>
          </a:p>
        </p:txBody>
      </p:sp>
      <p:pic>
        <p:nvPicPr>
          <p:cNvPr id="15" name="Imagen 14">
            <a:extLst>
              <a:ext uri="{FF2B5EF4-FFF2-40B4-BE49-F238E27FC236}">
                <a16:creationId xmlns:a16="http://schemas.microsoft.com/office/drawing/2014/main" id="{E5DB3A18-D0DE-0641-AB77-963A15560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411287"/>
            <a:ext cx="5404624" cy="4053468"/>
          </a:xfrm>
          <a:prstGeom prst="rect">
            <a:avLst/>
          </a:prstGeom>
        </p:spPr>
      </p:pic>
      <p:grpSp>
        <p:nvGrpSpPr>
          <p:cNvPr id="11" name="Grupo 10"/>
          <p:cNvGrpSpPr/>
          <p:nvPr/>
        </p:nvGrpSpPr>
        <p:grpSpPr>
          <a:xfrm>
            <a:off x="686053" y="6271497"/>
            <a:ext cx="2518613" cy="455135"/>
            <a:chOff x="686053" y="6271497"/>
            <a:chExt cx="2518613" cy="455135"/>
          </a:xfrm>
        </p:grpSpPr>
        <p:sp>
          <p:nvSpPr>
            <p:cNvPr id="16" name="Rectángulo 15">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7" name="Imagen 16">
              <a:extLst>
                <a:ext uri="{FF2B5EF4-FFF2-40B4-BE49-F238E27FC236}">
                  <a16:creationId xmlns:a16="http://schemas.microsoft.com/office/drawing/2014/main" id="{48F562D6-2BD6-F54A-AEFA-07039A808845}"/>
                </a:ext>
              </a:extLst>
            </p:cNvPr>
            <p:cNvPicPr>
              <a:picLocks noChangeAspect="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Tree>
    <p:extLst>
      <p:ext uri="{BB962C8B-B14F-4D97-AF65-F5344CB8AC3E}">
        <p14:creationId xmlns:p14="http://schemas.microsoft.com/office/powerpoint/2010/main" val="3218024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676900" y="1555139"/>
            <a:ext cx="6096000" cy="3985194"/>
          </a:xfrm>
          <a:prstGeom prst="rect">
            <a:avLst/>
          </a:prstGeom>
        </p:spPr>
        <p:txBody>
          <a:bodyPr>
            <a:spAutoFit/>
          </a:bodyPr>
          <a:lstStyle/>
          <a:p>
            <a:pPr algn="just">
              <a:lnSpc>
                <a:spcPct val="115000"/>
              </a:lnSpc>
              <a:spcAft>
                <a:spcPts val="1000"/>
              </a:spcAft>
            </a:pPr>
            <a:r>
              <a:rPr lang="es-ES" b="1" dirty="0">
                <a:latin typeface="Century Gothic" panose="020B0502020202020204" pitchFamily="34" charset="0"/>
                <a:ea typeface="Calibri" panose="020F0502020204030204" pitchFamily="34" charset="0"/>
                <a:cs typeface="Times New Roman" panose="02020603050405020304" pitchFamily="18" charset="0"/>
              </a:rPr>
              <a:t>Hardware</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Century Gothic" panose="020B0502020202020204" pitchFamily="34" charset="0"/>
                <a:ea typeface="Calibri" panose="020F0502020204030204" pitchFamily="34" charset="0"/>
                <a:cs typeface="Times New Roman" panose="02020603050405020304" pitchFamily="18" charset="0"/>
              </a:rPr>
              <a:t>1.	Cámara Intel Real </a:t>
            </a:r>
            <a:r>
              <a:rPr lang="es-ES" dirty="0" err="1">
                <a:latin typeface="Century Gothic" panose="020B0502020202020204" pitchFamily="34" charset="0"/>
                <a:ea typeface="Calibri" panose="020F0502020204030204" pitchFamily="34" charset="0"/>
                <a:cs typeface="Times New Roman" panose="02020603050405020304" pitchFamily="18" charset="0"/>
              </a:rPr>
              <a:t>Sense</a:t>
            </a:r>
            <a:r>
              <a:rPr lang="es-ES" dirty="0">
                <a:latin typeface="Century Gothic" panose="020B0502020202020204" pitchFamily="34" charset="0"/>
                <a:ea typeface="Calibri" panose="020F0502020204030204" pitchFamily="34" charset="0"/>
                <a:cs typeface="Times New Roman" panose="02020603050405020304" pitchFamily="18" charset="0"/>
              </a:rPr>
              <a:t> D435.</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Century Gothic" panose="020B0502020202020204" pitchFamily="34" charset="0"/>
                <a:ea typeface="Calibri" panose="020F0502020204030204" pitchFamily="34" charset="0"/>
                <a:cs typeface="Times New Roman" panose="02020603050405020304" pitchFamily="18" charset="0"/>
              </a:rPr>
              <a:t>2.	</a:t>
            </a:r>
            <a:r>
              <a:rPr lang="es-ES" dirty="0" err="1">
                <a:latin typeface="Century Gothic" panose="020B0502020202020204" pitchFamily="34" charset="0"/>
                <a:ea typeface="Calibri" panose="020F0502020204030204" pitchFamily="34" charset="0"/>
                <a:cs typeface="Times New Roman" panose="02020603050405020304" pitchFamily="18" charset="0"/>
              </a:rPr>
              <a:t>Monopode</a:t>
            </a:r>
            <a:r>
              <a:rPr lang="es-ES" dirty="0">
                <a:latin typeface="Century Gothic" panose="020B0502020202020204" pitchFamily="34" charset="0"/>
                <a:ea typeface="Calibri" panose="020F0502020204030204" pitchFamily="34" charset="0"/>
                <a:cs typeface="Times New Roman" panose="02020603050405020304" pitchFamily="18" charset="0"/>
              </a:rPr>
              <a:t>.</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Century Gothic" panose="020B0502020202020204" pitchFamily="34" charset="0"/>
                <a:ea typeface="Calibri" panose="020F0502020204030204" pitchFamily="34" charset="0"/>
                <a:cs typeface="Times New Roman" panose="02020603050405020304" pitchFamily="18" charset="0"/>
              </a:rPr>
              <a:t>3.	Ordenador PC </a:t>
            </a:r>
            <a:r>
              <a:rPr lang="es-ES" dirty="0" err="1">
                <a:latin typeface="Century Gothic" panose="020B0502020202020204" pitchFamily="34" charset="0"/>
                <a:ea typeface="Calibri" panose="020F0502020204030204" pitchFamily="34" charset="0"/>
                <a:cs typeface="Times New Roman" panose="02020603050405020304" pitchFamily="18" charset="0"/>
              </a:rPr>
              <a:t>portatil</a:t>
            </a:r>
            <a:r>
              <a:rPr lang="es-ES" dirty="0">
                <a:latin typeface="Century Gothic" panose="020B0502020202020204" pitchFamily="34" charset="0"/>
                <a:ea typeface="Calibri" panose="020F0502020204030204" pitchFamily="34" charset="0"/>
                <a:cs typeface="Times New Roman" panose="02020603050405020304" pitchFamily="18" charset="0"/>
              </a:rPr>
              <a:t>.</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Century Gothic" panose="020B0502020202020204" pitchFamily="34" charset="0"/>
                <a:ea typeface="Calibri" panose="020F0502020204030204" pitchFamily="34" charset="0"/>
                <a:cs typeface="Times New Roman" panose="02020603050405020304" pitchFamily="18" charset="0"/>
              </a:rPr>
              <a:t>4.	Arnés de transporte del ordenador.</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Century Gothic" panose="020B0502020202020204" pitchFamily="34" charset="0"/>
                <a:ea typeface="Calibri" panose="020F0502020204030204" pitchFamily="34" charset="0"/>
                <a:cs typeface="Times New Roman" panose="02020603050405020304" pitchFamily="18" charset="0"/>
              </a:rPr>
              <a:t>5.	</a:t>
            </a:r>
            <a:r>
              <a:rPr lang="es-ES" dirty="0" smtClean="0">
                <a:latin typeface="Century Gothic" panose="020B0502020202020204" pitchFamily="34" charset="0"/>
                <a:ea typeface="Calibri" panose="020F0502020204030204" pitchFamily="34" charset="0"/>
                <a:cs typeface="Times New Roman" panose="02020603050405020304" pitchFamily="18" charset="0"/>
              </a:rPr>
              <a:t>Cable </a:t>
            </a:r>
            <a:r>
              <a:rPr lang="es-ES" dirty="0">
                <a:latin typeface="Century Gothic" panose="020B0502020202020204" pitchFamily="34" charset="0"/>
                <a:ea typeface="Calibri" panose="020F0502020204030204" pitchFamily="34" charset="0"/>
                <a:cs typeface="Times New Roman" panose="02020603050405020304" pitchFamily="18" charset="0"/>
              </a:rPr>
              <a:t>USB entre el ordenador y la cámara.</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s-ES" b="1" dirty="0" smtClean="0">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b="1" dirty="0" smtClean="0">
                <a:latin typeface="Century Gothic" panose="020B0502020202020204" pitchFamily="34" charset="0"/>
                <a:ea typeface="Calibri" panose="020F0502020204030204" pitchFamily="34" charset="0"/>
                <a:cs typeface="Times New Roman" panose="02020603050405020304" pitchFamily="18" charset="0"/>
              </a:rPr>
              <a:t>Software</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Century Gothic" panose="020B0502020202020204" pitchFamily="34" charset="0"/>
                <a:ea typeface="Calibri" panose="020F0502020204030204" pitchFamily="34" charset="0"/>
                <a:cs typeface="Times New Roman" panose="02020603050405020304" pitchFamily="18" charset="0"/>
              </a:rPr>
              <a:t>	</a:t>
            </a:r>
            <a:r>
              <a:rPr lang="es-ES" dirty="0" smtClean="0">
                <a:latin typeface="Century Gothic" panose="020B0502020202020204" pitchFamily="34" charset="0"/>
                <a:ea typeface="Calibri" panose="020F0502020204030204" pitchFamily="34" charset="0"/>
                <a:cs typeface="Times New Roman" panose="02020603050405020304" pitchFamily="18" charset="0"/>
              </a:rPr>
              <a:t>Programa </a:t>
            </a:r>
            <a:r>
              <a:rPr lang="es-ES" dirty="0" err="1">
                <a:latin typeface="Century Gothic" panose="020B0502020202020204" pitchFamily="34" charset="0"/>
                <a:ea typeface="Calibri" panose="020F0502020204030204" pitchFamily="34" charset="0"/>
                <a:cs typeface="Times New Roman" panose="02020603050405020304" pitchFamily="18" charset="0"/>
              </a:rPr>
              <a:t>Lambscan</a:t>
            </a:r>
            <a:r>
              <a:rPr lang="es-ES" dirty="0">
                <a:latin typeface="Century Gothic" panose="020B0502020202020204" pitchFamily="34" charset="0"/>
                <a:ea typeface="Calibri" panose="020F0502020204030204" pitchFamily="34" charset="0"/>
                <a:cs typeface="Times New Roman" panose="02020603050405020304" pitchFamily="18" charset="0"/>
              </a:rPr>
              <a:t> V. </a:t>
            </a:r>
            <a:r>
              <a:rPr lang="es-ES" dirty="0" smtClean="0">
                <a:latin typeface="Century Gothic" panose="020B0502020202020204" pitchFamily="34" charset="0"/>
                <a:ea typeface="Calibri" panose="020F0502020204030204" pitchFamily="34" charset="0"/>
                <a:cs typeface="Times New Roman" panose="02020603050405020304" pitchFamily="18" charset="0"/>
              </a:rPr>
              <a:t>3.1</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8C48326F-D375-CA4A-8339-3D816C7B53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043" y="1343249"/>
            <a:ext cx="4926724" cy="4068843"/>
          </a:xfrm>
          <a:prstGeom prst="rect">
            <a:avLst/>
          </a:prstGeom>
        </p:spPr>
      </p:pic>
      <p:sp>
        <p:nvSpPr>
          <p:cNvPr id="6" name="CuadroTexto 5"/>
          <p:cNvSpPr txBox="1"/>
          <p:nvPr/>
        </p:nvSpPr>
        <p:spPr>
          <a:xfrm>
            <a:off x="553708" y="188178"/>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El dispositivo </a:t>
            </a:r>
            <a:r>
              <a:rPr lang="es-ES" sz="2800" b="1" dirty="0" err="1" smtClean="0">
                <a:solidFill>
                  <a:srgbClr val="E98A54"/>
                </a:solidFill>
                <a:latin typeface="Myriad Pro" panose="020B0503030403020204" pitchFamily="34" charset="0"/>
              </a:rPr>
              <a:t>Lambscan</a:t>
            </a:r>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12 </a:t>
            </a:r>
            <a:r>
              <a:rPr lang="es-ES" sz="2000" b="1" dirty="0">
                <a:latin typeface="Myriad Pro Light" panose="020B0403030403020204" pitchFamily="34" charset="0"/>
              </a:rPr>
              <a:t>de 30</a:t>
            </a:r>
          </a:p>
        </p:txBody>
      </p:sp>
      <p:grpSp>
        <p:nvGrpSpPr>
          <p:cNvPr id="10" name="Grupo 9"/>
          <p:cNvGrpSpPr/>
          <p:nvPr/>
        </p:nvGrpSpPr>
        <p:grpSpPr>
          <a:xfrm>
            <a:off x="686053" y="6271497"/>
            <a:ext cx="2518613" cy="455135"/>
            <a:chOff x="686053" y="6271497"/>
            <a:chExt cx="2518613" cy="455135"/>
          </a:xfrm>
        </p:grpSpPr>
        <p:sp>
          <p:nvSpPr>
            <p:cNvPr id="11" name="Rectángulo 10">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2" name="Imagen 11">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3" name="Conector recto 12"/>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052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53708" y="188178"/>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Cámara </a:t>
            </a:r>
            <a:r>
              <a:rPr lang="es-ES" sz="2800" b="1" dirty="0">
                <a:solidFill>
                  <a:srgbClr val="E98A54"/>
                </a:solidFill>
                <a:latin typeface="Myriad Pro" panose="020B0503030403020204" pitchFamily="34" charset="0"/>
              </a:rPr>
              <a:t>Intel Real </a:t>
            </a:r>
            <a:r>
              <a:rPr lang="es-ES" sz="2800" b="1" dirty="0" err="1">
                <a:solidFill>
                  <a:srgbClr val="E98A54"/>
                </a:solidFill>
                <a:latin typeface="Myriad Pro" panose="020B0503030403020204" pitchFamily="34" charset="0"/>
              </a:rPr>
              <a:t>Sense</a:t>
            </a:r>
            <a:r>
              <a:rPr lang="es-ES" sz="2800" b="1" dirty="0">
                <a:solidFill>
                  <a:srgbClr val="E98A54"/>
                </a:solidFill>
                <a:latin typeface="Myriad Pro" panose="020B0503030403020204" pitchFamily="34" charset="0"/>
              </a:rPr>
              <a:t> </a:t>
            </a:r>
            <a:r>
              <a:rPr lang="es-ES" sz="2800" b="1" dirty="0" smtClean="0">
                <a:solidFill>
                  <a:srgbClr val="E98A54"/>
                </a:solidFill>
                <a:latin typeface="Myriad Pro" panose="020B0503030403020204" pitchFamily="34" charset="0"/>
              </a:rPr>
              <a:t>D435</a:t>
            </a:r>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13 </a:t>
            </a:r>
            <a:r>
              <a:rPr lang="es-ES" sz="2000" b="1" dirty="0">
                <a:latin typeface="Myriad Pro Light" panose="020B0403030403020204" pitchFamily="34" charset="0"/>
              </a:rPr>
              <a:t>de 30</a:t>
            </a:r>
          </a:p>
        </p:txBody>
      </p:sp>
      <p:grpSp>
        <p:nvGrpSpPr>
          <p:cNvPr id="10" name="Grupo 9"/>
          <p:cNvGrpSpPr/>
          <p:nvPr/>
        </p:nvGrpSpPr>
        <p:grpSpPr>
          <a:xfrm>
            <a:off x="686053" y="6271497"/>
            <a:ext cx="2518613" cy="455135"/>
            <a:chOff x="686053" y="6271497"/>
            <a:chExt cx="2518613" cy="455135"/>
          </a:xfrm>
        </p:grpSpPr>
        <p:sp>
          <p:nvSpPr>
            <p:cNvPr id="11" name="Rectángulo 10">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2" name="Imagen 11">
              <a:extLst>
                <a:ext uri="{FF2B5EF4-FFF2-40B4-BE49-F238E27FC236}">
                  <a16:creationId xmlns:a16="http://schemas.microsoft.com/office/drawing/2014/main" id="{48F562D6-2BD6-F54A-AEFA-07039A808845}"/>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3" name="Conector recto 12"/>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6434" y="1159409"/>
            <a:ext cx="2913733" cy="4664076"/>
          </a:xfrm>
          <a:prstGeom prst="rect">
            <a:avLst/>
          </a:prstGeom>
        </p:spPr>
      </p:pic>
      <p:pic>
        <p:nvPicPr>
          <p:cNvPr id="2"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6312" y="1159410"/>
            <a:ext cx="6996113" cy="4664075"/>
          </a:xfrm>
          <a:prstGeom prst="rect">
            <a:avLst/>
          </a:prstGeom>
        </p:spPr>
      </p:pic>
    </p:spTree>
    <p:extLst>
      <p:ext uri="{BB962C8B-B14F-4D97-AF65-F5344CB8AC3E}">
        <p14:creationId xmlns:p14="http://schemas.microsoft.com/office/powerpoint/2010/main" val="3645423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F</a:t>
            </a:r>
            <a:r>
              <a:rPr lang="es-ES" sz="2800" b="1" dirty="0" smtClean="0">
                <a:solidFill>
                  <a:srgbClr val="E98A54"/>
                </a:solidFill>
                <a:latin typeface="Myriad Pro" panose="020B0503030403020204" pitchFamily="34" charset="0"/>
              </a:rPr>
              <a:t>uncionamiento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14 </a:t>
            </a:r>
            <a:r>
              <a:rPr lang="es-ES" sz="2000" b="1" dirty="0">
                <a:latin typeface="Myriad Pro Light" panose="020B0403030403020204" pitchFamily="34" charset="0"/>
              </a:rPr>
              <a:t>de 30</a:t>
            </a:r>
          </a:p>
        </p:txBody>
      </p:sp>
      <p:sp>
        <p:nvSpPr>
          <p:cNvPr id="13" name="Rectángulo 12"/>
          <p:cNvSpPr/>
          <p:nvPr/>
        </p:nvSpPr>
        <p:spPr>
          <a:xfrm>
            <a:off x="5563387" y="1682140"/>
            <a:ext cx="6469850" cy="3477875"/>
          </a:xfrm>
          <a:prstGeom prst="rect">
            <a:avLst/>
          </a:prstGeom>
        </p:spPr>
        <p:txBody>
          <a:bodyPr wrap="square">
            <a:spAutoFit/>
          </a:bodyPr>
          <a:lstStyle/>
          <a:p>
            <a:pPr marL="285750" indent="-285750" algn="just">
              <a:buFont typeface="Arial" panose="020B0604020202020204" pitchFamily="34" charset="0"/>
              <a:buChar char="•"/>
            </a:pPr>
            <a:r>
              <a:rPr lang="es-ES" sz="2000" dirty="0">
                <a:latin typeface="Myriad Pro Light" panose="020B0403030403020204" pitchFamily="34" charset="0"/>
              </a:rPr>
              <a:t>El algoritmo desarrollado es capaz de identificar el cordero y estimar su peso a partir de sus medidas y sexo. </a:t>
            </a: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a:latin typeface="Myriad Pro Light" panose="020B0403030403020204" pitchFamily="34" charset="0"/>
              </a:rPr>
              <a:t>Se trata de un prototipo totalmente funcional con un software en desarrollo para </a:t>
            </a:r>
            <a:r>
              <a:rPr lang="es-ES" sz="2000" dirty="0" smtClean="0">
                <a:latin typeface="Myriad Pro Light" panose="020B0403030403020204" pitchFamily="34" charset="0"/>
              </a:rPr>
              <a:t>poder incorporar </a:t>
            </a:r>
            <a:r>
              <a:rPr lang="es-ES" sz="2000" dirty="0">
                <a:latin typeface="Myriad Pro Light" panose="020B0403030403020204" pitchFamily="34" charset="0"/>
              </a:rPr>
              <a:t>nuevas </a:t>
            </a:r>
            <a:r>
              <a:rPr lang="es-ES" sz="2000" dirty="0" smtClean="0">
                <a:latin typeface="Myriad Pro Light" panose="020B0403030403020204" pitchFamily="34" charset="0"/>
              </a:rPr>
              <a:t>funcionalidades.</a:t>
            </a:r>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a:latin typeface="Myriad Pro Light" panose="020B0403030403020204" pitchFamily="34" charset="0"/>
              </a:rPr>
              <a:t>Tecnología de bajo coste que se adapta a las necesidades del </a:t>
            </a:r>
            <a:r>
              <a:rPr lang="es-ES" sz="2000" dirty="0" smtClean="0">
                <a:latin typeface="Myriad Pro Light" panose="020B0403030403020204" pitchFamily="34" charset="0"/>
              </a:rPr>
              <a:t>sector. El hardware del sistema tiene un coste inferior a 1.300 €.</a:t>
            </a:r>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p:txBody>
      </p:sp>
      <p:grpSp>
        <p:nvGrpSpPr>
          <p:cNvPr id="11" name="Grupo 10"/>
          <p:cNvGrpSpPr/>
          <p:nvPr/>
        </p:nvGrpSpPr>
        <p:grpSpPr>
          <a:xfrm>
            <a:off x="686053" y="6271497"/>
            <a:ext cx="2518613" cy="455135"/>
            <a:chOff x="686053" y="6271497"/>
            <a:chExt cx="2518613" cy="455135"/>
          </a:xfrm>
        </p:grpSpPr>
        <p:sp>
          <p:nvSpPr>
            <p:cNvPr id="15" name="Rectángulo 14">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6" name="Imagen 15">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pic>
        <p:nvPicPr>
          <p:cNvPr id="3" name="Imagen 2"/>
          <p:cNvPicPr>
            <a:picLocks noChangeAspect="1"/>
          </p:cNvPicPr>
          <p:nvPr/>
        </p:nvPicPr>
        <p:blipFill>
          <a:blip r:embed="rId4"/>
          <a:stretch>
            <a:fillRect/>
          </a:stretch>
        </p:blipFill>
        <p:spPr>
          <a:xfrm>
            <a:off x="161925" y="1757362"/>
            <a:ext cx="5276850" cy="2886075"/>
          </a:xfrm>
          <a:prstGeom prst="rect">
            <a:avLst/>
          </a:prstGeom>
        </p:spPr>
      </p:pic>
    </p:spTree>
    <p:extLst>
      <p:ext uri="{BB962C8B-B14F-4D97-AF65-F5344CB8AC3E}">
        <p14:creationId xmlns:p14="http://schemas.microsoft.com/office/powerpoint/2010/main" val="848639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F</a:t>
            </a:r>
            <a:r>
              <a:rPr lang="es-ES" sz="2800" b="1" dirty="0" smtClean="0">
                <a:solidFill>
                  <a:srgbClr val="E98A54"/>
                </a:solidFill>
                <a:latin typeface="Myriad Pro" panose="020B0503030403020204" pitchFamily="34" charset="0"/>
              </a:rPr>
              <a:t>uncionamiento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15 </a:t>
            </a:r>
            <a:r>
              <a:rPr lang="es-ES" sz="2000" b="1" dirty="0">
                <a:latin typeface="Myriad Pro Light" panose="020B0403030403020204" pitchFamily="34" charset="0"/>
              </a:rPr>
              <a:t>de 30</a:t>
            </a:r>
          </a:p>
        </p:txBody>
      </p:sp>
      <p:sp>
        <p:nvSpPr>
          <p:cNvPr id="13" name="Rectángulo 12"/>
          <p:cNvSpPr/>
          <p:nvPr/>
        </p:nvSpPr>
        <p:spPr>
          <a:xfrm>
            <a:off x="943762" y="1019175"/>
            <a:ext cx="7854550" cy="1938992"/>
          </a:xfrm>
          <a:prstGeom prst="rect">
            <a:avLst/>
          </a:prstGeom>
        </p:spPr>
        <p:txBody>
          <a:bodyPr wrap="square">
            <a:spAutoFit/>
          </a:bodyPr>
          <a:lstStyle/>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a:latin typeface="Myriad Pro Light" panose="020B0403030403020204" pitchFamily="34" charset="0"/>
              </a:rPr>
              <a:t>El funcionamiento del </a:t>
            </a:r>
            <a:r>
              <a:rPr lang="es-ES" sz="2000" dirty="0" smtClean="0">
                <a:latin typeface="Myriad Pro Light" panose="020B0403030403020204" pitchFamily="34" charset="0"/>
              </a:rPr>
              <a:t>dispositivo </a:t>
            </a:r>
            <a:r>
              <a:rPr lang="es-ES" sz="2000" dirty="0">
                <a:latin typeface="Myriad Pro Light" panose="020B0403030403020204" pitchFamily="34" charset="0"/>
              </a:rPr>
              <a:t>puede verse en el siguiente vídeo</a:t>
            </a:r>
            <a:r>
              <a:rPr lang="es-ES" sz="2000" dirty="0" smtClean="0">
                <a:latin typeface="Myriad Pro Light" panose="020B0403030403020204" pitchFamily="34" charset="0"/>
              </a:rPr>
              <a:t>:</a:t>
            </a:r>
            <a:r>
              <a:rPr lang="es-ES" sz="2000" dirty="0">
                <a:latin typeface="Myriad Pro Light" panose="020B0403030403020204" pitchFamily="34" charset="0"/>
              </a:rPr>
              <a:t> </a:t>
            </a:r>
            <a:endParaRPr lang="es-ES" sz="2000" dirty="0" smtClean="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a:p>
            <a:pPr algn="just"/>
            <a:r>
              <a:rPr lang="es-ES" sz="2000" dirty="0" smtClean="0">
                <a:latin typeface="Myriad Pro Light" panose="020B0403030403020204" pitchFamily="34" charset="0"/>
              </a:rPr>
              <a:t>                         </a:t>
            </a:r>
            <a:r>
              <a:rPr lang="es-ES" sz="2000" dirty="0" smtClean="0">
                <a:latin typeface="Myriad Pro Light" panose="020B0403030403020204" pitchFamily="34" charset="0"/>
                <a:hlinkClick r:id="rId3"/>
              </a:rPr>
              <a:t>https</a:t>
            </a:r>
            <a:r>
              <a:rPr lang="es-ES" sz="2000" dirty="0">
                <a:latin typeface="Myriad Pro Light" panose="020B0403030403020204" pitchFamily="34" charset="0"/>
                <a:hlinkClick r:id="rId3"/>
              </a:rPr>
              <a:t>://</a:t>
            </a:r>
            <a:r>
              <a:rPr lang="es-ES" sz="2000" dirty="0" smtClean="0">
                <a:latin typeface="Myriad Pro Light" panose="020B0403030403020204" pitchFamily="34" charset="0"/>
                <a:hlinkClick r:id="rId3"/>
              </a:rPr>
              <a:t>youtu.be/p1AVmm-DPg0</a:t>
            </a:r>
            <a:endParaRPr lang="es-ES" sz="2000" dirty="0" smtClean="0">
              <a:latin typeface="Myriad Pro Light" panose="020B0403030403020204" pitchFamily="34" charset="0"/>
            </a:endParaRPr>
          </a:p>
          <a:p>
            <a:pPr algn="just"/>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p:txBody>
      </p:sp>
      <p:grpSp>
        <p:nvGrpSpPr>
          <p:cNvPr id="11" name="Grupo 10"/>
          <p:cNvGrpSpPr/>
          <p:nvPr/>
        </p:nvGrpSpPr>
        <p:grpSpPr>
          <a:xfrm>
            <a:off x="686053" y="6271497"/>
            <a:ext cx="2518613" cy="455135"/>
            <a:chOff x="686053" y="6271497"/>
            <a:chExt cx="2518613" cy="455135"/>
          </a:xfrm>
        </p:grpSpPr>
        <p:sp>
          <p:nvSpPr>
            <p:cNvPr id="15" name="Rectángulo 14">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6" name="Imagen 15">
              <a:extLst>
                <a:ext uri="{FF2B5EF4-FFF2-40B4-BE49-F238E27FC236}">
                  <a16:creationId xmlns:a16="http://schemas.microsoft.com/office/drawing/2014/main" id="{48F562D6-2BD6-F54A-AEFA-07039A808845}"/>
                </a:ext>
              </a:extLst>
            </p:cNvPr>
            <p:cNvPicPr>
              <a:picLocks noChangeAspect="1"/>
            </p:cNvPicPr>
            <p:nvPr/>
          </p:nvPicPr>
          <p:blipFill>
            <a:blip r:embed="rId4"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grpSp>
        <p:nvGrpSpPr>
          <p:cNvPr id="9" name="Grupo 8"/>
          <p:cNvGrpSpPr/>
          <p:nvPr/>
        </p:nvGrpSpPr>
        <p:grpSpPr>
          <a:xfrm>
            <a:off x="3664702" y="2581735"/>
            <a:ext cx="3986241" cy="3438065"/>
            <a:chOff x="4055227" y="1895935"/>
            <a:chExt cx="3986241" cy="3438065"/>
          </a:xfrm>
        </p:grpSpPr>
        <p:pic>
          <p:nvPicPr>
            <p:cNvPr id="4" name="Imagen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55227" y="1895935"/>
              <a:ext cx="3986241" cy="3438065"/>
            </a:xfrm>
            <a:prstGeom prst="rect">
              <a:avLst/>
            </a:prstGeom>
          </p:spPr>
        </p:pic>
        <p:pic>
          <p:nvPicPr>
            <p:cNvPr id="3" name="Imagen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1324" y="2577627"/>
              <a:ext cx="2594045" cy="1257300"/>
            </a:xfrm>
            <a:prstGeom prst="rect">
              <a:avLst/>
            </a:prstGeom>
          </p:spPr>
        </p:pic>
        <p:pic>
          <p:nvPicPr>
            <p:cNvPr id="7" name="Imagen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67242" y="3834927"/>
              <a:ext cx="704366" cy="370360"/>
            </a:xfrm>
            <a:prstGeom prst="rect">
              <a:avLst/>
            </a:prstGeom>
          </p:spPr>
        </p:pic>
      </p:grpSp>
    </p:spTree>
    <p:extLst>
      <p:ext uri="{BB962C8B-B14F-4D97-AF65-F5344CB8AC3E}">
        <p14:creationId xmlns:p14="http://schemas.microsoft.com/office/powerpoint/2010/main" val="4167108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F</a:t>
            </a:r>
            <a:r>
              <a:rPr lang="es-ES" sz="2800" b="1" dirty="0" smtClean="0">
                <a:solidFill>
                  <a:srgbClr val="E98A54"/>
                </a:solidFill>
                <a:latin typeface="Myriad Pro" panose="020B0503030403020204" pitchFamily="34" charset="0"/>
              </a:rPr>
              <a:t>uncionamiento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16 </a:t>
            </a:r>
            <a:r>
              <a:rPr lang="es-ES" sz="2000" b="1" dirty="0">
                <a:latin typeface="Myriad Pro Light" panose="020B0403030403020204" pitchFamily="34" charset="0"/>
              </a:rPr>
              <a:t>de 30</a:t>
            </a:r>
          </a:p>
        </p:txBody>
      </p:sp>
      <p:sp>
        <p:nvSpPr>
          <p:cNvPr id="13" name="Rectángulo 12"/>
          <p:cNvSpPr/>
          <p:nvPr/>
        </p:nvSpPr>
        <p:spPr>
          <a:xfrm>
            <a:off x="981075" y="4588915"/>
            <a:ext cx="9601200" cy="1938992"/>
          </a:xfrm>
          <a:prstGeom prst="rect">
            <a:avLst/>
          </a:prstGeom>
        </p:spPr>
        <p:txBody>
          <a:bodyPr wrap="square">
            <a:spAutoFit/>
          </a:bodyPr>
          <a:lstStyle/>
          <a:p>
            <a:pPr marL="285750" indent="-285750" algn="just">
              <a:buFont typeface="Arial" panose="020B0604020202020204" pitchFamily="34" charset="0"/>
              <a:buChar char="•"/>
            </a:pPr>
            <a:r>
              <a:rPr lang="es-ES" sz="2000" dirty="0" smtClean="0">
                <a:latin typeface="Myriad Pro Light" panose="020B0403030403020204" pitchFamily="34" charset="0"/>
              </a:rPr>
              <a:t>Se han utilizado diferentes herramientas de tratamiento de imágenes con el fin de calcular el área cenital del cordero que tiene una correlación con el peso del cordero.</a:t>
            </a: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smtClean="0">
                <a:latin typeface="Myriad Pro Light" panose="020B0403030403020204" pitchFamily="34" charset="0"/>
              </a:rPr>
              <a:t>Finalmente se ha elegido el tratamiento de imágenes más eficiente para la estimación.</a:t>
            </a:r>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p:txBody>
      </p:sp>
      <p:grpSp>
        <p:nvGrpSpPr>
          <p:cNvPr id="11" name="Grupo 10"/>
          <p:cNvGrpSpPr/>
          <p:nvPr/>
        </p:nvGrpSpPr>
        <p:grpSpPr>
          <a:xfrm>
            <a:off x="686053" y="6271497"/>
            <a:ext cx="2518613" cy="455135"/>
            <a:chOff x="686053" y="6271497"/>
            <a:chExt cx="2518613" cy="455135"/>
          </a:xfrm>
        </p:grpSpPr>
        <p:sp>
          <p:nvSpPr>
            <p:cNvPr id="15" name="Rectángulo 14">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6" name="Imagen 15">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pic>
        <p:nvPicPr>
          <p:cNvPr id="14" name="Imagen 13"/>
          <p:cNvPicPr>
            <a:picLocks noChangeAspect="1"/>
          </p:cNvPicPr>
          <p:nvPr/>
        </p:nvPicPr>
        <p:blipFill>
          <a:blip r:embed="rId4"/>
          <a:stretch>
            <a:fillRect/>
          </a:stretch>
        </p:blipFill>
        <p:spPr>
          <a:xfrm>
            <a:off x="686053" y="1089074"/>
            <a:ext cx="2752381" cy="1838095"/>
          </a:xfrm>
          <a:prstGeom prst="rect">
            <a:avLst/>
          </a:prstGeom>
        </p:spPr>
      </p:pic>
      <p:pic>
        <p:nvPicPr>
          <p:cNvPr id="17" name="Imagen 16"/>
          <p:cNvPicPr>
            <a:picLocks noChangeAspect="1"/>
          </p:cNvPicPr>
          <p:nvPr/>
        </p:nvPicPr>
        <p:blipFill>
          <a:blip r:embed="rId5"/>
          <a:stretch>
            <a:fillRect/>
          </a:stretch>
        </p:blipFill>
        <p:spPr>
          <a:xfrm>
            <a:off x="3174480" y="1089074"/>
            <a:ext cx="2752381" cy="1838095"/>
          </a:xfrm>
          <a:prstGeom prst="rect">
            <a:avLst/>
          </a:prstGeom>
        </p:spPr>
      </p:pic>
      <p:pic>
        <p:nvPicPr>
          <p:cNvPr id="18" name="Imagen 17"/>
          <p:cNvPicPr>
            <a:picLocks noChangeAspect="1"/>
          </p:cNvPicPr>
          <p:nvPr/>
        </p:nvPicPr>
        <p:blipFill>
          <a:blip r:embed="rId6"/>
          <a:stretch>
            <a:fillRect/>
          </a:stretch>
        </p:blipFill>
        <p:spPr>
          <a:xfrm>
            <a:off x="5660716" y="1089074"/>
            <a:ext cx="2752381" cy="1838095"/>
          </a:xfrm>
          <a:prstGeom prst="rect">
            <a:avLst/>
          </a:prstGeom>
        </p:spPr>
      </p:pic>
      <p:pic>
        <p:nvPicPr>
          <p:cNvPr id="19" name="Imagen 18"/>
          <p:cNvPicPr>
            <a:picLocks noChangeAspect="1"/>
          </p:cNvPicPr>
          <p:nvPr/>
        </p:nvPicPr>
        <p:blipFill>
          <a:blip r:embed="rId7"/>
          <a:stretch>
            <a:fillRect/>
          </a:stretch>
        </p:blipFill>
        <p:spPr>
          <a:xfrm>
            <a:off x="8149143" y="1089073"/>
            <a:ext cx="2752381" cy="1838095"/>
          </a:xfrm>
          <a:prstGeom prst="rect">
            <a:avLst/>
          </a:prstGeom>
        </p:spPr>
      </p:pic>
      <p:pic>
        <p:nvPicPr>
          <p:cNvPr id="20" name="Imagen 19"/>
          <p:cNvPicPr>
            <a:picLocks noChangeAspect="1"/>
          </p:cNvPicPr>
          <p:nvPr/>
        </p:nvPicPr>
        <p:blipFill>
          <a:blip r:embed="rId8"/>
          <a:stretch>
            <a:fillRect/>
          </a:stretch>
        </p:blipFill>
        <p:spPr>
          <a:xfrm>
            <a:off x="686053" y="2611517"/>
            <a:ext cx="2752381" cy="1838095"/>
          </a:xfrm>
          <a:prstGeom prst="rect">
            <a:avLst/>
          </a:prstGeom>
        </p:spPr>
      </p:pic>
      <p:pic>
        <p:nvPicPr>
          <p:cNvPr id="21" name="Imagen 20"/>
          <p:cNvPicPr>
            <a:picLocks noChangeAspect="1"/>
          </p:cNvPicPr>
          <p:nvPr/>
        </p:nvPicPr>
        <p:blipFill>
          <a:blip r:embed="rId9"/>
          <a:stretch>
            <a:fillRect/>
          </a:stretch>
        </p:blipFill>
        <p:spPr>
          <a:xfrm>
            <a:off x="3050671" y="2792469"/>
            <a:ext cx="2876190" cy="1476190"/>
          </a:xfrm>
          <a:prstGeom prst="rect">
            <a:avLst/>
          </a:prstGeom>
        </p:spPr>
      </p:pic>
      <p:pic>
        <p:nvPicPr>
          <p:cNvPr id="22" name="Imagen 21"/>
          <p:cNvPicPr>
            <a:picLocks noChangeAspect="1"/>
          </p:cNvPicPr>
          <p:nvPr/>
        </p:nvPicPr>
        <p:blipFill>
          <a:blip r:embed="rId10"/>
          <a:stretch>
            <a:fillRect/>
          </a:stretch>
        </p:blipFill>
        <p:spPr>
          <a:xfrm>
            <a:off x="5599907" y="2815766"/>
            <a:ext cx="2876190" cy="1476190"/>
          </a:xfrm>
          <a:prstGeom prst="rect">
            <a:avLst/>
          </a:prstGeom>
        </p:spPr>
      </p:pic>
      <p:pic>
        <p:nvPicPr>
          <p:cNvPr id="23" name="Imagen 22"/>
          <p:cNvPicPr>
            <a:picLocks noChangeAspect="1"/>
          </p:cNvPicPr>
          <p:nvPr/>
        </p:nvPicPr>
        <p:blipFill>
          <a:blip r:embed="rId11"/>
          <a:stretch>
            <a:fillRect/>
          </a:stretch>
        </p:blipFill>
        <p:spPr>
          <a:xfrm>
            <a:off x="8129031" y="2551816"/>
            <a:ext cx="2752381" cy="1838095"/>
          </a:xfrm>
          <a:prstGeom prst="rect">
            <a:avLst/>
          </a:prstGeom>
        </p:spPr>
      </p:pic>
    </p:spTree>
    <p:extLst>
      <p:ext uri="{BB962C8B-B14F-4D97-AF65-F5344CB8AC3E}">
        <p14:creationId xmlns:p14="http://schemas.microsoft.com/office/powerpoint/2010/main" val="3270108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55002" y="741049"/>
            <a:ext cx="7646893" cy="5044547"/>
          </a:xfrm>
          <a:prstGeom prst="rect">
            <a:avLst/>
          </a:prstGeom>
        </p:spPr>
      </p:pic>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Algoritmo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17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0" name="Rectángulo 9">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1" name="Imagen 10">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2" name="Conector recto 11"/>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rot="16200000">
            <a:off x="1200150" y="2857500"/>
            <a:ext cx="1697131" cy="369332"/>
          </a:xfrm>
          <a:prstGeom prst="rect">
            <a:avLst/>
          </a:prstGeom>
          <a:noFill/>
        </p:spPr>
        <p:txBody>
          <a:bodyPr wrap="none" rtlCol="0">
            <a:spAutoFit/>
          </a:bodyPr>
          <a:lstStyle/>
          <a:p>
            <a:r>
              <a:rPr lang="es-ES" dirty="0" smtClean="0"/>
              <a:t>Estimación Peso</a:t>
            </a:r>
            <a:endParaRPr lang="es-ES" dirty="0"/>
          </a:p>
        </p:txBody>
      </p:sp>
      <p:sp>
        <p:nvSpPr>
          <p:cNvPr id="3" name="CuadroTexto 2"/>
          <p:cNvSpPr txBox="1"/>
          <p:nvPr/>
        </p:nvSpPr>
        <p:spPr>
          <a:xfrm>
            <a:off x="5543550" y="5785596"/>
            <a:ext cx="1823320" cy="369332"/>
          </a:xfrm>
          <a:prstGeom prst="rect">
            <a:avLst/>
          </a:prstGeom>
          <a:noFill/>
        </p:spPr>
        <p:txBody>
          <a:bodyPr wrap="none" rtlCol="0">
            <a:spAutoFit/>
          </a:bodyPr>
          <a:lstStyle/>
          <a:p>
            <a:r>
              <a:rPr lang="es-ES" dirty="0" smtClean="0"/>
              <a:t>Superficie Cenital</a:t>
            </a:r>
            <a:endParaRPr lang="es-ES" dirty="0"/>
          </a:p>
        </p:txBody>
      </p:sp>
    </p:spTree>
    <p:extLst>
      <p:ext uri="{BB962C8B-B14F-4D97-AF65-F5344CB8AC3E}">
        <p14:creationId xmlns:p14="http://schemas.microsoft.com/office/powerpoint/2010/main" val="209782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Limitaciones de </a:t>
            </a:r>
            <a:r>
              <a:rPr lang="es-ES" sz="2800" b="1" dirty="0" err="1" smtClean="0">
                <a:solidFill>
                  <a:srgbClr val="E98A54"/>
                </a:solidFill>
                <a:latin typeface="Myriad Pro" panose="020B0503030403020204" pitchFamily="34" charset="0"/>
              </a:rPr>
              <a:t>Lambscan</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18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0" name="Rectángulo 9">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1" name="Imagen 10">
              <a:extLst>
                <a:ext uri="{FF2B5EF4-FFF2-40B4-BE49-F238E27FC236}">
                  <a16:creationId xmlns:a16="http://schemas.microsoft.com/office/drawing/2014/main" id="{48F562D6-2BD6-F54A-AEFA-07039A808845}"/>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2" name="Conector recto 11"/>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5318" y="1780430"/>
            <a:ext cx="3907117" cy="2930338"/>
          </a:xfrm>
          <a:prstGeom prst="rect">
            <a:avLst/>
          </a:prstGeom>
        </p:spPr>
      </p:pic>
      <p:pic>
        <p:nvPicPr>
          <p:cNvPr id="14" name="Imagen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125775" y="1780430"/>
            <a:ext cx="3907118" cy="2930339"/>
          </a:xfrm>
          <a:prstGeom prst="rect">
            <a:avLst/>
          </a:prstGeom>
        </p:spPr>
      </p:pic>
      <p:sp>
        <p:nvSpPr>
          <p:cNvPr id="15" name="Rectángulo 14"/>
          <p:cNvSpPr/>
          <p:nvPr/>
        </p:nvSpPr>
        <p:spPr>
          <a:xfrm>
            <a:off x="6674622" y="2063140"/>
            <a:ext cx="5358615" cy="1938992"/>
          </a:xfrm>
          <a:prstGeom prst="rect">
            <a:avLst/>
          </a:prstGeom>
        </p:spPr>
        <p:txBody>
          <a:bodyPr wrap="square">
            <a:spAutoFit/>
          </a:bodyPr>
          <a:lstStyle/>
          <a:p>
            <a:pPr marL="285750" indent="-285750" algn="just">
              <a:buFont typeface="Arial" panose="020B0604020202020204" pitchFamily="34" charset="0"/>
              <a:buChar char="•"/>
            </a:pPr>
            <a:r>
              <a:rPr lang="es-ES" sz="2000" dirty="0" smtClean="0">
                <a:latin typeface="Myriad Pro Light" panose="020B0403030403020204" pitchFamily="34" charset="0"/>
              </a:rPr>
              <a:t>En la actualidad, para que la estimación del cordero sea correcta, éste debe estar </a:t>
            </a:r>
            <a:r>
              <a:rPr lang="es-ES" sz="2000" dirty="0" smtClean="0">
                <a:latin typeface="Myriad Pro Light" panose="020B0403030403020204" pitchFamily="34" charset="0"/>
              </a:rPr>
              <a:t>aislado.</a:t>
            </a:r>
            <a:endParaRPr lang="es-ES" sz="2000" dirty="0" smtClean="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smtClean="0">
                <a:latin typeface="Myriad Pro Light" panose="020B0403030403020204" pitchFamily="34" charset="0"/>
              </a:rPr>
              <a:t>Si el cordero está pegado a una valla o está junto a otros corderos no es posible realizar la estimación </a:t>
            </a:r>
            <a:endParaRPr lang="es-ES" sz="2000" dirty="0">
              <a:latin typeface="Myriad Pro Light" panose="020B0403030403020204" pitchFamily="34" charset="0"/>
            </a:endParaRPr>
          </a:p>
        </p:txBody>
      </p:sp>
    </p:spTree>
    <p:extLst>
      <p:ext uri="{BB962C8B-B14F-4D97-AF65-F5344CB8AC3E}">
        <p14:creationId xmlns:p14="http://schemas.microsoft.com/office/powerpoint/2010/main" val="300825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Premios obtenidos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19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0" name="Rectángulo 9">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1" name="Imagen 10">
              <a:extLst>
                <a:ext uri="{FF2B5EF4-FFF2-40B4-BE49-F238E27FC236}">
                  <a16:creationId xmlns:a16="http://schemas.microsoft.com/office/drawing/2014/main" id="{48F562D6-2BD6-F54A-AEFA-07039A808845}"/>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2" name="Conector recto 11"/>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5871518" y="2349000"/>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33F578D8-9F77-484F-9E38-01EAB9E894C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12393" y="225693"/>
            <a:ext cx="3203307" cy="3203307"/>
          </a:xfrm>
          <a:prstGeom prst="rect">
            <a:avLst/>
          </a:prstGeom>
        </p:spPr>
      </p:pic>
      <p:pic>
        <p:nvPicPr>
          <p:cNvPr id="15" name="Imagen 14"/>
          <p:cNvPicPr/>
          <p:nvPr/>
        </p:nvPicPr>
        <p:blipFill>
          <a:blip r:embed="rId4"/>
          <a:stretch>
            <a:fillRect/>
          </a:stretch>
        </p:blipFill>
        <p:spPr>
          <a:xfrm rot="5400000">
            <a:off x="1721792" y="-58743"/>
            <a:ext cx="4574935" cy="6445021"/>
          </a:xfrm>
          <a:prstGeom prst="rect">
            <a:avLst/>
          </a:prstGeom>
        </p:spPr>
      </p:pic>
      <p:pic>
        <p:nvPicPr>
          <p:cNvPr id="2"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31518" y="3466515"/>
            <a:ext cx="3690937" cy="2681287"/>
          </a:xfrm>
          <a:prstGeom prst="rect">
            <a:avLst/>
          </a:prstGeom>
        </p:spPr>
      </p:pic>
    </p:spTree>
    <p:extLst>
      <p:ext uri="{BB962C8B-B14F-4D97-AF65-F5344CB8AC3E}">
        <p14:creationId xmlns:p14="http://schemas.microsoft.com/office/powerpoint/2010/main" val="3116774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7CF585FC-A0D7-DB4E-ADEA-F19643DEFB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0366" y="4478799"/>
            <a:ext cx="3877834" cy="1788651"/>
          </a:xfrm>
          <a:prstGeom prst="rect">
            <a:avLst/>
          </a:prstGeom>
        </p:spPr>
      </p:pic>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8926"/>
            <a:ext cx="5596080" cy="830997"/>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Beneficiarios y Centro </a:t>
            </a:r>
            <a:r>
              <a:rPr lang="es-ES" sz="2800" b="1" dirty="0">
                <a:solidFill>
                  <a:srgbClr val="E98A54"/>
                </a:solidFill>
                <a:latin typeface="Myriad Pro" panose="020B0503030403020204" pitchFamily="34" charset="0"/>
              </a:rPr>
              <a:t>T</a:t>
            </a:r>
            <a:r>
              <a:rPr lang="es-ES" sz="2800" b="1" dirty="0" smtClean="0">
                <a:solidFill>
                  <a:srgbClr val="E98A54"/>
                </a:solidFill>
                <a:latin typeface="Myriad Pro" panose="020B0503030403020204" pitchFamily="34" charset="0"/>
              </a:rPr>
              <a:t>ecnológico</a:t>
            </a:r>
            <a:endParaRPr lang="es-ES" sz="2800" b="1" dirty="0">
              <a:solidFill>
                <a:srgbClr val="E98A54"/>
              </a:solidFill>
              <a:latin typeface="Myriad Pro" panose="020B0503030403020204" pitchFamily="34" charset="0"/>
            </a:endParaRPr>
          </a:p>
          <a:p>
            <a:endParaRPr lang="es-ES" sz="2000" dirty="0">
              <a:solidFill>
                <a:srgbClr val="015095"/>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2</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sp>
        <p:nvSpPr>
          <p:cNvPr id="17" name="Rectángulo 16"/>
          <p:cNvSpPr/>
          <p:nvPr/>
        </p:nvSpPr>
        <p:spPr>
          <a:xfrm>
            <a:off x="4428572" y="1344762"/>
            <a:ext cx="7521388" cy="923330"/>
          </a:xfrm>
          <a:prstGeom prst="rect">
            <a:avLst/>
          </a:prstGeom>
        </p:spPr>
        <p:txBody>
          <a:bodyPr wrap="square">
            <a:spAutoFit/>
          </a:bodyPr>
          <a:lstStyle/>
          <a:p>
            <a:pPr marL="285750" indent="-285750" algn="just">
              <a:buFont typeface="Arial" panose="020B0604020202020204" pitchFamily="34" charset="0"/>
              <a:buChar char="•"/>
            </a:pPr>
            <a:endParaRPr lang="es-ES" sz="1200" dirty="0">
              <a:latin typeface="Myriad Pro Light" panose="020B0403030403020204" pitchFamily="34" charset="0"/>
            </a:endParaRPr>
          </a:p>
          <a:p>
            <a:pPr marL="285750" indent="-285750" algn="just">
              <a:buFont typeface="Arial" panose="020B0604020202020204" pitchFamily="34" charset="0"/>
              <a:buChar char="•"/>
            </a:pPr>
            <a:endParaRPr lang="es-ES" sz="1200" dirty="0">
              <a:latin typeface="Myriad Pro Light" panose="020B0403030403020204" pitchFamily="34" charset="0"/>
            </a:endParaRPr>
          </a:p>
          <a:p>
            <a:pPr marL="285750" indent="-285750" algn="just">
              <a:buFont typeface="Arial" panose="020B0604020202020204" pitchFamily="34" charset="0"/>
              <a:buChar char="•"/>
            </a:pPr>
            <a:endParaRPr lang="es-ES" sz="1200" dirty="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p:txBody>
      </p:sp>
      <p:pic>
        <p:nvPicPr>
          <p:cNvPr id="23" name="Imagen 22" descr="logo-angra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3513" y="1708426"/>
            <a:ext cx="3031937" cy="1530074"/>
          </a:xfrm>
          <a:prstGeom prst="rect">
            <a:avLst/>
          </a:prstGeom>
          <a:noFill/>
          <a:ln>
            <a:noFill/>
          </a:ln>
        </p:spPr>
      </p:pic>
      <p:pic>
        <p:nvPicPr>
          <p:cNvPr id="22" name="Imagen 21"/>
          <p:cNvPicPr>
            <a:picLocks noChangeAspect="1"/>
          </p:cNvPicPr>
          <p:nvPr/>
        </p:nvPicPr>
        <p:blipFill>
          <a:blip r:embed="rId5"/>
          <a:stretch>
            <a:fillRect/>
          </a:stretch>
        </p:blipFill>
        <p:spPr>
          <a:xfrm>
            <a:off x="6994262" y="1630598"/>
            <a:ext cx="3378463" cy="1647349"/>
          </a:xfrm>
          <a:prstGeom prst="rect">
            <a:avLst/>
          </a:prstGeom>
        </p:spPr>
      </p:pic>
      <p:sp>
        <p:nvSpPr>
          <p:cNvPr id="25" name="CuadroTexto 24"/>
          <p:cNvSpPr txBox="1"/>
          <p:nvPr/>
        </p:nvSpPr>
        <p:spPr>
          <a:xfrm>
            <a:off x="5306683" y="1035345"/>
            <a:ext cx="4906315" cy="400110"/>
          </a:xfrm>
          <a:prstGeom prst="rect">
            <a:avLst/>
          </a:prstGeom>
          <a:noFill/>
        </p:spPr>
        <p:txBody>
          <a:bodyPr wrap="square" rtlCol="0">
            <a:spAutoFit/>
          </a:bodyPr>
          <a:lstStyle/>
          <a:p>
            <a:r>
              <a:rPr lang="es-ES" sz="2000" dirty="0">
                <a:solidFill>
                  <a:srgbClr val="015095"/>
                </a:solidFill>
                <a:latin typeface="Myriad Pro" panose="020B0503030403020204" pitchFamily="34" charset="0"/>
              </a:rPr>
              <a:t>B</a:t>
            </a:r>
            <a:r>
              <a:rPr lang="es-ES" sz="2000" dirty="0" smtClean="0">
                <a:solidFill>
                  <a:srgbClr val="015095"/>
                </a:solidFill>
                <a:latin typeface="Myriad Pro" panose="020B0503030403020204" pitchFamily="34" charset="0"/>
              </a:rPr>
              <a:t>eneficiarios</a:t>
            </a:r>
            <a:endParaRPr lang="es-ES" sz="2000" dirty="0">
              <a:solidFill>
                <a:srgbClr val="015095"/>
              </a:solidFill>
              <a:latin typeface="Myriad Pro" panose="020B0503030403020204" pitchFamily="34" charset="0"/>
            </a:endParaRPr>
          </a:p>
        </p:txBody>
      </p:sp>
      <p:sp>
        <p:nvSpPr>
          <p:cNvPr id="26" name="CuadroTexto 25"/>
          <p:cNvSpPr txBox="1"/>
          <p:nvPr/>
        </p:nvSpPr>
        <p:spPr>
          <a:xfrm>
            <a:off x="5049508" y="3912740"/>
            <a:ext cx="4906315" cy="400110"/>
          </a:xfrm>
          <a:prstGeom prst="rect">
            <a:avLst/>
          </a:prstGeom>
          <a:noFill/>
        </p:spPr>
        <p:txBody>
          <a:bodyPr wrap="square" rtlCol="0">
            <a:spAutoFit/>
          </a:bodyPr>
          <a:lstStyle/>
          <a:p>
            <a:r>
              <a:rPr lang="es-ES" sz="2000" dirty="0" smtClean="0">
                <a:solidFill>
                  <a:srgbClr val="015095"/>
                </a:solidFill>
                <a:latin typeface="Myriad Pro" panose="020B0503030403020204" pitchFamily="34" charset="0"/>
              </a:rPr>
              <a:t>Centro tecnológico</a:t>
            </a:r>
            <a:endParaRPr lang="es-ES" sz="2000" dirty="0">
              <a:solidFill>
                <a:srgbClr val="015095"/>
              </a:solidFill>
              <a:latin typeface="Myriad Pro" panose="020B0503030403020204" pitchFamily="34" charset="0"/>
            </a:endParaRPr>
          </a:p>
        </p:txBody>
      </p:sp>
      <p:grpSp>
        <p:nvGrpSpPr>
          <p:cNvPr id="30" name="Grupo 29"/>
          <p:cNvGrpSpPr/>
          <p:nvPr/>
        </p:nvGrpSpPr>
        <p:grpSpPr>
          <a:xfrm>
            <a:off x="686053" y="6271497"/>
            <a:ext cx="2518613" cy="455135"/>
            <a:chOff x="686053" y="6271497"/>
            <a:chExt cx="2518613" cy="455135"/>
          </a:xfrm>
        </p:grpSpPr>
        <p:sp>
          <p:nvSpPr>
            <p:cNvPr id="31" name="Rectángulo 30">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32" name="Imagen 31">
              <a:extLst>
                <a:ext uri="{FF2B5EF4-FFF2-40B4-BE49-F238E27FC236}">
                  <a16:creationId xmlns:a16="http://schemas.microsoft.com/office/drawing/2014/main" id="{48F562D6-2BD6-F54A-AEFA-07039A808845}"/>
                </a:ext>
              </a:extLst>
            </p:cNvPr>
            <p:cNvPicPr>
              <a:picLocks noChangeAspect="1"/>
            </p:cNvPicPr>
            <p:nvPr/>
          </p:nvPicPr>
          <p:blipFill>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Tree>
    <p:extLst>
      <p:ext uri="{BB962C8B-B14F-4D97-AF65-F5344CB8AC3E}">
        <p14:creationId xmlns:p14="http://schemas.microsoft.com/office/powerpoint/2010/main" val="3719991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Demostraciones realizadas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20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0" name="Rectángulo 9">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1" name="Imagen 10">
              <a:extLst>
                <a:ext uri="{FF2B5EF4-FFF2-40B4-BE49-F238E27FC236}">
                  <a16:creationId xmlns:a16="http://schemas.microsoft.com/office/drawing/2014/main" id="{48F562D6-2BD6-F54A-AEFA-07039A808845}"/>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2" name="Conector recto 11"/>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5871518" y="2349000"/>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4860" y="784335"/>
            <a:ext cx="7052440" cy="5289330"/>
          </a:xfrm>
          <a:prstGeom prst="rect">
            <a:avLst/>
          </a:prstGeom>
        </p:spPr>
      </p:pic>
      <p:sp>
        <p:nvSpPr>
          <p:cNvPr id="2" name="Rectángulo 1"/>
          <p:cNvSpPr/>
          <p:nvPr/>
        </p:nvSpPr>
        <p:spPr>
          <a:xfrm>
            <a:off x="9220676" y="3149100"/>
            <a:ext cx="2021340" cy="646331"/>
          </a:xfrm>
          <a:prstGeom prst="rect">
            <a:avLst/>
          </a:prstGeom>
        </p:spPr>
        <p:txBody>
          <a:bodyPr wrap="square">
            <a:spAutoFit/>
          </a:bodyPr>
          <a:lstStyle/>
          <a:p>
            <a:pPr algn="just"/>
            <a:r>
              <a:rPr lang="es-ES" b="1" dirty="0" smtClean="0">
                <a:latin typeface="Myriad Pro Light" panose="020B0403030403020204" pitchFamily="34" charset="0"/>
              </a:rPr>
              <a:t>FIGAN</a:t>
            </a:r>
          </a:p>
          <a:p>
            <a:pPr algn="just"/>
            <a:r>
              <a:rPr lang="es-ES" dirty="0" smtClean="0">
                <a:latin typeface="Myriad Pro Light" panose="020B0403030403020204" pitchFamily="34" charset="0"/>
              </a:rPr>
              <a:t>marzo 2019 </a:t>
            </a:r>
            <a:endParaRPr lang="es-ES" dirty="0">
              <a:latin typeface="Myriad Pro Light" panose="020B0403030403020204" pitchFamily="34" charset="0"/>
            </a:endParaRPr>
          </a:p>
        </p:txBody>
      </p:sp>
    </p:spTree>
    <p:extLst>
      <p:ext uri="{BB962C8B-B14F-4D97-AF65-F5344CB8AC3E}">
        <p14:creationId xmlns:p14="http://schemas.microsoft.com/office/powerpoint/2010/main" val="1337457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8244604" cy="830997"/>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Demostraciones realizadas </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7" name="Conector recto 6"/>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21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0" name="Rectángulo 9">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1" name="Imagen 10">
              <a:extLst>
                <a:ext uri="{FF2B5EF4-FFF2-40B4-BE49-F238E27FC236}">
                  <a16:creationId xmlns:a16="http://schemas.microsoft.com/office/drawing/2014/main" id="{48F562D6-2BD6-F54A-AEFA-07039A808845}"/>
                </a:ext>
              </a:extLst>
            </p:cNvPr>
            <p:cNvPicPr>
              <a:picLocks noChangeAspect="1"/>
            </p:cNvPicPr>
            <p:nvPr/>
          </p:nvPicPr>
          <p:blipFill>
            <a:blip r:embed="rId2"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cxnSp>
        <p:nvCxnSpPr>
          <p:cNvPr id="12" name="Conector recto 11"/>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5871518" y="2349000"/>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8924925" y="3149100"/>
            <a:ext cx="2990849" cy="646331"/>
          </a:xfrm>
          <a:prstGeom prst="rect">
            <a:avLst/>
          </a:prstGeom>
        </p:spPr>
        <p:txBody>
          <a:bodyPr wrap="square">
            <a:spAutoFit/>
          </a:bodyPr>
          <a:lstStyle/>
          <a:p>
            <a:pPr algn="just"/>
            <a:r>
              <a:rPr lang="es-ES" b="1" dirty="0" smtClean="0">
                <a:latin typeface="Myriad Pro Light" panose="020B0403030403020204" pitchFamily="34" charset="0"/>
              </a:rPr>
              <a:t>Miranda de Arga (Navarra)</a:t>
            </a:r>
            <a:r>
              <a:rPr lang="es-ES" dirty="0" smtClean="0">
                <a:latin typeface="Myriad Pro Light" panose="020B0403030403020204" pitchFamily="34" charset="0"/>
              </a:rPr>
              <a:t>  junio 2019 </a:t>
            </a:r>
            <a:endParaRPr lang="es-ES" dirty="0">
              <a:latin typeface="Myriad Pro Light" panose="020B0403030403020204" pitchFamily="34" charset="0"/>
            </a:endParaRPr>
          </a:p>
        </p:txBody>
      </p:sp>
      <p:pic>
        <p:nvPicPr>
          <p:cNvPr id="14" name="Imagen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817" y="858337"/>
            <a:ext cx="7123251" cy="5342438"/>
          </a:xfrm>
          <a:prstGeom prst="rect">
            <a:avLst/>
          </a:prstGeom>
        </p:spPr>
      </p:pic>
    </p:spTree>
    <p:extLst>
      <p:ext uri="{BB962C8B-B14F-4D97-AF65-F5344CB8AC3E}">
        <p14:creationId xmlns:p14="http://schemas.microsoft.com/office/powerpoint/2010/main" val="30367718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22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pic>
        <p:nvPicPr>
          <p:cNvPr id="16" name="Imagen 15"/>
          <p:cNvPicPr>
            <a:picLocks noChangeAspect="1"/>
          </p:cNvPicPr>
          <p:nvPr/>
        </p:nvPicPr>
        <p:blipFill rotWithShape="1">
          <a:blip r:embed="rId4" cstate="email">
            <a:extLst>
              <a:ext uri="{28A0092B-C50C-407E-A947-70E740481C1C}">
                <a14:useLocalDpi xmlns:a14="http://schemas.microsoft.com/office/drawing/2010/main"/>
              </a:ext>
            </a:extLst>
          </a:blip>
          <a:srcRect l="4625" r="17121"/>
          <a:stretch/>
        </p:blipFill>
        <p:spPr>
          <a:xfrm>
            <a:off x="686053" y="881383"/>
            <a:ext cx="7086600" cy="5100638"/>
          </a:xfrm>
          <a:prstGeom prst="rect">
            <a:avLst/>
          </a:prstGeom>
        </p:spPr>
      </p:pic>
      <p:sp>
        <p:nvSpPr>
          <p:cNvPr id="17" name="Rectángulo 16"/>
          <p:cNvSpPr/>
          <p:nvPr/>
        </p:nvSpPr>
        <p:spPr>
          <a:xfrm>
            <a:off x="8039101" y="3149100"/>
            <a:ext cx="3876674" cy="1200329"/>
          </a:xfrm>
          <a:prstGeom prst="rect">
            <a:avLst/>
          </a:prstGeom>
        </p:spPr>
        <p:txBody>
          <a:bodyPr wrap="square">
            <a:spAutoFit/>
          </a:bodyPr>
          <a:lstStyle/>
          <a:p>
            <a:pPr algn="just"/>
            <a:r>
              <a:rPr lang="es-ES" b="1" dirty="0" smtClean="0">
                <a:latin typeface="Myriad Pro Light" panose="020B0403030403020204" pitchFamily="34" charset="0"/>
              </a:rPr>
              <a:t>II Jornadas:</a:t>
            </a:r>
          </a:p>
          <a:p>
            <a:pPr algn="just"/>
            <a:r>
              <a:rPr lang="es-ES" b="1" dirty="0" smtClean="0">
                <a:latin typeface="Myriad Pro Light" panose="020B0403030403020204" pitchFamily="34" charset="0"/>
              </a:rPr>
              <a:t>Retos en la mejora genética del ovino</a:t>
            </a:r>
          </a:p>
          <a:p>
            <a:pPr algn="just"/>
            <a:endParaRPr lang="es-ES" dirty="0" smtClean="0">
              <a:latin typeface="Myriad Pro Light" panose="020B0403030403020204" pitchFamily="34" charset="0"/>
            </a:endParaRPr>
          </a:p>
          <a:p>
            <a:pPr algn="just"/>
            <a:r>
              <a:rPr lang="es-ES" dirty="0" err="1" smtClean="0">
                <a:latin typeface="Myriad Pro Light" panose="020B0403030403020204" pitchFamily="34" charset="0"/>
              </a:rPr>
              <a:t>Figán</a:t>
            </a:r>
            <a:r>
              <a:rPr lang="es-ES" dirty="0" smtClean="0">
                <a:latin typeface="Myriad Pro Light" panose="020B0403030403020204" pitchFamily="34" charset="0"/>
              </a:rPr>
              <a:t>  20 marzo 2019 </a:t>
            </a:r>
            <a:endParaRPr lang="es-ES" dirty="0">
              <a:latin typeface="Myriad Pro Light" panose="020B0403030403020204" pitchFamily="34" charset="0"/>
            </a:endParaRPr>
          </a:p>
        </p:txBody>
      </p:sp>
    </p:spTree>
    <p:extLst>
      <p:ext uri="{BB962C8B-B14F-4D97-AF65-F5344CB8AC3E}">
        <p14:creationId xmlns:p14="http://schemas.microsoft.com/office/powerpoint/2010/main" val="2097437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23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7" name="Rectángulo 16"/>
          <p:cNvSpPr/>
          <p:nvPr/>
        </p:nvSpPr>
        <p:spPr>
          <a:xfrm>
            <a:off x="8134351" y="3149100"/>
            <a:ext cx="3876674" cy="923330"/>
          </a:xfrm>
          <a:prstGeom prst="rect">
            <a:avLst/>
          </a:prstGeom>
        </p:spPr>
        <p:txBody>
          <a:bodyPr wrap="square">
            <a:spAutoFit/>
          </a:bodyPr>
          <a:lstStyle/>
          <a:p>
            <a:pPr algn="just"/>
            <a:r>
              <a:rPr lang="es-ES" b="1" dirty="0" smtClean="0">
                <a:latin typeface="Myriad Pro Light" panose="020B0403030403020204" pitchFamily="34" charset="0"/>
              </a:rPr>
              <a:t>CPIFP </a:t>
            </a:r>
            <a:r>
              <a:rPr lang="es-ES" b="1" dirty="0" err="1" smtClean="0">
                <a:latin typeface="Myriad Pro Light" panose="020B0403030403020204" pitchFamily="34" charset="0"/>
              </a:rPr>
              <a:t>Montearagón</a:t>
            </a:r>
            <a:endParaRPr lang="es-ES" b="1" dirty="0" smtClean="0">
              <a:latin typeface="Myriad Pro Light" panose="020B0403030403020204" pitchFamily="34" charset="0"/>
            </a:endParaRPr>
          </a:p>
          <a:p>
            <a:pPr algn="just"/>
            <a:endParaRPr lang="es-ES" dirty="0" smtClean="0">
              <a:latin typeface="Myriad Pro Light" panose="020B0403030403020204" pitchFamily="34" charset="0"/>
            </a:endParaRPr>
          </a:p>
          <a:p>
            <a:pPr algn="just"/>
            <a:r>
              <a:rPr lang="es-ES" dirty="0" smtClean="0">
                <a:latin typeface="Myriad Pro Light" panose="020B0403030403020204" pitchFamily="34" charset="0"/>
              </a:rPr>
              <a:t>23 mayo 2019 </a:t>
            </a:r>
            <a:endParaRPr lang="es-ES" dirty="0">
              <a:latin typeface="Myriad Pro Light" panose="020B0403030403020204" pitchFamily="34" charset="0"/>
            </a:endParaRPr>
          </a:p>
        </p:txBody>
      </p:sp>
      <p:pic>
        <p:nvPicPr>
          <p:cNvPr id="14" name="Imagen 13"/>
          <p:cNvPicPr>
            <a:picLocks noChangeAspect="1"/>
          </p:cNvPicPr>
          <p:nvPr/>
        </p:nvPicPr>
        <p:blipFill rotWithShape="1">
          <a:blip r:embed="rId4" cstate="email">
            <a:extLst>
              <a:ext uri="{28A0092B-C50C-407E-A947-70E740481C1C}">
                <a14:useLocalDpi xmlns:a14="http://schemas.microsoft.com/office/drawing/2010/main"/>
              </a:ext>
            </a:extLst>
          </a:blip>
          <a:srcRect l="22510"/>
          <a:stretch/>
        </p:blipFill>
        <p:spPr>
          <a:xfrm>
            <a:off x="686053" y="905031"/>
            <a:ext cx="7410450" cy="5210175"/>
          </a:xfrm>
          <a:prstGeom prst="rect">
            <a:avLst/>
          </a:prstGeom>
        </p:spPr>
      </p:pic>
    </p:spTree>
    <p:extLst>
      <p:ext uri="{BB962C8B-B14F-4D97-AF65-F5344CB8AC3E}">
        <p14:creationId xmlns:p14="http://schemas.microsoft.com/office/powerpoint/2010/main" val="2433464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24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7" name="Rectángulo 16"/>
          <p:cNvSpPr/>
          <p:nvPr/>
        </p:nvSpPr>
        <p:spPr>
          <a:xfrm>
            <a:off x="8134351" y="3149100"/>
            <a:ext cx="3876674" cy="1200329"/>
          </a:xfrm>
          <a:prstGeom prst="rect">
            <a:avLst/>
          </a:prstGeom>
        </p:spPr>
        <p:txBody>
          <a:bodyPr wrap="square">
            <a:spAutoFit/>
          </a:bodyPr>
          <a:lstStyle/>
          <a:p>
            <a:pPr algn="just"/>
            <a:r>
              <a:rPr lang="es-ES" b="1" dirty="0" smtClean="0">
                <a:latin typeface="Myriad Pro Light" panose="020B0403030403020204" pitchFamily="34" charset="0"/>
              </a:rPr>
              <a:t>EXPOFORGA</a:t>
            </a:r>
          </a:p>
          <a:p>
            <a:pPr algn="just"/>
            <a:r>
              <a:rPr lang="es-ES" b="1" dirty="0" smtClean="0">
                <a:latin typeface="Myriad Pro Light" panose="020B0403030403020204" pitchFamily="34" charset="0"/>
              </a:rPr>
              <a:t>Puente la Reina</a:t>
            </a:r>
          </a:p>
          <a:p>
            <a:pPr algn="just"/>
            <a:endParaRPr lang="es-ES" dirty="0" smtClean="0">
              <a:latin typeface="Myriad Pro Light" panose="020B0403030403020204" pitchFamily="34" charset="0"/>
            </a:endParaRPr>
          </a:p>
          <a:p>
            <a:pPr algn="just"/>
            <a:r>
              <a:rPr lang="es-ES" dirty="0" smtClean="0">
                <a:latin typeface="Myriad Pro Light" panose="020B0403030403020204" pitchFamily="34" charset="0"/>
              </a:rPr>
              <a:t>31 mayo 2019 </a:t>
            </a:r>
            <a:endParaRPr lang="es-ES" dirty="0">
              <a:latin typeface="Myriad Pro Light" panose="020B0403030403020204" pitchFamily="34" charset="0"/>
            </a:endParaRPr>
          </a:p>
        </p:txBody>
      </p:sp>
      <p:pic>
        <p:nvPicPr>
          <p:cNvPr id="16" name="Imagen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053" y="1071310"/>
            <a:ext cx="7386638" cy="4720784"/>
          </a:xfrm>
          <a:prstGeom prst="rect">
            <a:avLst/>
          </a:prstGeom>
        </p:spPr>
      </p:pic>
    </p:spTree>
    <p:extLst>
      <p:ext uri="{BB962C8B-B14F-4D97-AF65-F5344CB8AC3E}">
        <p14:creationId xmlns:p14="http://schemas.microsoft.com/office/powerpoint/2010/main" val="3951666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25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7" name="Rectángulo 16"/>
          <p:cNvSpPr/>
          <p:nvPr/>
        </p:nvSpPr>
        <p:spPr>
          <a:xfrm>
            <a:off x="8134351" y="3149100"/>
            <a:ext cx="3876674" cy="923330"/>
          </a:xfrm>
          <a:prstGeom prst="rect">
            <a:avLst/>
          </a:prstGeom>
        </p:spPr>
        <p:txBody>
          <a:bodyPr wrap="square">
            <a:spAutoFit/>
          </a:bodyPr>
          <a:lstStyle/>
          <a:p>
            <a:pPr algn="just"/>
            <a:r>
              <a:rPr lang="es-ES" b="1" dirty="0" smtClean="0">
                <a:latin typeface="Myriad Pro Light" panose="020B0403030403020204" pitchFamily="34" charset="0"/>
              </a:rPr>
              <a:t>Feria de </a:t>
            </a:r>
            <a:r>
              <a:rPr lang="es-ES" b="1" dirty="0" err="1" smtClean="0">
                <a:latin typeface="Myriad Pro Light" panose="020B0403030403020204" pitchFamily="34" charset="0"/>
              </a:rPr>
              <a:t>Cedrillas</a:t>
            </a:r>
            <a:r>
              <a:rPr lang="es-ES" b="1" dirty="0" smtClean="0">
                <a:latin typeface="Myriad Pro Light" panose="020B0403030403020204" pitchFamily="34" charset="0"/>
              </a:rPr>
              <a:t> (Teruel)</a:t>
            </a:r>
          </a:p>
          <a:p>
            <a:pPr algn="just"/>
            <a:endParaRPr lang="es-ES" dirty="0" smtClean="0">
              <a:latin typeface="Myriad Pro Light" panose="020B0403030403020204" pitchFamily="34" charset="0"/>
            </a:endParaRPr>
          </a:p>
          <a:p>
            <a:pPr algn="just"/>
            <a:r>
              <a:rPr lang="es-ES" dirty="0" smtClean="0">
                <a:latin typeface="Myriad Pro Light" panose="020B0403030403020204" pitchFamily="34" charset="0"/>
              </a:rPr>
              <a:t>5 octubre 2019 </a:t>
            </a:r>
            <a:endParaRPr lang="es-ES" dirty="0">
              <a:latin typeface="Myriad Pro Light" panose="020B0403030403020204" pitchFamily="34" charset="0"/>
            </a:endParaRPr>
          </a:p>
        </p:txBody>
      </p:sp>
      <p:pic>
        <p:nvPicPr>
          <p:cNvPr id="16" name="Imagen 15"/>
          <p:cNvPicPr>
            <a:picLocks noChangeAspect="1"/>
          </p:cNvPicPr>
          <p:nvPr/>
        </p:nvPicPr>
        <p:blipFill>
          <a:blip r:embed="rId4"/>
          <a:stretch>
            <a:fillRect/>
          </a:stretch>
        </p:blipFill>
        <p:spPr>
          <a:xfrm>
            <a:off x="686053" y="986924"/>
            <a:ext cx="7143497" cy="5043775"/>
          </a:xfrm>
          <a:prstGeom prst="rect">
            <a:avLst/>
          </a:prstGeom>
        </p:spPr>
      </p:pic>
    </p:spTree>
    <p:extLst>
      <p:ext uri="{BB962C8B-B14F-4D97-AF65-F5344CB8AC3E}">
        <p14:creationId xmlns:p14="http://schemas.microsoft.com/office/powerpoint/2010/main" val="5071988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26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7" name="Rectángulo 16"/>
          <p:cNvSpPr/>
          <p:nvPr/>
        </p:nvSpPr>
        <p:spPr>
          <a:xfrm>
            <a:off x="7914269" y="3149100"/>
            <a:ext cx="4096756" cy="1200329"/>
          </a:xfrm>
          <a:prstGeom prst="rect">
            <a:avLst/>
          </a:prstGeom>
        </p:spPr>
        <p:txBody>
          <a:bodyPr wrap="square">
            <a:spAutoFit/>
          </a:bodyPr>
          <a:lstStyle/>
          <a:p>
            <a:pPr algn="just"/>
            <a:r>
              <a:rPr lang="es-ES" b="1" dirty="0" smtClean="0">
                <a:latin typeface="Myriad Pro Light" panose="020B0403030403020204" pitchFamily="34" charset="0"/>
              </a:rPr>
              <a:t>Grabación del programa Unidad Móvil</a:t>
            </a:r>
          </a:p>
          <a:p>
            <a:pPr algn="just"/>
            <a:r>
              <a:rPr lang="es-ES" b="1" dirty="0" smtClean="0">
                <a:latin typeface="Myriad Pro Light" panose="020B0403030403020204" pitchFamily="34" charset="0"/>
              </a:rPr>
              <a:t>Aragón Televisión</a:t>
            </a:r>
          </a:p>
          <a:p>
            <a:pPr algn="just"/>
            <a:endParaRPr lang="es-ES" dirty="0" smtClean="0">
              <a:latin typeface="Myriad Pro Light" panose="020B0403030403020204" pitchFamily="34" charset="0"/>
            </a:endParaRPr>
          </a:p>
          <a:p>
            <a:pPr algn="just"/>
            <a:r>
              <a:rPr lang="es-ES" dirty="0">
                <a:latin typeface="Myriad Pro Light" panose="020B0403030403020204" pitchFamily="34" charset="0"/>
              </a:rPr>
              <a:t>1</a:t>
            </a:r>
            <a:r>
              <a:rPr lang="es-ES" dirty="0" smtClean="0">
                <a:latin typeface="Myriad Pro Light" panose="020B0403030403020204" pitchFamily="34" charset="0"/>
              </a:rPr>
              <a:t>3 marzo 2019 </a:t>
            </a:r>
            <a:endParaRPr lang="es-ES" dirty="0">
              <a:latin typeface="Myriad Pro Light" panose="020B0403030403020204" pitchFamily="34" charset="0"/>
            </a:endParaRPr>
          </a:p>
        </p:txBody>
      </p:sp>
      <p:pic>
        <p:nvPicPr>
          <p:cNvPr id="16" name="Imagen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353" y="914400"/>
            <a:ext cx="6867272" cy="5150454"/>
          </a:xfrm>
          <a:prstGeom prst="rect">
            <a:avLst/>
          </a:prstGeom>
        </p:spPr>
      </p:pic>
    </p:spTree>
    <p:extLst>
      <p:ext uri="{BB962C8B-B14F-4D97-AF65-F5344CB8AC3E}">
        <p14:creationId xmlns:p14="http://schemas.microsoft.com/office/powerpoint/2010/main" val="2008726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27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7" name="Rectángulo 16"/>
          <p:cNvSpPr/>
          <p:nvPr/>
        </p:nvSpPr>
        <p:spPr>
          <a:xfrm>
            <a:off x="7914269" y="3149100"/>
            <a:ext cx="4096756" cy="1477328"/>
          </a:xfrm>
          <a:prstGeom prst="rect">
            <a:avLst/>
          </a:prstGeom>
        </p:spPr>
        <p:txBody>
          <a:bodyPr wrap="square">
            <a:spAutoFit/>
          </a:bodyPr>
          <a:lstStyle/>
          <a:p>
            <a:pPr algn="just"/>
            <a:r>
              <a:rPr lang="es-ES" b="1" dirty="0" smtClean="0">
                <a:latin typeface="Myriad Pro Light" panose="020B0403030403020204" pitchFamily="34" charset="0"/>
              </a:rPr>
              <a:t>Grabación del programa Aragón en </a:t>
            </a:r>
            <a:r>
              <a:rPr lang="es-ES" b="1" dirty="0" smtClean="0">
                <a:latin typeface="Myriad Pro Light" panose="020B0403030403020204" pitchFamily="34" charset="0"/>
              </a:rPr>
              <a:t>Abierto</a:t>
            </a:r>
            <a:endParaRPr lang="es-ES" b="1" dirty="0" smtClean="0">
              <a:latin typeface="Myriad Pro Light" panose="020B0403030403020204" pitchFamily="34" charset="0"/>
            </a:endParaRPr>
          </a:p>
          <a:p>
            <a:pPr algn="just"/>
            <a:r>
              <a:rPr lang="es-ES" b="1" dirty="0" smtClean="0">
                <a:latin typeface="Myriad Pro Light" panose="020B0403030403020204" pitchFamily="34" charset="0"/>
              </a:rPr>
              <a:t>Aragón Televisión</a:t>
            </a:r>
          </a:p>
          <a:p>
            <a:pPr algn="just"/>
            <a:endParaRPr lang="es-ES" dirty="0" smtClean="0">
              <a:latin typeface="Myriad Pro Light" panose="020B0403030403020204" pitchFamily="34" charset="0"/>
            </a:endParaRPr>
          </a:p>
          <a:p>
            <a:pPr algn="just"/>
            <a:r>
              <a:rPr lang="es-ES" dirty="0" smtClean="0">
                <a:latin typeface="Myriad Pro Light" panose="020B0403030403020204" pitchFamily="34" charset="0"/>
              </a:rPr>
              <a:t>1</a:t>
            </a:r>
            <a:r>
              <a:rPr lang="es-ES" dirty="0">
                <a:latin typeface="Myriad Pro Light" panose="020B0403030403020204" pitchFamily="34" charset="0"/>
              </a:rPr>
              <a:t>1</a:t>
            </a:r>
            <a:r>
              <a:rPr lang="es-ES" dirty="0" smtClean="0">
                <a:latin typeface="Myriad Pro Light" panose="020B0403030403020204" pitchFamily="34" charset="0"/>
              </a:rPr>
              <a:t> abril 2019 </a:t>
            </a:r>
            <a:endParaRPr lang="es-ES" dirty="0">
              <a:latin typeface="Myriad Pro Light" panose="020B0403030403020204" pitchFamily="34" charset="0"/>
            </a:endParaRPr>
          </a:p>
        </p:txBody>
      </p:sp>
      <p:pic>
        <p:nvPicPr>
          <p:cNvPr id="14" name="Imagen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708" y="1105286"/>
            <a:ext cx="7368220" cy="4581139"/>
          </a:xfrm>
          <a:prstGeom prst="rect">
            <a:avLst/>
          </a:prstGeom>
        </p:spPr>
      </p:pic>
    </p:spTree>
    <p:extLst>
      <p:ext uri="{BB962C8B-B14F-4D97-AF65-F5344CB8AC3E}">
        <p14:creationId xmlns:p14="http://schemas.microsoft.com/office/powerpoint/2010/main" val="2069373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Difusión de resultados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28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7" name="Rectángulo 16"/>
          <p:cNvSpPr/>
          <p:nvPr/>
        </p:nvSpPr>
        <p:spPr>
          <a:xfrm>
            <a:off x="7228469" y="2901450"/>
            <a:ext cx="4096756" cy="923330"/>
          </a:xfrm>
          <a:prstGeom prst="rect">
            <a:avLst/>
          </a:prstGeom>
        </p:spPr>
        <p:txBody>
          <a:bodyPr wrap="square">
            <a:spAutoFit/>
          </a:bodyPr>
          <a:lstStyle/>
          <a:p>
            <a:pPr algn="just"/>
            <a:r>
              <a:rPr lang="es-ES" b="1" dirty="0" smtClean="0">
                <a:latin typeface="Myriad Pro Light" panose="020B0403030403020204" pitchFamily="34" charset="0"/>
              </a:rPr>
              <a:t>Heraldo de Aragón</a:t>
            </a:r>
          </a:p>
          <a:p>
            <a:pPr algn="just"/>
            <a:endParaRPr lang="es-ES" dirty="0" smtClean="0">
              <a:latin typeface="Myriad Pro Light" panose="020B0403030403020204" pitchFamily="34" charset="0"/>
            </a:endParaRPr>
          </a:p>
          <a:p>
            <a:pPr algn="just"/>
            <a:r>
              <a:rPr lang="es-ES" dirty="0" smtClean="0">
                <a:latin typeface="Myriad Pro Light" panose="020B0403030403020204" pitchFamily="34" charset="0"/>
              </a:rPr>
              <a:t>21 marzo 2019 </a:t>
            </a:r>
            <a:endParaRPr lang="es-ES" dirty="0">
              <a:latin typeface="Myriad Pro Light" panose="020B0403030403020204" pitchFamily="34" charset="0"/>
            </a:endParaRPr>
          </a:p>
        </p:txBody>
      </p:sp>
      <p:pic>
        <p:nvPicPr>
          <p:cNvPr id="16" name="Imagen 15"/>
          <p:cNvPicPr/>
          <p:nvPr/>
        </p:nvPicPr>
        <p:blipFill>
          <a:blip r:embed="rId4"/>
          <a:stretch>
            <a:fillRect/>
          </a:stretch>
        </p:blipFill>
        <p:spPr>
          <a:xfrm>
            <a:off x="806320" y="628554"/>
            <a:ext cx="5394455" cy="5603306"/>
          </a:xfrm>
          <a:prstGeom prst="rect">
            <a:avLst/>
          </a:prstGeom>
        </p:spPr>
      </p:pic>
    </p:spTree>
    <p:extLst>
      <p:ext uri="{BB962C8B-B14F-4D97-AF65-F5344CB8AC3E}">
        <p14:creationId xmlns:p14="http://schemas.microsoft.com/office/powerpoint/2010/main" val="2220205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39410"/>
            <a:ext cx="8244604"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Conclusiones</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1124026" cy="400110"/>
          </a:xfrm>
          <a:prstGeom prst="rect">
            <a:avLst/>
          </a:prstGeom>
          <a:noFill/>
        </p:spPr>
        <p:txBody>
          <a:bodyPr wrap="none" rtlCol="0">
            <a:spAutoFit/>
          </a:bodyPr>
          <a:lstStyle/>
          <a:p>
            <a:r>
              <a:rPr lang="es-ES" sz="2000" b="1" dirty="0" smtClean="0">
                <a:latin typeface="Myriad Pro Light" panose="020B0403030403020204" pitchFamily="34" charset="0"/>
              </a:rPr>
              <a:t>29 </a:t>
            </a:r>
            <a:r>
              <a:rPr lang="es-ES" sz="2000" b="1" dirty="0">
                <a:latin typeface="Myriad Pro Light" panose="020B0403030403020204" pitchFamily="34" charset="0"/>
              </a:rPr>
              <a:t>de 30</a:t>
            </a:r>
          </a:p>
        </p:txBody>
      </p:sp>
      <p:grpSp>
        <p:nvGrpSpPr>
          <p:cNvPr id="9" name="Grupo 8"/>
          <p:cNvGrpSpPr/>
          <p:nvPr/>
        </p:nvGrpSpPr>
        <p:grpSpPr>
          <a:xfrm>
            <a:off x="686053" y="6271497"/>
            <a:ext cx="2518613" cy="455135"/>
            <a:chOff x="686053" y="6271497"/>
            <a:chExt cx="2518613" cy="455135"/>
          </a:xfrm>
        </p:grpSpPr>
        <p:sp>
          <p:nvSpPr>
            <p:cNvPr id="13" name="Rectángulo 12">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4" name="Rectángulo 13"/>
          <p:cNvSpPr/>
          <p:nvPr/>
        </p:nvSpPr>
        <p:spPr>
          <a:xfrm>
            <a:off x="717690" y="1019175"/>
            <a:ext cx="10333826" cy="5078313"/>
          </a:xfrm>
          <a:prstGeom prst="rect">
            <a:avLst/>
          </a:prstGeom>
        </p:spPr>
        <p:txBody>
          <a:bodyPr wrap="square">
            <a:spAutoFit/>
          </a:bodyPr>
          <a:lstStyle/>
          <a:p>
            <a:pPr marL="285750" indent="-285750" algn="just">
              <a:buFont typeface="Arial" panose="020B0604020202020204" pitchFamily="34" charset="0"/>
              <a:buChar char="•"/>
            </a:pPr>
            <a:r>
              <a:rPr lang="es-ES" dirty="0" smtClean="0">
                <a:latin typeface="Myriad Pro Light" panose="020B0403030403020204" pitchFamily="34" charset="0"/>
              </a:rPr>
              <a:t>Se han conseguido los objetivos buscados con el proyecto.</a:t>
            </a: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El dispositivo es capaz de estimar el peso de corderos de raza Rasa Aragonesa con un error inferior al 5% mediante una fotografía 3D cenital del mismo.</a:t>
            </a: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El precio del hardware del dispositivo no supera los 1.300 €. Esto es debido principalmente a la necesidad de disponer un ordenador portátil, que puede ser utilizado para otras actividades.</a:t>
            </a: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Se abre un camino a desarrollar mediante software otra serie de herramientas que faciliten la toma de imágenes para la estimación del peso. Entre ellas se pueden destacar la posibilidad de tomar imágenes de corderos pegados a una valla o pegados a otros corderos.</a:t>
            </a: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El futuro de esta aplicación está en poder realizar la estimación mediante un </a:t>
            </a:r>
            <a:r>
              <a:rPr lang="es-ES" dirty="0" smtClean="0">
                <a:latin typeface="Myriad Pro Light" panose="020B0403030403020204" pitchFamily="34" charset="0"/>
              </a:rPr>
              <a:t>Smartphone </a:t>
            </a:r>
            <a:r>
              <a:rPr lang="es-ES" dirty="0" smtClean="0">
                <a:latin typeface="Myriad Pro Light" panose="020B0403030403020204" pitchFamily="34" charset="0"/>
              </a:rPr>
              <a:t>con cámara 2D, lo cual abarataría más los dispositivos necesarios para que el ganadero pueda realizar la estimación </a:t>
            </a:r>
            <a:r>
              <a:rPr lang="es-ES" dirty="0" smtClean="0">
                <a:latin typeface="Myriad Pro Light" panose="020B0403030403020204" pitchFamily="34" charset="0"/>
              </a:rPr>
              <a:t>del peso.</a:t>
            </a:r>
            <a:endParaRPr lang="es-ES" dirty="0">
              <a:latin typeface="Myriad Pro Light" panose="020B0403030403020204" pitchFamily="34" charset="0"/>
            </a:endParaRPr>
          </a:p>
        </p:txBody>
      </p:sp>
    </p:spTree>
    <p:extLst>
      <p:ext uri="{BB962C8B-B14F-4D97-AF65-F5344CB8AC3E}">
        <p14:creationId xmlns:p14="http://schemas.microsoft.com/office/powerpoint/2010/main" val="3074079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4906315" cy="523220"/>
          </a:xfrm>
          <a:prstGeom prst="rect">
            <a:avLst/>
          </a:prstGeom>
          <a:noFill/>
        </p:spPr>
        <p:txBody>
          <a:bodyPr wrap="square" rtlCol="0">
            <a:spAutoFit/>
          </a:bodyPr>
          <a:lstStyle/>
          <a:p>
            <a:r>
              <a:rPr lang="es-ES" sz="2800" b="1" dirty="0" smtClean="0">
                <a:solidFill>
                  <a:srgbClr val="E98A54"/>
                </a:solidFill>
                <a:latin typeface="Myriad Pro" panose="020B0503030403020204" pitchFamily="34" charset="0"/>
              </a:rPr>
              <a:t>Objetivo</a:t>
            </a:r>
            <a:endParaRPr lang="es-ES" sz="2800" b="1" dirty="0">
              <a:solidFill>
                <a:srgbClr val="E98A5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3</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sp>
        <p:nvSpPr>
          <p:cNvPr id="4" name="Rectángulo 3"/>
          <p:cNvSpPr/>
          <p:nvPr/>
        </p:nvSpPr>
        <p:spPr>
          <a:xfrm>
            <a:off x="1276350" y="1485581"/>
            <a:ext cx="9854565" cy="1938992"/>
          </a:xfrm>
          <a:prstGeom prst="rect">
            <a:avLst/>
          </a:prstGeom>
        </p:spPr>
        <p:txBody>
          <a:bodyPr wrap="square">
            <a:spAutoFit/>
          </a:bodyPr>
          <a:lstStyle/>
          <a:p>
            <a:pPr algn="ctr"/>
            <a:r>
              <a:rPr lang="es-ES" sz="2400" dirty="0" smtClean="0">
                <a:latin typeface="Myriad Pro Light" panose="020B0403030403020204" pitchFamily="34" charset="0"/>
              </a:rPr>
              <a:t>Diseño y desarrollo de un sistema de pesaje de corderos de raza Rasa Aragonesa mediante imágenes 3D</a:t>
            </a:r>
            <a:endParaRPr lang="es-ES" sz="2400" dirty="0">
              <a:latin typeface="Myriad Pro Light" panose="020B0403030403020204" pitchFamily="34" charset="0"/>
            </a:endParaRPr>
          </a:p>
          <a:p>
            <a:pPr marL="285750" indent="-285750" algn="ctr">
              <a:buFont typeface="Arial" panose="020B0604020202020204" pitchFamily="34" charset="0"/>
              <a:buChar char="•"/>
            </a:pPr>
            <a:endParaRPr lang="es-ES" sz="2400" dirty="0">
              <a:latin typeface="Myriad Pro Light" panose="020B0403030403020204" pitchFamily="34" charset="0"/>
            </a:endParaRPr>
          </a:p>
          <a:p>
            <a:pPr marL="285750" indent="-285750" algn="ctr">
              <a:buFont typeface="Arial" panose="020B0604020202020204" pitchFamily="34" charset="0"/>
              <a:buChar char="•"/>
            </a:pPr>
            <a:endParaRPr lang="es-ES" sz="2400" dirty="0">
              <a:latin typeface="Myriad Pro Light" panose="020B0403030403020204" pitchFamily="34" charset="0"/>
            </a:endParaRPr>
          </a:p>
          <a:p>
            <a:pPr marL="285750" indent="-285750" algn="ctr">
              <a:buFont typeface="Arial" panose="020B0604020202020204" pitchFamily="34" charset="0"/>
              <a:buChar char="•"/>
            </a:pPr>
            <a:endParaRPr lang="es-ES" sz="2400" dirty="0">
              <a:latin typeface="Myriad Pro Light" panose="020B0403030403020204" pitchFamily="34" charset="0"/>
            </a:endParaRPr>
          </a:p>
        </p:txBody>
      </p:sp>
      <p:pic>
        <p:nvPicPr>
          <p:cNvPr id="16" name="Imagen 15">
            <a:extLst>
              <a:ext uri="{FF2B5EF4-FFF2-40B4-BE49-F238E27FC236}">
                <a16:creationId xmlns:a16="http://schemas.microsoft.com/office/drawing/2014/main" id="{C2E44CD7-CD0D-7840-B6A9-D0331DF2A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 y="3416498"/>
            <a:ext cx="2785566" cy="2088952"/>
          </a:xfrm>
          <a:prstGeom prst="rect">
            <a:avLst/>
          </a:prstGeom>
        </p:spPr>
      </p:pic>
      <p:pic>
        <p:nvPicPr>
          <p:cNvPr id="18" name="Imagen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09925" y="3415826"/>
            <a:ext cx="2485383" cy="2089623"/>
          </a:xfrm>
          <a:prstGeom prst="rect">
            <a:avLst/>
          </a:prstGeom>
        </p:spPr>
      </p:pic>
      <p:pic>
        <p:nvPicPr>
          <p:cNvPr id="19" name="Imagen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2561" y="3424573"/>
            <a:ext cx="2773664" cy="2080875"/>
          </a:xfrm>
          <a:prstGeom prst="rect">
            <a:avLst/>
          </a:prstGeom>
        </p:spPr>
      </p:pic>
      <p:pic>
        <p:nvPicPr>
          <p:cNvPr id="20" name="Imagen 19">
            <a:extLst>
              <a:ext uri="{FF2B5EF4-FFF2-40B4-BE49-F238E27FC236}">
                <a16:creationId xmlns:a16="http://schemas.microsoft.com/office/drawing/2014/main" id="{F448E099-8F8B-0048-970C-69C8824B2BB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77251" y="3424240"/>
            <a:ext cx="3254792" cy="2081207"/>
          </a:xfrm>
          <a:prstGeom prst="rect">
            <a:avLst/>
          </a:prstGeom>
        </p:spPr>
      </p:pic>
      <p:grpSp>
        <p:nvGrpSpPr>
          <p:cNvPr id="3" name="Grupo 2"/>
          <p:cNvGrpSpPr/>
          <p:nvPr/>
        </p:nvGrpSpPr>
        <p:grpSpPr>
          <a:xfrm>
            <a:off x="686053" y="6271497"/>
            <a:ext cx="2518613" cy="455135"/>
            <a:chOff x="686053" y="6271497"/>
            <a:chExt cx="2518613" cy="455135"/>
          </a:xfrm>
        </p:grpSpPr>
        <p:sp>
          <p:nvSpPr>
            <p:cNvPr id="22" name="Rectángulo 21">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23" name="Imagen 22">
              <a:extLst>
                <a:ext uri="{FF2B5EF4-FFF2-40B4-BE49-F238E27FC236}">
                  <a16:creationId xmlns:a16="http://schemas.microsoft.com/office/drawing/2014/main" id="{48F562D6-2BD6-F54A-AEFA-07039A808845}"/>
                </a:ext>
              </a:extLst>
            </p:cNvPr>
            <p:cNvPicPr>
              <a:picLocks noChangeAspect="1"/>
            </p:cNvPicPr>
            <p:nvPr/>
          </p:nvPicPr>
          <p:blipFill>
            <a:blip r:embed="rId7"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Tree>
    <p:extLst>
      <p:ext uri="{BB962C8B-B14F-4D97-AF65-F5344CB8AC3E}">
        <p14:creationId xmlns:p14="http://schemas.microsoft.com/office/powerpoint/2010/main" val="2956183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04962" y="3096310"/>
            <a:ext cx="8848725" cy="1446550"/>
          </a:xfrm>
          <a:prstGeom prst="rect">
            <a:avLst/>
          </a:prstGeom>
        </p:spPr>
        <p:txBody>
          <a:bodyPr wrap="square">
            <a:spAutoFit/>
          </a:bodyPr>
          <a:lstStyle/>
          <a:p>
            <a:pPr algn="ctr"/>
            <a:r>
              <a:rPr lang="es-ES" sz="3200" spc="-5" dirty="0" smtClean="0">
                <a:latin typeface="Myriad Pro" panose="020B0503030403020204" pitchFamily="34" charset="0"/>
                <a:ea typeface="Calibri" panose="020F0502020204030204" pitchFamily="34" charset="0"/>
                <a:cs typeface="Times New Roman" panose="02020603050405020304" pitchFamily="18" charset="0"/>
              </a:rPr>
              <a:t>Mejora </a:t>
            </a:r>
            <a:r>
              <a:rPr lang="es-ES" sz="3200" spc="-5" dirty="0">
                <a:latin typeface="Myriad Pro" panose="020B0503030403020204" pitchFamily="34" charset="0"/>
                <a:ea typeface="Calibri" panose="020F0502020204030204" pitchFamily="34" charset="0"/>
                <a:cs typeface="Times New Roman" panose="02020603050405020304" pitchFamily="18" charset="0"/>
              </a:rPr>
              <a:t>de la competitividad de las explotaciones ganaderas de raza Rasa </a:t>
            </a:r>
            <a:r>
              <a:rPr lang="es-ES" sz="3200" spc="-5" dirty="0" smtClean="0">
                <a:latin typeface="Myriad Pro" panose="020B0503030403020204" pitchFamily="34" charset="0"/>
                <a:ea typeface="Calibri" panose="020F0502020204030204" pitchFamily="34" charset="0"/>
                <a:cs typeface="Times New Roman" panose="02020603050405020304" pitchFamily="18" charset="0"/>
              </a:rPr>
              <a:t>Aragonesa</a:t>
            </a:r>
          </a:p>
          <a:p>
            <a:pPr algn="ctr"/>
            <a:r>
              <a:rPr lang="es-ES" sz="2400" spc="-5" dirty="0" smtClean="0">
                <a:latin typeface="Myriad Pro" panose="020B0503030403020204" pitchFamily="34" charset="0"/>
                <a:cs typeface="Times New Roman" panose="02020603050405020304" pitchFamily="18" charset="0"/>
              </a:rPr>
              <a:t>GCP 2017 2700</a:t>
            </a:r>
            <a:endParaRPr lang="es-ES" sz="2400" dirty="0">
              <a:latin typeface="Myriad Pro" panose="020B0503030403020204" pitchFamily="34" charset="0"/>
            </a:endParaRPr>
          </a:p>
        </p:txBody>
      </p:sp>
      <p:pic>
        <p:nvPicPr>
          <p:cNvPr id="5" name="Imagen 4"/>
          <p:cNvPicPr>
            <a:picLocks noChangeAspect="1"/>
          </p:cNvPicPr>
          <p:nvPr/>
        </p:nvPicPr>
        <p:blipFill>
          <a:blip r:embed="rId2"/>
          <a:stretch>
            <a:fillRect/>
          </a:stretch>
        </p:blipFill>
        <p:spPr>
          <a:xfrm>
            <a:off x="9626647" y="6027638"/>
            <a:ext cx="1835055" cy="402371"/>
          </a:xfrm>
          <a:prstGeom prst="rect">
            <a:avLst/>
          </a:prstGeom>
        </p:spPr>
      </p:pic>
      <p:sp>
        <p:nvSpPr>
          <p:cNvPr id="7" name="Rectángulo 6"/>
          <p:cNvSpPr/>
          <p:nvPr/>
        </p:nvSpPr>
        <p:spPr>
          <a:xfrm>
            <a:off x="1028700" y="538460"/>
            <a:ext cx="10001250" cy="1938992"/>
          </a:xfrm>
          <a:prstGeom prst="rect">
            <a:avLst/>
          </a:prstGeom>
        </p:spPr>
        <p:txBody>
          <a:bodyPr wrap="square">
            <a:spAutoFit/>
          </a:bodyPr>
          <a:lstStyle/>
          <a:p>
            <a:pPr algn="ctr"/>
            <a:r>
              <a:rPr lang="es-ES" sz="2400" dirty="0">
                <a:latin typeface="Myriad Pro" panose="020B0503030403020204" pitchFamily="34" charset="0"/>
              </a:rPr>
              <a:t>S</a:t>
            </a:r>
            <a:r>
              <a:rPr lang="es-ES" sz="2400" dirty="0" smtClean="0">
                <a:latin typeface="Myriad Pro" panose="020B0503030403020204" pitchFamily="34" charset="0"/>
              </a:rPr>
              <a:t>ubvenciones </a:t>
            </a:r>
            <a:r>
              <a:rPr lang="es-ES" sz="2400" dirty="0">
                <a:latin typeface="Myriad Pro" panose="020B0503030403020204" pitchFamily="34" charset="0"/>
              </a:rPr>
              <a:t>de apoyo a acciones de cooperación de agentes del sector agrario, en el marco del Programa de Desarrollo Rural para Aragón </a:t>
            </a:r>
            <a:r>
              <a:rPr lang="es-ES" sz="2400" dirty="0" smtClean="0">
                <a:latin typeface="Myriad Pro" panose="020B0503030403020204" pitchFamily="34" charset="0"/>
              </a:rPr>
              <a:t>2014-2020</a:t>
            </a:r>
          </a:p>
          <a:p>
            <a:pPr algn="ctr"/>
            <a:endParaRPr lang="es-ES" sz="2400" dirty="0" smtClean="0">
              <a:latin typeface="Myriad Pro" panose="020B0503030403020204" pitchFamily="34" charset="0"/>
            </a:endParaRPr>
          </a:p>
          <a:p>
            <a:pPr algn="ctr"/>
            <a:r>
              <a:rPr lang="es-ES" sz="2400" dirty="0" smtClean="0">
                <a:latin typeface="Myriad Pro" panose="020B0503030403020204" pitchFamily="34" charset="0"/>
              </a:rPr>
              <a:t>Año 2017</a:t>
            </a:r>
          </a:p>
          <a:p>
            <a:pPr algn="ctr"/>
            <a:endParaRPr lang="es-ES" sz="2400" dirty="0">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123950" y="6027638"/>
            <a:ext cx="1685925" cy="649648"/>
          </a:xfrm>
          <a:prstGeom prst="rect">
            <a:avLst/>
          </a:prstGeom>
        </p:spPr>
      </p:pic>
    </p:spTree>
    <p:extLst>
      <p:ext uri="{BB962C8B-B14F-4D97-AF65-F5344CB8AC3E}">
        <p14:creationId xmlns:p14="http://schemas.microsoft.com/office/powerpoint/2010/main" val="2686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4906315"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E</a:t>
            </a:r>
            <a:r>
              <a:rPr lang="es-ES" sz="2800" b="1" dirty="0" smtClean="0">
                <a:solidFill>
                  <a:srgbClr val="E98A54"/>
                </a:solidFill>
                <a:latin typeface="Myriad Pro" panose="020B0503030403020204" pitchFamily="34" charset="0"/>
              </a:rPr>
              <a:t>l </a:t>
            </a:r>
            <a:r>
              <a:rPr lang="es-ES" sz="2800" b="1" dirty="0">
                <a:solidFill>
                  <a:srgbClr val="E98A54"/>
                </a:solidFill>
                <a:latin typeface="Myriad Pro" panose="020B0503030403020204" pitchFamily="34" charset="0"/>
              </a:rPr>
              <a:t>problema</a:t>
            </a:r>
          </a:p>
          <a:p>
            <a:endParaRPr lang="es-ES" sz="2000" dirty="0">
              <a:solidFill>
                <a:srgbClr val="015095"/>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4</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5476" y="3236140"/>
            <a:ext cx="2969211" cy="2969211"/>
          </a:xfrm>
          <a:prstGeom prst="ellipse">
            <a:avLst/>
          </a:prstGeom>
          <a:ln w="76200">
            <a:solidFill>
              <a:schemeClr val="bg1">
                <a:lumMod val="85000"/>
                <a:alpha val="70000"/>
              </a:schemeClr>
            </a:solidFill>
          </a:ln>
        </p:spPr>
      </p:pic>
      <p:pic>
        <p:nvPicPr>
          <p:cNvPr id="14" name="Imagen 13">
            <a:extLst>
              <a:ext uri="{FF2B5EF4-FFF2-40B4-BE49-F238E27FC236}">
                <a16:creationId xmlns:a16="http://schemas.microsoft.com/office/drawing/2014/main" id="{C2E44CD7-CD0D-7840-B6A9-D0331DF2A8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5538" y="921438"/>
            <a:ext cx="2883568" cy="2162446"/>
          </a:xfrm>
          <a:prstGeom prst="rect">
            <a:avLst/>
          </a:prstGeom>
        </p:spPr>
      </p:pic>
      <p:sp>
        <p:nvSpPr>
          <p:cNvPr id="15" name="Rectángulo 14"/>
          <p:cNvSpPr/>
          <p:nvPr/>
        </p:nvSpPr>
        <p:spPr>
          <a:xfrm>
            <a:off x="717690" y="1019175"/>
            <a:ext cx="6342338" cy="4801314"/>
          </a:xfrm>
          <a:prstGeom prst="rect">
            <a:avLst/>
          </a:prstGeom>
        </p:spPr>
        <p:txBody>
          <a:bodyPr wrap="square">
            <a:spAutoFit/>
          </a:bodyPr>
          <a:lstStyle/>
          <a:p>
            <a:pPr marL="285750" indent="-285750" algn="just">
              <a:buFont typeface="Arial" panose="020B0604020202020204" pitchFamily="34" charset="0"/>
              <a:buChar char="•"/>
            </a:pPr>
            <a:r>
              <a:rPr lang="es-ES" dirty="0">
                <a:latin typeface="Myriad Pro Light" panose="020B0403030403020204" pitchFamily="34" charset="0"/>
              </a:rPr>
              <a:t>El pesaje es beneficioso para las explotaciones de cara a controlar el crecimiento y la mejora genética de los </a:t>
            </a:r>
            <a:r>
              <a:rPr lang="es-ES" dirty="0" smtClean="0">
                <a:latin typeface="Myriad Pro Light" panose="020B0403030403020204" pitchFamily="34" charset="0"/>
              </a:rPr>
              <a:t>corderos.</a:t>
            </a: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Los medios a disposición de los ganaderos no son los adecuados para una correcta estimación del peso.</a:t>
            </a: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Esto trae consigo una doble problemática que afecta de forma importante a la rentabilidad económica de la explotación:</a:t>
            </a:r>
          </a:p>
          <a:p>
            <a:pPr marL="285750" indent="-285750" algn="just">
              <a:buFont typeface="Arial" panose="020B0604020202020204" pitchFamily="34" charset="0"/>
              <a:buChar char="•"/>
            </a:pPr>
            <a:endParaRPr lang="es-ES" dirty="0">
              <a:latin typeface="Myriad Pro Light" panose="020B0403030403020204" pitchFamily="34" charset="0"/>
            </a:endParaRPr>
          </a:p>
          <a:p>
            <a:pPr marL="742950" lvl="1" indent="-285750" algn="just">
              <a:buFont typeface="Arial" panose="020B0604020202020204" pitchFamily="34" charset="0"/>
              <a:buChar char="•"/>
            </a:pPr>
            <a:r>
              <a:rPr lang="es-ES" dirty="0" smtClean="0">
                <a:latin typeface="Myriad Pro Light" panose="020B0403030403020204" pitchFamily="34" charset="0"/>
              </a:rPr>
              <a:t>Envío de corderos a la empresa comercializadora fuera del peso óptimo.</a:t>
            </a:r>
          </a:p>
          <a:p>
            <a:pPr marL="742950" lvl="1" indent="-285750" algn="just">
              <a:buFont typeface="Arial" panose="020B0604020202020204" pitchFamily="34" charset="0"/>
              <a:buChar char="•"/>
            </a:pPr>
            <a:endParaRPr lang="es-ES" dirty="0">
              <a:latin typeface="Myriad Pro Light" panose="020B0403030403020204" pitchFamily="34" charset="0"/>
            </a:endParaRPr>
          </a:p>
          <a:p>
            <a:pPr marL="742950" lvl="1" indent="-285750" algn="just">
              <a:buFont typeface="Arial" panose="020B0604020202020204" pitchFamily="34" charset="0"/>
              <a:buChar char="•"/>
            </a:pPr>
            <a:r>
              <a:rPr lang="es-ES" dirty="0" smtClean="0">
                <a:latin typeface="Myriad Pro Light" panose="020B0403030403020204" pitchFamily="34" charset="0"/>
              </a:rPr>
              <a:t>Pérdida de corderos por no trabajar correctamente la capacidad maternal.</a:t>
            </a: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p:txBody>
      </p:sp>
      <p:grpSp>
        <p:nvGrpSpPr>
          <p:cNvPr id="17" name="Grupo 16"/>
          <p:cNvGrpSpPr/>
          <p:nvPr/>
        </p:nvGrpSpPr>
        <p:grpSpPr>
          <a:xfrm>
            <a:off x="686053" y="6271497"/>
            <a:ext cx="2518613" cy="455135"/>
            <a:chOff x="686053" y="6271497"/>
            <a:chExt cx="2518613" cy="455135"/>
          </a:xfrm>
        </p:grpSpPr>
        <p:sp>
          <p:nvSpPr>
            <p:cNvPr id="19" name="Rectángulo 18">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20" name="Imagen 19">
              <a:extLst>
                <a:ext uri="{FF2B5EF4-FFF2-40B4-BE49-F238E27FC236}">
                  <a16:creationId xmlns:a16="http://schemas.microsoft.com/office/drawing/2014/main" id="{48F562D6-2BD6-F54A-AEFA-07039A808845}"/>
                </a:ext>
              </a:extLst>
            </p:cNvPr>
            <p:cNvPicPr>
              <a:picLocks noChangeAspect="1"/>
            </p:cNvPicPr>
            <p:nvPr/>
          </p:nvPicPr>
          <p:blipFill>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Tree>
    <p:extLst>
      <p:ext uri="{BB962C8B-B14F-4D97-AF65-F5344CB8AC3E}">
        <p14:creationId xmlns:p14="http://schemas.microsoft.com/office/powerpoint/2010/main" val="4108510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7828292"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C</a:t>
            </a:r>
            <a:r>
              <a:rPr lang="es-ES" sz="2800" b="1" dirty="0" smtClean="0">
                <a:solidFill>
                  <a:srgbClr val="E98A54"/>
                </a:solidFill>
                <a:latin typeface="Myriad Pro" panose="020B0503030403020204" pitchFamily="34" charset="0"/>
              </a:rPr>
              <a:t>uantificación económica de un correcto pesaje</a:t>
            </a:r>
            <a:endParaRPr lang="es-ES" sz="2800" b="1" dirty="0">
              <a:solidFill>
                <a:srgbClr val="E98A54"/>
              </a:solidFill>
              <a:latin typeface="Myriad Pro" panose="020B0503030403020204" pitchFamily="34" charset="0"/>
            </a:endParaRPr>
          </a:p>
          <a:p>
            <a:endParaRPr lang="es-ES" sz="2000" dirty="0">
              <a:solidFill>
                <a:srgbClr val="235894"/>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5</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sp>
        <p:nvSpPr>
          <p:cNvPr id="24" name="Rectángulo 23"/>
          <p:cNvSpPr/>
          <p:nvPr/>
        </p:nvSpPr>
        <p:spPr>
          <a:xfrm>
            <a:off x="0" y="1352410"/>
            <a:ext cx="12192000" cy="4153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5" name="Conector recto 24"/>
          <p:cNvCxnSpPr/>
          <p:nvPr/>
        </p:nvCxnSpPr>
        <p:spPr>
          <a:xfrm>
            <a:off x="6096000" y="1683834"/>
            <a:ext cx="0" cy="34791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a 3"/>
          <p:cNvGraphicFramePr>
            <a:graphicFrameLocks noGrp="1"/>
          </p:cNvGraphicFramePr>
          <p:nvPr>
            <p:extLst>
              <p:ext uri="{D42A27DB-BD31-4B8C-83A1-F6EECF244321}">
                <p14:modId xmlns:p14="http://schemas.microsoft.com/office/powerpoint/2010/main" val="1405305455"/>
              </p:ext>
            </p:extLst>
          </p:nvPr>
        </p:nvGraphicFramePr>
        <p:xfrm>
          <a:off x="251901" y="2161552"/>
          <a:ext cx="5592198" cy="1797130"/>
        </p:xfrm>
        <a:graphic>
          <a:graphicData uri="http://schemas.openxmlformats.org/drawingml/2006/table">
            <a:tbl>
              <a:tblPr firstRow="1" firstCol="1" bandRow="1">
                <a:tableStyleId>{5C22544A-7EE6-4342-B048-85BDC9FD1C3A}</a:tableStyleId>
              </a:tblPr>
              <a:tblGrid>
                <a:gridCol w="1170878">
                  <a:extLst>
                    <a:ext uri="{9D8B030D-6E8A-4147-A177-3AD203B41FA5}">
                      <a16:colId xmlns:a16="http://schemas.microsoft.com/office/drawing/2014/main" val="2836522718"/>
                    </a:ext>
                  </a:extLst>
                </a:gridCol>
                <a:gridCol w="1293542">
                  <a:extLst>
                    <a:ext uri="{9D8B030D-6E8A-4147-A177-3AD203B41FA5}">
                      <a16:colId xmlns:a16="http://schemas.microsoft.com/office/drawing/2014/main" val="69291893"/>
                    </a:ext>
                  </a:extLst>
                </a:gridCol>
                <a:gridCol w="1382751">
                  <a:extLst>
                    <a:ext uri="{9D8B030D-6E8A-4147-A177-3AD203B41FA5}">
                      <a16:colId xmlns:a16="http://schemas.microsoft.com/office/drawing/2014/main" val="296681769"/>
                    </a:ext>
                  </a:extLst>
                </a:gridCol>
                <a:gridCol w="1745027">
                  <a:extLst>
                    <a:ext uri="{9D8B030D-6E8A-4147-A177-3AD203B41FA5}">
                      <a16:colId xmlns:a16="http://schemas.microsoft.com/office/drawing/2014/main" val="2580568587"/>
                    </a:ext>
                  </a:extLst>
                </a:gridCol>
              </a:tblGrid>
              <a:tr h="424486">
                <a:tc>
                  <a:txBody>
                    <a:bodyPr/>
                    <a:lstStyle/>
                    <a:p>
                      <a:pPr algn="ctr">
                        <a:lnSpc>
                          <a:spcPct val="115000"/>
                        </a:lnSpc>
                        <a:spcBef>
                          <a:spcPts val="600"/>
                        </a:spcBef>
                        <a:spcAft>
                          <a:spcPts val="600"/>
                        </a:spcAft>
                      </a:pPr>
                      <a:r>
                        <a:rPr lang="es-ES" sz="1800" dirty="0">
                          <a:solidFill>
                            <a:schemeClr val="tx1"/>
                          </a:solidFill>
                          <a:effectLst/>
                          <a:latin typeface="Myriad Pro" panose="020B0503030403020204" pitchFamily="34" charset="0"/>
                        </a:rPr>
                        <a:t>Kg vivo</a:t>
                      </a:r>
                      <a:endParaRPr lang="es-ES" sz="180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AC090"/>
                    </a:solidFill>
                  </a:tcPr>
                </a:tc>
                <a:tc>
                  <a:txBody>
                    <a:bodyPr/>
                    <a:lstStyle/>
                    <a:p>
                      <a:pPr algn="ctr">
                        <a:lnSpc>
                          <a:spcPct val="115000"/>
                        </a:lnSpc>
                        <a:spcBef>
                          <a:spcPts val="600"/>
                        </a:spcBef>
                        <a:spcAft>
                          <a:spcPts val="600"/>
                        </a:spcAft>
                      </a:pPr>
                      <a:r>
                        <a:rPr lang="es-ES" sz="1800" b="1" kern="1200" dirty="0">
                          <a:solidFill>
                            <a:schemeClr val="tx1"/>
                          </a:solidFill>
                          <a:effectLst/>
                          <a:latin typeface="Myriad Pro Light" panose="020B0403030403020204" pitchFamily="34" charset="0"/>
                          <a:ea typeface="Calibri" panose="020F0502020204030204" pitchFamily="34" charset="0"/>
                          <a:cs typeface="Times New Roman" panose="02020603050405020304" pitchFamily="18" charset="0"/>
                        </a:rPr>
                        <a:t>Kg canal</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AC090"/>
                    </a:solidFill>
                  </a:tcPr>
                </a:tc>
                <a:tc>
                  <a:txBody>
                    <a:bodyPr/>
                    <a:lstStyle/>
                    <a:p>
                      <a:pPr algn="ctr">
                        <a:lnSpc>
                          <a:spcPct val="115000"/>
                        </a:lnSpc>
                        <a:spcBef>
                          <a:spcPts val="600"/>
                        </a:spcBef>
                        <a:spcAft>
                          <a:spcPts val="600"/>
                        </a:spcAft>
                      </a:pPr>
                      <a:r>
                        <a:rPr lang="es-ES" sz="1800" b="1" kern="1200" dirty="0">
                          <a:solidFill>
                            <a:schemeClr val="tx1"/>
                          </a:solidFill>
                          <a:effectLst/>
                          <a:latin typeface="Myriad Pro Light" panose="020B0403030403020204" pitchFamily="34" charset="0"/>
                          <a:ea typeface="Calibri" panose="020F0502020204030204" pitchFamily="34" charset="0"/>
                          <a:cs typeface="Times New Roman" panose="02020603050405020304" pitchFamily="18" charset="0"/>
                        </a:rPr>
                        <a:t>€ compra</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AC090"/>
                    </a:solidFill>
                  </a:tcPr>
                </a:tc>
                <a:tc>
                  <a:txBody>
                    <a:bodyPr/>
                    <a:lstStyle/>
                    <a:p>
                      <a:pPr algn="ctr">
                        <a:lnSpc>
                          <a:spcPct val="115000"/>
                        </a:lnSpc>
                        <a:spcBef>
                          <a:spcPts val="600"/>
                        </a:spcBef>
                        <a:spcAft>
                          <a:spcPts val="600"/>
                        </a:spcAft>
                      </a:pPr>
                      <a:r>
                        <a:rPr lang="es-ES" sz="1800" b="1" kern="1200" dirty="0">
                          <a:solidFill>
                            <a:schemeClr val="tx1"/>
                          </a:solidFill>
                          <a:effectLst/>
                          <a:latin typeface="Myriad Pro Light" panose="020B0403030403020204" pitchFamily="34" charset="0"/>
                          <a:ea typeface="Calibri" panose="020F0502020204030204" pitchFamily="34" charset="0"/>
                          <a:cs typeface="Times New Roman" panose="02020603050405020304" pitchFamily="18" charset="0"/>
                        </a:rPr>
                        <a:t>Gasto pienso</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AC090"/>
                    </a:solidFill>
                  </a:tcPr>
                </a:tc>
                <a:extLst>
                  <a:ext uri="{0D108BD9-81ED-4DB2-BD59-A6C34878D82A}">
                    <a16:rowId xmlns:a16="http://schemas.microsoft.com/office/drawing/2014/main" val="3345367757"/>
                  </a:ext>
                </a:extLst>
              </a:tr>
              <a:tr h="457548">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21,5</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10</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67,5</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0</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6130610"/>
                  </a:ext>
                </a:extLst>
              </a:tr>
              <a:tr h="457548">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26,5</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12,5</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66,5</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+3,5 €</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90428461"/>
                  </a:ext>
                </a:extLst>
              </a:tr>
              <a:tr h="457548">
                <a:tc>
                  <a:txBody>
                    <a:bodyPr/>
                    <a:lstStyle/>
                    <a:p>
                      <a:pPr algn="ctr">
                        <a:lnSpc>
                          <a:spcPct val="115000"/>
                        </a:lnSpc>
                        <a:spcBef>
                          <a:spcPts val="600"/>
                        </a:spcBef>
                        <a:spcAft>
                          <a:spcPts val="600"/>
                        </a:spcAft>
                      </a:pPr>
                      <a:r>
                        <a:rPr lang="es-ES" sz="1800" b="0">
                          <a:solidFill>
                            <a:schemeClr val="tx1"/>
                          </a:solidFill>
                          <a:effectLst/>
                          <a:latin typeface="Myriad Pro" panose="020B0503030403020204" pitchFamily="34" charset="0"/>
                        </a:rPr>
                        <a:t>19</a:t>
                      </a:r>
                      <a:endParaRPr lang="es-ES" sz="1800" b="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800" b="0">
                          <a:solidFill>
                            <a:schemeClr val="tx1"/>
                          </a:solidFill>
                          <a:effectLst/>
                          <a:latin typeface="Myriad Pro" panose="020B0503030403020204" pitchFamily="34" charset="0"/>
                        </a:rPr>
                        <a:t>8,8</a:t>
                      </a:r>
                      <a:endParaRPr lang="es-ES" sz="1800" b="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55,5</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Bef>
                          <a:spcPts val="600"/>
                        </a:spcBef>
                        <a:spcAft>
                          <a:spcPts val="600"/>
                        </a:spcAft>
                      </a:pPr>
                      <a:r>
                        <a:rPr lang="es-ES" sz="1800" b="0" dirty="0">
                          <a:solidFill>
                            <a:schemeClr val="tx1"/>
                          </a:solidFill>
                          <a:effectLst/>
                          <a:latin typeface="Myriad Pro" panose="020B0503030403020204" pitchFamily="34" charset="0"/>
                        </a:rPr>
                        <a:t>-2 €</a:t>
                      </a:r>
                      <a:endParaRPr lang="es-ES" sz="1800" b="0" dirty="0">
                        <a:solidFill>
                          <a:schemeClr val="tx1"/>
                        </a:solidFill>
                        <a:effectLst/>
                        <a:latin typeface="Myriad Pro" panose="020B0503030403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537449"/>
                  </a:ext>
                </a:extLst>
              </a:tr>
            </a:tbl>
          </a:graphicData>
        </a:graphic>
      </p:graphicFrame>
      <p:sp>
        <p:nvSpPr>
          <p:cNvPr id="26" name="CuadroTexto 25"/>
          <p:cNvSpPr txBox="1"/>
          <p:nvPr/>
        </p:nvSpPr>
        <p:spPr>
          <a:xfrm>
            <a:off x="251901" y="1594825"/>
            <a:ext cx="3168650" cy="369332"/>
          </a:xfrm>
          <a:prstGeom prst="rect">
            <a:avLst/>
          </a:prstGeom>
          <a:noFill/>
        </p:spPr>
        <p:txBody>
          <a:bodyPr wrap="square" rtlCol="0">
            <a:spAutoFit/>
          </a:bodyPr>
          <a:lstStyle/>
          <a:p>
            <a:r>
              <a:rPr lang="es-ES" b="1" dirty="0">
                <a:latin typeface="Myriad Pro Light" panose="020B0403030403020204" pitchFamily="34" charset="0"/>
              </a:rPr>
              <a:t>Envío corderos a sacrificio</a:t>
            </a:r>
          </a:p>
        </p:txBody>
      </p:sp>
      <p:sp>
        <p:nvSpPr>
          <p:cNvPr id="27" name="CuadroTexto 26"/>
          <p:cNvSpPr txBox="1"/>
          <p:nvPr/>
        </p:nvSpPr>
        <p:spPr>
          <a:xfrm>
            <a:off x="6347900" y="1603176"/>
            <a:ext cx="5844099" cy="369332"/>
          </a:xfrm>
          <a:prstGeom prst="rect">
            <a:avLst/>
          </a:prstGeom>
          <a:noFill/>
        </p:spPr>
        <p:txBody>
          <a:bodyPr wrap="square" rtlCol="0">
            <a:spAutoFit/>
          </a:bodyPr>
          <a:lstStyle/>
          <a:p>
            <a:r>
              <a:rPr lang="es-ES" b="1" dirty="0">
                <a:latin typeface="Myriad Pro Light" panose="020B0403030403020204" pitchFamily="34" charset="0"/>
              </a:rPr>
              <a:t>Descenso mortalidad por mejora capacidad maternal</a:t>
            </a:r>
          </a:p>
        </p:txBody>
      </p:sp>
      <p:sp>
        <p:nvSpPr>
          <p:cNvPr id="28" name="CuadroTexto 27"/>
          <p:cNvSpPr txBox="1"/>
          <p:nvPr/>
        </p:nvSpPr>
        <p:spPr>
          <a:xfrm>
            <a:off x="251901" y="4178138"/>
            <a:ext cx="5592197" cy="1200329"/>
          </a:xfrm>
          <a:prstGeom prst="rect">
            <a:avLst/>
          </a:prstGeom>
          <a:noFill/>
        </p:spPr>
        <p:txBody>
          <a:bodyPr wrap="square" rtlCol="0">
            <a:spAutoFit/>
          </a:bodyPr>
          <a:lstStyle/>
          <a:p>
            <a:pPr algn="ctr"/>
            <a:r>
              <a:rPr lang="es-ES" b="1" dirty="0">
                <a:latin typeface="Myriad Pro Light" panose="020B0403030403020204" pitchFamily="34" charset="0"/>
              </a:rPr>
              <a:t>Pasar de un 40% a un 80% de corderos en peso óptimo</a:t>
            </a:r>
          </a:p>
          <a:p>
            <a:pPr algn="ctr"/>
            <a:endParaRPr lang="es-ES" b="1" dirty="0">
              <a:latin typeface="Myriad Pro Light" panose="020B0403030403020204" pitchFamily="34" charset="0"/>
            </a:endParaRPr>
          </a:p>
          <a:p>
            <a:pPr algn="ctr"/>
            <a:r>
              <a:rPr lang="es-ES" b="1" dirty="0">
                <a:latin typeface="Myriad Pro Light" panose="020B0403030403020204" pitchFamily="34" charset="0"/>
              </a:rPr>
              <a:t>2.700 € / ahorro por explotación</a:t>
            </a:r>
          </a:p>
          <a:p>
            <a:pPr algn="ctr"/>
            <a:r>
              <a:rPr lang="es-ES" b="1" dirty="0">
                <a:latin typeface="Myriad Pro Light" panose="020B0403030403020204" pitchFamily="34" charset="0"/>
              </a:rPr>
              <a:t>700 ovejas</a:t>
            </a:r>
          </a:p>
        </p:txBody>
      </p:sp>
      <p:sp>
        <p:nvSpPr>
          <p:cNvPr id="29" name="CuadroTexto 28"/>
          <p:cNvSpPr txBox="1"/>
          <p:nvPr/>
        </p:nvSpPr>
        <p:spPr>
          <a:xfrm>
            <a:off x="6612674" y="2926743"/>
            <a:ext cx="5062653" cy="646331"/>
          </a:xfrm>
          <a:prstGeom prst="rect">
            <a:avLst/>
          </a:prstGeom>
          <a:noFill/>
        </p:spPr>
        <p:txBody>
          <a:bodyPr wrap="square" rtlCol="0">
            <a:spAutoFit/>
          </a:bodyPr>
          <a:lstStyle/>
          <a:p>
            <a:pPr algn="ctr"/>
            <a:r>
              <a:rPr lang="es-ES" b="1" dirty="0">
                <a:latin typeface="Myriad Pro Light" panose="020B0403030403020204" pitchFamily="34" charset="0"/>
              </a:rPr>
              <a:t>Aumento de 4.000 € de ingresos por explotación reduciendo la mortalidad en un 50%</a:t>
            </a:r>
          </a:p>
        </p:txBody>
      </p:sp>
      <p:grpSp>
        <p:nvGrpSpPr>
          <p:cNvPr id="16" name="Grupo 15"/>
          <p:cNvGrpSpPr/>
          <p:nvPr/>
        </p:nvGrpSpPr>
        <p:grpSpPr>
          <a:xfrm>
            <a:off x="686053" y="6271497"/>
            <a:ext cx="2518613" cy="455135"/>
            <a:chOff x="686053" y="6271497"/>
            <a:chExt cx="2518613" cy="455135"/>
          </a:xfrm>
        </p:grpSpPr>
        <p:sp>
          <p:nvSpPr>
            <p:cNvPr id="17" name="Rectángulo 16">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8" name="Imagen 17">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Tree>
    <p:extLst>
      <p:ext uri="{BB962C8B-B14F-4D97-AF65-F5344CB8AC3E}">
        <p14:creationId xmlns:p14="http://schemas.microsoft.com/office/powerpoint/2010/main" val="3105842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4906315"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A</a:t>
            </a:r>
            <a:r>
              <a:rPr lang="es-ES" sz="2800" b="1" dirty="0" smtClean="0">
                <a:solidFill>
                  <a:srgbClr val="E98A54"/>
                </a:solidFill>
                <a:latin typeface="Myriad Pro" panose="020B0503030403020204" pitchFamily="34" charset="0"/>
              </a:rPr>
              <a:t>ntecedentes</a:t>
            </a:r>
            <a:endParaRPr lang="es-ES" sz="2800" b="1" dirty="0">
              <a:solidFill>
                <a:srgbClr val="E98A54"/>
              </a:solidFill>
              <a:latin typeface="Myriad Pro" panose="020B0503030403020204" pitchFamily="34" charset="0"/>
            </a:endParaRPr>
          </a:p>
          <a:p>
            <a:endParaRPr lang="es-ES" sz="2000" dirty="0">
              <a:solidFill>
                <a:srgbClr val="015095"/>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015095"/>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6</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pic>
        <p:nvPicPr>
          <p:cNvPr id="24" name="Imagen 23"/>
          <p:cNvPicPr/>
          <p:nvPr/>
        </p:nvPicPr>
        <p:blipFill rotWithShape="1">
          <a:blip r:embed="rId3" cstate="email">
            <a:extLst>
              <a:ext uri="{28A0092B-C50C-407E-A947-70E740481C1C}">
                <a14:useLocalDpi xmlns:a14="http://schemas.microsoft.com/office/drawing/2010/main"/>
              </a:ext>
            </a:extLst>
          </a:blip>
          <a:srcRect/>
          <a:stretch/>
        </p:blipFill>
        <p:spPr>
          <a:xfrm>
            <a:off x="6775547" y="0"/>
            <a:ext cx="4159153" cy="3067050"/>
          </a:xfrm>
          <a:prstGeom prst="rect">
            <a:avLst/>
          </a:prstGeom>
        </p:spPr>
      </p:pic>
      <p:pic>
        <p:nvPicPr>
          <p:cNvPr id="25" name="Imagen 24"/>
          <p:cNvPicPr/>
          <p:nvPr/>
        </p:nvPicPr>
        <p:blipFill rotWithShape="1">
          <a:blip r:embed="rId4" cstate="email">
            <a:extLst>
              <a:ext uri="{28A0092B-C50C-407E-A947-70E740481C1C}">
                <a14:useLocalDpi xmlns:a14="http://schemas.microsoft.com/office/drawing/2010/main"/>
              </a:ext>
            </a:extLst>
          </a:blip>
          <a:srcRect/>
          <a:stretch/>
        </p:blipFill>
        <p:spPr bwMode="auto">
          <a:xfrm>
            <a:off x="6775547" y="3043034"/>
            <a:ext cx="4187727" cy="1950143"/>
          </a:xfrm>
          <a:prstGeom prst="rect">
            <a:avLst/>
          </a:prstGeom>
          <a:ln>
            <a:noFill/>
          </a:ln>
          <a:extLst>
            <a:ext uri="{53640926-AAD7-44D8-BBD7-CCE9431645EC}">
              <a14:shadowObscured xmlns:a14="http://schemas.microsoft.com/office/drawing/2010/main"/>
            </a:ext>
          </a:extLst>
        </p:spPr>
      </p:pic>
      <p:pic>
        <p:nvPicPr>
          <p:cNvPr id="26" name="Imagen 25"/>
          <p:cNvPicPr/>
          <p:nvPr/>
        </p:nvPicPr>
        <p:blipFill rotWithShape="1">
          <a:blip r:embed="rId5" cstate="email">
            <a:extLst>
              <a:ext uri="{28A0092B-C50C-407E-A947-70E740481C1C}">
                <a14:useLocalDpi xmlns:a14="http://schemas.microsoft.com/office/drawing/2010/main"/>
              </a:ext>
            </a:extLst>
          </a:blip>
          <a:srcRect/>
          <a:stretch/>
        </p:blipFill>
        <p:spPr bwMode="auto">
          <a:xfrm>
            <a:off x="6766021" y="4895850"/>
            <a:ext cx="4178204" cy="1947930"/>
          </a:xfrm>
          <a:prstGeom prst="rect">
            <a:avLst/>
          </a:prstGeom>
          <a:ln>
            <a:noFill/>
          </a:ln>
          <a:extLst>
            <a:ext uri="{53640926-AAD7-44D8-BBD7-CCE9431645EC}">
              <a14:shadowObscured xmlns:a14="http://schemas.microsoft.com/office/drawing/2010/main"/>
            </a:ext>
          </a:extLst>
        </p:spPr>
      </p:pic>
      <p:grpSp>
        <p:nvGrpSpPr>
          <p:cNvPr id="11" name="Grupo 10"/>
          <p:cNvGrpSpPr/>
          <p:nvPr/>
        </p:nvGrpSpPr>
        <p:grpSpPr>
          <a:xfrm>
            <a:off x="686053" y="6271497"/>
            <a:ext cx="2518613" cy="455135"/>
            <a:chOff x="686053" y="6271497"/>
            <a:chExt cx="2518613" cy="455135"/>
          </a:xfrm>
        </p:grpSpPr>
        <p:sp>
          <p:nvSpPr>
            <p:cNvPr id="14" name="Rectángulo 13">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5" name="Imagen 14">
              <a:extLst>
                <a:ext uri="{FF2B5EF4-FFF2-40B4-BE49-F238E27FC236}">
                  <a16:creationId xmlns:a16="http://schemas.microsoft.com/office/drawing/2014/main" id="{48F562D6-2BD6-F54A-AEFA-07039A808845}"/>
                </a:ext>
              </a:extLst>
            </p:cNvPr>
            <p:cNvPicPr>
              <a:picLocks noChangeAspect="1"/>
            </p:cNvPicPr>
            <p:nvPr/>
          </p:nvPicPr>
          <p:blipFill>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6" name="Rectángulo 15"/>
          <p:cNvSpPr/>
          <p:nvPr/>
        </p:nvSpPr>
        <p:spPr>
          <a:xfrm>
            <a:off x="717690" y="1019175"/>
            <a:ext cx="5959335" cy="4247317"/>
          </a:xfrm>
          <a:prstGeom prst="rect">
            <a:avLst/>
          </a:prstGeom>
        </p:spPr>
        <p:txBody>
          <a:bodyPr wrap="square">
            <a:spAutoFit/>
          </a:bodyPr>
          <a:lstStyle/>
          <a:p>
            <a:pPr marL="285750" indent="-285750" algn="just">
              <a:buFont typeface="Arial" panose="020B0604020202020204" pitchFamily="34" charset="0"/>
              <a:buChar char="•"/>
            </a:pPr>
            <a:r>
              <a:rPr lang="es-ES" dirty="0" smtClean="0">
                <a:latin typeface="Myriad Pro Light" panose="020B0403030403020204" pitchFamily="34" charset="0"/>
              </a:rPr>
              <a:t>Existen sistemas de pesaje basados en imágenes 3D para el sector porcino.</a:t>
            </a: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El principal problema de estos sistemas es el precio de los dispositivos, todos ellos superiores a los 15.000 €.</a:t>
            </a: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a:latin typeface="Myriad Pro Light" panose="020B0403030403020204" pitchFamily="34" charset="0"/>
            </a:endParaRPr>
          </a:p>
          <a:p>
            <a:pPr marL="285750" indent="-285750" algn="just">
              <a:buFont typeface="Arial" panose="020B0604020202020204" pitchFamily="34" charset="0"/>
              <a:buChar char="•"/>
            </a:pPr>
            <a:endParaRPr lang="es-ES" dirty="0" smtClean="0">
              <a:latin typeface="Myriad Pro Light" panose="020B0403030403020204" pitchFamily="34" charset="0"/>
            </a:endParaRPr>
          </a:p>
          <a:p>
            <a:pPr marL="285750" indent="-285750" algn="just">
              <a:buFont typeface="Arial" panose="020B0604020202020204" pitchFamily="34" charset="0"/>
              <a:buChar char="•"/>
            </a:pPr>
            <a:r>
              <a:rPr lang="es-ES" dirty="0" smtClean="0">
                <a:latin typeface="Myriad Pro Light" panose="020B0403030403020204" pitchFamily="34" charset="0"/>
              </a:rPr>
              <a:t>Esto motiva la necesidad de desarrollar un dispositivo adecuado para la morfología de corderos de raza Rasa Aragonesa y con un precio económico acorde a las características de un sector muy castigado económicamente.</a:t>
            </a:r>
            <a:endParaRPr lang="es-ES" dirty="0">
              <a:latin typeface="Myriad Pro Light" panose="020B0403030403020204" pitchFamily="34" charset="0"/>
            </a:endParaRPr>
          </a:p>
        </p:txBody>
      </p:sp>
    </p:spTree>
    <p:extLst>
      <p:ext uri="{BB962C8B-B14F-4D97-AF65-F5344CB8AC3E}">
        <p14:creationId xmlns:p14="http://schemas.microsoft.com/office/powerpoint/2010/main" val="2051480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7408263"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T</a:t>
            </a:r>
            <a:r>
              <a:rPr lang="es-ES" sz="2800" b="1" dirty="0" smtClean="0">
                <a:solidFill>
                  <a:srgbClr val="E98A54"/>
                </a:solidFill>
                <a:latin typeface="Myriad Pro" panose="020B0503030403020204" pitchFamily="34" charset="0"/>
              </a:rPr>
              <a:t>rabajos </a:t>
            </a:r>
            <a:r>
              <a:rPr lang="es-ES" sz="2800" b="1" dirty="0">
                <a:solidFill>
                  <a:srgbClr val="E98A54"/>
                </a:solidFill>
                <a:latin typeface="Myriad Pro" panose="020B0503030403020204" pitchFamily="34" charset="0"/>
              </a:rPr>
              <a:t>realizados – </a:t>
            </a:r>
            <a:r>
              <a:rPr lang="es-ES" sz="2800" b="1" dirty="0" smtClean="0">
                <a:solidFill>
                  <a:srgbClr val="E98A54"/>
                </a:solidFill>
                <a:latin typeface="Myriad Pro" panose="020B0503030403020204" pitchFamily="34" charset="0"/>
              </a:rPr>
              <a:t>Estudio </a:t>
            </a:r>
            <a:r>
              <a:rPr lang="es-ES" sz="2800" b="1" dirty="0" err="1">
                <a:solidFill>
                  <a:srgbClr val="E98A54"/>
                </a:solidFill>
                <a:latin typeface="Myriad Pro" panose="020B0503030403020204" pitchFamily="34" charset="0"/>
              </a:rPr>
              <a:t>morfométrico</a:t>
            </a:r>
            <a:endParaRPr lang="es-ES" sz="2800" b="1" dirty="0">
              <a:solidFill>
                <a:srgbClr val="E98A54"/>
              </a:solidFill>
              <a:latin typeface="Myriad Pro" panose="020B0503030403020204" pitchFamily="34" charset="0"/>
            </a:endParaRPr>
          </a:p>
          <a:p>
            <a:endParaRPr lang="es-ES" sz="2000" dirty="0">
              <a:solidFill>
                <a:srgbClr val="015095"/>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7</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3713" y="1015667"/>
            <a:ext cx="4088536" cy="2733676"/>
          </a:xfrm>
          <a:prstGeom prst="rect">
            <a:avLst/>
          </a:prstGeom>
        </p:spPr>
      </p:pic>
      <p:sp>
        <p:nvSpPr>
          <p:cNvPr id="13" name="Rectángulo 12"/>
          <p:cNvSpPr/>
          <p:nvPr/>
        </p:nvSpPr>
        <p:spPr>
          <a:xfrm>
            <a:off x="460387" y="4194812"/>
            <a:ext cx="11322038" cy="1938992"/>
          </a:xfrm>
          <a:prstGeom prst="rect">
            <a:avLst/>
          </a:prstGeom>
        </p:spPr>
        <p:txBody>
          <a:bodyPr wrap="square">
            <a:spAutoFit/>
          </a:bodyPr>
          <a:lstStyle/>
          <a:p>
            <a:pPr marL="285750" indent="-285750" algn="just">
              <a:buFont typeface="Arial" panose="020B0604020202020204" pitchFamily="34" charset="0"/>
              <a:buChar char="•"/>
            </a:pPr>
            <a:r>
              <a:rPr lang="es-ES" sz="2000" dirty="0" smtClean="0">
                <a:latin typeface="Myriad Pro Light" panose="020B0403030403020204" pitchFamily="34" charset="0"/>
              </a:rPr>
              <a:t>Se realizó el pesaje </a:t>
            </a:r>
            <a:r>
              <a:rPr lang="es-ES" sz="2000" dirty="0">
                <a:latin typeface="Myriad Pro Light" panose="020B0403030403020204" pitchFamily="34" charset="0"/>
              </a:rPr>
              <a:t>y </a:t>
            </a:r>
            <a:r>
              <a:rPr lang="es-ES" sz="2000" dirty="0" smtClean="0">
                <a:latin typeface="Myriad Pro Light" panose="020B0403030403020204" pitchFamily="34" charset="0"/>
              </a:rPr>
              <a:t>medición </a:t>
            </a:r>
            <a:r>
              <a:rPr lang="es-ES" sz="2000" dirty="0">
                <a:latin typeface="Myriad Pro Light" panose="020B0403030403020204" pitchFamily="34" charset="0"/>
              </a:rPr>
              <a:t>de 86 corderos de raza rasa </a:t>
            </a:r>
            <a:r>
              <a:rPr lang="es-ES" sz="2000" dirty="0" smtClean="0">
                <a:latin typeface="Myriad Pro Light" panose="020B0403030403020204" pitchFamily="34" charset="0"/>
              </a:rPr>
              <a:t>aragonesa, con el fin de crear un </a:t>
            </a:r>
            <a:r>
              <a:rPr lang="es-ES" sz="2000" dirty="0">
                <a:latin typeface="Myriad Pro Light" panose="020B0403030403020204" pitchFamily="34" charset="0"/>
              </a:rPr>
              <a:t>modelo matemático que </a:t>
            </a:r>
            <a:r>
              <a:rPr lang="es-ES" sz="2000" dirty="0" smtClean="0">
                <a:latin typeface="Myriad Pro Light" panose="020B0403030403020204" pitchFamily="34" charset="0"/>
              </a:rPr>
              <a:t>estimara </a:t>
            </a:r>
            <a:r>
              <a:rPr lang="es-ES" sz="2000" dirty="0">
                <a:latin typeface="Myriad Pro Light" panose="020B0403030403020204" pitchFamily="34" charset="0"/>
              </a:rPr>
              <a:t>el peso de un cordero </a:t>
            </a:r>
            <a:r>
              <a:rPr lang="es-ES" sz="2000" dirty="0" smtClean="0">
                <a:latin typeface="Myriad Pro Light" panose="020B0403030403020204" pitchFamily="34" charset="0"/>
              </a:rPr>
              <a:t>basándose en las mediciones realizadas.</a:t>
            </a:r>
          </a:p>
          <a:p>
            <a:pPr marL="285750" indent="-285750" algn="just">
              <a:buFont typeface="Arial" panose="020B0604020202020204" pitchFamily="34" charset="0"/>
              <a:buChar char="•"/>
            </a:pPr>
            <a:endParaRPr lang="es-ES" sz="2000" dirty="0">
              <a:latin typeface="Myriad Pro Light" panose="020B0403030403020204" pitchFamily="34" charset="0"/>
            </a:endParaRPr>
          </a:p>
          <a:p>
            <a:pPr marL="285750" indent="-285750" algn="just">
              <a:buFont typeface="Arial" panose="020B0604020202020204" pitchFamily="34" charset="0"/>
              <a:buChar char="•"/>
            </a:pPr>
            <a:r>
              <a:rPr lang="es-ES" sz="2000" dirty="0" smtClean="0">
                <a:latin typeface="Myriad Pro Light" panose="020B0403030403020204" pitchFamily="34" charset="0"/>
              </a:rPr>
              <a:t>El modelo final obtenido es capaz de estimar el peso de un cordero de raza Rasa Aragonesa con </a:t>
            </a:r>
            <a:r>
              <a:rPr lang="es-ES" sz="2000" dirty="0">
                <a:latin typeface="Myriad Pro Light" panose="020B0403030403020204" pitchFamily="34" charset="0"/>
              </a:rPr>
              <a:t>un error medio del 3,3</a:t>
            </a:r>
            <a:r>
              <a:rPr lang="es-ES" sz="2000" dirty="0" smtClean="0">
                <a:latin typeface="Myriad Pro Light" panose="020B0403030403020204" pitchFamily="34" charset="0"/>
              </a:rPr>
              <a:t>%.</a:t>
            </a:r>
            <a:endParaRPr lang="es-ES" sz="2000" dirty="0">
              <a:latin typeface="Myriad Pro Light" panose="020B0403030403020204" pitchFamily="34" charset="0"/>
            </a:endParaRPr>
          </a:p>
          <a:p>
            <a:pPr marL="285750" indent="-285750" algn="just">
              <a:buFont typeface="Arial" panose="020B0604020202020204" pitchFamily="34" charset="0"/>
              <a:buChar char="•"/>
            </a:pPr>
            <a:endParaRPr lang="es-ES" sz="2000" dirty="0">
              <a:latin typeface="Myriad Pro Light" panose="020B0403030403020204" pitchFamily="34" charset="0"/>
            </a:endParaRP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04837" y="1010012"/>
            <a:ext cx="3786210" cy="2739331"/>
          </a:xfrm>
          <a:prstGeom prst="rect">
            <a:avLst/>
          </a:prstGeom>
        </p:spPr>
      </p:pic>
      <p:grpSp>
        <p:nvGrpSpPr>
          <p:cNvPr id="15" name="Grupo 14"/>
          <p:cNvGrpSpPr/>
          <p:nvPr/>
        </p:nvGrpSpPr>
        <p:grpSpPr>
          <a:xfrm>
            <a:off x="686053" y="6271497"/>
            <a:ext cx="2518613" cy="455135"/>
            <a:chOff x="686053" y="6271497"/>
            <a:chExt cx="2518613" cy="455135"/>
          </a:xfrm>
        </p:grpSpPr>
        <p:sp>
          <p:nvSpPr>
            <p:cNvPr id="16" name="Rectángulo 15">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7" name="Imagen 16">
              <a:extLst>
                <a:ext uri="{FF2B5EF4-FFF2-40B4-BE49-F238E27FC236}">
                  <a16:creationId xmlns:a16="http://schemas.microsoft.com/office/drawing/2014/main" id="{48F562D6-2BD6-F54A-AEFA-07039A808845}"/>
                </a:ext>
              </a:extLst>
            </p:cNvPr>
            <p:cNvPicPr>
              <a:picLocks noChangeAspect="1"/>
            </p:cNvPicPr>
            <p:nvPr/>
          </p:nvPicPr>
          <p:blipFill>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Tree>
    <p:extLst>
      <p:ext uri="{BB962C8B-B14F-4D97-AF65-F5344CB8AC3E}">
        <p14:creationId xmlns:p14="http://schemas.microsoft.com/office/powerpoint/2010/main" val="3090465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7408263"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T</a:t>
            </a:r>
            <a:r>
              <a:rPr lang="es-ES" sz="2800" b="1" dirty="0" smtClean="0">
                <a:solidFill>
                  <a:srgbClr val="E98A54"/>
                </a:solidFill>
                <a:latin typeface="Myriad Pro" panose="020B0503030403020204" pitchFamily="34" charset="0"/>
              </a:rPr>
              <a:t>rabajos </a:t>
            </a:r>
            <a:r>
              <a:rPr lang="es-ES" sz="2800" b="1" dirty="0">
                <a:solidFill>
                  <a:srgbClr val="E98A54"/>
                </a:solidFill>
                <a:latin typeface="Myriad Pro" panose="020B0503030403020204" pitchFamily="34" charset="0"/>
              </a:rPr>
              <a:t>realizados – </a:t>
            </a:r>
            <a:r>
              <a:rPr lang="es-ES" sz="2800" b="1" dirty="0" smtClean="0">
                <a:solidFill>
                  <a:srgbClr val="E98A54"/>
                </a:solidFill>
                <a:latin typeface="Myriad Pro" panose="020B0503030403020204" pitchFamily="34" charset="0"/>
              </a:rPr>
              <a:t>Estudio </a:t>
            </a:r>
            <a:r>
              <a:rPr lang="es-ES" sz="2800" b="1" dirty="0" err="1">
                <a:solidFill>
                  <a:srgbClr val="E98A54"/>
                </a:solidFill>
                <a:latin typeface="Myriad Pro" panose="020B0503030403020204" pitchFamily="34" charset="0"/>
              </a:rPr>
              <a:t>morfométrico</a:t>
            </a:r>
            <a:endParaRPr lang="es-ES" sz="2800" b="1" dirty="0">
              <a:solidFill>
                <a:srgbClr val="E98A54"/>
              </a:solidFill>
              <a:latin typeface="Myriad Pro" panose="020B0503030403020204" pitchFamily="34" charset="0"/>
            </a:endParaRPr>
          </a:p>
          <a:p>
            <a:endParaRPr lang="es-ES" sz="2000" dirty="0">
              <a:solidFill>
                <a:srgbClr val="015095"/>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8</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grpSp>
        <p:nvGrpSpPr>
          <p:cNvPr id="15" name="Grupo 14"/>
          <p:cNvGrpSpPr/>
          <p:nvPr/>
        </p:nvGrpSpPr>
        <p:grpSpPr>
          <a:xfrm>
            <a:off x="686053" y="6271497"/>
            <a:ext cx="2518613" cy="455135"/>
            <a:chOff x="686053" y="6271497"/>
            <a:chExt cx="2518613" cy="455135"/>
          </a:xfrm>
        </p:grpSpPr>
        <p:sp>
          <p:nvSpPr>
            <p:cNvPr id="16" name="Rectángulo 15">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7" name="Imagen 16">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pic>
        <p:nvPicPr>
          <p:cNvPr id="14" name="Imagen 13"/>
          <p:cNvPicPr/>
          <p:nvPr/>
        </p:nvPicPr>
        <p:blipFill>
          <a:blip r:embed="rId4" cstate="screen">
            <a:extLst>
              <a:ext uri="{28A0092B-C50C-407E-A947-70E740481C1C}">
                <a14:useLocalDpi xmlns:a14="http://schemas.microsoft.com/office/drawing/2010/main"/>
              </a:ext>
            </a:extLst>
          </a:blip>
          <a:stretch>
            <a:fillRect/>
          </a:stretch>
        </p:blipFill>
        <p:spPr>
          <a:xfrm>
            <a:off x="6411910" y="1105286"/>
            <a:ext cx="4246565" cy="3142864"/>
          </a:xfrm>
          <a:prstGeom prst="rect">
            <a:avLst/>
          </a:prstGeom>
        </p:spPr>
      </p:pic>
      <p:pic>
        <p:nvPicPr>
          <p:cNvPr id="18" name="Imagen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957" y="1105286"/>
            <a:ext cx="4637417" cy="3279715"/>
          </a:xfrm>
          <a:prstGeom prst="rect">
            <a:avLst/>
          </a:prstGeom>
        </p:spPr>
      </p:pic>
      <p:sp>
        <p:nvSpPr>
          <p:cNvPr id="19" name="Rectángulo 18"/>
          <p:cNvSpPr/>
          <p:nvPr/>
        </p:nvSpPr>
        <p:spPr>
          <a:xfrm>
            <a:off x="553708" y="4541834"/>
            <a:ext cx="11322038" cy="1323439"/>
          </a:xfrm>
          <a:prstGeom prst="rect">
            <a:avLst/>
          </a:prstGeom>
        </p:spPr>
        <p:txBody>
          <a:bodyPr wrap="square">
            <a:spAutoFit/>
          </a:bodyPr>
          <a:lstStyle/>
          <a:p>
            <a:pPr marL="285750" indent="-285750" algn="just">
              <a:buFont typeface="Arial" panose="020B0604020202020204" pitchFamily="34" charset="0"/>
              <a:buChar char="•"/>
            </a:pPr>
            <a:r>
              <a:rPr lang="es-ES" sz="2000" dirty="0" smtClean="0">
                <a:latin typeface="Myriad Pro Light" panose="020B0403030403020204" pitchFamily="34" charset="0"/>
              </a:rPr>
              <a:t>Inicialmente se seleccionaron muchas variables para ver </a:t>
            </a:r>
            <a:r>
              <a:rPr lang="es-ES" sz="2000" dirty="0" smtClean="0">
                <a:latin typeface="Myriad Pro Light" panose="020B0403030403020204" pitchFamily="34" charset="0"/>
              </a:rPr>
              <a:t>cuáles </a:t>
            </a:r>
            <a:r>
              <a:rPr lang="es-ES" sz="2000" dirty="0" smtClean="0">
                <a:latin typeface="Myriad Pro Light" panose="020B0403030403020204" pitchFamily="34" charset="0"/>
              </a:rPr>
              <a:t>contribuían a una mejor estimación del peso y posteriormente se acabaron seleccionando aquellas </a:t>
            </a:r>
            <a:r>
              <a:rPr lang="es-ES" sz="2000" dirty="0">
                <a:latin typeface="Myriad Pro Light" panose="020B0403030403020204" pitchFamily="34" charset="0"/>
              </a:rPr>
              <a:t>variables que contribuían a una buena estimación y </a:t>
            </a:r>
            <a:r>
              <a:rPr lang="es-ES" sz="2000" dirty="0" smtClean="0">
                <a:latin typeface="Myriad Pro Light" panose="020B0403030403020204" pitchFamily="34" charset="0"/>
              </a:rPr>
              <a:t>además </a:t>
            </a:r>
            <a:r>
              <a:rPr lang="es-ES" sz="2000" dirty="0" smtClean="0">
                <a:latin typeface="Myriad Pro Light" panose="020B0403030403020204" pitchFamily="34" charset="0"/>
              </a:rPr>
              <a:t>podían </a:t>
            </a:r>
            <a:r>
              <a:rPr lang="es-ES" sz="2000" dirty="0">
                <a:latin typeface="Myriad Pro Light" panose="020B0403030403020204" pitchFamily="34" charset="0"/>
              </a:rPr>
              <a:t>obtenerse con una imagen cenital del cordero (longitud, anchura delantera, anchura trasera y sexo</a:t>
            </a:r>
            <a:r>
              <a:rPr lang="es-ES" sz="2000" dirty="0" smtClean="0">
                <a:latin typeface="Myriad Pro Light" panose="020B0403030403020204" pitchFamily="34" charset="0"/>
              </a:rPr>
              <a:t>). </a:t>
            </a:r>
            <a:endParaRPr lang="es-ES" sz="2000" dirty="0">
              <a:latin typeface="Myriad Pro Light" panose="020B0403030403020204" pitchFamily="34" charset="0"/>
            </a:endParaRPr>
          </a:p>
        </p:txBody>
      </p:sp>
    </p:spTree>
    <p:extLst>
      <p:ext uri="{BB962C8B-B14F-4D97-AF65-F5344CB8AC3E}">
        <p14:creationId xmlns:p14="http://schemas.microsoft.com/office/powerpoint/2010/main" val="2643307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553708" y="186007"/>
            <a:ext cx="0" cy="833168"/>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53708" y="188178"/>
            <a:ext cx="7408263" cy="830997"/>
          </a:xfrm>
          <a:prstGeom prst="rect">
            <a:avLst/>
          </a:prstGeom>
          <a:noFill/>
        </p:spPr>
        <p:txBody>
          <a:bodyPr wrap="square" rtlCol="0">
            <a:spAutoFit/>
          </a:bodyPr>
          <a:lstStyle/>
          <a:p>
            <a:r>
              <a:rPr lang="es-ES" sz="2800" b="1" dirty="0">
                <a:solidFill>
                  <a:srgbClr val="E98A54"/>
                </a:solidFill>
                <a:latin typeface="Myriad Pro" panose="020B0503030403020204" pitchFamily="34" charset="0"/>
              </a:rPr>
              <a:t>T</a:t>
            </a:r>
            <a:r>
              <a:rPr lang="es-ES" sz="2800" b="1" dirty="0" smtClean="0">
                <a:solidFill>
                  <a:srgbClr val="E98A54"/>
                </a:solidFill>
                <a:latin typeface="Myriad Pro" panose="020B0503030403020204" pitchFamily="34" charset="0"/>
              </a:rPr>
              <a:t>rabajos </a:t>
            </a:r>
            <a:r>
              <a:rPr lang="es-ES" sz="2800" b="1" dirty="0">
                <a:solidFill>
                  <a:srgbClr val="E98A54"/>
                </a:solidFill>
                <a:latin typeface="Myriad Pro" panose="020B0503030403020204" pitchFamily="34" charset="0"/>
              </a:rPr>
              <a:t>realizados – </a:t>
            </a:r>
            <a:r>
              <a:rPr lang="es-ES" sz="2800" b="1" dirty="0" smtClean="0">
                <a:solidFill>
                  <a:srgbClr val="E98A54"/>
                </a:solidFill>
                <a:latin typeface="Myriad Pro" panose="020B0503030403020204" pitchFamily="34" charset="0"/>
              </a:rPr>
              <a:t>Estudio </a:t>
            </a:r>
            <a:r>
              <a:rPr lang="es-ES" sz="2800" b="1" dirty="0" err="1">
                <a:solidFill>
                  <a:srgbClr val="E98A54"/>
                </a:solidFill>
                <a:latin typeface="Myriad Pro" panose="020B0503030403020204" pitchFamily="34" charset="0"/>
              </a:rPr>
              <a:t>morfométrico</a:t>
            </a:r>
            <a:endParaRPr lang="es-ES" sz="2800" b="1" dirty="0">
              <a:solidFill>
                <a:srgbClr val="E98A54"/>
              </a:solidFill>
              <a:latin typeface="Myriad Pro" panose="020B0503030403020204" pitchFamily="34" charset="0"/>
            </a:endParaRPr>
          </a:p>
          <a:p>
            <a:endParaRPr lang="es-ES" sz="2000" dirty="0">
              <a:solidFill>
                <a:srgbClr val="015095"/>
              </a:solidFill>
              <a:latin typeface="Myriad Pro" panose="020B0503030403020204" pitchFamily="34" charset="0"/>
            </a:endParaRPr>
          </a:p>
        </p:txBody>
      </p:sp>
      <p:cxnSp>
        <p:nvCxnSpPr>
          <p:cNvPr id="8" name="Conector recto 7"/>
          <p:cNvCxnSpPr/>
          <p:nvPr/>
        </p:nvCxnSpPr>
        <p:spPr>
          <a:xfrm>
            <a:off x="55496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51516" y="6200775"/>
            <a:ext cx="0" cy="556943"/>
          </a:xfrm>
          <a:prstGeom prst="line">
            <a:avLst/>
          </a:prstGeom>
          <a:ln w="44450">
            <a:solidFill>
              <a:srgbClr val="235894"/>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11051516" y="6357608"/>
            <a:ext cx="986167" cy="400110"/>
          </a:xfrm>
          <a:prstGeom prst="rect">
            <a:avLst/>
          </a:prstGeom>
          <a:noFill/>
        </p:spPr>
        <p:txBody>
          <a:bodyPr wrap="none" rtlCol="0">
            <a:spAutoFit/>
          </a:bodyPr>
          <a:lstStyle/>
          <a:p>
            <a:r>
              <a:rPr lang="es-ES" sz="2000" b="1" dirty="0">
                <a:latin typeface="Myriad Pro Light" panose="020B0403030403020204" pitchFamily="34" charset="0"/>
              </a:rPr>
              <a:t>9</a:t>
            </a:r>
            <a:r>
              <a:rPr lang="es-ES" sz="2000" b="1" dirty="0" smtClean="0">
                <a:latin typeface="Myriad Pro Light" panose="020B0403030403020204" pitchFamily="34" charset="0"/>
              </a:rPr>
              <a:t> </a:t>
            </a:r>
            <a:r>
              <a:rPr lang="es-ES" sz="2000" b="1" dirty="0">
                <a:latin typeface="Myriad Pro Light" panose="020B0403030403020204" pitchFamily="34" charset="0"/>
              </a:rPr>
              <a:t>de 30</a:t>
            </a:r>
          </a:p>
        </p:txBody>
      </p:sp>
      <p:grpSp>
        <p:nvGrpSpPr>
          <p:cNvPr id="15" name="Grupo 14"/>
          <p:cNvGrpSpPr/>
          <p:nvPr/>
        </p:nvGrpSpPr>
        <p:grpSpPr>
          <a:xfrm>
            <a:off x="686053" y="6271497"/>
            <a:ext cx="2518613" cy="455135"/>
            <a:chOff x="686053" y="6271497"/>
            <a:chExt cx="2518613" cy="455135"/>
          </a:xfrm>
        </p:grpSpPr>
        <p:sp>
          <p:nvSpPr>
            <p:cNvPr id="16" name="Rectángulo 15">
              <a:extLst>
                <a:ext uri="{FF2B5EF4-FFF2-40B4-BE49-F238E27FC236}">
                  <a16:creationId xmlns:a16="http://schemas.microsoft.com/office/drawing/2014/main" id="{C9B690B9-EA5D-634F-9529-252537E5FC28}"/>
                </a:ext>
              </a:extLst>
            </p:cNvPr>
            <p:cNvSpPr/>
            <p:nvPr/>
          </p:nvSpPr>
          <p:spPr>
            <a:xfrm>
              <a:off x="1305338" y="6271497"/>
              <a:ext cx="1899328" cy="415498"/>
            </a:xfrm>
            <a:prstGeom prst="rect">
              <a:avLst/>
            </a:prstGeom>
          </p:spPr>
          <p:txBody>
            <a:bodyPr wrap="square">
              <a:spAutoFit/>
            </a:bodyPr>
            <a:lstStyle/>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Grupo de Cooperación </a:t>
              </a:r>
            </a:p>
            <a:p>
              <a:pPr lvl="0" algn="ctr" eaLnBrk="0" fontAlgn="base" hangingPunct="0">
                <a:spcBef>
                  <a:spcPct val="0"/>
                </a:spcBef>
                <a:spcAft>
                  <a:spcPct val="0"/>
                </a:spcAft>
              </a:pPr>
              <a:r>
                <a:rPr lang="es-ES" altLang="es-ES" sz="1000" dirty="0">
                  <a:latin typeface="Myriad Pro" panose="020B0503030403020204" pitchFamily="34" charset="0"/>
                  <a:cs typeface="Times New Roman" panose="02020603050405020304" pitchFamily="18" charset="0"/>
                </a:rPr>
                <a:t>GCP2017-2700</a:t>
              </a:r>
              <a:endParaRPr lang="es-ES" altLang="es-ES" sz="1000" dirty="0">
                <a:latin typeface="Arial" panose="020B0604020202020204" pitchFamily="34" charset="0"/>
              </a:endParaRPr>
            </a:p>
          </p:txBody>
        </p:sp>
        <p:pic>
          <p:nvPicPr>
            <p:cNvPr id="17" name="Imagen 16">
              <a:extLst>
                <a:ext uri="{FF2B5EF4-FFF2-40B4-BE49-F238E27FC236}">
                  <a16:creationId xmlns:a16="http://schemas.microsoft.com/office/drawing/2014/main" id="{48F562D6-2BD6-F54A-AEFA-07039A808845}"/>
                </a:ext>
              </a:extLst>
            </p:cNvPr>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686053" y="6357608"/>
              <a:ext cx="957667" cy="369024"/>
            </a:xfrm>
            <a:prstGeom prst="rect">
              <a:avLst/>
            </a:prstGeom>
          </p:spPr>
        </p:pic>
      </p:grpSp>
      <p:sp>
        <p:nvSpPr>
          <p:cNvPr id="19" name="Rectángulo 18"/>
          <p:cNvSpPr/>
          <p:nvPr/>
        </p:nvSpPr>
        <p:spPr>
          <a:xfrm>
            <a:off x="553708" y="1071233"/>
            <a:ext cx="11322038" cy="707886"/>
          </a:xfrm>
          <a:prstGeom prst="rect">
            <a:avLst/>
          </a:prstGeom>
        </p:spPr>
        <p:txBody>
          <a:bodyPr wrap="square">
            <a:spAutoFit/>
          </a:bodyPr>
          <a:lstStyle/>
          <a:p>
            <a:pPr marL="285750" indent="-285750" algn="just">
              <a:buFont typeface="Arial" panose="020B0604020202020204" pitchFamily="34" charset="0"/>
              <a:buChar char="•"/>
            </a:pPr>
            <a:r>
              <a:rPr lang="es-ES" sz="2000" dirty="0" smtClean="0">
                <a:latin typeface="Myriad Pro Light" panose="020B0403030403020204" pitchFamily="34" charset="0"/>
              </a:rPr>
              <a:t>El algoritmo desarrollado fue presentado en una comunicación al Congreso de la SEOC celebrado en Zaragoza en septiembre de 2018. </a:t>
            </a:r>
            <a:endParaRPr lang="es-ES" sz="2000" dirty="0">
              <a:latin typeface="Myriad Pro Light" panose="020B0403030403020204" pitchFamily="34" charset="0"/>
            </a:endParaRPr>
          </a:p>
        </p:txBody>
      </p:sp>
      <p:pic>
        <p:nvPicPr>
          <p:cNvPr id="13" name="Imagen 12"/>
          <p:cNvPicPr/>
          <p:nvPr/>
        </p:nvPicPr>
        <p:blipFill>
          <a:blip r:embed="rId4" cstate="email">
            <a:extLst>
              <a:ext uri="{28A0092B-C50C-407E-A947-70E740481C1C}">
                <a14:useLocalDpi xmlns:a14="http://schemas.microsoft.com/office/drawing/2010/main"/>
              </a:ext>
            </a:extLst>
          </a:blip>
          <a:stretch>
            <a:fillRect/>
          </a:stretch>
        </p:blipFill>
        <p:spPr>
          <a:xfrm>
            <a:off x="4730749" y="1519554"/>
            <a:ext cx="3775075" cy="5279837"/>
          </a:xfrm>
          <a:prstGeom prst="rect">
            <a:avLst/>
          </a:prstGeom>
        </p:spPr>
      </p:pic>
    </p:spTree>
    <p:extLst>
      <p:ext uri="{BB962C8B-B14F-4D97-AF65-F5344CB8AC3E}">
        <p14:creationId xmlns:p14="http://schemas.microsoft.com/office/powerpoint/2010/main" val="468670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6299</TotalTime>
  <Words>1218</Words>
  <Application>Microsoft Office PowerPoint</Application>
  <PresentationFormat>Panorámica</PresentationFormat>
  <Paragraphs>288</Paragraphs>
  <Slides>30</Slides>
  <Notes>20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Calibri</vt:lpstr>
      <vt:lpstr>Calibri Light</vt:lpstr>
      <vt:lpstr>Century Gothic</vt:lpstr>
      <vt:lpstr>Myriad Pro</vt:lpstr>
      <vt:lpstr>Myriad Pro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Iván Lidón</dc:creator>
  <cp:lastModifiedBy>Rubén</cp:lastModifiedBy>
  <cp:revision>386</cp:revision>
  <cp:lastPrinted>2018-05-14T20:30:15Z</cp:lastPrinted>
  <dcterms:created xsi:type="dcterms:W3CDTF">2018-05-02T15:38:02Z</dcterms:created>
  <dcterms:modified xsi:type="dcterms:W3CDTF">2019-10-22T11:46:45Z</dcterms:modified>
</cp:coreProperties>
</file>