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8" r:id="rId3"/>
    <p:sldId id="259" r:id="rId4"/>
    <p:sldId id="257" r:id="rId5"/>
    <p:sldId id="260" r:id="rId6"/>
    <p:sldId id="261" r:id="rId7"/>
    <p:sldId id="263"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0" r:id="rId24"/>
    <p:sldId id="285" r:id="rId25"/>
    <p:sldId id="281" r:id="rId26"/>
    <p:sldId id="282" r:id="rId27"/>
    <p:sldId id="286" r:id="rId28"/>
    <p:sldId id="283" r:id="rId29"/>
    <p:sldId id="287" r:id="rId30"/>
    <p:sldId id="2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0000FF"/>
    <a:srgbClr val="CC0000"/>
    <a:srgbClr val="FFCC00"/>
    <a:srgbClr val="F2F2F2"/>
    <a:srgbClr val="1CADE4"/>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showGuides="1">
      <p:cViewPr varScale="1">
        <p:scale>
          <a:sx n="108" d="100"/>
          <a:sy n="108" d="100"/>
        </p:scale>
        <p:origin x="39"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J:\Ovejas\PROYECTOS\PDR%20Desecho\Encuesta%20sacrificio%20ganado%20200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J:\Ovejas\PROYECTOS\PDR%20Desecho\Encuesta%20sacrificio%20ganado%202005.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400"/>
            </a:pPr>
            <a:r>
              <a:rPr lang="en-US" sz="1400" dirty="0" err="1"/>
              <a:t>Porcentaje</a:t>
            </a:r>
            <a:r>
              <a:rPr lang="en-US" sz="1400" dirty="0"/>
              <a:t> de </a:t>
            </a:r>
            <a:r>
              <a:rPr lang="en-US" sz="1400" dirty="0" err="1"/>
              <a:t>ovinos</a:t>
            </a:r>
            <a:r>
              <a:rPr lang="en-US" sz="1400" baseline="0" dirty="0"/>
              <a:t> </a:t>
            </a:r>
            <a:r>
              <a:rPr lang="en-US" sz="1400" baseline="0" dirty="0" err="1"/>
              <a:t>adultos</a:t>
            </a:r>
            <a:r>
              <a:rPr lang="en-US" sz="1400" baseline="0" dirty="0"/>
              <a:t> </a:t>
            </a:r>
            <a:r>
              <a:rPr lang="en-US" sz="1400" baseline="0" dirty="0" err="1"/>
              <a:t>sacrificados</a:t>
            </a:r>
            <a:r>
              <a:rPr lang="en-US" sz="1400" baseline="0" dirty="0"/>
              <a:t> </a:t>
            </a:r>
            <a:r>
              <a:rPr lang="en-US" sz="1400" baseline="0" dirty="0" err="1"/>
              <a:t>respecto</a:t>
            </a:r>
            <a:r>
              <a:rPr lang="en-US" sz="1400" baseline="0" dirty="0"/>
              <a:t> al </a:t>
            </a:r>
            <a:r>
              <a:rPr lang="en-US" sz="1400" baseline="0" dirty="0" err="1"/>
              <a:t>censo</a:t>
            </a:r>
            <a:r>
              <a:rPr lang="en-US" sz="1400" baseline="0" dirty="0"/>
              <a:t> (Fuente MAPA)</a:t>
            </a:r>
            <a:endParaRPr lang="en-US" sz="1400" dirty="0"/>
          </a:p>
        </c:rich>
      </c:tx>
      <c:layout>
        <c:manualLayout>
          <c:xMode val="edge"/>
          <c:yMode val="edge"/>
          <c:x val="0.15272565899760351"/>
          <c:y val="2.6538015471621407E-2"/>
        </c:manualLayout>
      </c:layout>
      <c:overlay val="0"/>
    </c:title>
    <c:autoTitleDeleted val="0"/>
    <c:plotArea>
      <c:layout/>
      <c:lineChart>
        <c:grouping val="standard"/>
        <c:varyColors val="0"/>
        <c:ser>
          <c:idx val="0"/>
          <c:order val="0"/>
          <c:tx>
            <c:strRef>
              <c:f>'RESUMEN SACRIFICIO OVINO'!$F$57</c:f>
              <c:strCache>
                <c:ptCount val="1"/>
                <c:pt idx="0">
                  <c:v>% Resp. censo adulto</c:v>
                </c:pt>
              </c:strCache>
            </c:strRef>
          </c:tx>
          <c:marker>
            <c:symbol val="none"/>
          </c:marker>
          <c:trendline>
            <c:name>Línea de tendencia</c:name>
            <c:spPr>
              <a:ln w="28575">
                <a:solidFill>
                  <a:srgbClr val="FF0000"/>
                </a:solidFill>
                <a:headEnd type="none"/>
                <a:tailEnd type="stealth"/>
              </a:ln>
            </c:spPr>
            <c:trendlineType val="linear"/>
            <c:dispRSqr val="0"/>
            <c:dispEq val="0"/>
          </c:trendline>
          <c:cat>
            <c:numRef>
              <c:f>'RESUMEN SACRIFICIO OVINO'!$B$59:$B$68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'RESUMEN SACRIFICIO OVINO'!$F$59:$F$68</c:f>
              <c:numCache>
                <c:formatCode>0.00</c:formatCode>
                <c:ptCount val="10"/>
                <c:pt idx="0">
                  <c:v>3.1548053633874678</c:v>
                </c:pt>
                <c:pt idx="1">
                  <c:v>3.6231400079175802</c:v>
                </c:pt>
                <c:pt idx="2">
                  <c:v>3.5905127326606414</c:v>
                </c:pt>
                <c:pt idx="3">
                  <c:v>2.4006102400108555</c:v>
                </c:pt>
                <c:pt idx="4">
                  <c:v>3.0979490639129796</c:v>
                </c:pt>
                <c:pt idx="5">
                  <c:v>5.5432188044208868</c:v>
                </c:pt>
                <c:pt idx="6">
                  <c:v>4.7193169923430922</c:v>
                </c:pt>
                <c:pt idx="7">
                  <c:v>4.5792319123021992</c:v>
                </c:pt>
                <c:pt idx="8">
                  <c:v>5.0921243872431363</c:v>
                </c:pt>
                <c:pt idx="9">
                  <c:v>4.7653985842409048</c:v>
                </c:pt>
              </c:numCache>
            </c:numRef>
          </c:val>
          <c:smooth val="0"/>
          <c:extLst>
            <c:ext xmlns:c16="http://schemas.microsoft.com/office/drawing/2014/chart" uri="{C3380CC4-5D6E-409C-BE32-E72D297353CC}">
              <c16:uniqueId val="{00000001-6942-4C22-B77E-9791C45A5B07}"/>
            </c:ext>
          </c:extLst>
        </c:ser>
        <c:dLbls>
          <c:showLegendKey val="0"/>
          <c:showVal val="0"/>
          <c:showCatName val="0"/>
          <c:showSerName val="0"/>
          <c:showPercent val="0"/>
          <c:showBubbleSize val="0"/>
        </c:dLbls>
        <c:smooth val="0"/>
        <c:axId val="168757504"/>
        <c:axId val="168779776"/>
      </c:lineChart>
      <c:catAx>
        <c:axId val="168757504"/>
        <c:scaling>
          <c:orientation val="minMax"/>
        </c:scaling>
        <c:delete val="0"/>
        <c:axPos val="b"/>
        <c:numFmt formatCode="General" sourceLinked="1"/>
        <c:majorTickMark val="out"/>
        <c:minorTickMark val="none"/>
        <c:tickLblPos val="nextTo"/>
        <c:txPr>
          <a:bodyPr/>
          <a:lstStyle/>
          <a:p>
            <a:pPr>
              <a:defRPr sz="1200"/>
            </a:pPr>
            <a:endParaRPr lang="es-ES"/>
          </a:p>
        </c:txPr>
        <c:crossAx val="168779776"/>
        <c:crosses val="autoZero"/>
        <c:auto val="1"/>
        <c:lblAlgn val="ctr"/>
        <c:lblOffset val="100"/>
        <c:noMultiLvlLbl val="0"/>
      </c:catAx>
      <c:valAx>
        <c:axId val="168779776"/>
        <c:scaling>
          <c:orientation val="minMax"/>
        </c:scaling>
        <c:delete val="0"/>
        <c:axPos val="l"/>
        <c:majorGridlines/>
        <c:numFmt formatCode="0.0" sourceLinked="0"/>
        <c:majorTickMark val="out"/>
        <c:minorTickMark val="none"/>
        <c:tickLblPos val="nextTo"/>
        <c:txPr>
          <a:bodyPr/>
          <a:lstStyle/>
          <a:p>
            <a:pPr>
              <a:defRPr sz="1400"/>
            </a:pPr>
            <a:endParaRPr lang="es-ES"/>
          </a:p>
        </c:txPr>
        <c:crossAx val="1687575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pPr>
            <a:r>
              <a:rPr lang="es-ES" sz="1400" dirty="0"/>
              <a:t>Evolución del margen neto por oveja, sin ayudas desacopladas</a:t>
            </a:r>
            <a:r>
              <a:rPr lang="es-ES" sz="1400" baseline="0" dirty="0"/>
              <a:t> (Fuente ECREA)</a:t>
            </a:r>
            <a:endParaRPr lang="en-US" sz="1400" dirty="0"/>
          </a:p>
        </c:rich>
      </c:tx>
      <c:overlay val="0"/>
    </c:title>
    <c:autoTitleDeleted val="0"/>
    <c:plotArea>
      <c:layout>
        <c:manualLayout>
          <c:layoutTarget val="inner"/>
          <c:xMode val="edge"/>
          <c:yMode val="edge"/>
          <c:x val="0.13542122724575076"/>
          <c:y val="0.22421561090690661"/>
          <c:w val="0.83368845042468109"/>
          <c:h val="0.65504993759745533"/>
        </c:manualLayout>
      </c:layout>
      <c:lineChart>
        <c:grouping val="standard"/>
        <c:varyColors val="0"/>
        <c:ser>
          <c:idx val="0"/>
          <c:order val="0"/>
          <c:tx>
            <c:strRef>
              <c:f>'RESUMEN SACRIFICIO OVINO'!$A$75</c:f>
              <c:strCache>
                <c:ptCount val="1"/>
                <c:pt idx="0">
                  <c:v>(€/CABEZA)</c:v>
                </c:pt>
              </c:strCache>
            </c:strRef>
          </c:tx>
          <c:marker>
            <c:symbol val="none"/>
          </c:marker>
          <c:trendline>
            <c:name>Línea de tendencia</c:name>
            <c:spPr>
              <a:ln>
                <a:solidFill>
                  <a:srgbClr val="FF0000"/>
                </a:solidFill>
                <a:prstDash val="lgDash"/>
                <a:tailEnd type="stealth"/>
              </a:ln>
            </c:spPr>
            <c:trendlineType val="linear"/>
            <c:dispRSqr val="0"/>
            <c:dispEq val="0"/>
          </c:trendline>
          <c:cat>
            <c:numRef>
              <c:f>'RESUMEN SACRIFICIO OVINO'!$A$79:$A$86</c:f>
              <c:numCache>
                <c:formatCode>General</c:formatCode>
                <c:ptCount val="8"/>
                <c:pt idx="0">
                  <c:v>2007</c:v>
                </c:pt>
                <c:pt idx="1">
                  <c:v>2008</c:v>
                </c:pt>
                <c:pt idx="2">
                  <c:v>2009</c:v>
                </c:pt>
                <c:pt idx="3">
                  <c:v>2010</c:v>
                </c:pt>
                <c:pt idx="4">
                  <c:v>2011</c:v>
                </c:pt>
                <c:pt idx="5">
                  <c:v>2012</c:v>
                </c:pt>
                <c:pt idx="6">
                  <c:v>2013</c:v>
                </c:pt>
                <c:pt idx="7">
                  <c:v>2014</c:v>
                </c:pt>
              </c:numCache>
            </c:numRef>
          </c:cat>
          <c:val>
            <c:numRef>
              <c:f>'RESUMEN SACRIFICIO OVINO'!$B$79:$B$86</c:f>
              <c:numCache>
                <c:formatCode>General</c:formatCode>
                <c:ptCount val="8"/>
                <c:pt idx="0">
                  <c:v>-10.07</c:v>
                </c:pt>
                <c:pt idx="1">
                  <c:v>-20.329999999999998</c:v>
                </c:pt>
                <c:pt idx="2">
                  <c:v>-13.16</c:v>
                </c:pt>
                <c:pt idx="3">
                  <c:v>-19.059999999999999</c:v>
                </c:pt>
                <c:pt idx="4">
                  <c:v>-22.67</c:v>
                </c:pt>
                <c:pt idx="5">
                  <c:v>-21.33</c:v>
                </c:pt>
                <c:pt idx="6">
                  <c:v>-20.73</c:v>
                </c:pt>
                <c:pt idx="7">
                  <c:v>-19.57</c:v>
                </c:pt>
              </c:numCache>
            </c:numRef>
          </c:val>
          <c:smooth val="0"/>
          <c:extLst>
            <c:ext xmlns:c16="http://schemas.microsoft.com/office/drawing/2014/chart" uri="{C3380CC4-5D6E-409C-BE32-E72D297353CC}">
              <c16:uniqueId val="{00000001-B466-4273-8583-A4504DC69381}"/>
            </c:ext>
          </c:extLst>
        </c:ser>
        <c:dLbls>
          <c:showLegendKey val="0"/>
          <c:showVal val="0"/>
          <c:showCatName val="0"/>
          <c:showSerName val="0"/>
          <c:showPercent val="0"/>
          <c:showBubbleSize val="0"/>
        </c:dLbls>
        <c:smooth val="0"/>
        <c:axId val="172224512"/>
        <c:axId val="172227200"/>
      </c:lineChart>
      <c:catAx>
        <c:axId val="172224512"/>
        <c:scaling>
          <c:orientation val="minMax"/>
        </c:scaling>
        <c:delete val="0"/>
        <c:axPos val="b"/>
        <c:numFmt formatCode="General" sourceLinked="1"/>
        <c:majorTickMark val="out"/>
        <c:minorTickMark val="none"/>
        <c:tickLblPos val="nextTo"/>
        <c:txPr>
          <a:bodyPr/>
          <a:lstStyle/>
          <a:p>
            <a:pPr>
              <a:defRPr sz="1200"/>
            </a:pPr>
            <a:endParaRPr lang="es-ES"/>
          </a:p>
        </c:txPr>
        <c:crossAx val="172227200"/>
        <c:crosses val="autoZero"/>
        <c:auto val="1"/>
        <c:lblAlgn val="ctr"/>
        <c:lblOffset val="100"/>
        <c:noMultiLvlLbl val="0"/>
      </c:catAx>
      <c:valAx>
        <c:axId val="172227200"/>
        <c:scaling>
          <c:orientation val="minMax"/>
        </c:scaling>
        <c:delete val="0"/>
        <c:axPos val="l"/>
        <c:majorGridlines/>
        <c:numFmt formatCode="&quot;€&quot;#,##0_);[Red]\(&quot;€&quot;#,##0\)" sourceLinked="0"/>
        <c:majorTickMark val="out"/>
        <c:minorTickMark val="none"/>
        <c:tickLblPos val="nextTo"/>
        <c:txPr>
          <a:bodyPr/>
          <a:lstStyle/>
          <a:p>
            <a:pPr>
              <a:defRPr sz="1400"/>
            </a:pPr>
            <a:endParaRPr lang="es-ES"/>
          </a:p>
        </c:txPr>
        <c:crossAx val="1722245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7322919441486"/>
          <c:y val="8.309041637826739E-2"/>
          <c:w val="0.41244566881510852"/>
          <c:h val="0.59964694690944853"/>
        </c:manualLayout>
      </c:layout>
      <c:pieChart>
        <c:varyColors val="1"/>
        <c:ser>
          <c:idx val="0"/>
          <c:order val="0"/>
          <c:tx>
            <c:strRef>
              <c:f>Hoja1!$B$1</c:f>
              <c:strCache>
                <c:ptCount val="1"/>
                <c:pt idx="0">
                  <c:v>Columna2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E1-4A5C-8ADB-6D600C2962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4E1-4A5C-8ADB-6D600C2962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4E1-4A5C-8ADB-6D600C29623E}"/>
              </c:ext>
            </c:extLst>
          </c:dPt>
          <c:dPt>
            <c:idx val="3"/>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4-C4E1-4A5C-8ADB-6D600C29623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4E1-4A5C-8ADB-6D600C29623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6-C4E1-4A5C-8ADB-6D600C29623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6D-4F90-909D-864EB65EC0E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86D-4F90-909D-864EB65EC0E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6D-4F90-909D-864EB65EC0E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6D-4F90-909D-864EB65EC0E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6D-4F90-909D-864EB65EC0E8}"/>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1-C4E1-4A5C-8ADB-6D600C29623E}"/>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2-C4E1-4A5C-8ADB-6D600C29623E}"/>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3-C4E1-4A5C-8ADB-6D600C29623E}"/>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4-C4E1-4A5C-8ADB-6D600C29623E}"/>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5-C4E1-4A5C-8ADB-6D600C29623E}"/>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6-C4E1-4A5C-8ADB-6D600C2962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Hoja1!$A$2:$A$12</c:f>
              <c:strCache>
                <c:ptCount val="11"/>
                <c:pt idx="0">
                  <c:v>Respiratorio</c:v>
                </c:pt>
                <c:pt idx="1">
                  <c:v>Digestivo</c:v>
                </c:pt>
                <c:pt idx="2">
                  <c:v>Mamario</c:v>
                </c:pt>
                <c:pt idx="3">
                  <c:v>Sin diagnóstico</c:v>
                </c:pt>
                <c:pt idx="4">
                  <c:v>Reproductivo</c:v>
                </c:pt>
                <c:pt idx="5">
                  <c:v>Locomotor</c:v>
                </c:pt>
                <c:pt idx="6">
                  <c:v>Nervioso</c:v>
                </c:pt>
                <c:pt idx="7">
                  <c:v>Ocular</c:v>
                </c:pt>
                <c:pt idx="8">
                  <c:v>Parasitosis</c:v>
                </c:pt>
                <c:pt idx="9">
                  <c:v>Urinario</c:v>
                </c:pt>
                <c:pt idx="10">
                  <c:v>Piel</c:v>
                </c:pt>
              </c:strCache>
            </c:strRef>
          </c:cat>
          <c:val>
            <c:numRef>
              <c:f>Hoja1!$B$2:$B$12</c:f>
              <c:numCache>
                <c:formatCode>General</c:formatCode>
                <c:ptCount val="11"/>
                <c:pt idx="0">
                  <c:v>185</c:v>
                </c:pt>
                <c:pt idx="1">
                  <c:v>58</c:v>
                </c:pt>
                <c:pt idx="2">
                  <c:v>49</c:v>
                </c:pt>
                <c:pt idx="3">
                  <c:v>51</c:v>
                </c:pt>
                <c:pt idx="4">
                  <c:v>22</c:v>
                </c:pt>
                <c:pt idx="5">
                  <c:v>21</c:v>
                </c:pt>
                <c:pt idx="6">
                  <c:v>2</c:v>
                </c:pt>
                <c:pt idx="7">
                  <c:v>1</c:v>
                </c:pt>
                <c:pt idx="8">
                  <c:v>12</c:v>
                </c:pt>
                <c:pt idx="9">
                  <c:v>1</c:v>
                </c:pt>
                <c:pt idx="10">
                  <c:v>3</c:v>
                </c:pt>
              </c:numCache>
            </c:numRef>
          </c:val>
          <c:extLst>
            <c:ext xmlns:c16="http://schemas.microsoft.com/office/drawing/2014/chart" uri="{C3380CC4-5D6E-409C-BE32-E72D297353CC}">
              <c16:uniqueId val="{00000000-C4E1-4A5C-8ADB-6D600C29623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38903600604081E-2"/>
          <c:y val="3.4060635489459597E-2"/>
          <c:w val="0.87449038446189853"/>
          <c:h val="0.74532907666938752"/>
        </c:manualLayout>
      </c:layout>
      <c:barChart>
        <c:barDir val="col"/>
        <c:grouping val="stacked"/>
        <c:varyColors val="0"/>
        <c:ser>
          <c:idx val="0"/>
          <c:order val="0"/>
          <c:tx>
            <c:strRef>
              <c:f>Hoja1!$B$1</c:f>
              <c:strCache>
                <c:ptCount val="1"/>
                <c:pt idx="0">
                  <c:v>Multiples aparatos afectados</c:v>
                </c:pt>
              </c:strCache>
            </c:strRef>
          </c:tx>
          <c:spPr>
            <a:solidFill>
              <a:schemeClr val="accent1"/>
            </a:solidFill>
            <a:ln>
              <a:noFill/>
            </a:ln>
            <a:effectLst/>
          </c:spPr>
          <c:invertIfNegative val="0"/>
          <c:cat>
            <c:strRef>
              <c:f>Hoja1!$A$2:$A$11</c:f>
              <c:strCache>
                <c:ptCount val="10"/>
                <c:pt idx="0">
                  <c:v>Respiratorio</c:v>
                </c:pt>
                <c:pt idx="1">
                  <c:v>Digestivo</c:v>
                </c:pt>
                <c:pt idx="2">
                  <c:v>Mamario</c:v>
                </c:pt>
                <c:pt idx="3">
                  <c:v>Reproductivo</c:v>
                </c:pt>
                <c:pt idx="4">
                  <c:v>Locomotor</c:v>
                </c:pt>
                <c:pt idx="5">
                  <c:v>Nervioso</c:v>
                </c:pt>
                <c:pt idx="6">
                  <c:v>Ocular</c:v>
                </c:pt>
                <c:pt idx="7">
                  <c:v>Parasitosis</c:v>
                </c:pt>
                <c:pt idx="8">
                  <c:v>Urinario</c:v>
                </c:pt>
                <c:pt idx="9">
                  <c:v>Piel</c:v>
                </c:pt>
              </c:strCache>
            </c:strRef>
          </c:cat>
          <c:val>
            <c:numRef>
              <c:f>Hoja1!$B$2:$B$11</c:f>
              <c:numCache>
                <c:formatCode>0%</c:formatCode>
                <c:ptCount val="10"/>
                <c:pt idx="0">
                  <c:v>0.23703703703703705</c:v>
                </c:pt>
                <c:pt idx="1">
                  <c:v>9.1358024691358022E-2</c:v>
                </c:pt>
                <c:pt idx="2">
                  <c:v>0.11851851851851852</c:v>
                </c:pt>
                <c:pt idx="3">
                  <c:v>2.4691358024691357E-2</c:v>
                </c:pt>
                <c:pt idx="4">
                  <c:v>4.4444444444444446E-2</c:v>
                </c:pt>
                <c:pt idx="5">
                  <c:v>2.4691358024691358E-3</c:v>
                </c:pt>
                <c:pt idx="6">
                  <c:v>9.876543209876543E-3</c:v>
                </c:pt>
                <c:pt idx="7">
                  <c:v>7.160493827160494E-2</c:v>
                </c:pt>
                <c:pt idx="8">
                  <c:v>9.876543209876543E-3</c:v>
                </c:pt>
                <c:pt idx="9">
                  <c:v>9.876543209876543E-3</c:v>
                </c:pt>
              </c:numCache>
            </c:numRef>
          </c:val>
          <c:extLst>
            <c:ext xmlns:c16="http://schemas.microsoft.com/office/drawing/2014/chart" uri="{C3380CC4-5D6E-409C-BE32-E72D297353CC}">
              <c16:uniqueId val="{00000000-EC65-4A19-8F5C-3231E18F4B3C}"/>
            </c:ext>
          </c:extLst>
        </c:ser>
        <c:ser>
          <c:idx val="1"/>
          <c:order val="1"/>
          <c:tx>
            <c:strRef>
              <c:f>Hoja1!$C$1</c:f>
              <c:strCache>
                <c:ptCount val="1"/>
                <c:pt idx="0">
                  <c:v>Exclusivamente afectación de este aparato</c:v>
                </c:pt>
              </c:strCache>
            </c:strRef>
          </c:tx>
          <c:spPr>
            <a:solidFill>
              <a:schemeClr val="accent2"/>
            </a:solidFill>
            <a:ln>
              <a:noFill/>
            </a:ln>
            <a:effectLst/>
          </c:spPr>
          <c:invertIfNegative val="0"/>
          <c:cat>
            <c:strRef>
              <c:f>Hoja1!$A$2:$A$11</c:f>
              <c:strCache>
                <c:ptCount val="10"/>
                <c:pt idx="0">
                  <c:v>Respiratorio</c:v>
                </c:pt>
                <c:pt idx="1">
                  <c:v>Digestivo</c:v>
                </c:pt>
                <c:pt idx="2">
                  <c:v>Mamario</c:v>
                </c:pt>
                <c:pt idx="3">
                  <c:v>Reproductivo</c:v>
                </c:pt>
                <c:pt idx="4">
                  <c:v>Locomotor</c:v>
                </c:pt>
                <c:pt idx="5">
                  <c:v>Nervioso</c:v>
                </c:pt>
                <c:pt idx="6">
                  <c:v>Ocular</c:v>
                </c:pt>
                <c:pt idx="7">
                  <c:v>Parasitosis</c:v>
                </c:pt>
                <c:pt idx="8">
                  <c:v>Urinario</c:v>
                </c:pt>
                <c:pt idx="9">
                  <c:v>Piel</c:v>
                </c:pt>
              </c:strCache>
            </c:strRef>
          </c:cat>
          <c:val>
            <c:numRef>
              <c:f>Hoja1!$C$2:$C$11</c:f>
              <c:numCache>
                <c:formatCode>0%</c:formatCode>
                <c:ptCount val="10"/>
                <c:pt idx="0">
                  <c:v>0.36543209876543209</c:v>
                </c:pt>
                <c:pt idx="1">
                  <c:v>7.9012345679012344E-2</c:v>
                </c:pt>
                <c:pt idx="2">
                  <c:v>2.7160493827160494E-2</c:v>
                </c:pt>
                <c:pt idx="3">
                  <c:v>2.7160493827160494E-2</c:v>
                </c:pt>
                <c:pt idx="4">
                  <c:v>9.876543209876543E-3</c:v>
                </c:pt>
                <c:pt idx="5">
                  <c:v>2.4691358024691358E-3</c:v>
                </c:pt>
                <c:pt idx="6">
                  <c:v>4.9382716049382715E-3</c:v>
                </c:pt>
                <c:pt idx="7">
                  <c:v>2.9629629629629631E-2</c:v>
                </c:pt>
                <c:pt idx="8">
                  <c:v>2.4691358024691358E-3</c:v>
                </c:pt>
                <c:pt idx="9">
                  <c:v>7.4074074074074077E-3</c:v>
                </c:pt>
              </c:numCache>
            </c:numRef>
          </c:val>
          <c:extLst>
            <c:ext xmlns:c16="http://schemas.microsoft.com/office/drawing/2014/chart" uri="{C3380CC4-5D6E-409C-BE32-E72D297353CC}">
              <c16:uniqueId val="{00000001-EC65-4A19-8F5C-3231E18F4B3C}"/>
            </c:ext>
          </c:extLst>
        </c:ser>
        <c:dLbls>
          <c:showLegendKey val="0"/>
          <c:showVal val="0"/>
          <c:showCatName val="0"/>
          <c:showSerName val="0"/>
          <c:showPercent val="0"/>
          <c:showBubbleSize val="0"/>
        </c:dLbls>
        <c:gapWidth val="50"/>
        <c:overlap val="100"/>
        <c:axId val="759984904"/>
        <c:axId val="759985864"/>
      </c:barChart>
      <c:catAx>
        <c:axId val="75998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759985864"/>
        <c:crosses val="autoZero"/>
        <c:auto val="1"/>
        <c:lblAlgn val="ctr"/>
        <c:lblOffset val="100"/>
        <c:noMultiLvlLbl val="0"/>
      </c:catAx>
      <c:valAx>
        <c:axId val="759985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S" dirty="0"/>
                  <a:t>Porcentaje de animales afectados</a:t>
                </a:r>
              </a:p>
            </c:rich>
          </c:tx>
          <c:layout>
            <c:manualLayout>
              <c:xMode val="edge"/>
              <c:yMode val="edge"/>
              <c:x val="4.3657013268673465E-4"/>
              <c:y val="2.010856250803342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75998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56556550008696E-2"/>
          <c:y val="3.7548653734816133E-2"/>
          <c:w val="0.87449038446189853"/>
          <c:h val="0.74532907666938752"/>
        </c:manualLayout>
      </c:layout>
      <c:barChart>
        <c:barDir val="col"/>
        <c:grouping val="clustered"/>
        <c:varyColors val="0"/>
        <c:ser>
          <c:idx val="0"/>
          <c:order val="0"/>
          <c:tx>
            <c:strRef>
              <c:f>Hoja1!$B$1</c:f>
              <c:strCache>
                <c:ptCount val="1"/>
                <c:pt idx="0">
                  <c:v>No Red Natura 2000</c:v>
                </c:pt>
              </c:strCache>
            </c:strRef>
          </c:tx>
          <c:spPr>
            <a:solidFill>
              <a:srgbClr val="FFCC00"/>
            </a:solidFill>
            <a:ln>
              <a:noFill/>
            </a:ln>
            <a:effectLst/>
          </c:spPr>
          <c:invertIfNegative val="0"/>
          <c:cat>
            <c:strRef>
              <c:f>Hoja1!$A$2:$A$11</c:f>
              <c:strCache>
                <c:ptCount val="10"/>
                <c:pt idx="0">
                  <c:v>Respiratorio</c:v>
                </c:pt>
                <c:pt idx="1">
                  <c:v>Digestivo</c:v>
                </c:pt>
                <c:pt idx="2">
                  <c:v>Mamario</c:v>
                </c:pt>
                <c:pt idx="3">
                  <c:v>Reproductivo</c:v>
                </c:pt>
                <c:pt idx="4">
                  <c:v>Locomotor</c:v>
                </c:pt>
                <c:pt idx="5">
                  <c:v>Nervioso</c:v>
                </c:pt>
                <c:pt idx="6">
                  <c:v>Ocular</c:v>
                </c:pt>
                <c:pt idx="7">
                  <c:v>Parasitosis</c:v>
                </c:pt>
                <c:pt idx="8">
                  <c:v>Urinario</c:v>
                </c:pt>
                <c:pt idx="9">
                  <c:v>Piel</c:v>
                </c:pt>
              </c:strCache>
            </c:strRef>
          </c:cat>
          <c:val>
            <c:numRef>
              <c:f>Hoja1!$B$2:$B$11</c:f>
              <c:numCache>
                <c:formatCode>0%</c:formatCode>
                <c:ptCount val="10"/>
                <c:pt idx="0">
                  <c:v>0.7068965517241379</c:v>
                </c:pt>
                <c:pt idx="1">
                  <c:v>0.14655172413793105</c:v>
                </c:pt>
                <c:pt idx="2">
                  <c:v>0.21551724137931039</c:v>
                </c:pt>
                <c:pt idx="3">
                  <c:v>4.31034482758621E-2</c:v>
                </c:pt>
                <c:pt idx="4">
                  <c:v>2.5862068965517238E-2</c:v>
                </c:pt>
                <c:pt idx="5">
                  <c:v>8.6206896551723755E-3</c:v>
                </c:pt>
                <c:pt idx="6">
                  <c:v>1.7241379310344862E-2</c:v>
                </c:pt>
                <c:pt idx="7">
                  <c:v>6.8965517241379337E-2</c:v>
                </c:pt>
                <c:pt idx="8">
                  <c:v>0</c:v>
                </c:pt>
                <c:pt idx="9">
                  <c:v>1.7241379310344862E-2</c:v>
                </c:pt>
              </c:numCache>
            </c:numRef>
          </c:val>
          <c:extLst>
            <c:ext xmlns:c16="http://schemas.microsoft.com/office/drawing/2014/chart" uri="{C3380CC4-5D6E-409C-BE32-E72D297353CC}">
              <c16:uniqueId val="{00000000-EC65-4A19-8F5C-3231E18F4B3C}"/>
            </c:ext>
          </c:extLst>
        </c:ser>
        <c:ser>
          <c:idx val="1"/>
          <c:order val="1"/>
          <c:tx>
            <c:strRef>
              <c:f>Hoja1!$C$1</c:f>
              <c:strCache>
                <c:ptCount val="1"/>
                <c:pt idx="0">
                  <c:v>Red Natura 2000</c:v>
                </c:pt>
              </c:strCache>
            </c:strRef>
          </c:tx>
          <c:spPr>
            <a:solidFill>
              <a:srgbClr val="00B050"/>
            </a:solidFill>
            <a:ln>
              <a:noFill/>
            </a:ln>
            <a:effectLst/>
          </c:spPr>
          <c:invertIfNegative val="0"/>
          <c:cat>
            <c:strRef>
              <c:f>Hoja1!$A$2:$A$11</c:f>
              <c:strCache>
                <c:ptCount val="10"/>
                <c:pt idx="0">
                  <c:v>Respiratorio</c:v>
                </c:pt>
                <c:pt idx="1">
                  <c:v>Digestivo</c:v>
                </c:pt>
                <c:pt idx="2">
                  <c:v>Mamario</c:v>
                </c:pt>
                <c:pt idx="3">
                  <c:v>Reproductivo</c:v>
                </c:pt>
                <c:pt idx="4">
                  <c:v>Locomotor</c:v>
                </c:pt>
                <c:pt idx="5">
                  <c:v>Nervioso</c:v>
                </c:pt>
                <c:pt idx="6">
                  <c:v>Ocular</c:v>
                </c:pt>
                <c:pt idx="7">
                  <c:v>Parasitosis</c:v>
                </c:pt>
                <c:pt idx="8">
                  <c:v>Urinario</c:v>
                </c:pt>
                <c:pt idx="9">
                  <c:v>Piel</c:v>
                </c:pt>
              </c:strCache>
            </c:strRef>
          </c:cat>
          <c:val>
            <c:numRef>
              <c:f>Hoja1!$C$2:$C$11</c:f>
              <c:numCache>
                <c:formatCode>0%</c:formatCode>
                <c:ptCount val="10"/>
                <c:pt idx="0">
                  <c:v>0.55749128919860635</c:v>
                </c:pt>
                <c:pt idx="1">
                  <c:v>0.18118466898954699</c:v>
                </c:pt>
                <c:pt idx="2">
                  <c:v>0.11846689895470386</c:v>
                </c:pt>
                <c:pt idx="3">
                  <c:v>5.5749128919860613E-2</c:v>
                </c:pt>
                <c:pt idx="4">
                  <c:v>6.6202090592334506E-2</c:v>
                </c:pt>
                <c:pt idx="5">
                  <c:v>3.4843205574912606E-3</c:v>
                </c:pt>
                <c:pt idx="6">
                  <c:v>1.3937282229965153E-2</c:v>
                </c:pt>
                <c:pt idx="7">
                  <c:v>0.1149825783972126</c:v>
                </c:pt>
                <c:pt idx="8">
                  <c:v>1.7421602787456414E-2</c:v>
                </c:pt>
                <c:pt idx="9">
                  <c:v>1.7421602787456414E-2</c:v>
                </c:pt>
              </c:numCache>
            </c:numRef>
          </c:val>
          <c:extLst>
            <c:ext xmlns:c16="http://schemas.microsoft.com/office/drawing/2014/chart" uri="{C3380CC4-5D6E-409C-BE32-E72D297353CC}">
              <c16:uniqueId val="{00000001-EC65-4A19-8F5C-3231E18F4B3C}"/>
            </c:ext>
          </c:extLst>
        </c:ser>
        <c:dLbls>
          <c:showLegendKey val="0"/>
          <c:showVal val="0"/>
          <c:showCatName val="0"/>
          <c:showSerName val="0"/>
          <c:showPercent val="0"/>
          <c:showBubbleSize val="0"/>
        </c:dLbls>
        <c:gapWidth val="50"/>
        <c:axId val="759984904"/>
        <c:axId val="759985864"/>
      </c:barChart>
      <c:catAx>
        <c:axId val="75998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759985864"/>
        <c:crosses val="autoZero"/>
        <c:auto val="1"/>
        <c:lblAlgn val="ctr"/>
        <c:lblOffset val="100"/>
        <c:noMultiLvlLbl val="0"/>
      </c:catAx>
      <c:valAx>
        <c:axId val="759985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S" dirty="0"/>
                  <a:t>Porcentaje de animales afectados</a:t>
                </a:r>
              </a:p>
            </c:rich>
          </c:tx>
          <c:layout>
            <c:manualLayout>
              <c:xMode val="edge"/>
              <c:yMode val="edge"/>
              <c:x val="4.3657013268673465E-4"/>
              <c:y val="2.010856250803342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75998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82541828799409"/>
          <c:y val="8.6591177035671651E-2"/>
          <c:w val="0.29068124351282193"/>
          <c:h val="0.73267585189081041"/>
        </c:manualLayout>
      </c:layout>
      <c:pieChart>
        <c:varyColors val="1"/>
        <c:ser>
          <c:idx val="0"/>
          <c:order val="0"/>
          <c:tx>
            <c:strRef>
              <c:f>Hoja1!$B$1</c:f>
              <c:strCache>
                <c:ptCount val="1"/>
                <c:pt idx="0">
                  <c:v>Columna2</c:v>
                </c:pt>
              </c:strCache>
            </c:strRef>
          </c:tx>
          <c:dPt>
            <c:idx val="0"/>
            <c:bubble3D val="0"/>
            <c:spPr>
              <a:solidFill>
                <a:srgbClr val="CC0000"/>
              </a:solidFill>
              <a:ln w="19050">
                <a:solidFill>
                  <a:schemeClr val="lt1"/>
                </a:solidFill>
              </a:ln>
              <a:effectLst/>
            </c:spPr>
            <c:extLst>
              <c:ext xmlns:c16="http://schemas.microsoft.com/office/drawing/2014/chart" uri="{C3380CC4-5D6E-409C-BE32-E72D297353CC}">
                <c16:uniqueId val="{00000001-C4E1-4A5C-8ADB-6D600C29623E}"/>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C4E1-4A5C-8ADB-6D600C29623E}"/>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C4E1-4A5C-8ADB-6D600C29623E}"/>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4-C4E1-4A5C-8ADB-6D600C29623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4E1-4A5C-8ADB-6D600C29623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6-C4E1-4A5C-8ADB-6D600C29623E}"/>
              </c:ext>
            </c:extLst>
          </c:dPt>
          <c:dPt>
            <c:idx val="6"/>
            <c:bubble3D val="0"/>
            <c:spPr>
              <a:solidFill>
                <a:srgbClr val="0000FF"/>
              </a:solidFill>
              <a:ln w="19050">
                <a:solidFill>
                  <a:schemeClr val="lt1"/>
                </a:solidFill>
              </a:ln>
              <a:effectLst/>
            </c:spPr>
            <c:extLst>
              <c:ext xmlns:c16="http://schemas.microsoft.com/office/drawing/2014/chart" uri="{C3380CC4-5D6E-409C-BE32-E72D297353CC}">
                <c16:uniqueId val="{00000001-3CBA-488B-98E9-B102CABE480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0-3CBA-488B-98E9-B102CABE480A}"/>
              </c:ext>
            </c:extLst>
          </c:dPt>
          <c:dPt>
            <c:idx val="8"/>
            <c:bubble3D val="0"/>
            <c:spPr>
              <a:solidFill>
                <a:srgbClr val="666633"/>
              </a:solidFill>
              <a:ln w="19050">
                <a:solidFill>
                  <a:schemeClr val="lt1"/>
                </a:solidFill>
              </a:ln>
              <a:effectLst/>
            </c:spPr>
            <c:extLst>
              <c:ext xmlns:c16="http://schemas.microsoft.com/office/drawing/2014/chart" uri="{C3380CC4-5D6E-409C-BE32-E72D297353CC}">
                <c16:uniqueId val="{00000004-3CBA-488B-98E9-B102CABE480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5-3CBA-488B-98E9-B102CABE480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2-3CBA-488B-98E9-B102CABE480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3-3CBA-488B-98E9-B102CABE480A}"/>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6-3CBA-488B-98E9-B102CABE480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1-C4E1-4A5C-8ADB-6D600C29623E}"/>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2-C4E1-4A5C-8ADB-6D600C29623E}"/>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3-C4E1-4A5C-8ADB-6D600C29623E}"/>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4-C4E1-4A5C-8ADB-6D600C29623E}"/>
                </c:ext>
              </c:extLst>
            </c:dLbl>
            <c:dLbl>
              <c:idx val="4"/>
              <c:delete val="1"/>
              <c:extLst>
                <c:ext xmlns:c15="http://schemas.microsoft.com/office/drawing/2012/chart" uri="{CE6537A1-D6FC-4f65-9D91-7224C49458BB}"/>
                <c:ext xmlns:c16="http://schemas.microsoft.com/office/drawing/2014/chart" uri="{C3380CC4-5D6E-409C-BE32-E72D297353CC}">
                  <c16:uniqueId val="{00000005-C4E1-4A5C-8ADB-6D600C29623E}"/>
                </c:ext>
              </c:extLst>
            </c:dLbl>
            <c:dLbl>
              <c:idx val="5"/>
              <c:delete val="1"/>
              <c:extLst>
                <c:ext xmlns:c15="http://schemas.microsoft.com/office/drawing/2012/chart" uri="{CE6537A1-D6FC-4f65-9D91-7224C49458BB}"/>
                <c:ext xmlns:c16="http://schemas.microsoft.com/office/drawing/2014/chart" uri="{C3380CC4-5D6E-409C-BE32-E72D297353CC}">
                  <c16:uniqueId val="{00000006-C4E1-4A5C-8ADB-6D600C29623E}"/>
                </c:ext>
              </c:extLst>
            </c:dLbl>
            <c:dLbl>
              <c:idx val="7"/>
              <c:delete val="1"/>
              <c:extLst>
                <c:ext xmlns:c15="http://schemas.microsoft.com/office/drawing/2012/chart" uri="{CE6537A1-D6FC-4f65-9D91-7224C49458BB}"/>
                <c:ext xmlns:c16="http://schemas.microsoft.com/office/drawing/2014/chart" uri="{C3380CC4-5D6E-409C-BE32-E72D297353CC}">
                  <c16:uniqueId val="{00000000-3CBA-488B-98E9-B102CABE480A}"/>
                </c:ext>
              </c:extLst>
            </c:dLbl>
            <c:dLbl>
              <c:idx val="8"/>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6="http://schemas.microsoft.com/office/drawing/2014/chart" uri="{C3380CC4-5D6E-409C-BE32-E72D297353CC}">
                  <c16:uniqueId val="{00000004-3CBA-488B-98E9-B102CABE480A}"/>
                </c:ext>
              </c:extLst>
            </c:dLbl>
            <c:dLbl>
              <c:idx val="9"/>
              <c:delete val="1"/>
              <c:extLst>
                <c:ext xmlns:c15="http://schemas.microsoft.com/office/drawing/2012/chart" uri="{CE6537A1-D6FC-4f65-9D91-7224C49458BB}"/>
                <c:ext xmlns:c16="http://schemas.microsoft.com/office/drawing/2014/chart" uri="{C3380CC4-5D6E-409C-BE32-E72D297353CC}">
                  <c16:uniqueId val="{00000005-3CBA-488B-98E9-B102CABE480A}"/>
                </c:ext>
              </c:extLst>
            </c:dLbl>
            <c:dLbl>
              <c:idx val="10"/>
              <c:delete val="1"/>
              <c:extLst>
                <c:ext xmlns:c15="http://schemas.microsoft.com/office/drawing/2012/chart" uri="{CE6537A1-D6FC-4f65-9D91-7224C49458BB}"/>
                <c:ext xmlns:c16="http://schemas.microsoft.com/office/drawing/2014/chart" uri="{C3380CC4-5D6E-409C-BE32-E72D297353CC}">
                  <c16:uniqueId val="{00000002-3CBA-488B-98E9-B102CABE480A}"/>
                </c:ext>
              </c:extLst>
            </c:dLbl>
            <c:dLbl>
              <c:idx val="11"/>
              <c:delete val="1"/>
              <c:extLst>
                <c:ext xmlns:c15="http://schemas.microsoft.com/office/drawing/2012/chart" uri="{CE6537A1-D6FC-4f65-9D91-7224C49458BB}"/>
                <c:ext xmlns:c16="http://schemas.microsoft.com/office/drawing/2014/chart" uri="{C3380CC4-5D6E-409C-BE32-E72D297353CC}">
                  <c16:uniqueId val="{00000003-3CBA-488B-98E9-B102CABE480A}"/>
                </c:ext>
              </c:extLst>
            </c:dLbl>
            <c:dLbl>
              <c:idx val="12"/>
              <c:delete val="1"/>
              <c:extLst>
                <c:ext xmlns:c15="http://schemas.microsoft.com/office/drawing/2012/chart" uri="{CE6537A1-D6FC-4f65-9D91-7224C49458BB}"/>
                <c:ext xmlns:c16="http://schemas.microsoft.com/office/drawing/2014/chart" uri="{C3380CC4-5D6E-409C-BE32-E72D297353CC}">
                  <c16:uniqueId val="{00000006-3CBA-488B-98E9-B102CABE480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Hoja1!$A$2:$A$14</c:f>
              <c:strCache>
                <c:ptCount val="13"/>
                <c:pt idx="0">
                  <c:v>Maedi (respiratorio, mamario o nervioso)</c:v>
                </c:pt>
                <c:pt idx="1">
                  <c:v>Adenocarcinoma pulmonar ovino (APO)</c:v>
                </c:pt>
                <c:pt idx="2">
                  <c:v>Procesos respiratorios (excluidos APO y Maedi)</c:v>
                </c:pt>
                <c:pt idx="3">
                  <c:v>Pseudotuberculosis (PSTBC)</c:v>
                </c:pt>
                <c:pt idx="4">
                  <c:v>Parasitosis (digestivas, respiratorias, hepáticas y sistémicas)</c:v>
                </c:pt>
                <c:pt idx="5">
                  <c:v>Lesiones mandibula y pérdida de piezas dentarias</c:v>
                </c:pt>
                <c:pt idx="6">
                  <c:v>Paratuberculosis</c:v>
                </c:pt>
                <c:pt idx="7">
                  <c:v>Acidosis</c:v>
                </c:pt>
                <c:pt idx="8">
                  <c:v>Mamitis (agudas, gangrenosas, crónicas, excepto Maedi)</c:v>
                </c:pt>
                <c:pt idx="9">
                  <c:v>Infertilidad hembras (metritis, quistes ováricos, retención feto, etc...)</c:v>
                </c:pt>
                <c:pt idx="10">
                  <c:v>Infertilidad macho (lesiones y enfermedades varias)</c:v>
                </c:pt>
                <c:pt idx="11">
                  <c:v>Cojeras (fracturas, poliartritis y artritis excepto Maedi)</c:v>
                </c:pt>
                <c:pt idx="12">
                  <c:v>Otras</c:v>
                </c:pt>
              </c:strCache>
            </c:strRef>
          </c:cat>
          <c:val>
            <c:numRef>
              <c:f>Hoja1!$B$2:$B$14</c:f>
              <c:numCache>
                <c:formatCode>General</c:formatCode>
                <c:ptCount val="13"/>
                <c:pt idx="0">
                  <c:v>67</c:v>
                </c:pt>
                <c:pt idx="1">
                  <c:v>22</c:v>
                </c:pt>
                <c:pt idx="2">
                  <c:v>44</c:v>
                </c:pt>
                <c:pt idx="3">
                  <c:v>61</c:v>
                </c:pt>
                <c:pt idx="4">
                  <c:v>32</c:v>
                </c:pt>
                <c:pt idx="5">
                  <c:v>12</c:v>
                </c:pt>
                <c:pt idx="6">
                  <c:v>9</c:v>
                </c:pt>
                <c:pt idx="7">
                  <c:v>6</c:v>
                </c:pt>
                <c:pt idx="8">
                  <c:v>36</c:v>
                </c:pt>
                <c:pt idx="9">
                  <c:v>21</c:v>
                </c:pt>
                <c:pt idx="10">
                  <c:v>2</c:v>
                </c:pt>
                <c:pt idx="11">
                  <c:v>12</c:v>
                </c:pt>
                <c:pt idx="12">
                  <c:v>32</c:v>
                </c:pt>
              </c:numCache>
            </c:numRef>
          </c:val>
          <c:extLst>
            <c:ext xmlns:c16="http://schemas.microsoft.com/office/drawing/2014/chart" uri="{C3380CC4-5D6E-409C-BE32-E72D297353CC}">
              <c16:uniqueId val="{00000000-C4E1-4A5C-8ADB-6D600C29623E}"/>
            </c:ext>
          </c:extLst>
        </c:ser>
        <c:dLbls>
          <c:showLegendKey val="0"/>
          <c:showVal val="0"/>
          <c:showCatName val="0"/>
          <c:showSerName val="0"/>
          <c:showPercent val="0"/>
          <c:showBubbleSize val="0"/>
          <c:showLeaderLines val="1"/>
        </c:dLbls>
        <c:firstSliceAng val="90"/>
      </c:pieChart>
      <c:spPr>
        <a:noFill/>
        <a:ln>
          <a:noFill/>
        </a:ln>
        <a:effectLst/>
      </c:spPr>
    </c:plotArea>
    <c:legend>
      <c:legendPos val="b"/>
      <c:layout>
        <c:manualLayout>
          <c:xMode val="edge"/>
          <c:yMode val="edge"/>
          <c:x val="1.111111232623713E-2"/>
          <c:y val="2.2547379487692622E-2"/>
          <c:w val="0.49220915269128968"/>
          <c:h val="0.973951859854903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5761032975989"/>
          <c:y val="3.7548653734816133E-2"/>
          <c:w val="0.8656524243744117"/>
          <c:h val="0.74532907666938752"/>
        </c:manualLayout>
      </c:layout>
      <c:barChart>
        <c:barDir val="col"/>
        <c:grouping val="clustered"/>
        <c:varyColors val="0"/>
        <c:ser>
          <c:idx val="0"/>
          <c:order val="0"/>
          <c:tx>
            <c:strRef>
              <c:f>Hoja1!$B$1</c:f>
              <c:strCache>
                <c:ptCount val="1"/>
                <c:pt idx="0">
                  <c:v>No Red Natura 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Maedi (respiratorio, mamario o nervioso)</c:v>
                </c:pt>
                <c:pt idx="1">
                  <c:v>APO</c:v>
                </c:pt>
                <c:pt idx="2">
                  <c:v>Pseudotuberculosis (PSTBC)</c:v>
                </c:pt>
                <c:pt idx="3">
                  <c:v>Paratuberculosis</c:v>
                </c:pt>
                <c:pt idx="4">
                  <c:v>Mamitis (agudas, gangrenosas, crónicas, excepto Maedi)</c:v>
                </c:pt>
                <c:pt idx="5">
                  <c:v>Infertilidad hembras (metritis, quistes ováricos, retención feto, etc...)</c:v>
                </c:pt>
              </c:strCache>
            </c:strRef>
          </c:cat>
          <c:val>
            <c:numRef>
              <c:f>Hoja1!$B$2:$B$7</c:f>
              <c:numCache>
                <c:formatCode>0%</c:formatCode>
                <c:ptCount val="6"/>
                <c:pt idx="0">
                  <c:v>0.89333333333333331</c:v>
                </c:pt>
                <c:pt idx="1">
                  <c:v>0.95652173913043481</c:v>
                </c:pt>
                <c:pt idx="2">
                  <c:v>0.71764705882352942</c:v>
                </c:pt>
                <c:pt idx="3">
                  <c:v>1</c:v>
                </c:pt>
                <c:pt idx="4">
                  <c:v>0.61016949152542377</c:v>
                </c:pt>
                <c:pt idx="5">
                  <c:v>1</c:v>
                </c:pt>
              </c:numCache>
            </c:numRef>
          </c:val>
          <c:extLst>
            <c:ext xmlns:c16="http://schemas.microsoft.com/office/drawing/2014/chart" uri="{C3380CC4-5D6E-409C-BE32-E72D297353CC}">
              <c16:uniqueId val="{00000000-EC65-4A19-8F5C-3231E18F4B3C}"/>
            </c:ext>
          </c:extLst>
        </c:ser>
        <c:dLbls>
          <c:showLegendKey val="0"/>
          <c:showVal val="0"/>
          <c:showCatName val="0"/>
          <c:showSerName val="0"/>
          <c:showPercent val="0"/>
          <c:showBubbleSize val="0"/>
        </c:dLbls>
        <c:gapWidth val="50"/>
        <c:axId val="759984904"/>
        <c:axId val="759985864"/>
      </c:barChart>
      <c:catAx>
        <c:axId val="75998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759985864"/>
        <c:crosses val="autoZero"/>
        <c:auto val="1"/>
        <c:lblAlgn val="ctr"/>
        <c:lblOffset val="100"/>
        <c:noMultiLvlLbl val="0"/>
      </c:catAx>
      <c:valAx>
        <c:axId val="7599858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ES" sz="1400" dirty="0"/>
                  <a:t>Porcentaje de ocasiones en los que la enfermedad fue causa de desecho</a:t>
                </a:r>
              </a:p>
            </c:rich>
          </c:tx>
          <c:layout>
            <c:manualLayout>
              <c:xMode val="edge"/>
              <c:yMode val="edge"/>
              <c:x val="7.1799137313307022E-3"/>
              <c:y val="2.668471281250721E-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75998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49D60-263F-476A-A284-1AE2DA1B807C}" type="datetimeFigureOut">
              <a:rPr lang="es-ES" smtClean="0"/>
              <a:t>28/10/2019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5A858-0292-4C93-B203-EDA3B75E9751}" type="slidenum">
              <a:rPr lang="es-ES" smtClean="0"/>
              <a:t>‹Nº›</a:t>
            </a:fld>
            <a:endParaRPr lang="es-ES"/>
          </a:p>
        </p:txBody>
      </p:sp>
    </p:spTree>
    <p:extLst>
      <p:ext uri="{BB962C8B-B14F-4D97-AF65-F5344CB8AC3E}">
        <p14:creationId xmlns:p14="http://schemas.microsoft.com/office/powerpoint/2010/main" val="21067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7AD1D8-D7F8-4AD2-83BF-7095F5607887}"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CC5A17-1F4A-4C5E-847E-BCC4234E354F}"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51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7AD1D8-D7F8-4AD2-83BF-7095F5607887}"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272625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7AD1D8-D7F8-4AD2-83BF-7095F5607887}"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316944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7AD1D8-D7F8-4AD2-83BF-7095F5607887}"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71081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7AD1D8-D7F8-4AD2-83BF-7095F5607887}"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CC5A17-1F4A-4C5E-847E-BCC4234E354F}"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5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7AD1D8-D7F8-4AD2-83BF-7095F5607887}"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96260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7AD1D8-D7F8-4AD2-83BF-7095F5607887}" type="datetimeFigureOut">
              <a:rPr lang="es-ES" smtClean="0"/>
              <a:t>28/10/2019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391016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7AD1D8-D7F8-4AD2-83BF-7095F5607887}" type="datetimeFigureOut">
              <a:rPr lang="es-ES" smtClean="0"/>
              <a:t>28/10/2019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385113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7AD1D8-D7F8-4AD2-83BF-7095F5607887}" type="datetimeFigureOut">
              <a:rPr lang="es-ES" smtClean="0"/>
              <a:t>28/10/2019</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240429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67AD1D8-D7F8-4AD2-83BF-7095F5607887}" type="datetimeFigureOut">
              <a:rPr lang="es-ES" smtClean="0"/>
              <a:t>28/10/2019</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CC5A17-1F4A-4C5E-847E-BCC4234E354F}" type="slidenum">
              <a:rPr lang="es-ES" smtClean="0"/>
              <a:t>‹Nº›</a:t>
            </a:fld>
            <a:endParaRPr lang="es-ES"/>
          </a:p>
        </p:txBody>
      </p:sp>
    </p:spTree>
    <p:extLst>
      <p:ext uri="{BB962C8B-B14F-4D97-AF65-F5344CB8AC3E}">
        <p14:creationId xmlns:p14="http://schemas.microsoft.com/office/powerpoint/2010/main" val="404433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7AD1D8-D7F8-4AD2-83BF-7095F5607887}"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CC5A17-1F4A-4C5E-847E-BCC4234E354F}" type="slidenum">
              <a:rPr lang="es-ES" smtClean="0"/>
              <a:t>‹Nº›</a:t>
            </a:fld>
            <a:endParaRPr lang="es-ES"/>
          </a:p>
        </p:txBody>
      </p:sp>
    </p:spTree>
    <p:extLst>
      <p:ext uri="{BB962C8B-B14F-4D97-AF65-F5344CB8AC3E}">
        <p14:creationId xmlns:p14="http://schemas.microsoft.com/office/powerpoint/2010/main" val="329575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7AD1D8-D7F8-4AD2-83BF-7095F5607887}" type="datetimeFigureOut">
              <a:rPr lang="es-ES" smtClean="0"/>
              <a:t>28/10/2019</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BCC5A17-1F4A-4C5E-847E-BCC4234E354F}" type="slidenum">
              <a:rPr lang="es-ES" smtClean="0"/>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640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8.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5FB83-AF17-4523-A18E-E97F062CF85F}"/>
              </a:ext>
            </a:extLst>
          </p:cNvPr>
          <p:cNvSpPr>
            <a:spLocks noGrp="1"/>
          </p:cNvSpPr>
          <p:nvPr>
            <p:ph type="ctrTitle"/>
          </p:nvPr>
        </p:nvSpPr>
        <p:spPr>
          <a:xfrm>
            <a:off x="4602922" y="758952"/>
            <a:ext cx="4161182" cy="3566160"/>
          </a:xfrm>
        </p:spPr>
        <p:txBody>
          <a:bodyPr anchor="ctr">
            <a:noAutofit/>
          </a:bodyPr>
          <a:lstStyle/>
          <a:p>
            <a:r>
              <a:rPr lang="es-ES" sz="4000" b="1" dirty="0"/>
              <a:t>Identificación de los principales procesos implicados en el desecho de ovino de carne en Aragón</a:t>
            </a:r>
          </a:p>
        </p:txBody>
      </p:sp>
      <p:sp>
        <p:nvSpPr>
          <p:cNvPr id="3" name="Subtítulo 2">
            <a:extLst>
              <a:ext uri="{FF2B5EF4-FFF2-40B4-BE49-F238E27FC236}">
                <a16:creationId xmlns:a16="http://schemas.microsoft.com/office/drawing/2014/main" id="{87B0A33E-1FCF-4B34-8DCC-51CA3076A7D9}"/>
              </a:ext>
            </a:extLst>
          </p:cNvPr>
          <p:cNvSpPr>
            <a:spLocks noGrp="1"/>
          </p:cNvSpPr>
          <p:nvPr>
            <p:ph type="subTitle" idx="1"/>
          </p:nvPr>
        </p:nvSpPr>
        <p:spPr>
          <a:xfrm>
            <a:off x="4571999" y="4455621"/>
            <a:ext cx="4072835" cy="1143000"/>
          </a:xfrm>
        </p:spPr>
        <p:txBody>
          <a:bodyPr anchor="ctr">
            <a:normAutofit/>
          </a:bodyPr>
          <a:lstStyle/>
          <a:p>
            <a:r>
              <a:rPr lang="es-ES" sz="4000" b="1" dirty="0"/>
              <a:t>GCP 2017002100</a:t>
            </a:r>
          </a:p>
        </p:txBody>
      </p:sp>
      <p:pic>
        <p:nvPicPr>
          <p:cNvPr id="4" name="Imagen 3">
            <a:extLst>
              <a:ext uri="{FF2B5EF4-FFF2-40B4-BE49-F238E27FC236}">
                <a16:creationId xmlns:a16="http://schemas.microsoft.com/office/drawing/2014/main" id="{FE5DE86F-AFBC-4008-A654-975826B10D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00" y="103504"/>
            <a:ext cx="4378300" cy="6173609"/>
          </a:xfrm>
          <a:prstGeom prst="rect">
            <a:avLst/>
          </a:prstGeom>
        </p:spPr>
      </p:pic>
    </p:spTree>
    <p:extLst>
      <p:ext uri="{BB962C8B-B14F-4D97-AF65-F5344CB8AC3E}">
        <p14:creationId xmlns:p14="http://schemas.microsoft.com/office/powerpoint/2010/main" val="201546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hombre, exterior, edificio, persona&#10;&#10;Descripción generada automáticamente">
            <a:extLst>
              <a:ext uri="{FF2B5EF4-FFF2-40B4-BE49-F238E27FC236}">
                <a16:creationId xmlns:a16="http://schemas.microsoft.com/office/drawing/2014/main" id="{88E8E41C-5225-4B8E-88C5-9B1C0B17AE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03" r="20108"/>
          <a:stretch/>
        </p:blipFill>
        <p:spPr>
          <a:xfrm>
            <a:off x="4704251" y="97181"/>
            <a:ext cx="4381191" cy="3295169"/>
          </a:xfrm>
          <a:prstGeom prst="rect">
            <a:avLst/>
          </a:prstGeom>
        </p:spPr>
      </p:pic>
      <p:pic>
        <p:nvPicPr>
          <p:cNvPr id="11" name="Imagen 10" descr="Imagen que contiene pasto, exterior, oveja, campo&#10;&#10;Descripción generada automáticamente">
            <a:extLst>
              <a:ext uri="{FF2B5EF4-FFF2-40B4-BE49-F238E27FC236}">
                <a16:creationId xmlns:a16="http://schemas.microsoft.com/office/drawing/2014/main" id="{F47448E7-4B84-4D12-865A-29E06FF04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21" b="20935"/>
          <a:stretch/>
        </p:blipFill>
        <p:spPr>
          <a:xfrm>
            <a:off x="100540" y="97181"/>
            <a:ext cx="4532776" cy="6154378"/>
          </a:xfrm>
          <a:prstGeom prst="rect">
            <a:avLst/>
          </a:prstGeom>
        </p:spPr>
      </p:pic>
      <p:sp>
        <p:nvSpPr>
          <p:cNvPr id="19" name="Marcador de contenido 3">
            <a:extLst>
              <a:ext uri="{FF2B5EF4-FFF2-40B4-BE49-F238E27FC236}">
                <a16:creationId xmlns:a16="http://schemas.microsoft.com/office/drawing/2014/main" id="{A0EC9439-B078-47DE-A5AC-5B6BC95222ED}"/>
              </a:ext>
            </a:extLst>
          </p:cNvPr>
          <p:cNvSpPr>
            <a:spLocks noGrp="1"/>
          </p:cNvSpPr>
          <p:nvPr>
            <p:ph idx="1"/>
          </p:nvPr>
        </p:nvSpPr>
        <p:spPr>
          <a:xfrm>
            <a:off x="4770783" y="3474278"/>
            <a:ext cx="4271931" cy="2780748"/>
          </a:xfrm>
        </p:spPr>
        <p:txBody>
          <a:bodyPr lIns="144000" anchor="t">
            <a:normAutofit/>
          </a:bodyPr>
          <a:lstStyle/>
          <a:p>
            <a:pPr marL="0" indent="0" algn="ctr">
              <a:lnSpc>
                <a:spcPct val="114000"/>
              </a:lnSpc>
              <a:buNone/>
            </a:pPr>
            <a:r>
              <a:rPr lang="es-ES" b="1" u="sng" dirty="0"/>
              <a:t>SAT 117 ARA Agropecuaria </a:t>
            </a:r>
            <a:r>
              <a:rPr lang="es-ES" b="1" u="sng" dirty="0" err="1"/>
              <a:t>Fanlo</a:t>
            </a:r>
            <a:r>
              <a:rPr lang="es-ES" b="1" u="sng" dirty="0"/>
              <a:t>.</a:t>
            </a:r>
          </a:p>
          <a:p>
            <a:pPr marL="0" indent="0">
              <a:lnSpc>
                <a:spcPct val="114000"/>
              </a:lnSpc>
              <a:buNone/>
            </a:pPr>
            <a:r>
              <a:rPr lang="es-ES" dirty="0"/>
              <a:t>Pina de Ebro, Ribera baja del Ebro.</a:t>
            </a:r>
          </a:p>
          <a:p>
            <a:pPr marL="0" indent="0">
              <a:lnSpc>
                <a:spcPct val="114000"/>
              </a:lnSpc>
              <a:buNone/>
            </a:pPr>
            <a:r>
              <a:rPr lang="es-ES" sz="1800" dirty="0"/>
              <a:t>Estabulación, pastoreo de secano y regadío.</a:t>
            </a:r>
          </a:p>
          <a:p>
            <a:pPr marL="0" indent="0">
              <a:lnSpc>
                <a:spcPct val="114000"/>
              </a:lnSpc>
              <a:buNone/>
            </a:pPr>
            <a:r>
              <a:rPr lang="es-ES" sz="1800" dirty="0"/>
              <a:t>1.000 hembras INRA 401.</a:t>
            </a:r>
            <a:endParaRPr lang="es-ES" sz="1600" dirty="0"/>
          </a:p>
          <a:p>
            <a:pPr marL="0" indent="0">
              <a:lnSpc>
                <a:spcPct val="114000"/>
              </a:lnSpc>
              <a:buNone/>
            </a:pPr>
            <a:r>
              <a:rPr lang="es-ES" sz="1800" dirty="0"/>
              <a:t>2 trabajadores.</a:t>
            </a:r>
          </a:p>
        </p:txBody>
      </p:sp>
    </p:spTree>
    <p:extLst>
      <p:ext uri="{BB962C8B-B14F-4D97-AF65-F5344CB8AC3E}">
        <p14:creationId xmlns:p14="http://schemas.microsoft.com/office/powerpoint/2010/main" val="38208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sp>
        <p:nvSpPr>
          <p:cNvPr id="4" name="Marcador de contenido 3">
            <a:extLst>
              <a:ext uri="{FF2B5EF4-FFF2-40B4-BE49-F238E27FC236}">
                <a16:creationId xmlns:a16="http://schemas.microsoft.com/office/drawing/2014/main" id="{53E7640C-8801-4B36-BC74-67CED753CE91}"/>
              </a:ext>
            </a:extLst>
          </p:cNvPr>
          <p:cNvSpPr>
            <a:spLocks noGrp="1"/>
          </p:cNvSpPr>
          <p:nvPr>
            <p:ph idx="1"/>
          </p:nvPr>
        </p:nvSpPr>
        <p:spPr>
          <a:xfrm>
            <a:off x="4572000" y="2158510"/>
            <a:ext cx="2732987" cy="449870"/>
          </a:xfrm>
        </p:spPr>
        <p:txBody>
          <a:bodyPr anchor="t">
            <a:noAutofit/>
          </a:bodyPr>
          <a:lstStyle/>
          <a:p>
            <a:pPr marL="0" indent="0">
              <a:lnSpc>
                <a:spcPct val="114000"/>
              </a:lnSpc>
              <a:buNone/>
            </a:pPr>
            <a:r>
              <a:rPr lang="es-ES" sz="1800" dirty="0"/>
              <a:t>Control patología adultos</a:t>
            </a:r>
          </a:p>
        </p:txBody>
      </p:sp>
      <p:grpSp>
        <p:nvGrpSpPr>
          <p:cNvPr id="17" name="Grupo 16">
            <a:extLst>
              <a:ext uri="{FF2B5EF4-FFF2-40B4-BE49-F238E27FC236}">
                <a16:creationId xmlns:a16="http://schemas.microsoft.com/office/drawing/2014/main" id="{AC1925F1-C6AA-4ABD-99F6-21E79D88D1E5}"/>
              </a:ext>
            </a:extLst>
          </p:cNvPr>
          <p:cNvGrpSpPr>
            <a:grpSpLocks noChangeAspect="1"/>
          </p:cNvGrpSpPr>
          <p:nvPr/>
        </p:nvGrpSpPr>
        <p:grpSpPr>
          <a:xfrm>
            <a:off x="-13243" y="1769493"/>
            <a:ext cx="4587270" cy="4298121"/>
            <a:chOff x="17662" y="1422424"/>
            <a:chExt cx="5108034" cy="4786062"/>
          </a:xfrm>
        </p:grpSpPr>
        <p:grpSp>
          <p:nvGrpSpPr>
            <p:cNvPr id="25" name="6 Grupo">
              <a:extLst>
                <a:ext uri="{FF2B5EF4-FFF2-40B4-BE49-F238E27FC236}">
                  <a16:creationId xmlns:a16="http://schemas.microsoft.com/office/drawing/2014/main" id="{CB598A21-E572-4154-88D1-F623BFDCCD53}"/>
                </a:ext>
              </a:extLst>
            </p:cNvPr>
            <p:cNvGrpSpPr>
              <a:grpSpLocks noChangeAspect="1"/>
            </p:cNvGrpSpPr>
            <p:nvPr/>
          </p:nvGrpSpPr>
          <p:grpSpPr>
            <a:xfrm>
              <a:off x="1718568" y="4794806"/>
              <a:ext cx="1945822" cy="806840"/>
              <a:chOff x="2212975" y="-927100"/>
              <a:chExt cx="5849938" cy="2425700"/>
            </a:xfrm>
          </p:grpSpPr>
          <p:pic>
            <p:nvPicPr>
              <p:cNvPr id="26" name="Picture 8" descr="http://veterinaria.unizar.es/img/fvz_escudo_color_120.gif">
                <a:extLst>
                  <a:ext uri="{FF2B5EF4-FFF2-40B4-BE49-F238E27FC236}">
                    <a16:creationId xmlns:a16="http://schemas.microsoft.com/office/drawing/2014/main" id="{58F4F869-8D9F-478C-9827-169D6BF1B0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2975" y="381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8 Imagen">
                <a:extLst>
                  <a:ext uri="{FF2B5EF4-FFF2-40B4-BE49-F238E27FC236}">
                    <a16:creationId xmlns:a16="http://schemas.microsoft.com/office/drawing/2014/main" id="{6C322929-8AE2-45A1-8DCC-891F8851ABF9}"/>
                  </a:ext>
                </a:extLst>
              </p:cNvPr>
              <p:cNvPicPr>
                <a:picLocks noChangeAspect="1"/>
              </p:cNvPicPr>
              <p:nvPr/>
            </p:nvPicPr>
            <p:blipFill>
              <a:blip r:embed="rId3" cstate="screen">
                <a:extLst>
                  <a:ext uri="{28A0092B-C50C-407E-A947-70E740481C1C}">
                    <a14:useLocalDpi xmlns:a14="http://schemas.microsoft.com/office/drawing/2010/main"/>
                  </a:ext>
                </a:extLst>
              </a:blip>
              <a:srcRect l="29678"/>
              <a:stretch>
                <a:fillRect/>
              </a:stretch>
            </p:blipFill>
            <p:spPr bwMode="auto">
              <a:xfrm>
                <a:off x="3429000" y="-927100"/>
                <a:ext cx="46339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Flecha: hacia la izquierda 8">
              <a:extLst>
                <a:ext uri="{FF2B5EF4-FFF2-40B4-BE49-F238E27FC236}">
                  <a16:creationId xmlns:a16="http://schemas.microsoft.com/office/drawing/2014/main" id="{A911AC24-09FB-4822-AE91-68C22BA635C7}"/>
                </a:ext>
              </a:extLst>
            </p:cNvPr>
            <p:cNvSpPr/>
            <p:nvPr/>
          </p:nvSpPr>
          <p:spPr>
            <a:xfrm rot="12900000">
              <a:off x="1244478" y="2584081"/>
              <a:ext cx="720000" cy="380847"/>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2" name="Flecha: hacia la izquierda 11">
              <a:extLst>
                <a:ext uri="{FF2B5EF4-FFF2-40B4-BE49-F238E27FC236}">
                  <a16:creationId xmlns:a16="http://schemas.microsoft.com/office/drawing/2014/main" id="{A16EEEBD-46BA-4694-AB1B-A48F869A5A2A}"/>
                </a:ext>
              </a:extLst>
            </p:cNvPr>
            <p:cNvSpPr/>
            <p:nvPr/>
          </p:nvSpPr>
          <p:spPr>
            <a:xfrm rot="19500000">
              <a:off x="3050063" y="2584081"/>
              <a:ext cx="720000" cy="380847"/>
            </a:xfrm>
            <a:prstGeom prst="leftArrow">
              <a:avLst>
                <a:gd name="adj1" fmla="val 60000"/>
                <a:gd name="adj2" fmla="val 50000"/>
              </a:avLst>
            </a:prstGeom>
          </p:spPr>
          <p:style>
            <a:lnRef idx="0">
              <a:schemeClr val="lt1">
                <a:hueOff val="0"/>
                <a:satOff val="0"/>
                <a:lumOff val="0"/>
                <a:alphaOff val="0"/>
              </a:schemeClr>
            </a:lnRef>
            <a:fillRef idx="1">
              <a:schemeClr val="accent4">
                <a:hueOff val="-1528355"/>
                <a:satOff val="-10245"/>
                <a:lumOff val="-10589"/>
                <a:alphaOff val="0"/>
              </a:schemeClr>
            </a:fillRef>
            <a:effectRef idx="0">
              <a:schemeClr val="accent4">
                <a:hueOff val="-1528355"/>
                <a:satOff val="-10245"/>
                <a:lumOff val="-10589"/>
                <a:alphaOff val="0"/>
              </a:schemeClr>
            </a:effectRef>
            <a:fontRef idx="minor">
              <a:schemeClr val="lt1">
                <a:hueOff val="0"/>
                <a:satOff val="0"/>
                <a:lumOff val="0"/>
                <a:alphaOff val="0"/>
              </a:schemeClr>
            </a:fontRef>
          </p:style>
        </p:sp>
        <p:sp>
          <p:nvSpPr>
            <p:cNvPr id="23" name="Flecha: hacia la izquierda 22">
              <a:extLst>
                <a:ext uri="{FF2B5EF4-FFF2-40B4-BE49-F238E27FC236}">
                  <a16:creationId xmlns:a16="http://schemas.microsoft.com/office/drawing/2014/main" id="{48A0495B-C8A8-4B18-8EA5-3D66F73F76BB}"/>
                </a:ext>
              </a:extLst>
            </p:cNvPr>
            <p:cNvSpPr/>
            <p:nvPr/>
          </p:nvSpPr>
          <p:spPr>
            <a:xfrm rot="16200000">
              <a:off x="2147270" y="4244384"/>
              <a:ext cx="720000" cy="380847"/>
            </a:xfrm>
            <a:prstGeom prst="leftArrow">
              <a:avLst>
                <a:gd name="adj1" fmla="val 60000"/>
                <a:gd name="adj2" fmla="val 50000"/>
              </a:avLst>
            </a:prstGeom>
            <a:solidFill>
              <a:srgbClr val="2683C6"/>
            </a:solidFill>
          </p:spPr>
          <p:style>
            <a:lnRef idx="0">
              <a:schemeClr val="lt1">
                <a:hueOff val="0"/>
                <a:satOff val="0"/>
                <a:lumOff val="0"/>
                <a:alphaOff val="0"/>
              </a:schemeClr>
            </a:lnRef>
            <a:fillRef idx="1">
              <a:schemeClr val="accent4">
                <a:hueOff val="-1528355"/>
                <a:satOff val="-10245"/>
                <a:lumOff val="-10589"/>
                <a:alphaOff val="0"/>
              </a:schemeClr>
            </a:fillRef>
            <a:effectRef idx="0">
              <a:schemeClr val="accent4">
                <a:hueOff val="-1528355"/>
                <a:satOff val="-10245"/>
                <a:lumOff val="-10589"/>
                <a:alphaOff val="0"/>
              </a:schemeClr>
            </a:effectRef>
            <a:fontRef idx="minor">
              <a:schemeClr val="lt1">
                <a:hueOff val="0"/>
                <a:satOff val="0"/>
                <a:lumOff val="0"/>
                <a:alphaOff val="0"/>
              </a:schemeClr>
            </a:fontRef>
          </p:style>
        </p:sp>
        <p:pic>
          <p:nvPicPr>
            <p:cNvPr id="16" name="Imagen 15">
              <a:extLst>
                <a:ext uri="{FF2B5EF4-FFF2-40B4-BE49-F238E27FC236}">
                  <a16:creationId xmlns:a16="http://schemas.microsoft.com/office/drawing/2014/main" id="{C9A4A668-40E7-4798-8135-D276982323DC}"/>
                </a:ext>
              </a:extLst>
            </p:cNvPr>
            <p:cNvPicPr/>
            <p:nvPr/>
          </p:nvPicPr>
          <p:blipFill rotWithShape="1">
            <a:blip r:embed="rId4">
              <a:clrChange>
                <a:clrFrom>
                  <a:srgbClr val="FFFFFF"/>
                </a:clrFrom>
                <a:clrTo>
                  <a:srgbClr val="FFFFFF">
                    <a:alpha val="0"/>
                  </a:srgbClr>
                </a:clrTo>
              </a:clrChange>
            </a:blip>
            <a:srcRect r="64551"/>
            <a:stretch/>
          </p:blipFill>
          <p:spPr bwMode="auto">
            <a:xfrm>
              <a:off x="1230877" y="2583947"/>
              <a:ext cx="2517469" cy="1490859"/>
            </a:xfrm>
            <a:prstGeom prst="rect">
              <a:avLst/>
            </a:prstGeom>
            <a:noFill/>
            <a:ln w="9525">
              <a:noFill/>
              <a:miter lim="800000"/>
              <a:headEnd/>
              <a:tailEnd/>
            </a:ln>
          </p:spPr>
        </p:pic>
        <p:pic>
          <p:nvPicPr>
            <p:cNvPr id="18" name="Imagen 17" descr="Una manada de ovejas en el campo&#10;&#10;Descripción generada automáticamente">
              <a:extLst>
                <a:ext uri="{FF2B5EF4-FFF2-40B4-BE49-F238E27FC236}">
                  <a16:creationId xmlns:a16="http://schemas.microsoft.com/office/drawing/2014/main" id="{154C49B0-3AD0-40B5-B741-FFBD0AD8CE46}"/>
                </a:ext>
              </a:extLst>
            </p:cNvPr>
            <p:cNvPicPr>
              <a:picLocks noChangeAspect="1"/>
            </p:cNvPicPr>
            <p:nvPr/>
          </p:nvPicPr>
          <p:blipFill rotWithShape="1">
            <a:blip r:embed="rId5">
              <a:extLst>
                <a:ext uri="{28A0092B-C50C-407E-A947-70E740481C1C}">
                  <a14:useLocalDpi xmlns:a14="http://schemas.microsoft.com/office/drawing/2010/main"/>
                </a:ext>
              </a:extLst>
            </a:blip>
            <a:srcRect l="63140" t="20097" r="9893" b="64831"/>
            <a:stretch/>
          </p:blipFill>
          <p:spPr>
            <a:xfrm>
              <a:off x="17662" y="1422424"/>
              <a:ext cx="1659739" cy="1236868"/>
            </a:xfrm>
            <a:prstGeom prst="rect">
              <a:avLst/>
            </a:prstGeom>
            <a:effectLst>
              <a:softEdge rad="317500"/>
            </a:effectLst>
          </p:spPr>
        </p:pic>
        <p:pic>
          <p:nvPicPr>
            <p:cNvPr id="20" name="Imagen 19" descr="Imagen que contiene animal, mamífero, vaca, pasto&#10;&#10;Descripción generada automáticamente">
              <a:extLst>
                <a:ext uri="{FF2B5EF4-FFF2-40B4-BE49-F238E27FC236}">
                  <a16:creationId xmlns:a16="http://schemas.microsoft.com/office/drawing/2014/main" id="{15A18647-6A77-4979-AD66-2D8787A4D9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8461"/>
            <a:stretch/>
          </p:blipFill>
          <p:spPr>
            <a:xfrm>
              <a:off x="3297990" y="1524594"/>
              <a:ext cx="1827706" cy="1121188"/>
            </a:xfrm>
            <a:prstGeom prst="rect">
              <a:avLst/>
            </a:prstGeom>
            <a:effectLst>
              <a:softEdge rad="317500"/>
            </a:effectLst>
          </p:spPr>
        </p:pic>
        <p:pic>
          <p:nvPicPr>
            <p:cNvPr id="28" name="0 Imagen">
              <a:extLst>
                <a:ext uri="{FF2B5EF4-FFF2-40B4-BE49-F238E27FC236}">
                  <a16:creationId xmlns:a16="http://schemas.microsoft.com/office/drawing/2014/main" id="{D9588B5F-EF3D-4982-B60D-7AF85D049DA6}"/>
                </a:ext>
              </a:extLst>
            </p:cNvPr>
            <p:cNvPicPr/>
            <p:nvPr/>
          </p:nvPicPr>
          <p:blipFill>
            <a:blip r:embed="rId7" cstate="screen">
              <a:extLst>
                <a:ext uri="{28A0092B-C50C-407E-A947-70E740481C1C}">
                  <a14:useLocalDpi xmlns:a14="http://schemas.microsoft.com/office/drawing/2010/main"/>
                </a:ext>
              </a:extLst>
            </a:blip>
            <a:stretch>
              <a:fillRect/>
            </a:stretch>
          </p:blipFill>
          <p:spPr>
            <a:xfrm>
              <a:off x="2166045" y="5570946"/>
              <a:ext cx="677545" cy="637540"/>
            </a:xfrm>
            <a:prstGeom prst="rect">
              <a:avLst/>
            </a:prstGeom>
          </p:spPr>
        </p:pic>
      </p:grpSp>
      <p:sp>
        <p:nvSpPr>
          <p:cNvPr id="29" name="Marcador de contenido 3">
            <a:extLst>
              <a:ext uri="{FF2B5EF4-FFF2-40B4-BE49-F238E27FC236}">
                <a16:creationId xmlns:a16="http://schemas.microsoft.com/office/drawing/2014/main" id="{8EE186D6-1DF1-407B-9485-F337164C6997}"/>
              </a:ext>
            </a:extLst>
          </p:cNvPr>
          <p:cNvSpPr txBox="1">
            <a:spLocks/>
          </p:cNvSpPr>
          <p:nvPr/>
        </p:nvSpPr>
        <p:spPr>
          <a:xfrm>
            <a:off x="4576417" y="3258533"/>
            <a:ext cx="2732987" cy="4498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s-ES" sz="1800" dirty="0"/>
              <a:t>Recogida y selección adultos centro de clasificación de la CGZ SCL (Nuez de Ebro)</a:t>
            </a:r>
          </a:p>
        </p:txBody>
      </p:sp>
      <p:sp>
        <p:nvSpPr>
          <p:cNvPr id="30" name="Marcador de contenido 3">
            <a:extLst>
              <a:ext uri="{FF2B5EF4-FFF2-40B4-BE49-F238E27FC236}">
                <a16:creationId xmlns:a16="http://schemas.microsoft.com/office/drawing/2014/main" id="{45DD6AC1-EB52-4E22-B736-CA711CBB0A5F}"/>
              </a:ext>
            </a:extLst>
          </p:cNvPr>
          <p:cNvSpPr txBox="1">
            <a:spLocks/>
          </p:cNvSpPr>
          <p:nvPr/>
        </p:nvSpPr>
        <p:spPr>
          <a:xfrm>
            <a:off x="4581609" y="4861438"/>
            <a:ext cx="2732987" cy="4498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s-ES" sz="1800" dirty="0"/>
              <a:t>Recepción y estudio de los animales seleccionados</a:t>
            </a:r>
          </a:p>
        </p:txBody>
      </p:sp>
      <p:sp>
        <p:nvSpPr>
          <p:cNvPr id="31" name="Marcador de contenido 3">
            <a:extLst>
              <a:ext uri="{FF2B5EF4-FFF2-40B4-BE49-F238E27FC236}">
                <a16:creationId xmlns:a16="http://schemas.microsoft.com/office/drawing/2014/main" id="{D9102E01-47E3-4CEA-AA0E-0415412F8433}"/>
              </a:ext>
            </a:extLst>
          </p:cNvPr>
          <p:cNvSpPr txBox="1">
            <a:spLocks/>
          </p:cNvSpPr>
          <p:nvPr/>
        </p:nvSpPr>
        <p:spPr>
          <a:xfrm>
            <a:off x="7035949" y="1834099"/>
            <a:ext cx="2058503" cy="4498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4000"/>
              </a:lnSpc>
              <a:buFont typeface="Arial" panose="020B0604020202020204" pitchFamily="34" charset="0"/>
              <a:buChar char="•"/>
            </a:pPr>
            <a:r>
              <a:rPr lang="es-ES" sz="1400" dirty="0"/>
              <a:t>Personal propio + Gabinete Técnico Veterinario SL</a:t>
            </a:r>
          </a:p>
        </p:txBody>
      </p:sp>
      <p:sp>
        <p:nvSpPr>
          <p:cNvPr id="32" name="Marcador de contenido 3">
            <a:extLst>
              <a:ext uri="{FF2B5EF4-FFF2-40B4-BE49-F238E27FC236}">
                <a16:creationId xmlns:a16="http://schemas.microsoft.com/office/drawing/2014/main" id="{FEB45056-AF5D-4B22-95EE-B90EABE158E2}"/>
              </a:ext>
            </a:extLst>
          </p:cNvPr>
          <p:cNvSpPr txBox="1">
            <a:spLocks/>
          </p:cNvSpPr>
          <p:nvPr/>
        </p:nvSpPr>
        <p:spPr>
          <a:xfrm>
            <a:off x="7035949" y="2384456"/>
            <a:ext cx="2058503" cy="4498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4000"/>
              </a:lnSpc>
              <a:buFont typeface="Arial" panose="020B0604020202020204" pitchFamily="34" charset="0"/>
              <a:buChar char="•"/>
            </a:pPr>
            <a:r>
              <a:rPr lang="es-ES" sz="1400" dirty="0"/>
              <a:t>Rasa Aragonesa (1-2 m) INRA 401 (15 días)</a:t>
            </a:r>
          </a:p>
        </p:txBody>
      </p:sp>
      <p:sp>
        <p:nvSpPr>
          <p:cNvPr id="19" name="Abrir llave 18">
            <a:extLst>
              <a:ext uri="{FF2B5EF4-FFF2-40B4-BE49-F238E27FC236}">
                <a16:creationId xmlns:a16="http://schemas.microsoft.com/office/drawing/2014/main" id="{B4B64F10-BDD6-4EDB-9514-841AA4586DC0}"/>
              </a:ext>
            </a:extLst>
          </p:cNvPr>
          <p:cNvSpPr/>
          <p:nvPr/>
        </p:nvSpPr>
        <p:spPr>
          <a:xfrm>
            <a:off x="6963854" y="1807196"/>
            <a:ext cx="72095" cy="11135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 name="Marcador de contenido 3">
            <a:extLst>
              <a:ext uri="{FF2B5EF4-FFF2-40B4-BE49-F238E27FC236}">
                <a16:creationId xmlns:a16="http://schemas.microsoft.com/office/drawing/2014/main" id="{A8809FA0-6CE9-47B7-836B-2DC5617CD123}"/>
              </a:ext>
            </a:extLst>
          </p:cNvPr>
          <p:cNvSpPr txBox="1">
            <a:spLocks/>
          </p:cNvSpPr>
          <p:nvPr/>
        </p:nvSpPr>
        <p:spPr>
          <a:xfrm>
            <a:off x="7368522" y="3540866"/>
            <a:ext cx="1622327" cy="4498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4000"/>
              </a:lnSpc>
              <a:buFont typeface="Arial" panose="020B0604020202020204" pitchFamily="34" charset="0"/>
              <a:buChar char="•"/>
            </a:pPr>
            <a:r>
              <a:rPr lang="es-ES" sz="1400" dirty="0"/>
              <a:t>Personal propio + transportista</a:t>
            </a:r>
          </a:p>
        </p:txBody>
      </p:sp>
      <p:sp>
        <p:nvSpPr>
          <p:cNvPr id="36" name="Flecha: a la derecha con bandas 35">
            <a:extLst>
              <a:ext uri="{FF2B5EF4-FFF2-40B4-BE49-F238E27FC236}">
                <a16:creationId xmlns:a16="http://schemas.microsoft.com/office/drawing/2014/main" id="{84C656AC-2EAE-439D-A107-E7D28179B358}"/>
              </a:ext>
            </a:extLst>
          </p:cNvPr>
          <p:cNvSpPr/>
          <p:nvPr/>
        </p:nvSpPr>
        <p:spPr>
          <a:xfrm rot="5400000">
            <a:off x="5650493" y="2381264"/>
            <a:ext cx="576000" cy="1008000"/>
          </a:xfrm>
          <a:custGeom>
            <a:avLst/>
            <a:gdLst>
              <a:gd name="connsiteX0" fmla="*/ 0 w 576000"/>
              <a:gd name="connsiteY0" fmla="*/ 252000 h 1008000"/>
              <a:gd name="connsiteX1" fmla="*/ 18000 w 576000"/>
              <a:gd name="connsiteY1" fmla="*/ 252000 h 1008000"/>
              <a:gd name="connsiteX2" fmla="*/ 18000 w 576000"/>
              <a:gd name="connsiteY2" fmla="*/ 756000 h 1008000"/>
              <a:gd name="connsiteX3" fmla="*/ 0 w 576000"/>
              <a:gd name="connsiteY3" fmla="*/ 756000 h 1008000"/>
              <a:gd name="connsiteX4" fmla="*/ 0 w 576000"/>
              <a:gd name="connsiteY4" fmla="*/ 252000 h 1008000"/>
              <a:gd name="connsiteX5" fmla="*/ 36000 w 576000"/>
              <a:gd name="connsiteY5" fmla="*/ 252000 h 1008000"/>
              <a:gd name="connsiteX6" fmla="*/ 72000 w 576000"/>
              <a:gd name="connsiteY6" fmla="*/ 252000 h 1008000"/>
              <a:gd name="connsiteX7" fmla="*/ 72000 w 576000"/>
              <a:gd name="connsiteY7" fmla="*/ 756000 h 1008000"/>
              <a:gd name="connsiteX8" fmla="*/ 36000 w 576000"/>
              <a:gd name="connsiteY8" fmla="*/ 756000 h 1008000"/>
              <a:gd name="connsiteX9" fmla="*/ 36000 w 576000"/>
              <a:gd name="connsiteY9" fmla="*/ 252000 h 1008000"/>
              <a:gd name="connsiteX10" fmla="*/ 90000 w 576000"/>
              <a:gd name="connsiteY10" fmla="*/ 252000 h 1008000"/>
              <a:gd name="connsiteX11" fmla="*/ 288000 w 576000"/>
              <a:gd name="connsiteY11" fmla="*/ 252000 h 1008000"/>
              <a:gd name="connsiteX12" fmla="*/ 288000 w 576000"/>
              <a:gd name="connsiteY12" fmla="*/ 0 h 1008000"/>
              <a:gd name="connsiteX13" fmla="*/ 576000 w 576000"/>
              <a:gd name="connsiteY13" fmla="*/ 504000 h 1008000"/>
              <a:gd name="connsiteX14" fmla="*/ 288000 w 576000"/>
              <a:gd name="connsiteY14" fmla="*/ 1008000 h 1008000"/>
              <a:gd name="connsiteX15" fmla="*/ 288000 w 576000"/>
              <a:gd name="connsiteY15" fmla="*/ 756000 h 1008000"/>
              <a:gd name="connsiteX16" fmla="*/ 90000 w 576000"/>
              <a:gd name="connsiteY16" fmla="*/ 756000 h 1008000"/>
              <a:gd name="connsiteX17" fmla="*/ 90000 w 576000"/>
              <a:gd name="connsiteY17" fmla="*/ 25200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00" h="1008000" fill="none" extrusionOk="0">
                <a:moveTo>
                  <a:pt x="0" y="252000"/>
                </a:moveTo>
                <a:cubicBezTo>
                  <a:pt x="4668" y="251838"/>
                  <a:pt x="9882" y="252651"/>
                  <a:pt x="18000" y="252000"/>
                </a:cubicBezTo>
                <a:cubicBezTo>
                  <a:pt x="20127" y="431123"/>
                  <a:pt x="-16056" y="578509"/>
                  <a:pt x="18000" y="756000"/>
                </a:cubicBezTo>
                <a:cubicBezTo>
                  <a:pt x="11535" y="758071"/>
                  <a:pt x="5303" y="755142"/>
                  <a:pt x="0" y="756000"/>
                </a:cubicBezTo>
                <a:cubicBezTo>
                  <a:pt x="-34377" y="510032"/>
                  <a:pt x="5667" y="399293"/>
                  <a:pt x="0" y="252000"/>
                </a:cubicBezTo>
                <a:close/>
                <a:moveTo>
                  <a:pt x="36000" y="252000"/>
                </a:moveTo>
                <a:cubicBezTo>
                  <a:pt x="52951" y="251503"/>
                  <a:pt x="63732" y="252553"/>
                  <a:pt x="72000" y="252000"/>
                </a:cubicBezTo>
                <a:cubicBezTo>
                  <a:pt x="111000" y="428621"/>
                  <a:pt x="31095" y="510023"/>
                  <a:pt x="72000" y="756000"/>
                </a:cubicBezTo>
                <a:cubicBezTo>
                  <a:pt x="60390" y="757403"/>
                  <a:pt x="49196" y="753320"/>
                  <a:pt x="36000" y="756000"/>
                </a:cubicBezTo>
                <a:cubicBezTo>
                  <a:pt x="19588" y="600564"/>
                  <a:pt x="59600" y="354662"/>
                  <a:pt x="36000" y="252000"/>
                </a:cubicBezTo>
                <a:close/>
                <a:moveTo>
                  <a:pt x="90000" y="252000"/>
                </a:moveTo>
                <a:cubicBezTo>
                  <a:pt x="168537" y="229555"/>
                  <a:pt x="214666" y="256771"/>
                  <a:pt x="288000" y="252000"/>
                </a:cubicBezTo>
                <a:cubicBezTo>
                  <a:pt x="282510" y="181126"/>
                  <a:pt x="306895" y="79104"/>
                  <a:pt x="288000" y="0"/>
                </a:cubicBezTo>
                <a:cubicBezTo>
                  <a:pt x="420017" y="112425"/>
                  <a:pt x="416468" y="351637"/>
                  <a:pt x="576000" y="504000"/>
                </a:cubicBezTo>
                <a:cubicBezTo>
                  <a:pt x="513821" y="672612"/>
                  <a:pt x="396859" y="793752"/>
                  <a:pt x="288000" y="1008000"/>
                </a:cubicBezTo>
                <a:cubicBezTo>
                  <a:pt x="265647" y="905317"/>
                  <a:pt x="316389" y="881035"/>
                  <a:pt x="288000" y="756000"/>
                </a:cubicBezTo>
                <a:cubicBezTo>
                  <a:pt x="226076" y="769136"/>
                  <a:pt x="184781" y="744982"/>
                  <a:pt x="90000" y="756000"/>
                </a:cubicBezTo>
                <a:cubicBezTo>
                  <a:pt x="71645" y="620168"/>
                  <a:pt x="101148" y="359497"/>
                  <a:pt x="90000" y="252000"/>
                </a:cubicBezTo>
                <a:close/>
              </a:path>
              <a:path w="576000" h="1008000" stroke="0" extrusionOk="0">
                <a:moveTo>
                  <a:pt x="0" y="252000"/>
                </a:moveTo>
                <a:cubicBezTo>
                  <a:pt x="3760" y="250236"/>
                  <a:pt x="13869" y="253865"/>
                  <a:pt x="18000" y="252000"/>
                </a:cubicBezTo>
                <a:cubicBezTo>
                  <a:pt x="70371" y="497300"/>
                  <a:pt x="-16088" y="558715"/>
                  <a:pt x="18000" y="756000"/>
                </a:cubicBezTo>
                <a:cubicBezTo>
                  <a:pt x="14122" y="757209"/>
                  <a:pt x="7217" y="754091"/>
                  <a:pt x="0" y="756000"/>
                </a:cubicBezTo>
                <a:cubicBezTo>
                  <a:pt x="-21351" y="611674"/>
                  <a:pt x="42417" y="419498"/>
                  <a:pt x="0" y="252000"/>
                </a:cubicBezTo>
                <a:close/>
                <a:moveTo>
                  <a:pt x="36000" y="252000"/>
                </a:moveTo>
                <a:cubicBezTo>
                  <a:pt x="48800" y="250069"/>
                  <a:pt x="55604" y="253453"/>
                  <a:pt x="72000" y="252000"/>
                </a:cubicBezTo>
                <a:cubicBezTo>
                  <a:pt x="122215" y="451572"/>
                  <a:pt x="18487" y="614561"/>
                  <a:pt x="72000" y="756000"/>
                </a:cubicBezTo>
                <a:cubicBezTo>
                  <a:pt x="63559" y="759179"/>
                  <a:pt x="51774" y="754482"/>
                  <a:pt x="36000" y="756000"/>
                </a:cubicBezTo>
                <a:cubicBezTo>
                  <a:pt x="30431" y="571883"/>
                  <a:pt x="37481" y="407154"/>
                  <a:pt x="36000" y="252000"/>
                </a:cubicBezTo>
                <a:close/>
                <a:moveTo>
                  <a:pt x="90000" y="252000"/>
                </a:moveTo>
                <a:cubicBezTo>
                  <a:pt x="154307" y="245778"/>
                  <a:pt x="222538" y="254110"/>
                  <a:pt x="288000" y="252000"/>
                </a:cubicBezTo>
                <a:cubicBezTo>
                  <a:pt x="261734" y="127707"/>
                  <a:pt x="306384" y="107918"/>
                  <a:pt x="288000" y="0"/>
                </a:cubicBezTo>
                <a:cubicBezTo>
                  <a:pt x="360263" y="108751"/>
                  <a:pt x="462334" y="425819"/>
                  <a:pt x="576000" y="504000"/>
                </a:cubicBezTo>
                <a:cubicBezTo>
                  <a:pt x="521805" y="636983"/>
                  <a:pt x="375805" y="809873"/>
                  <a:pt x="288000" y="1008000"/>
                </a:cubicBezTo>
                <a:cubicBezTo>
                  <a:pt x="287849" y="942636"/>
                  <a:pt x="305186" y="848223"/>
                  <a:pt x="288000" y="756000"/>
                </a:cubicBezTo>
                <a:cubicBezTo>
                  <a:pt x="213057" y="760442"/>
                  <a:pt x="183866" y="733960"/>
                  <a:pt x="90000" y="756000"/>
                </a:cubicBezTo>
                <a:cubicBezTo>
                  <a:pt x="41236" y="592609"/>
                  <a:pt x="146225" y="433003"/>
                  <a:pt x="90000" y="252000"/>
                </a:cubicBezTo>
                <a:close/>
              </a:path>
            </a:pathLst>
          </a:custGeom>
          <a:solidFill>
            <a:srgbClr val="1CADE4"/>
          </a:solidFill>
          <a:ln w="12700">
            <a:extLst>
              <a:ext uri="{C807C97D-BFC1-408E-A445-0C87EB9F89A2}">
                <ask:lineSketchStyleProps xmlns:ask="http://schemas.microsoft.com/office/drawing/2018/sketchyshapes" sd="2882588322">
                  <a:prstGeom prst="striped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Flecha: a la derecha con bandas 36">
            <a:extLst>
              <a:ext uri="{FF2B5EF4-FFF2-40B4-BE49-F238E27FC236}">
                <a16:creationId xmlns:a16="http://schemas.microsoft.com/office/drawing/2014/main" id="{3C239F46-987B-4EE6-8304-76B39256C059}"/>
              </a:ext>
            </a:extLst>
          </p:cNvPr>
          <p:cNvSpPr/>
          <p:nvPr/>
        </p:nvSpPr>
        <p:spPr>
          <a:xfrm rot="5400000">
            <a:off x="5650493" y="4101307"/>
            <a:ext cx="576000" cy="1008000"/>
          </a:xfrm>
          <a:custGeom>
            <a:avLst/>
            <a:gdLst>
              <a:gd name="connsiteX0" fmla="*/ 0 w 576000"/>
              <a:gd name="connsiteY0" fmla="*/ 252000 h 1008000"/>
              <a:gd name="connsiteX1" fmla="*/ 18000 w 576000"/>
              <a:gd name="connsiteY1" fmla="*/ 252000 h 1008000"/>
              <a:gd name="connsiteX2" fmla="*/ 18000 w 576000"/>
              <a:gd name="connsiteY2" fmla="*/ 756000 h 1008000"/>
              <a:gd name="connsiteX3" fmla="*/ 0 w 576000"/>
              <a:gd name="connsiteY3" fmla="*/ 756000 h 1008000"/>
              <a:gd name="connsiteX4" fmla="*/ 0 w 576000"/>
              <a:gd name="connsiteY4" fmla="*/ 252000 h 1008000"/>
              <a:gd name="connsiteX5" fmla="*/ 36000 w 576000"/>
              <a:gd name="connsiteY5" fmla="*/ 252000 h 1008000"/>
              <a:gd name="connsiteX6" fmla="*/ 72000 w 576000"/>
              <a:gd name="connsiteY6" fmla="*/ 252000 h 1008000"/>
              <a:gd name="connsiteX7" fmla="*/ 72000 w 576000"/>
              <a:gd name="connsiteY7" fmla="*/ 756000 h 1008000"/>
              <a:gd name="connsiteX8" fmla="*/ 36000 w 576000"/>
              <a:gd name="connsiteY8" fmla="*/ 756000 h 1008000"/>
              <a:gd name="connsiteX9" fmla="*/ 36000 w 576000"/>
              <a:gd name="connsiteY9" fmla="*/ 252000 h 1008000"/>
              <a:gd name="connsiteX10" fmla="*/ 90000 w 576000"/>
              <a:gd name="connsiteY10" fmla="*/ 252000 h 1008000"/>
              <a:gd name="connsiteX11" fmla="*/ 288000 w 576000"/>
              <a:gd name="connsiteY11" fmla="*/ 252000 h 1008000"/>
              <a:gd name="connsiteX12" fmla="*/ 288000 w 576000"/>
              <a:gd name="connsiteY12" fmla="*/ 0 h 1008000"/>
              <a:gd name="connsiteX13" fmla="*/ 576000 w 576000"/>
              <a:gd name="connsiteY13" fmla="*/ 504000 h 1008000"/>
              <a:gd name="connsiteX14" fmla="*/ 288000 w 576000"/>
              <a:gd name="connsiteY14" fmla="*/ 1008000 h 1008000"/>
              <a:gd name="connsiteX15" fmla="*/ 288000 w 576000"/>
              <a:gd name="connsiteY15" fmla="*/ 756000 h 1008000"/>
              <a:gd name="connsiteX16" fmla="*/ 90000 w 576000"/>
              <a:gd name="connsiteY16" fmla="*/ 756000 h 1008000"/>
              <a:gd name="connsiteX17" fmla="*/ 90000 w 576000"/>
              <a:gd name="connsiteY17" fmla="*/ 25200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00" h="1008000" fill="none" extrusionOk="0">
                <a:moveTo>
                  <a:pt x="0" y="252000"/>
                </a:moveTo>
                <a:cubicBezTo>
                  <a:pt x="7341" y="249903"/>
                  <a:pt x="9780" y="253081"/>
                  <a:pt x="18000" y="252000"/>
                </a:cubicBezTo>
                <a:cubicBezTo>
                  <a:pt x="55062" y="503948"/>
                  <a:pt x="-21181" y="611148"/>
                  <a:pt x="18000" y="756000"/>
                </a:cubicBezTo>
                <a:cubicBezTo>
                  <a:pt x="9036" y="757722"/>
                  <a:pt x="7039" y="755380"/>
                  <a:pt x="0" y="756000"/>
                </a:cubicBezTo>
                <a:cubicBezTo>
                  <a:pt x="-32049" y="610979"/>
                  <a:pt x="26870" y="395624"/>
                  <a:pt x="0" y="252000"/>
                </a:cubicBezTo>
                <a:close/>
                <a:moveTo>
                  <a:pt x="36000" y="252000"/>
                </a:moveTo>
                <a:cubicBezTo>
                  <a:pt x="53063" y="248796"/>
                  <a:pt x="60600" y="253769"/>
                  <a:pt x="72000" y="252000"/>
                </a:cubicBezTo>
                <a:cubicBezTo>
                  <a:pt x="116318" y="395459"/>
                  <a:pt x="18025" y="582450"/>
                  <a:pt x="72000" y="756000"/>
                </a:cubicBezTo>
                <a:cubicBezTo>
                  <a:pt x="63758" y="757263"/>
                  <a:pt x="49104" y="755519"/>
                  <a:pt x="36000" y="756000"/>
                </a:cubicBezTo>
                <a:cubicBezTo>
                  <a:pt x="34327" y="651636"/>
                  <a:pt x="49317" y="385275"/>
                  <a:pt x="36000" y="252000"/>
                </a:cubicBezTo>
                <a:close/>
                <a:moveTo>
                  <a:pt x="90000" y="252000"/>
                </a:moveTo>
                <a:cubicBezTo>
                  <a:pt x="145048" y="233722"/>
                  <a:pt x="235377" y="271643"/>
                  <a:pt x="288000" y="252000"/>
                </a:cubicBezTo>
                <a:cubicBezTo>
                  <a:pt x="266756" y="130016"/>
                  <a:pt x="304248" y="55354"/>
                  <a:pt x="288000" y="0"/>
                </a:cubicBezTo>
                <a:cubicBezTo>
                  <a:pt x="425522" y="174229"/>
                  <a:pt x="432466" y="255222"/>
                  <a:pt x="576000" y="504000"/>
                </a:cubicBezTo>
                <a:cubicBezTo>
                  <a:pt x="484773" y="687775"/>
                  <a:pt x="383764" y="768030"/>
                  <a:pt x="288000" y="1008000"/>
                </a:cubicBezTo>
                <a:cubicBezTo>
                  <a:pt x="262012" y="899777"/>
                  <a:pt x="317093" y="877224"/>
                  <a:pt x="288000" y="756000"/>
                </a:cubicBezTo>
                <a:cubicBezTo>
                  <a:pt x="203688" y="759280"/>
                  <a:pt x="143017" y="750351"/>
                  <a:pt x="90000" y="756000"/>
                </a:cubicBezTo>
                <a:cubicBezTo>
                  <a:pt x="82358" y="626819"/>
                  <a:pt x="103291" y="362912"/>
                  <a:pt x="90000" y="252000"/>
                </a:cubicBezTo>
                <a:close/>
              </a:path>
              <a:path w="576000" h="1008000" stroke="0" extrusionOk="0">
                <a:moveTo>
                  <a:pt x="0" y="252000"/>
                </a:moveTo>
                <a:cubicBezTo>
                  <a:pt x="8679" y="250918"/>
                  <a:pt x="12388" y="253940"/>
                  <a:pt x="18000" y="252000"/>
                </a:cubicBezTo>
                <a:cubicBezTo>
                  <a:pt x="28377" y="390914"/>
                  <a:pt x="-33956" y="624473"/>
                  <a:pt x="18000" y="756000"/>
                </a:cubicBezTo>
                <a:cubicBezTo>
                  <a:pt x="11872" y="757092"/>
                  <a:pt x="7716" y="755433"/>
                  <a:pt x="0" y="756000"/>
                </a:cubicBezTo>
                <a:cubicBezTo>
                  <a:pt x="-38261" y="585083"/>
                  <a:pt x="9542" y="491565"/>
                  <a:pt x="0" y="252000"/>
                </a:cubicBezTo>
                <a:close/>
                <a:moveTo>
                  <a:pt x="36000" y="252000"/>
                </a:moveTo>
                <a:cubicBezTo>
                  <a:pt x="48174" y="247699"/>
                  <a:pt x="56641" y="254890"/>
                  <a:pt x="72000" y="252000"/>
                </a:cubicBezTo>
                <a:cubicBezTo>
                  <a:pt x="107922" y="363685"/>
                  <a:pt x="70996" y="586679"/>
                  <a:pt x="72000" y="756000"/>
                </a:cubicBezTo>
                <a:cubicBezTo>
                  <a:pt x="58960" y="759886"/>
                  <a:pt x="52420" y="753170"/>
                  <a:pt x="36000" y="756000"/>
                </a:cubicBezTo>
                <a:cubicBezTo>
                  <a:pt x="35593" y="555180"/>
                  <a:pt x="82127" y="411556"/>
                  <a:pt x="36000" y="252000"/>
                </a:cubicBezTo>
                <a:close/>
                <a:moveTo>
                  <a:pt x="90000" y="252000"/>
                </a:moveTo>
                <a:cubicBezTo>
                  <a:pt x="184410" y="237173"/>
                  <a:pt x="192620" y="253724"/>
                  <a:pt x="288000" y="252000"/>
                </a:cubicBezTo>
                <a:cubicBezTo>
                  <a:pt x="287359" y="172588"/>
                  <a:pt x="311812" y="97341"/>
                  <a:pt x="288000" y="0"/>
                </a:cubicBezTo>
                <a:cubicBezTo>
                  <a:pt x="432979" y="137147"/>
                  <a:pt x="426012" y="338703"/>
                  <a:pt x="576000" y="504000"/>
                </a:cubicBezTo>
                <a:cubicBezTo>
                  <a:pt x="476207" y="778940"/>
                  <a:pt x="380861" y="801590"/>
                  <a:pt x="288000" y="1008000"/>
                </a:cubicBezTo>
                <a:cubicBezTo>
                  <a:pt x="283791" y="927455"/>
                  <a:pt x="295909" y="809962"/>
                  <a:pt x="288000" y="756000"/>
                </a:cubicBezTo>
                <a:cubicBezTo>
                  <a:pt x="234105" y="774229"/>
                  <a:pt x="164150" y="748337"/>
                  <a:pt x="90000" y="756000"/>
                </a:cubicBezTo>
                <a:cubicBezTo>
                  <a:pt x="56204" y="527050"/>
                  <a:pt x="124721" y="457228"/>
                  <a:pt x="90000" y="252000"/>
                </a:cubicBezTo>
                <a:close/>
              </a:path>
            </a:pathLst>
          </a:custGeom>
          <a:solidFill>
            <a:srgbClr val="1CADE4"/>
          </a:solidFill>
          <a:ln>
            <a:extLst>
              <a:ext uri="{C807C97D-BFC1-408E-A445-0C87EB9F89A2}">
                <ask:lineSketchStyleProps xmlns:ask="http://schemas.microsoft.com/office/drawing/2018/sketchyshapes" sd="1082071939">
                  <a:prstGeom prst="striped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639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sp>
        <p:nvSpPr>
          <p:cNvPr id="30" name="Marcador de contenido 3">
            <a:extLst>
              <a:ext uri="{FF2B5EF4-FFF2-40B4-BE49-F238E27FC236}">
                <a16:creationId xmlns:a16="http://schemas.microsoft.com/office/drawing/2014/main" id="{45DD6AC1-EB52-4E22-B736-CA711CBB0A5F}"/>
              </a:ext>
            </a:extLst>
          </p:cNvPr>
          <p:cNvSpPr txBox="1">
            <a:spLocks/>
          </p:cNvSpPr>
          <p:nvPr/>
        </p:nvSpPr>
        <p:spPr>
          <a:xfrm>
            <a:off x="4572000" y="1805859"/>
            <a:ext cx="4298122" cy="449870"/>
          </a:xfrm>
          <a:prstGeom prst="rect">
            <a:avLst/>
          </a:prstGeom>
        </p:spPr>
        <p:txBody>
          <a:bodyPr vert="horz" lIns="108000" tIns="45720" rIns="10800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800" b="1" u="sng" dirty="0"/>
              <a:t>Estudio de los animales seleccionados</a:t>
            </a:r>
          </a:p>
          <a:p>
            <a:pPr>
              <a:buFont typeface="Arial" panose="020B0604020202020204" pitchFamily="34" charset="0"/>
              <a:buChar char="•"/>
            </a:pPr>
            <a:r>
              <a:rPr lang="es-ES" sz="2400" dirty="0"/>
              <a:t> Exploración clínica</a:t>
            </a:r>
          </a:p>
          <a:p>
            <a:pPr>
              <a:buFont typeface="Arial" panose="020B0604020202020204" pitchFamily="34" charset="0"/>
              <a:buChar char="•"/>
            </a:pPr>
            <a:r>
              <a:rPr lang="es-ES" sz="2400" dirty="0"/>
              <a:t> Hematología</a:t>
            </a:r>
          </a:p>
          <a:p>
            <a:pPr>
              <a:buFont typeface="Arial" panose="020B0604020202020204" pitchFamily="34" charset="0"/>
              <a:buChar char="•"/>
            </a:pPr>
            <a:r>
              <a:rPr lang="es-ES" sz="2400" dirty="0"/>
              <a:t> Pruebas complementarias </a:t>
            </a:r>
            <a:r>
              <a:rPr lang="es-ES" dirty="0"/>
              <a:t>(ecografía, bioquímica, lavados traqueobronquiales, cultivos, TAC)</a:t>
            </a:r>
            <a:r>
              <a:rPr lang="es-ES" sz="2400" dirty="0"/>
              <a:t>.</a:t>
            </a:r>
            <a:endParaRPr lang="es-ES" dirty="0"/>
          </a:p>
          <a:p>
            <a:pPr>
              <a:buFont typeface="Arial" panose="020B0604020202020204" pitchFamily="34" charset="0"/>
              <a:buChar char="•"/>
            </a:pPr>
            <a:r>
              <a:rPr lang="es-ES" sz="2400" dirty="0"/>
              <a:t> Necropsia</a:t>
            </a:r>
          </a:p>
          <a:p>
            <a:pPr>
              <a:buFont typeface="Arial" panose="020B0604020202020204" pitchFamily="34" charset="0"/>
              <a:buChar char="•"/>
            </a:pPr>
            <a:r>
              <a:rPr lang="es-ES" sz="2400" dirty="0"/>
              <a:t> Pruebas complementarias </a:t>
            </a:r>
            <a:r>
              <a:rPr lang="es-ES" dirty="0"/>
              <a:t>(cultivos microbiológicos, histología)</a:t>
            </a:r>
            <a:r>
              <a:rPr lang="es-ES" sz="2400" dirty="0"/>
              <a:t>.</a:t>
            </a:r>
            <a:endParaRPr lang="es-ES" dirty="0"/>
          </a:p>
        </p:txBody>
      </p:sp>
      <p:pic>
        <p:nvPicPr>
          <p:cNvPr id="34" name="Imagen 33" descr="Imagen que contiene hierba, interior, heno, animal&#10;&#10;Descripción generada con confianza muy alta">
            <a:extLst>
              <a:ext uri="{FF2B5EF4-FFF2-40B4-BE49-F238E27FC236}">
                <a16:creationId xmlns:a16="http://schemas.microsoft.com/office/drawing/2014/main" id="{0D79089A-0FA3-4702-AA2B-B89A266938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74" r="15876"/>
          <a:stretch/>
        </p:blipFill>
        <p:spPr>
          <a:xfrm>
            <a:off x="312376" y="1789860"/>
            <a:ext cx="4009726" cy="4512113"/>
          </a:xfrm>
          <a:prstGeom prst="rect">
            <a:avLst/>
          </a:prstGeom>
        </p:spPr>
      </p:pic>
    </p:spTree>
    <p:extLst>
      <p:ext uri="{BB962C8B-B14F-4D97-AF65-F5344CB8AC3E}">
        <p14:creationId xmlns:p14="http://schemas.microsoft.com/office/powerpoint/2010/main" val="298475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3" name="Imagen 2">
            <a:extLst>
              <a:ext uri="{FF2B5EF4-FFF2-40B4-BE49-F238E27FC236}">
                <a16:creationId xmlns:a16="http://schemas.microsoft.com/office/drawing/2014/main" id="{C7FA3F26-3A18-47C0-848D-421EC32D368D}"/>
              </a:ext>
            </a:extLst>
          </p:cNvPr>
          <p:cNvPicPr>
            <a:picLocks noChangeAspect="1"/>
          </p:cNvPicPr>
          <p:nvPr/>
        </p:nvPicPr>
        <p:blipFill>
          <a:blip r:embed="rId2"/>
          <a:stretch>
            <a:fillRect/>
          </a:stretch>
        </p:blipFill>
        <p:spPr>
          <a:xfrm>
            <a:off x="68272" y="1809640"/>
            <a:ext cx="5923604" cy="4442703"/>
          </a:xfrm>
          <a:prstGeom prst="rect">
            <a:avLst/>
          </a:prstGeom>
        </p:spPr>
      </p:pic>
      <p:pic>
        <p:nvPicPr>
          <p:cNvPr id="5" name="Imagen 4">
            <a:extLst>
              <a:ext uri="{FF2B5EF4-FFF2-40B4-BE49-F238E27FC236}">
                <a16:creationId xmlns:a16="http://schemas.microsoft.com/office/drawing/2014/main" id="{BDFCC9EB-C321-481C-ACCB-1E3DCD67E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2226" y="1809640"/>
            <a:ext cx="3633502" cy="2725127"/>
          </a:xfrm>
          <a:prstGeom prst="rect">
            <a:avLst/>
          </a:prstGeom>
        </p:spPr>
      </p:pic>
      <p:sp>
        <p:nvSpPr>
          <p:cNvPr id="8" name="Marcador de contenido 3">
            <a:extLst>
              <a:ext uri="{FF2B5EF4-FFF2-40B4-BE49-F238E27FC236}">
                <a16:creationId xmlns:a16="http://schemas.microsoft.com/office/drawing/2014/main" id="{83B7E2BB-77D4-482C-9BB8-0E6B669E5DEC}"/>
              </a:ext>
            </a:extLst>
          </p:cNvPr>
          <p:cNvSpPr txBox="1">
            <a:spLocks/>
          </p:cNvSpPr>
          <p:nvPr/>
        </p:nvSpPr>
        <p:spPr>
          <a:xfrm>
            <a:off x="5991876" y="4549625"/>
            <a:ext cx="3083852" cy="877503"/>
          </a:xfrm>
          <a:prstGeom prst="rect">
            <a:avLst/>
          </a:prstGeom>
        </p:spPr>
        <p:txBody>
          <a:bodyPr vert="horz" lIns="108000" tIns="45720" rIns="10800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dirty="0"/>
              <a:t>Lesión pleural observada mediante ecografía pulmonar</a:t>
            </a:r>
            <a:endParaRPr lang="es-ES" dirty="0"/>
          </a:p>
        </p:txBody>
      </p:sp>
    </p:spTree>
    <p:extLst>
      <p:ext uri="{BB962C8B-B14F-4D97-AF65-F5344CB8AC3E}">
        <p14:creationId xmlns:p14="http://schemas.microsoft.com/office/powerpoint/2010/main" val="218678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6" name="Picture 8" descr="IMG_20170630_094609">
            <a:extLst>
              <a:ext uri="{FF2B5EF4-FFF2-40B4-BE49-F238E27FC236}">
                <a16:creationId xmlns:a16="http://schemas.microsoft.com/office/drawing/2014/main" id="{12137B15-3AC9-4398-85F2-D0E0583CF93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874" r="2" b="9558"/>
          <a:stretch/>
        </p:blipFill>
        <p:spPr bwMode="auto">
          <a:xfrm>
            <a:off x="478837" y="1775791"/>
            <a:ext cx="2684449" cy="45304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IMG_20170630_095242">
            <a:extLst>
              <a:ext uri="{FF2B5EF4-FFF2-40B4-BE49-F238E27FC236}">
                <a16:creationId xmlns:a16="http://schemas.microsoft.com/office/drawing/2014/main" id="{99878F4E-550A-43F5-8253-A9F9BEEBF00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836" b="9704"/>
          <a:stretch/>
        </p:blipFill>
        <p:spPr bwMode="auto">
          <a:xfrm>
            <a:off x="5946299" y="1775791"/>
            <a:ext cx="2684449" cy="45304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20170630_095006">
            <a:extLst>
              <a:ext uri="{FF2B5EF4-FFF2-40B4-BE49-F238E27FC236}">
                <a16:creationId xmlns:a16="http://schemas.microsoft.com/office/drawing/2014/main" id="{15E61693-5399-4608-B2C1-6AD2AEA1019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4806" r="1" b="18236"/>
          <a:stretch/>
        </p:blipFill>
        <p:spPr bwMode="auto">
          <a:xfrm>
            <a:off x="3212568" y="1775801"/>
            <a:ext cx="2684449" cy="45304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Marcador de contenido 3">
            <a:extLst>
              <a:ext uri="{FF2B5EF4-FFF2-40B4-BE49-F238E27FC236}">
                <a16:creationId xmlns:a16="http://schemas.microsoft.com/office/drawing/2014/main" id="{FC915F21-57DC-496B-BAE5-07BEB95F23BF}"/>
              </a:ext>
            </a:extLst>
          </p:cNvPr>
          <p:cNvSpPr txBox="1">
            <a:spLocks/>
          </p:cNvSpPr>
          <p:nvPr/>
        </p:nvSpPr>
        <p:spPr>
          <a:xfrm>
            <a:off x="478836" y="5810719"/>
            <a:ext cx="8151911" cy="449729"/>
          </a:xfrm>
          <a:prstGeom prst="rect">
            <a:avLst/>
          </a:prstGeom>
          <a:solidFill>
            <a:srgbClr val="F2F2F2">
              <a:alpha val="89804"/>
            </a:srgbClr>
          </a:solidFill>
        </p:spPr>
        <p:txBody>
          <a:bodyPr vert="horz" lIns="108000" tIns="45720" rIns="10800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dirty="0"/>
              <a:t>Lavado traqueobronquial</a:t>
            </a:r>
            <a:endParaRPr lang="es-ES" b="1" dirty="0"/>
          </a:p>
        </p:txBody>
      </p:sp>
    </p:spTree>
    <p:extLst>
      <p:ext uri="{BB962C8B-B14F-4D97-AF65-F5344CB8AC3E}">
        <p14:creationId xmlns:p14="http://schemas.microsoft.com/office/powerpoint/2010/main" val="15483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5" name="Picture 2" descr="E:\SEOC\IMG-0016-00001.jpg">
            <a:extLst>
              <a:ext uri="{FF2B5EF4-FFF2-40B4-BE49-F238E27FC236}">
                <a16:creationId xmlns:a16="http://schemas.microsoft.com/office/drawing/2014/main" id="{3BAE2922-BBD3-44BE-9216-F8847B2F57B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5562" r="5572"/>
          <a:stretch/>
        </p:blipFill>
        <p:spPr bwMode="auto">
          <a:xfrm>
            <a:off x="491080" y="1789043"/>
            <a:ext cx="4019765" cy="45234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6D512CED-117A-4766-9560-0F0997FB3868}"/>
              </a:ext>
            </a:extLst>
          </p:cNvPr>
          <p:cNvPicPr>
            <a:picLocks noChangeAspect="1"/>
          </p:cNvPicPr>
          <p:nvPr/>
        </p:nvPicPr>
        <p:blipFill rotWithShape="1">
          <a:blip r:embed="rId3"/>
          <a:srcRect l="15725" r="17625"/>
          <a:stretch/>
        </p:blipFill>
        <p:spPr>
          <a:xfrm>
            <a:off x="4633157" y="1789043"/>
            <a:ext cx="4019765" cy="4523409"/>
          </a:xfrm>
          <a:prstGeom prst="rect">
            <a:avLst/>
          </a:prstGeom>
        </p:spPr>
      </p:pic>
      <p:sp>
        <p:nvSpPr>
          <p:cNvPr id="7" name="Marcador de contenido 3">
            <a:extLst>
              <a:ext uri="{FF2B5EF4-FFF2-40B4-BE49-F238E27FC236}">
                <a16:creationId xmlns:a16="http://schemas.microsoft.com/office/drawing/2014/main" id="{A1910A2F-7DEF-4AA7-A726-97CAA9F996ED}"/>
              </a:ext>
            </a:extLst>
          </p:cNvPr>
          <p:cNvSpPr txBox="1">
            <a:spLocks/>
          </p:cNvSpPr>
          <p:nvPr/>
        </p:nvSpPr>
        <p:spPr>
          <a:xfrm>
            <a:off x="492348" y="5837743"/>
            <a:ext cx="8151911" cy="449729"/>
          </a:xfrm>
          <a:prstGeom prst="rect">
            <a:avLst/>
          </a:prstGeom>
          <a:solidFill>
            <a:srgbClr val="F2F2F2">
              <a:alpha val="89804"/>
            </a:srgbClr>
          </a:solidFill>
        </p:spPr>
        <p:txBody>
          <a:bodyPr vert="horz" lIns="108000" tIns="45720" rIns="10800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dirty="0"/>
              <a:t>TAC y reconstrucción tridimensional de un pulmón</a:t>
            </a:r>
            <a:endParaRPr lang="es-ES" b="1" dirty="0"/>
          </a:p>
        </p:txBody>
      </p:sp>
    </p:spTree>
    <p:extLst>
      <p:ext uri="{BB962C8B-B14F-4D97-AF65-F5344CB8AC3E}">
        <p14:creationId xmlns:p14="http://schemas.microsoft.com/office/powerpoint/2010/main" val="330426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4" name="Imagen 3">
            <a:extLst>
              <a:ext uri="{FF2B5EF4-FFF2-40B4-BE49-F238E27FC236}">
                <a16:creationId xmlns:a16="http://schemas.microsoft.com/office/drawing/2014/main" id="{D17DC659-CEE8-4EA6-9311-7AF11F67C39F}"/>
              </a:ext>
            </a:extLst>
          </p:cNvPr>
          <p:cNvPicPr>
            <a:picLocks noChangeAspect="1"/>
          </p:cNvPicPr>
          <p:nvPr/>
        </p:nvPicPr>
        <p:blipFill>
          <a:blip r:embed="rId2"/>
          <a:stretch>
            <a:fillRect/>
          </a:stretch>
        </p:blipFill>
        <p:spPr>
          <a:xfrm rot="5400000">
            <a:off x="110615" y="2366633"/>
            <a:ext cx="4480958" cy="3360719"/>
          </a:xfrm>
          <a:prstGeom prst="rect">
            <a:avLst/>
          </a:prstGeom>
        </p:spPr>
      </p:pic>
      <p:pic>
        <p:nvPicPr>
          <p:cNvPr id="6" name="Imagen 5">
            <a:extLst>
              <a:ext uri="{FF2B5EF4-FFF2-40B4-BE49-F238E27FC236}">
                <a16:creationId xmlns:a16="http://schemas.microsoft.com/office/drawing/2014/main" id="{57D85A34-E301-49B8-A099-1B2FEED79F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3504" y="1806513"/>
            <a:ext cx="2941983" cy="1898870"/>
          </a:xfrm>
          <a:prstGeom prst="rect">
            <a:avLst/>
          </a:prstGeom>
        </p:spPr>
      </p:pic>
      <p:pic>
        <p:nvPicPr>
          <p:cNvPr id="8" name="Imagen 7">
            <a:extLst>
              <a:ext uri="{FF2B5EF4-FFF2-40B4-BE49-F238E27FC236}">
                <a16:creationId xmlns:a16="http://schemas.microsoft.com/office/drawing/2014/main" id="{0F9F5E0B-2AEE-49EA-A64F-2B336E54E224}"/>
              </a:ext>
            </a:extLst>
          </p:cNvPr>
          <p:cNvPicPr>
            <a:picLocks noChangeAspect="1"/>
          </p:cNvPicPr>
          <p:nvPr/>
        </p:nvPicPr>
        <p:blipFill rotWithShape="1">
          <a:blip r:embed="rId4"/>
          <a:srcRect r="11888" b="8425"/>
          <a:stretch/>
        </p:blipFill>
        <p:spPr>
          <a:xfrm>
            <a:off x="4143504" y="3759140"/>
            <a:ext cx="4324891" cy="2528332"/>
          </a:xfrm>
          <a:prstGeom prst="rect">
            <a:avLst/>
          </a:prstGeom>
        </p:spPr>
      </p:pic>
    </p:spTree>
    <p:extLst>
      <p:ext uri="{BB962C8B-B14F-4D97-AF65-F5344CB8AC3E}">
        <p14:creationId xmlns:p14="http://schemas.microsoft.com/office/powerpoint/2010/main" val="165426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7" name="Imagen 6">
            <a:extLst>
              <a:ext uri="{FF2B5EF4-FFF2-40B4-BE49-F238E27FC236}">
                <a16:creationId xmlns:a16="http://schemas.microsoft.com/office/drawing/2014/main" id="{66DFD849-2357-470B-B91B-8DA106D888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0" t="9933" b="7054"/>
          <a:stretch/>
        </p:blipFill>
        <p:spPr>
          <a:xfrm>
            <a:off x="282640" y="1780209"/>
            <a:ext cx="4238749" cy="2721898"/>
          </a:xfrm>
          <a:prstGeom prst="rect">
            <a:avLst/>
          </a:prstGeom>
        </p:spPr>
      </p:pic>
      <p:pic>
        <p:nvPicPr>
          <p:cNvPr id="9" name="Imagen 8">
            <a:extLst>
              <a:ext uri="{FF2B5EF4-FFF2-40B4-BE49-F238E27FC236}">
                <a16:creationId xmlns:a16="http://schemas.microsoft.com/office/drawing/2014/main" id="{9BC89599-A1D3-42A6-8D1A-64B05ED3D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613" y="1780210"/>
            <a:ext cx="4152023" cy="2725056"/>
          </a:xfrm>
          <a:prstGeom prst="rect">
            <a:avLst/>
          </a:prstGeom>
        </p:spPr>
      </p:pic>
      <p:pic>
        <p:nvPicPr>
          <p:cNvPr id="10" name="Imagen 9">
            <a:extLst>
              <a:ext uri="{FF2B5EF4-FFF2-40B4-BE49-F238E27FC236}">
                <a16:creationId xmlns:a16="http://schemas.microsoft.com/office/drawing/2014/main" id="{D37328E1-EF57-4B5D-AB4B-4AAAD9BE50A5}"/>
              </a:ext>
            </a:extLst>
          </p:cNvPr>
          <p:cNvPicPr>
            <a:picLocks noChangeAspect="1"/>
          </p:cNvPicPr>
          <p:nvPr/>
        </p:nvPicPr>
        <p:blipFill rotWithShape="1">
          <a:blip r:embed="rId4"/>
          <a:srcRect l="22923" t="24620" r="25231" b="38439"/>
          <a:stretch/>
        </p:blipFill>
        <p:spPr>
          <a:xfrm rot="1053817">
            <a:off x="2199671" y="4026961"/>
            <a:ext cx="4790378" cy="1918994"/>
          </a:xfrm>
          <a:prstGeom prst="rect">
            <a:avLst/>
          </a:prstGeom>
          <a:ln w="9525">
            <a:solidFill>
              <a:srgbClr val="7030A0"/>
            </a:solidFill>
          </a:ln>
        </p:spPr>
      </p:pic>
    </p:spTree>
    <p:extLst>
      <p:ext uri="{BB962C8B-B14F-4D97-AF65-F5344CB8AC3E}">
        <p14:creationId xmlns:p14="http://schemas.microsoft.com/office/powerpoint/2010/main" val="240164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6" name="Imagen 5">
            <a:extLst>
              <a:ext uri="{FF2B5EF4-FFF2-40B4-BE49-F238E27FC236}">
                <a16:creationId xmlns:a16="http://schemas.microsoft.com/office/drawing/2014/main" id="{EE44F9B6-DFA7-4ECD-8FA4-3CF62C5FFFBE}"/>
              </a:ext>
            </a:extLst>
          </p:cNvPr>
          <p:cNvPicPr/>
          <p:nvPr/>
        </p:nvPicPr>
        <p:blipFill>
          <a:blip r:embed="rId2" cstate="print">
            <a:extLst>
              <a:ext uri="{28A0092B-C50C-407E-A947-70E740481C1C}">
                <a14:useLocalDpi xmlns:a14="http://schemas.microsoft.com/office/drawing/2010/main"/>
              </a:ext>
            </a:extLst>
          </a:blip>
          <a:stretch>
            <a:fillRect/>
          </a:stretch>
        </p:blipFill>
        <p:spPr>
          <a:xfrm>
            <a:off x="102795" y="1811891"/>
            <a:ext cx="2863744" cy="3823946"/>
          </a:xfrm>
          <a:prstGeom prst="rect">
            <a:avLst/>
          </a:prstGeom>
          <a:ln>
            <a:solidFill>
              <a:schemeClr val="tx1"/>
            </a:solidFill>
          </a:ln>
        </p:spPr>
      </p:pic>
      <p:pic>
        <p:nvPicPr>
          <p:cNvPr id="8" name="Imagen 7">
            <a:extLst>
              <a:ext uri="{FF2B5EF4-FFF2-40B4-BE49-F238E27FC236}">
                <a16:creationId xmlns:a16="http://schemas.microsoft.com/office/drawing/2014/main" id="{0CAFAA41-8483-44E7-9EB3-98EBF6CE0533}"/>
              </a:ext>
            </a:extLst>
          </p:cNvPr>
          <p:cNvPicPr/>
          <p:nvPr/>
        </p:nvPicPr>
        <p:blipFill>
          <a:blip r:embed="rId3" cstate="print">
            <a:extLst>
              <a:ext uri="{28A0092B-C50C-407E-A947-70E740481C1C}">
                <a14:useLocalDpi xmlns:a14="http://schemas.microsoft.com/office/drawing/2010/main"/>
              </a:ext>
            </a:extLst>
          </a:blip>
          <a:stretch>
            <a:fillRect/>
          </a:stretch>
        </p:blipFill>
        <p:spPr>
          <a:xfrm>
            <a:off x="3038691" y="1811892"/>
            <a:ext cx="2863744" cy="3823946"/>
          </a:xfrm>
          <a:prstGeom prst="rect">
            <a:avLst/>
          </a:prstGeom>
          <a:ln>
            <a:solidFill>
              <a:schemeClr val="tx1"/>
            </a:solidFill>
          </a:ln>
        </p:spPr>
      </p:pic>
      <p:pic>
        <p:nvPicPr>
          <p:cNvPr id="11" name="Imagen 10">
            <a:extLst>
              <a:ext uri="{FF2B5EF4-FFF2-40B4-BE49-F238E27FC236}">
                <a16:creationId xmlns:a16="http://schemas.microsoft.com/office/drawing/2014/main" id="{9E76CDDF-AE01-432E-A5A9-2324C72A53F4}"/>
              </a:ext>
            </a:extLst>
          </p:cNvPr>
          <p:cNvPicPr/>
          <p:nvPr/>
        </p:nvPicPr>
        <p:blipFill>
          <a:blip r:embed="rId4" cstate="print">
            <a:extLst>
              <a:ext uri="{28A0092B-C50C-407E-A947-70E740481C1C}">
                <a14:useLocalDpi xmlns:a14="http://schemas.microsoft.com/office/drawing/2010/main"/>
              </a:ext>
            </a:extLst>
          </a:blip>
          <a:stretch>
            <a:fillRect/>
          </a:stretch>
        </p:blipFill>
        <p:spPr>
          <a:xfrm>
            <a:off x="5974587" y="1811891"/>
            <a:ext cx="3052293" cy="3823155"/>
          </a:xfrm>
          <a:prstGeom prst="rect">
            <a:avLst/>
          </a:prstGeom>
          <a:ln>
            <a:solidFill>
              <a:schemeClr val="tx1"/>
            </a:solidFill>
          </a:ln>
        </p:spPr>
      </p:pic>
      <p:sp>
        <p:nvSpPr>
          <p:cNvPr id="12" name="Marcador de contenido 3">
            <a:extLst>
              <a:ext uri="{FF2B5EF4-FFF2-40B4-BE49-F238E27FC236}">
                <a16:creationId xmlns:a16="http://schemas.microsoft.com/office/drawing/2014/main" id="{045A362B-8F70-414A-A39C-150DF0FA3349}"/>
              </a:ext>
            </a:extLst>
          </p:cNvPr>
          <p:cNvSpPr txBox="1">
            <a:spLocks/>
          </p:cNvSpPr>
          <p:nvPr/>
        </p:nvSpPr>
        <p:spPr>
          <a:xfrm>
            <a:off x="109957" y="5647735"/>
            <a:ext cx="8924085" cy="4498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dirty="0"/>
              <a:t>Toda la información de cada animal fue recogida en fichas individuales que posteriormente fueron introducidas en una base de datos para su análisis estadístico</a:t>
            </a:r>
          </a:p>
        </p:txBody>
      </p:sp>
    </p:spTree>
    <p:extLst>
      <p:ext uri="{BB962C8B-B14F-4D97-AF65-F5344CB8AC3E}">
        <p14:creationId xmlns:p14="http://schemas.microsoft.com/office/powerpoint/2010/main" val="133608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Se obtuvieron los datos completos de 405 animales (90%, 405/450) de los que 51 (12,6%) no tuvieron diagnóstico final.</a:t>
            </a:r>
          </a:p>
          <a:p>
            <a:pPr>
              <a:lnSpc>
                <a:spcPct val="114000"/>
              </a:lnSpc>
              <a:buFont typeface="Arial" panose="020B0604020202020204" pitchFamily="34" charset="0"/>
              <a:buChar char="•"/>
            </a:pPr>
            <a:r>
              <a:rPr lang="es-ES" dirty="0"/>
              <a:t> Se alcanzaron 213 causas distintas de desvieje, por lo que se decidió agruparlas de acuerdo al aparato que mayor influencia presentó en la causa de desvieje del animal.</a:t>
            </a:r>
          </a:p>
          <a:p>
            <a:pPr>
              <a:lnSpc>
                <a:spcPct val="114000"/>
              </a:lnSpc>
              <a:buFont typeface="Arial" panose="020B0604020202020204" pitchFamily="34" charset="0"/>
              <a:buChar char="•"/>
            </a:pPr>
            <a:r>
              <a:rPr lang="es-ES" dirty="0"/>
              <a:t> Se identificaron numerosas enfermedades de relevancia elevada como </a:t>
            </a:r>
            <a:r>
              <a:rPr lang="es-ES" dirty="0" err="1"/>
              <a:t>Maedi-Visna</a:t>
            </a:r>
            <a:r>
              <a:rPr lang="es-ES" dirty="0"/>
              <a:t>, Adenocarcinoma pulmonar ovino, </a:t>
            </a:r>
            <a:r>
              <a:rPr lang="es-ES" dirty="0" err="1"/>
              <a:t>Pseudotuberculosis</a:t>
            </a:r>
            <a:r>
              <a:rPr lang="es-ES" dirty="0"/>
              <a:t>, </a:t>
            </a:r>
            <a:r>
              <a:rPr lang="es-ES" dirty="0" err="1"/>
              <a:t>Adencarcinoma</a:t>
            </a:r>
            <a:r>
              <a:rPr lang="es-ES" dirty="0"/>
              <a:t> </a:t>
            </a:r>
            <a:r>
              <a:rPr lang="es-ES" dirty="0" err="1"/>
              <a:t>intestintal</a:t>
            </a:r>
            <a:r>
              <a:rPr lang="es-ES" dirty="0"/>
              <a:t>, paratuberculosis,….</a:t>
            </a:r>
          </a:p>
        </p:txBody>
      </p:sp>
    </p:spTree>
    <p:extLst>
      <p:ext uri="{BB962C8B-B14F-4D97-AF65-F5344CB8AC3E}">
        <p14:creationId xmlns:p14="http://schemas.microsoft.com/office/powerpoint/2010/main" val="147423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Situación de partida</a:t>
            </a:r>
          </a:p>
        </p:txBody>
      </p:sp>
      <p:pic>
        <p:nvPicPr>
          <p:cNvPr id="7" name="Imagen 6" descr="Imagen que contiene pasto, animal, mamífero, persona&#10;&#10;Descripción generada automáticamente">
            <a:extLst>
              <a:ext uri="{FF2B5EF4-FFF2-40B4-BE49-F238E27FC236}">
                <a16:creationId xmlns:a16="http://schemas.microsoft.com/office/drawing/2014/main" id="{21034521-3A4A-46E5-85E9-2EFF417E7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02" y="1908862"/>
            <a:ext cx="4407085" cy="3305314"/>
          </a:xfrm>
          <a:prstGeom prst="rect">
            <a:avLst/>
          </a:prstGeom>
        </p:spPr>
      </p:pic>
      <p:sp>
        <p:nvSpPr>
          <p:cNvPr id="19" name="CuadroTexto 18">
            <a:extLst>
              <a:ext uri="{FF2B5EF4-FFF2-40B4-BE49-F238E27FC236}">
                <a16:creationId xmlns:a16="http://schemas.microsoft.com/office/drawing/2014/main" id="{B856F77D-1FF1-4595-980C-0F1AFD911C62}"/>
              </a:ext>
            </a:extLst>
          </p:cNvPr>
          <p:cNvSpPr txBox="1"/>
          <p:nvPr/>
        </p:nvSpPr>
        <p:spPr>
          <a:xfrm>
            <a:off x="4572000" y="3102911"/>
            <a:ext cx="4468398" cy="3230115"/>
          </a:xfrm>
          <a:prstGeom prst="rect">
            <a:avLst/>
          </a:prstGeom>
          <a:noFill/>
        </p:spPr>
        <p:txBody>
          <a:bodyPr wrap="square" rtlCol="0">
            <a:spAutoFit/>
          </a:bodyPr>
          <a:lstStyle/>
          <a:p>
            <a:pPr algn="just">
              <a:lnSpc>
                <a:spcPct val="114000"/>
              </a:lnSpc>
            </a:pPr>
            <a:r>
              <a:rPr lang="es-ES" sz="2000" dirty="0"/>
              <a:t>El </a:t>
            </a:r>
            <a:r>
              <a:rPr lang="es-ES" sz="2000" b="1" dirty="0">
                <a:effectLst>
                  <a:outerShdw blurRad="38100" dist="38100" dir="2700000" algn="tl">
                    <a:srgbClr val="000000">
                      <a:alpha val="43137"/>
                    </a:srgbClr>
                  </a:outerShdw>
                </a:effectLst>
              </a:rPr>
              <a:t>desecho</a:t>
            </a:r>
            <a:r>
              <a:rPr lang="es-ES" sz="2000" dirty="0"/>
              <a:t>, son animales que por edad se encuentran en plena fase productiva pero que debido a problemas se deben enviar a matadero por problemas productivos. </a:t>
            </a:r>
          </a:p>
          <a:p>
            <a:pPr algn="just">
              <a:lnSpc>
                <a:spcPct val="114000"/>
              </a:lnSpc>
            </a:pPr>
            <a:endParaRPr lang="es-ES" sz="2000" dirty="0"/>
          </a:p>
          <a:p>
            <a:pPr algn="just">
              <a:lnSpc>
                <a:spcPct val="114000"/>
              </a:lnSpc>
            </a:pPr>
            <a:r>
              <a:rPr lang="es-ES" sz="2000" dirty="0"/>
              <a:t>Esto provoca la necesidad de reponerlos lo cual supone </a:t>
            </a:r>
            <a:r>
              <a:rPr lang="es-ES" sz="2000" b="1" dirty="0"/>
              <a:t>incremento de los costes </a:t>
            </a:r>
            <a:r>
              <a:rPr lang="es-ES" sz="2000" dirty="0"/>
              <a:t>y </a:t>
            </a:r>
            <a:r>
              <a:rPr lang="es-ES" sz="2000" b="1" dirty="0"/>
              <a:t>reducción de la venta </a:t>
            </a:r>
            <a:r>
              <a:rPr lang="es-ES" sz="2000" dirty="0"/>
              <a:t>de corderos.</a:t>
            </a:r>
          </a:p>
        </p:txBody>
      </p:sp>
    </p:spTree>
    <p:extLst>
      <p:ext uri="{BB962C8B-B14F-4D97-AF65-F5344CB8AC3E}">
        <p14:creationId xmlns:p14="http://schemas.microsoft.com/office/powerpoint/2010/main" val="72006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Por aparatos, el respiratorio fue el que más frecuentemente supuso la eliminación del animal seguido por el digestivo, el mamario y el reproductor.</a:t>
            </a:r>
          </a:p>
        </p:txBody>
      </p:sp>
      <p:graphicFrame>
        <p:nvGraphicFramePr>
          <p:cNvPr id="6" name="Gráfico 5">
            <a:extLst>
              <a:ext uri="{FF2B5EF4-FFF2-40B4-BE49-F238E27FC236}">
                <a16:creationId xmlns:a16="http://schemas.microsoft.com/office/drawing/2014/main" id="{701EB79B-50CD-410A-8FB1-547C2C11CC02}"/>
              </a:ext>
            </a:extLst>
          </p:cNvPr>
          <p:cNvGraphicFramePr/>
          <p:nvPr>
            <p:extLst>
              <p:ext uri="{D42A27DB-BD31-4B8C-83A1-F6EECF244321}">
                <p14:modId xmlns:p14="http://schemas.microsoft.com/office/powerpoint/2010/main" val="1709729827"/>
              </p:ext>
            </p:extLst>
          </p:nvPr>
        </p:nvGraphicFramePr>
        <p:xfrm>
          <a:off x="1828800" y="2699022"/>
          <a:ext cx="5274365" cy="3627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9505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Sin embargo, en la mayoría de las ocasiones los animales presentaron afectado más de un aparato al mismo tiempo.</a:t>
            </a:r>
          </a:p>
        </p:txBody>
      </p:sp>
      <p:graphicFrame>
        <p:nvGraphicFramePr>
          <p:cNvPr id="7" name="Gráfico 6">
            <a:extLst>
              <a:ext uri="{FF2B5EF4-FFF2-40B4-BE49-F238E27FC236}">
                <a16:creationId xmlns:a16="http://schemas.microsoft.com/office/drawing/2014/main" id="{6B198E9C-18DE-43A5-9CF4-38002A9DBC65}"/>
              </a:ext>
            </a:extLst>
          </p:cNvPr>
          <p:cNvGraphicFramePr/>
          <p:nvPr>
            <p:extLst>
              <p:ext uri="{D42A27DB-BD31-4B8C-83A1-F6EECF244321}">
                <p14:modId xmlns:p14="http://schemas.microsoft.com/office/powerpoint/2010/main" val="922829608"/>
              </p:ext>
            </p:extLst>
          </p:nvPr>
        </p:nvGraphicFramePr>
        <p:xfrm>
          <a:off x="75096" y="2668104"/>
          <a:ext cx="8958469" cy="3641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43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Al analizar las causas de desvieje en función del lugar donde se asientan las explotaciones no se apreciaron diferencias estadísticas.</a:t>
            </a:r>
          </a:p>
        </p:txBody>
      </p:sp>
      <p:graphicFrame>
        <p:nvGraphicFramePr>
          <p:cNvPr id="7" name="Gráfico 6">
            <a:extLst>
              <a:ext uri="{FF2B5EF4-FFF2-40B4-BE49-F238E27FC236}">
                <a16:creationId xmlns:a16="http://schemas.microsoft.com/office/drawing/2014/main" id="{6B198E9C-18DE-43A5-9CF4-38002A9DBC65}"/>
              </a:ext>
            </a:extLst>
          </p:cNvPr>
          <p:cNvGraphicFramePr/>
          <p:nvPr>
            <p:extLst>
              <p:ext uri="{D42A27DB-BD31-4B8C-83A1-F6EECF244321}">
                <p14:modId xmlns:p14="http://schemas.microsoft.com/office/powerpoint/2010/main" val="3377398657"/>
              </p:ext>
            </p:extLst>
          </p:nvPr>
        </p:nvGraphicFramePr>
        <p:xfrm>
          <a:off x="75096" y="2668104"/>
          <a:ext cx="8958469" cy="3641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25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El análisis de las lesiones permitió describir la presencia de algunas enfermedades permitiendo evaluar su importancia.</a:t>
            </a:r>
          </a:p>
        </p:txBody>
      </p:sp>
      <p:graphicFrame>
        <p:nvGraphicFramePr>
          <p:cNvPr id="6" name="Gráfico 5">
            <a:extLst>
              <a:ext uri="{FF2B5EF4-FFF2-40B4-BE49-F238E27FC236}">
                <a16:creationId xmlns:a16="http://schemas.microsoft.com/office/drawing/2014/main" id="{701EB79B-50CD-410A-8FB1-547C2C11CC02}"/>
              </a:ext>
            </a:extLst>
          </p:cNvPr>
          <p:cNvGraphicFramePr/>
          <p:nvPr>
            <p:extLst>
              <p:ext uri="{D42A27DB-BD31-4B8C-83A1-F6EECF244321}">
                <p14:modId xmlns:p14="http://schemas.microsoft.com/office/powerpoint/2010/main" val="1224893494"/>
              </p:ext>
            </p:extLst>
          </p:nvPr>
        </p:nvGraphicFramePr>
        <p:xfrm>
          <a:off x="70679" y="2663680"/>
          <a:ext cx="9143999" cy="3627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84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Se observaron diferencias entre la importancia de la presencia de lesiones de una enfermedad y la causa de desecho.</a:t>
            </a:r>
          </a:p>
        </p:txBody>
      </p:sp>
      <p:graphicFrame>
        <p:nvGraphicFramePr>
          <p:cNvPr id="7" name="Gráfico 6">
            <a:extLst>
              <a:ext uri="{FF2B5EF4-FFF2-40B4-BE49-F238E27FC236}">
                <a16:creationId xmlns:a16="http://schemas.microsoft.com/office/drawing/2014/main" id="{6B198E9C-18DE-43A5-9CF4-38002A9DBC65}"/>
              </a:ext>
            </a:extLst>
          </p:cNvPr>
          <p:cNvGraphicFramePr/>
          <p:nvPr>
            <p:extLst>
              <p:ext uri="{D42A27DB-BD31-4B8C-83A1-F6EECF244321}">
                <p14:modId xmlns:p14="http://schemas.microsoft.com/office/powerpoint/2010/main" val="2903390907"/>
              </p:ext>
            </p:extLst>
          </p:nvPr>
        </p:nvGraphicFramePr>
        <p:xfrm>
          <a:off x="75096" y="2668104"/>
          <a:ext cx="8896625" cy="3641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501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Resultados </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lstStyle/>
          <a:p>
            <a:pPr>
              <a:lnSpc>
                <a:spcPct val="114000"/>
              </a:lnSpc>
              <a:buFont typeface="Arial" panose="020B0604020202020204" pitchFamily="34" charset="0"/>
              <a:buChar char="•"/>
            </a:pPr>
            <a:r>
              <a:rPr lang="es-ES" dirty="0"/>
              <a:t> La edad media al desecho fue de 6,2±1,68 años aunque en todas las granjas se enviaron animales de menos de dos años de vida.</a:t>
            </a:r>
          </a:p>
        </p:txBody>
      </p:sp>
      <p:pic>
        <p:nvPicPr>
          <p:cNvPr id="141" name="Imagen 140">
            <a:extLst>
              <a:ext uri="{FF2B5EF4-FFF2-40B4-BE49-F238E27FC236}">
                <a16:creationId xmlns:a16="http://schemas.microsoft.com/office/drawing/2014/main" id="{5A1F21AC-C6C6-4BDB-8B1E-8E5AB0F193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1704" y="3128455"/>
            <a:ext cx="3817247" cy="3058653"/>
          </a:xfrm>
          <a:prstGeom prst="rect">
            <a:avLst/>
          </a:prstGeom>
        </p:spPr>
      </p:pic>
      <p:pic>
        <p:nvPicPr>
          <p:cNvPr id="142" name="Imagen 141">
            <a:extLst>
              <a:ext uri="{FF2B5EF4-FFF2-40B4-BE49-F238E27FC236}">
                <a16:creationId xmlns:a16="http://schemas.microsoft.com/office/drawing/2014/main" id="{40E20874-3047-43E3-AF03-397F314D65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780" y="3022455"/>
            <a:ext cx="3818220" cy="3058654"/>
          </a:xfrm>
          <a:prstGeom prst="rect">
            <a:avLst/>
          </a:prstGeom>
        </p:spPr>
      </p:pic>
    </p:spTree>
    <p:extLst>
      <p:ext uri="{BB962C8B-B14F-4D97-AF65-F5344CB8AC3E}">
        <p14:creationId xmlns:p14="http://schemas.microsoft.com/office/powerpoint/2010/main" val="43196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Conclusiones</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normAutofit fontScale="92500" lnSpcReduction="10000"/>
          </a:bodyPr>
          <a:lstStyle/>
          <a:p>
            <a:pPr algn="just">
              <a:lnSpc>
                <a:spcPct val="114000"/>
              </a:lnSpc>
              <a:buFont typeface="Arial" panose="020B0604020202020204" pitchFamily="34" charset="0"/>
              <a:buChar char="•"/>
            </a:pPr>
            <a:r>
              <a:rPr lang="es-ES" sz="2400" dirty="0"/>
              <a:t> Se han identificado una gran cantidad de enfermedades presentes en los animales de desecho.</a:t>
            </a:r>
          </a:p>
          <a:p>
            <a:pPr algn="just">
              <a:lnSpc>
                <a:spcPct val="114000"/>
              </a:lnSpc>
              <a:buFont typeface="Arial" panose="020B0604020202020204" pitchFamily="34" charset="0"/>
              <a:buChar char="•"/>
            </a:pPr>
            <a:endParaRPr lang="es-ES" sz="2400" dirty="0"/>
          </a:p>
          <a:p>
            <a:pPr algn="just">
              <a:lnSpc>
                <a:spcPct val="114000"/>
              </a:lnSpc>
              <a:buFont typeface="Arial" panose="020B0604020202020204" pitchFamily="34" charset="0"/>
              <a:buChar char="•"/>
            </a:pPr>
            <a:r>
              <a:rPr lang="es-ES" sz="2400" dirty="0"/>
              <a:t> En la mayoría de las ocasiones se encontraron lesiones en más de un aparato al mismo tiempo.</a:t>
            </a:r>
          </a:p>
          <a:p>
            <a:pPr algn="just">
              <a:lnSpc>
                <a:spcPct val="114000"/>
              </a:lnSpc>
              <a:buFont typeface="Arial" panose="020B0604020202020204" pitchFamily="34" charset="0"/>
              <a:buChar char="•"/>
            </a:pPr>
            <a:endParaRPr lang="es-ES" sz="2400" dirty="0"/>
          </a:p>
          <a:p>
            <a:pPr algn="just">
              <a:lnSpc>
                <a:spcPct val="114000"/>
              </a:lnSpc>
              <a:buFont typeface="Arial" panose="020B0604020202020204" pitchFamily="34" charset="0"/>
              <a:buChar char="•"/>
            </a:pPr>
            <a:r>
              <a:rPr lang="es-ES" sz="2400" dirty="0"/>
              <a:t> Las lesiones que afectan al aparato respiratorio se observaron con mayor frecuencia tanto de manera exclusiva como concomitante a otras siendo la causa de desecho más frecuente.</a:t>
            </a:r>
          </a:p>
        </p:txBody>
      </p:sp>
    </p:spTree>
    <p:extLst>
      <p:ext uri="{BB962C8B-B14F-4D97-AF65-F5344CB8AC3E}">
        <p14:creationId xmlns:p14="http://schemas.microsoft.com/office/powerpoint/2010/main" val="1962517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Conclusiones</a:t>
            </a:r>
          </a:p>
        </p:txBody>
      </p:sp>
      <p:sp>
        <p:nvSpPr>
          <p:cNvPr id="4" name="Marcador de contenido 3">
            <a:extLst>
              <a:ext uri="{FF2B5EF4-FFF2-40B4-BE49-F238E27FC236}">
                <a16:creationId xmlns:a16="http://schemas.microsoft.com/office/drawing/2014/main" id="{4BBC249E-CD7F-4898-8811-FE46E359F831}"/>
              </a:ext>
            </a:extLst>
          </p:cNvPr>
          <p:cNvSpPr>
            <a:spLocks noGrp="1"/>
          </p:cNvSpPr>
          <p:nvPr>
            <p:ph idx="1"/>
          </p:nvPr>
        </p:nvSpPr>
        <p:spPr/>
        <p:txBody>
          <a:bodyPr>
            <a:normAutofit fontScale="70000" lnSpcReduction="20000"/>
          </a:bodyPr>
          <a:lstStyle/>
          <a:p>
            <a:pPr algn="just">
              <a:lnSpc>
                <a:spcPct val="114000"/>
              </a:lnSpc>
              <a:buFont typeface="Arial" panose="020B0604020202020204" pitchFamily="34" charset="0"/>
              <a:buChar char="•"/>
            </a:pPr>
            <a:r>
              <a:rPr lang="es-ES" sz="2400" dirty="0"/>
              <a:t> Las causas de desecho se han mantenido similares en todas las granjas a pesar de las diferencias ente razas, sistemas productivos y comarcas en las que se localizan.</a:t>
            </a:r>
          </a:p>
          <a:p>
            <a:pPr algn="just">
              <a:lnSpc>
                <a:spcPct val="114000"/>
              </a:lnSpc>
              <a:buFont typeface="Arial" panose="020B0604020202020204" pitchFamily="34" charset="0"/>
              <a:buChar char="•"/>
            </a:pPr>
            <a:r>
              <a:rPr lang="es-ES" sz="2400" dirty="0"/>
              <a:t> La edad media de los animales en el momento del desecho fueron similares en todas las granjas y se detectó la presencia de animales de desecho muy jóvenes (menores de dos años) en todas ellas.</a:t>
            </a:r>
          </a:p>
          <a:p>
            <a:pPr algn="just">
              <a:lnSpc>
                <a:spcPct val="114000"/>
              </a:lnSpc>
              <a:buFont typeface="Arial" panose="020B0604020202020204" pitchFamily="34" charset="0"/>
              <a:buChar char="•"/>
            </a:pPr>
            <a:r>
              <a:rPr lang="es-ES" sz="2400" dirty="0"/>
              <a:t> La clasificación de las enfermedades de acuerdo a su frecuencia de presentación, grado de letalidad e implicaciones en cuestiones comerciales, ha permitido establecer un orden a la hora de abordar su control dentro de la cooperativa. </a:t>
            </a:r>
          </a:p>
          <a:p>
            <a:pPr algn="just">
              <a:lnSpc>
                <a:spcPct val="114000"/>
              </a:lnSpc>
              <a:buFont typeface="Arial" panose="020B0604020202020204" pitchFamily="34" charset="0"/>
              <a:buChar char="•"/>
            </a:pPr>
            <a:r>
              <a:rPr lang="es-ES" sz="2400" dirty="0"/>
              <a:t> Este proyecto permite a la Cooperativa Casa de Ganaderos de Zaragoza SCL contar con un documento base con el que acometer nuevos planes para la mejora sanitaria de las ganaderías de sus socios aumentando de esta manera su rentabilidad.</a:t>
            </a:r>
          </a:p>
        </p:txBody>
      </p:sp>
    </p:spTree>
    <p:extLst>
      <p:ext uri="{BB962C8B-B14F-4D97-AF65-F5344CB8AC3E}">
        <p14:creationId xmlns:p14="http://schemas.microsoft.com/office/powerpoint/2010/main" val="54654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Divulgación del proyecto</a:t>
            </a:r>
          </a:p>
        </p:txBody>
      </p:sp>
      <p:pic>
        <p:nvPicPr>
          <p:cNvPr id="6" name="Imagen 5">
            <a:extLst>
              <a:ext uri="{FF2B5EF4-FFF2-40B4-BE49-F238E27FC236}">
                <a16:creationId xmlns:a16="http://schemas.microsoft.com/office/drawing/2014/main" id="{04CF2A60-D74C-4BAA-A167-AB43B3CAD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162"/>
          <a:stretch/>
        </p:blipFill>
        <p:spPr bwMode="auto">
          <a:xfrm>
            <a:off x="211317" y="2266130"/>
            <a:ext cx="5068004" cy="3224696"/>
          </a:xfrm>
          <a:prstGeom prst="rect">
            <a:avLst/>
          </a:prstGeom>
          <a:noFill/>
          <a:ln>
            <a:noFill/>
          </a:ln>
          <a:extLst>
            <a:ext uri="{53640926-AAD7-44D8-BBD7-CCE9431645EC}">
              <a14:shadowObscured xmlns:a14="http://schemas.microsoft.com/office/drawing/2010/main"/>
            </a:ext>
          </a:extLst>
        </p:spPr>
      </p:pic>
      <p:sp>
        <p:nvSpPr>
          <p:cNvPr id="7" name="Marcador de contenido 3">
            <a:extLst>
              <a:ext uri="{FF2B5EF4-FFF2-40B4-BE49-F238E27FC236}">
                <a16:creationId xmlns:a16="http://schemas.microsoft.com/office/drawing/2014/main" id="{851DE956-0607-4035-9372-D3777DF36A54}"/>
              </a:ext>
            </a:extLst>
          </p:cNvPr>
          <p:cNvSpPr txBox="1">
            <a:spLocks/>
          </p:cNvSpPr>
          <p:nvPr/>
        </p:nvSpPr>
        <p:spPr>
          <a:xfrm>
            <a:off x="905566" y="1748436"/>
            <a:ext cx="7461194" cy="449870"/>
          </a:xfrm>
          <a:prstGeom prst="rect">
            <a:avLst/>
          </a:prstGeom>
        </p:spPr>
        <p:txBody>
          <a:bodyPr vert="horz" lIns="108000" tIns="45720" rIns="10800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800" b="1" u="sng" dirty="0"/>
              <a:t>Divulgación entre socios de la cooperativa</a:t>
            </a:r>
          </a:p>
        </p:txBody>
      </p:sp>
      <p:graphicFrame>
        <p:nvGraphicFramePr>
          <p:cNvPr id="9" name="Tabla 8">
            <a:extLst>
              <a:ext uri="{FF2B5EF4-FFF2-40B4-BE49-F238E27FC236}">
                <a16:creationId xmlns:a16="http://schemas.microsoft.com/office/drawing/2014/main" id="{AC2E96DF-C93F-44AD-84DE-FE9D7A330E20}"/>
              </a:ext>
            </a:extLst>
          </p:cNvPr>
          <p:cNvGraphicFramePr>
            <a:graphicFrameLocks noGrp="1"/>
          </p:cNvGraphicFramePr>
          <p:nvPr>
            <p:extLst>
              <p:ext uri="{D42A27DB-BD31-4B8C-83A1-F6EECF244321}">
                <p14:modId xmlns:p14="http://schemas.microsoft.com/office/powerpoint/2010/main" val="481678103"/>
              </p:ext>
            </p:extLst>
          </p:nvPr>
        </p:nvGraphicFramePr>
        <p:xfrm>
          <a:off x="5352453" y="2266130"/>
          <a:ext cx="3580230" cy="3487055"/>
        </p:xfrm>
        <a:graphic>
          <a:graphicData uri="http://schemas.openxmlformats.org/drawingml/2006/table">
            <a:tbl>
              <a:tblPr/>
              <a:tblGrid>
                <a:gridCol w="1193410">
                  <a:extLst>
                    <a:ext uri="{9D8B030D-6E8A-4147-A177-3AD203B41FA5}">
                      <a16:colId xmlns:a16="http://schemas.microsoft.com/office/drawing/2014/main" val="30370391"/>
                    </a:ext>
                  </a:extLst>
                </a:gridCol>
                <a:gridCol w="1193410">
                  <a:extLst>
                    <a:ext uri="{9D8B030D-6E8A-4147-A177-3AD203B41FA5}">
                      <a16:colId xmlns:a16="http://schemas.microsoft.com/office/drawing/2014/main" val="954441458"/>
                    </a:ext>
                  </a:extLst>
                </a:gridCol>
                <a:gridCol w="1193410">
                  <a:extLst>
                    <a:ext uri="{9D8B030D-6E8A-4147-A177-3AD203B41FA5}">
                      <a16:colId xmlns:a16="http://schemas.microsoft.com/office/drawing/2014/main" val="2053387321"/>
                    </a:ext>
                  </a:extLst>
                </a:gridCol>
              </a:tblGrid>
              <a:tr h="421787">
                <a:tc>
                  <a:txBody>
                    <a:bodyPr/>
                    <a:lstStyle/>
                    <a:p>
                      <a:pPr algn="ctr" fontAlgn="b"/>
                      <a:r>
                        <a:rPr lang="es-ES" sz="1400" b="1" i="0" u="none" strike="noStrike" dirty="0">
                          <a:solidFill>
                            <a:srgbClr val="FFFFFF"/>
                          </a:solidFill>
                          <a:effectLst/>
                          <a:latin typeface="Calibri" panose="020F0502020204030204" pitchFamily="34" charset="0"/>
                        </a:rPr>
                        <a:t>Fecha</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S" sz="1400" b="1" i="0" u="none" strike="noStrike" dirty="0">
                          <a:solidFill>
                            <a:srgbClr val="FFFFFF"/>
                          </a:solidFill>
                          <a:effectLst/>
                          <a:latin typeface="Calibri" panose="020F0502020204030204" pitchFamily="34" charset="0"/>
                        </a:rPr>
                        <a:t>Lugar</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S" sz="1400" b="1" i="0" u="none" strike="noStrike" dirty="0">
                          <a:solidFill>
                            <a:srgbClr val="FFFFFF"/>
                          </a:solidFill>
                          <a:effectLst/>
                          <a:latin typeface="Calibri" panose="020F0502020204030204" pitchFamily="34" charset="0"/>
                        </a:rPr>
                        <a:t>Tipo de público asistente</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50033544"/>
                  </a:ext>
                </a:extLst>
              </a:tr>
              <a:tr h="339656">
                <a:tc>
                  <a:txBody>
                    <a:bodyPr/>
                    <a:lstStyle/>
                    <a:p>
                      <a:pPr algn="ctr" fontAlgn="b"/>
                      <a:r>
                        <a:rPr lang="es-ES" sz="1400" b="0" i="0" u="none" strike="noStrike" dirty="0">
                          <a:solidFill>
                            <a:srgbClr val="000000"/>
                          </a:solidFill>
                          <a:effectLst/>
                          <a:latin typeface="Calibri" panose="020F0502020204030204" pitchFamily="34" charset="0"/>
                        </a:rPr>
                        <a:t>20/02/2018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Calatayud</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500291"/>
                  </a:ext>
                </a:extLst>
              </a:tr>
              <a:tr h="339656">
                <a:tc>
                  <a:txBody>
                    <a:bodyPr/>
                    <a:lstStyle/>
                    <a:p>
                      <a:pPr algn="ctr" fontAlgn="b"/>
                      <a:r>
                        <a:rPr lang="es-ES" sz="1400" b="0" i="0" u="none" strike="noStrike" dirty="0">
                          <a:solidFill>
                            <a:srgbClr val="000000"/>
                          </a:solidFill>
                          <a:effectLst/>
                          <a:latin typeface="Calibri" panose="020F0502020204030204" pitchFamily="34" charset="0"/>
                        </a:rPr>
                        <a:t>26/02/2018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Zaragoza</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535691"/>
                  </a:ext>
                </a:extLst>
              </a:tr>
              <a:tr h="339656">
                <a:tc>
                  <a:txBody>
                    <a:bodyPr/>
                    <a:lstStyle/>
                    <a:p>
                      <a:pPr algn="ctr" fontAlgn="b"/>
                      <a:r>
                        <a:rPr lang="es-ES" sz="1400" b="0" i="0" u="none" strike="noStrike" dirty="0">
                          <a:solidFill>
                            <a:srgbClr val="000000"/>
                          </a:solidFill>
                          <a:effectLst/>
                          <a:latin typeface="Calibri" panose="020F0502020204030204" pitchFamily="34" charset="0"/>
                        </a:rPr>
                        <a:t>06/03/2018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err="1">
                          <a:solidFill>
                            <a:srgbClr val="000000"/>
                          </a:solidFill>
                          <a:effectLst/>
                          <a:latin typeface="Calibri" panose="020F0502020204030204" pitchFamily="34" charset="0"/>
                        </a:rPr>
                        <a:t>Bulbuente</a:t>
                      </a:r>
                      <a:endParaRPr lang="es-ES" sz="1400" b="0" i="0" u="none" strike="noStrike" dirty="0">
                        <a:solidFill>
                          <a:srgbClr val="000000"/>
                        </a:solidFill>
                        <a:effectLst/>
                        <a:latin typeface="Calibri" panose="020F0502020204030204" pitchFamily="34" charset="0"/>
                      </a:endParaRP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82101"/>
                  </a:ext>
                </a:extLst>
              </a:tr>
              <a:tr h="339656">
                <a:tc>
                  <a:txBody>
                    <a:bodyPr/>
                    <a:lstStyle/>
                    <a:p>
                      <a:pPr algn="ctr" fontAlgn="b"/>
                      <a:r>
                        <a:rPr lang="es-ES" sz="1400" b="0" i="0" u="none" strike="noStrike" dirty="0">
                          <a:solidFill>
                            <a:srgbClr val="000000"/>
                          </a:solidFill>
                          <a:effectLst/>
                          <a:latin typeface="Calibri" panose="020F0502020204030204" pitchFamily="34" charset="0"/>
                        </a:rPr>
                        <a:t>13/03/2018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err="1">
                          <a:solidFill>
                            <a:srgbClr val="000000"/>
                          </a:solidFill>
                          <a:effectLst/>
                          <a:latin typeface="Calibri" panose="020F0502020204030204" pitchFamily="34" charset="0"/>
                        </a:rPr>
                        <a:t>Tardienta</a:t>
                      </a:r>
                      <a:endParaRPr lang="es-ES" sz="1400" b="0" i="0" u="none" strike="noStrike" dirty="0">
                        <a:solidFill>
                          <a:srgbClr val="000000"/>
                        </a:solidFill>
                        <a:effectLst/>
                        <a:latin typeface="Calibri" panose="020F0502020204030204" pitchFamily="34" charset="0"/>
                      </a:endParaRP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938095"/>
                  </a:ext>
                </a:extLst>
              </a:tr>
              <a:tr h="339656">
                <a:tc>
                  <a:txBody>
                    <a:bodyPr/>
                    <a:lstStyle/>
                    <a:p>
                      <a:pPr algn="ctr" fontAlgn="b"/>
                      <a:r>
                        <a:rPr lang="es-ES" sz="1400" b="0" i="0" u="none" strike="noStrike" dirty="0">
                          <a:solidFill>
                            <a:srgbClr val="000000"/>
                          </a:solidFill>
                          <a:effectLst/>
                          <a:latin typeface="Calibri" panose="020F0502020204030204" pitchFamily="34" charset="0"/>
                        </a:rPr>
                        <a:t>20/03/2018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Morella</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800965"/>
                  </a:ext>
                </a:extLst>
              </a:tr>
              <a:tr h="339656">
                <a:tc>
                  <a:txBody>
                    <a:bodyPr/>
                    <a:lstStyle/>
                    <a:p>
                      <a:pPr algn="ctr" fontAlgn="b"/>
                      <a:r>
                        <a:rPr lang="es-ES" sz="1400" b="0" i="0" u="none" strike="noStrike" dirty="0">
                          <a:solidFill>
                            <a:srgbClr val="000000"/>
                          </a:solidFill>
                          <a:effectLst/>
                          <a:latin typeface="Calibri" panose="020F0502020204030204" pitchFamily="34" charset="0"/>
                        </a:rPr>
                        <a:t>26/02/2019</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Calatayud</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86096"/>
                  </a:ext>
                </a:extLst>
              </a:tr>
              <a:tr h="339656">
                <a:tc>
                  <a:txBody>
                    <a:bodyPr/>
                    <a:lstStyle/>
                    <a:p>
                      <a:pPr algn="ctr" fontAlgn="b"/>
                      <a:r>
                        <a:rPr lang="es-ES" sz="1400" b="0" i="0" u="none" strike="noStrike" dirty="0">
                          <a:solidFill>
                            <a:srgbClr val="000000"/>
                          </a:solidFill>
                          <a:effectLst/>
                          <a:latin typeface="Calibri" panose="020F0502020204030204" pitchFamily="34" charset="0"/>
                        </a:rPr>
                        <a:t>11/03/2019</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Zaragoza</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233380"/>
                  </a:ext>
                </a:extLst>
              </a:tr>
              <a:tr h="339656">
                <a:tc>
                  <a:txBody>
                    <a:bodyPr/>
                    <a:lstStyle/>
                    <a:p>
                      <a:pPr algn="ctr" fontAlgn="b"/>
                      <a:r>
                        <a:rPr lang="es-ES" sz="1400" b="0" i="0" u="none" strike="noStrike" dirty="0">
                          <a:solidFill>
                            <a:srgbClr val="000000"/>
                          </a:solidFill>
                          <a:effectLst/>
                          <a:latin typeface="Calibri" panose="020F0502020204030204" pitchFamily="34" charset="0"/>
                        </a:rPr>
                        <a:t>12/03/2019</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err="1">
                          <a:solidFill>
                            <a:srgbClr val="000000"/>
                          </a:solidFill>
                          <a:effectLst/>
                          <a:latin typeface="Calibri" panose="020F0502020204030204" pitchFamily="34" charset="0"/>
                        </a:rPr>
                        <a:t>Bulbuente</a:t>
                      </a:r>
                      <a:endParaRPr lang="es-ES" sz="1400" b="0" i="0" u="none" strike="noStrike" dirty="0">
                        <a:solidFill>
                          <a:srgbClr val="000000"/>
                        </a:solidFill>
                        <a:effectLst/>
                        <a:latin typeface="Calibri" panose="020F0502020204030204" pitchFamily="34" charset="0"/>
                      </a:endParaRP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0594"/>
                  </a:ext>
                </a:extLst>
              </a:tr>
              <a:tr h="339656">
                <a:tc>
                  <a:txBody>
                    <a:bodyPr/>
                    <a:lstStyle/>
                    <a:p>
                      <a:pPr algn="ctr" fontAlgn="b"/>
                      <a:r>
                        <a:rPr lang="es-ES" sz="1400" b="0" i="0" u="none" strike="noStrike">
                          <a:solidFill>
                            <a:srgbClr val="000000"/>
                          </a:solidFill>
                          <a:effectLst/>
                          <a:latin typeface="Calibri" panose="020F0502020204030204" pitchFamily="34" charset="0"/>
                        </a:rPr>
                        <a:t>02/04/2019</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Morella</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703520"/>
                  </a:ext>
                </a:extLst>
              </a:tr>
            </a:tbl>
          </a:graphicData>
        </a:graphic>
      </p:graphicFrame>
      <p:sp>
        <p:nvSpPr>
          <p:cNvPr id="10" name="Marcador de contenido 3">
            <a:extLst>
              <a:ext uri="{FF2B5EF4-FFF2-40B4-BE49-F238E27FC236}">
                <a16:creationId xmlns:a16="http://schemas.microsoft.com/office/drawing/2014/main" id="{455754E0-21CA-4E75-BE30-E3C7541BCB1C}"/>
              </a:ext>
            </a:extLst>
          </p:cNvPr>
          <p:cNvSpPr txBox="1">
            <a:spLocks/>
          </p:cNvSpPr>
          <p:nvPr/>
        </p:nvSpPr>
        <p:spPr>
          <a:xfrm>
            <a:off x="492348" y="5837743"/>
            <a:ext cx="8151911" cy="449729"/>
          </a:xfrm>
          <a:prstGeom prst="rect">
            <a:avLst/>
          </a:prstGeom>
          <a:noFill/>
        </p:spPr>
        <p:txBody>
          <a:bodyPr vert="horz" lIns="108000" tIns="45720" rIns="10800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dirty="0"/>
              <a:t>Impartido por los investigadores de la Universidad de Zaragoza</a:t>
            </a:r>
            <a:endParaRPr lang="es-ES" b="1" dirty="0"/>
          </a:p>
        </p:txBody>
      </p:sp>
    </p:spTree>
    <p:extLst>
      <p:ext uri="{BB962C8B-B14F-4D97-AF65-F5344CB8AC3E}">
        <p14:creationId xmlns:p14="http://schemas.microsoft.com/office/powerpoint/2010/main" val="249657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Divulgación del proyecto</a:t>
            </a:r>
          </a:p>
        </p:txBody>
      </p:sp>
      <p:sp>
        <p:nvSpPr>
          <p:cNvPr id="7" name="Marcador de contenido 3">
            <a:extLst>
              <a:ext uri="{FF2B5EF4-FFF2-40B4-BE49-F238E27FC236}">
                <a16:creationId xmlns:a16="http://schemas.microsoft.com/office/drawing/2014/main" id="{851DE956-0607-4035-9372-D3777DF36A54}"/>
              </a:ext>
            </a:extLst>
          </p:cNvPr>
          <p:cNvSpPr txBox="1">
            <a:spLocks/>
          </p:cNvSpPr>
          <p:nvPr/>
        </p:nvSpPr>
        <p:spPr>
          <a:xfrm>
            <a:off x="1" y="1797024"/>
            <a:ext cx="9144000" cy="449870"/>
          </a:xfrm>
          <a:prstGeom prst="rect">
            <a:avLst/>
          </a:prstGeom>
        </p:spPr>
        <p:txBody>
          <a:bodyPr vert="horz" lIns="108000" tIns="45720" rIns="10800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u="sng" dirty="0"/>
              <a:t>Divulgación entre profesionales del sector (ganaderos y veterinarios)</a:t>
            </a:r>
          </a:p>
        </p:txBody>
      </p:sp>
      <p:graphicFrame>
        <p:nvGraphicFramePr>
          <p:cNvPr id="9" name="Tabla 8">
            <a:extLst>
              <a:ext uri="{FF2B5EF4-FFF2-40B4-BE49-F238E27FC236}">
                <a16:creationId xmlns:a16="http://schemas.microsoft.com/office/drawing/2014/main" id="{AC2E96DF-C93F-44AD-84DE-FE9D7A330E20}"/>
              </a:ext>
            </a:extLst>
          </p:cNvPr>
          <p:cNvGraphicFramePr>
            <a:graphicFrameLocks noGrp="1"/>
          </p:cNvGraphicFramePr>
          <p:nvPr>
            <p:extLst>
              <p:ext uri="{D42A27DB-BD31-4B8C-83A1-F6EECF244321}">
                <p14:modId xmlns:p14="http://schemas.microsoft.com/office/powerpoint/2010/main" val="1880880491"/>
              </p:ext>
            </p:extLst>
          </p:nvPr>
        </p:nvGraphicFramePr>
        <p:xfrm>
          <a:off x="5352453" y="2509078"/>
          <a:ext cx="3513251" cy="2150755"/>
        </p:xfrm>
        <a:graphic>
          <a:graphicData uri="http://schemas.openxmlformats.org/drawingml/2006/table">
            <a:tbl>
              <a:tblPr/>
              <a:tblGrid>
                <a:gridCol w="960949">
                  <a:extLst>
                    <a:ext uri="{9D8B030D-6E8A-4147-A177-3AD203B41FA5}">
                      <a16:colId xmlns:a16="http://schemas.microsoft.com/office/drawing/2014/main" val="30370391"/>
                    </a:ext>
                  </a:extLst>
                </a:gridCol>
                <a:gridCol w="1337520">
                  <a:extLst>
                    <a:ext uri="{9D8B030D-6E8A-4147-A177-3AD203B41FA5}">
                      <a16:colId xmlns:a16="http://schemas.microsoft.com/office/drawing/2014/main" val="954441458"/>
                    </a:ext>
                  </a:extLst>
                </a:gridCol>
                <a:gridCol w="1214782">
                  <a:extLst>
                    <a:ext uri="{9D8B030D-6E8A-4147-A177-3AD203B41FA5}">
                      <a16:colId xmlns:a16="http://schemas.microsoft.com/office/drawing/2014/main" val="2053387321"/>
                    </a:ext>
                  </a:extLst>
                </a:gridCol>
              </a:tblGrid>
              <a:tr h="421787">
                <a:tc>
                  <a:txBody>
                    <a:bodyPr/>
                    <a:lstStyle/>
                    <a:p>
                      <a:pPr algn="ctr" fontAlgn="b"/>
                      <a:r>
                        <a:rPr lang="es-ES" sz="1400" b="1" i="0" u="none" strike="noStrike" dirty="0">
                          <a:solidFill>
                            <a:srgbClr val="FFFFFF"/>
                          </a:solidFill>
                          <a:effectLst/>
                          <a:latin typeface="Calibri" panose="020F0502020204030204" pitchFamily="34" charset="0"/>
                        </a:rPr>
                        <a:t>Fecha</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S" sz="1400" b="1" i="0" u="none" strike="noStrike" dirty="0">
                          <a:solidFill>
                            <a:srgbClr val="FFFFFF"/>
                          </a:solidFill>
                          <a:effectLst/>
                          <a:latin typeface="Calibri" panose="020F0502020204030204" pitchFamily="34" charset="0"/>
                        </a:rPr>
                        <a:t>Lugar</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S" sz="1400" b="1" i="0" u="none" strike="noStrike" dirty="0">
                          <a:solidFill>
                            <a:srgbClr val="FFFFFF"/>
                          </a:solidFill>
                          <a:effectLst/>
                          <a:latin typeface="Calibri" panose="020F0502020204030204" pitchFamily="34" charset="0"/>
                        </a:rPr>
                        <a:t>Tipo de público asistente</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50033544"/>
                  </a:ext>
                </a:extLst>
              </a:tr>
              <a:tr h="339656">
                <a:tc>
                  <a:txBody>
                    <a:bodyPr/>
                    <a:lstStyle/>
                    <a:p>
                      <a:pPr algn="ctr" fontAlgn="b"/>
                      <a:r>
                        <a:rPr lang="es-ES" sz="1400" b="0" i="0" u="none" strike="noStrike" dirty="0">
                          <a:solidFill>
                            <a:srgbClr val="000000"/>
                          </a:solidFill>
                          <a:effectLst/>
                          <a:latin typeface="Calibri" panose="020F0502020204030204" pitchFamily="34" charset="0"/>
                        </a:rPr>
                        <a:t>06/10/2018	</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err="1">
                          <a:solidFill>
                            <a:srgbClr val="000000"/>
                          </a:solidFill>
                          <a:effectLst/>
                          <a:latin typeface="Calibri" panose="020F0502020204030204" pitchFamily="34" charset="0"/>
                        </a:rPr>
                        <a:t>Cedrillas</a:t>
                      </a:r>
                      <a:r>
                        <a:rPr lang="es-ES" sz="1400" b="0" i="0" u="none" strike="noStrike" dirty="0">
                          <a:solidFill>
                            <a:srgbClr val="000000"/>
                          </a:solidFill>
                          <a:effectLst/>
                          <a:latin typeface="Calibri" panose="020F0502020204030204" pitchFamily="34" charset="0"/>
                        </a:rPr>
                        <a:t> (Feria)</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Ganaderos y 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500291"/>
                  </a:ext>
                </a:extLst>
              </a:tr>
              <a:tr h="339656">
                <a:tc>
                  <a:txBody>
                    <a:bodyPr/>
                    <a:lstStyle/>
                    <a:p>
                      <a:pPr algn="ctr" fontAlgn="b"/>
                      <a:r>
                        <a:rPr lang="es-ES" sz="1400" b="0" i="0" u="none" strike="noStrike" dirty="0">
                          <a:solidFill>
                            <a:srgbClr val="000000"/>
                          </a:solidFill>
                          <a:effectLst/>
                          <a:latin typeface="Calibri" panose="020F0502020204030204" pitchFamily="34" charset="0"/>
                        </a:rPr>
                        <a:t>20/03/2019</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Zaragoza (FIGAN)</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Calibri" panose="020F0502020204030204" pitchFamily="34" charset="0"/>
                        </a:rPr>
                        <a:t>Ganaderos y 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535691"/>
                  </a:ext>
                </a:extLst>
              </a:tr>
              <a:tr h="339656">
                <a:tc>
                  <a:txBody>
                    <a:bodyPr/>
                    <a:lstStyle/>
                    <a:p>
                      <a:pPr algn="ctr" fontAlgn="b"/>
                      <a:r>
                        <a:rPr lang="es-ES" sz="1400" b="0" i="0" u="none" strike="noStrike" dirty="0">
                          <a:solidFill>
                            <a:srgbClr val="000000"/>
                          </a:solidFill>
                          <a:effectLst/>
                          <a:latin typeface="Calibri" panose="020F0502020204030204" pitchFamily="34" charset="0"/>
                        </a:rPr>
                        <a:t>06/03/2018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Biescas          (Feria de Otoño)</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Calibri" panose="020F0502020204030204" pitchFamily="34" charset="0"/>
                        </a:rPr>
                        <a:t>Ganaderos y 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82101"/>
                  </a:ext>
                </a:extLst>
              </a:tr>
              <a:tr h="339656">
                <a:tc>
                  <a:txBody>
                    <a:bodyPr/>
                    <a:lstStyle/>
                    <a:p>
                      <a:pPr algn="ctr" fontAlgn="b"/>
                      <a:r>
                        <a:rPr lang="es-ES" sz="1400" b="0" i="0" u="none" strike="noStrike" dirty="0">
                          <a:solidFill>
                            <a:srgbClr val="000000"/>
                          </a:solidFill>
                          <a:effectLst/>
                          <a:latin typeface="Calibri" panose="020F0502020204030204" pitchFamily="34" charset="0"/>
                        </a:rPr>
                        <a:t>13/03/2018</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Calamocha (</a:t>
                      </a:r>
                      <a:r>
                        <a:rPr lang="es-ES" sz="1400" b="0" i="0" u="none" strike="noStrike" dirty="0" err="1">
                          <a:solidFill>
                            <a:srgbClr val="000000"/>
                          </a:solidFill>
                          <a:effectLst/>
                          <a:latin typeface="Calibri" panose="020F0502020204030204" pitchFamily="34" charset="0"/>
                        </a:rPr>
                        <a:t>Expocalamocha</a:t>
                      </a:r>
                      <a:r>
                        <a:rPr lang="es-ES" sz="1400" b="0" i="0" u="none" strike="noStrike" dirty="0">
                          <a:solidFill>
                            <a:srgbClr val="000000"/>
                          </a:solidFill>
                          <a:effectLst/>
                          <a:latin typeface="Calibri" panose="020F0502020204030204" pitchFamily="34" charset="0"/>
                        </a:rPr>
                        <a:t>)</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Calibri" panose="020F0502020204030204" pitchFamily="34" charset="0"/>
                        </a:rPr>
                        <a:t>Ganaderos y 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938095"/>
                  </a:ext>
                </a:extLst>
              </a:tr>
            </a:tbl>
          </a:graphicData>
        </a:graphic>
      </p:graphicFrame>
      <p:pic>
        <p:nvPicPr>
          <p:cNvPr id="28674" name="Picture 2">
            <a:extLst>
              <a:ext uri="{FF2B5EF4-FFF2-40B4-BE49-F238E27FC236}">
                <a16:creationId xmlns:a16="http://schemas.microsoft.com/office/drawing/2014/main" id="{B595053C-4B1E-4970-A401-7E694331F2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446" y="2436678"/>
            <a:ext cx="1404696" cy="18261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82CA8A08-7DD4-426F-9D6D-B73AB8D1E9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424" y="4328202"/>
            <a:ext cx="1403662" cy="1955755"/>
          </a:xfrm>
          <a:prstGeom prst="rect">
            <a:avLst/>
          </a:prstGeom>
        </p:spPr>
      </p:pic>
      <p:pic>
        <p:nvPicPr>
          <p:cNvPr id="4" name="Imagen 3">
            <a:extLst>
              <a:ext uri="{FF2B5EF4-FFF2-40B4-BE49-F238E27FC236}">
                <a16:creationId xmlns:a16="http://schemas.microsoft.com/office/drawing/2014/main" id="{9E4D9C62-4B88-4ECE-9F09-119680C62E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4864" y="2436678"/>
            <a:ext cx="1263056" cy="1826105"/>
          </a:xfrm>
          <a:prstGeom prst="rect">
            <a:avLst/>
          </a:prstGeom>
        </p:spPr>
      </p:pic>
      <p:pic>
        <p:nvPicPr>
          <p:cNvPr id="8" name="Picture 2" descr="Resultado de imagen de cartel figan 2019">
            <a:extLst>
              <a:ext uri="{FF2B5EF4-FFF2-40B4-BE49-F238E27FC236}">
                <a16:creationId xmlns:a16="http://schemas.microsoft.com/office/drawing/2014/main" id="{30D403C9-E44A-4F7B-8254-7FD1710E3A2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04314" y="3838713"/>
            <a:ext cx="2367686" cy="2367686"/>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3">
            <a:extLst>
              <a:ext uri="{FF2B5EF4-FFF2-40B4-BE49-F238E27FC236}">
                <a16:creationId xmlns:a16="http://schemas.microsoft.com/office/drawing/2014/main" id="{F6C387CD-2C37-4E61-B56B-1AEF084B57C4}"/>
              </a:ext>
            </a:extLst>
          </p:cNvPr>
          <p:cNvSpPr txBox="1">
            <a:spLocks/>
          </p:cNvSpPr>
          <p:nvPr/>
        </p:nvSpPr>
        <p:spPr>
          <a:xfrm>
            <a:off x="4779616" y="4659833"/>
            <a:ext cx="4086087" cy="1627639"/>
          </a:xfrm>
          <a:prstGeom prst="rect">
            <a:avLst/>
          </a:prstGeom>
          <a:noFill/>
        </p:spPr>
        <p:txBody>
          <a:bodyPr vert="horz" lIns="108000" tIns="45720" rIns="10800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dirty="0"/>
              <a:t>Casos clínicos surgidos de los animales del estudio</a:t>
            </a:r>
            <a:endParaRPr lang="es-ES" b="1" dirty="0"/>
          </a:p>
        </p:txBody>
      </p:sp>
    </p:spTree>
    <p:extLst>
      <p:ext uri="{BB962C8B-B14F-4D97-AF65-F5344CB8AC3E}">
        <p14:creationId xmlns:p14="http://schemas.microsoft.com/office/powerpoint/2010/main" val="128172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Situación de partida</a:t>
            </a:r>
          </a:p>
        </p:txBody>
      </p:sp>
      <p:graphicFrame>
        <p:nvGraphicFramePr>
          <p:cNvPr id="14" name="Gráfico 13">
            <a:extLst>
              <a:ext uri="{FF2B5EF4-FFF2-40B4-BE49-F238E27FC236}">
                <a16:creationId xmlns:a16="http://schemas.microsoft.com/office/drawing/2014/main" id="{641EDCEE-D198-4F66-8366-C8D8EBB2539D}"/>
              </a:ext>
            </a:extLst>
          </p:cNvPr>
          <p:cNvGraphicFramePr/>
          <p:nvPr>
            <p:extLst>
              <p:ext uri="{D42A27DB-BD31-4B8C-83A1-F6EECF244321}">
                <p14:modId xmlns:p14="http://schemas.microsoft.com/office/powerpoint/2010/main" val="1529352425"/>
              </p:ext>
            </p:extLst>
          </p:nvPr>
        </p:nvGraphicFramePr>
        <p:xfrm>
          <a:off x="49548" y="1869876"/>
          <a:ext cx="4463894" cy="3213010"/>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a:extLst>
              <a:ext uri="{FF2B5EF4-FFF2-40B4-BE49-F238E27FC236}">
                <a16:creationId xmlns:a16="http://schemas.microsoft.com/office/drawing/2014/main" id="{1BF77E15-6454-4824-80CF-968104B9552C}"/>
              </a:ext>
            </a:extLst>
          </p:cNvPr>
          <p:cNvSpPr txBox="1"/>
          <p:nvPr/>
        </p:nvSpPr>
        <p:spPr>
          <a:xfrm>
            <a:off x="49548" y="5286688"/>
            <a:ext cx="9044904" cy="1015663"/>
          </a:xfrm>
          <a:prstGeom prst="rect">
            <a:avLst/>
          </a:prstGeom>
          <a:noFill/>
        </p:spPr>
        <p:txBody>
          <a:bodyPr wrap="square" rtlCol="0">
            <a:spAutoFit/>
          </a:bodyPr>
          <a:lstStyle/>
          <a:p>
            <a:pPr algn="ctr"/>
            <a:r>
              <a:rPr lang="es-ES" sz="2000" dirty="0"/>
              <a:t>Existen una tendencia a aumentar el sacrificio de animales adultos, en parte debido al aumento del desecho. Esto, junto con otros factores, está contribuyendo a la falta de rentabilidad que experimenta el sector ovino.</a:t>
            </a:r>
          </a:p>
        </p:txBody>
      </p:sp>
      <p:graphicFrame>
        <p:nvGraphicFramePr>
          <p:cNvPr id="8" name="Gráfico 7">
            <a:extLst>
              <a:ext uri="{FF2B5EF4-FFF2-40B4-BE49-F238E27FC236}">
                <a16:creationId xmlns:a16="http://schemas.microsoft.com/office/drawing/2014/main" id="{69085CC0-D618-4A19-A8B0-B04F9C9E40C4}"/>
              </a:ext>
            </a:extLst>
          </p:cNvPr>
          <p:cNvGraphicFramePr/>
          <p:nvPr>
            <p:extLst>
              <p:ext uri="{D42A27DB-BD31-4B8C-83A1-F6EECF244321}">
                <p14:modId xmlns:p14="http://schemas.microsoft.com/office/powerpoint/2010/main" val="3108866781"/>
              </p:ext>
            </p:extLst>
          </p:nvPr>
        </p:nvGraphicFramePr>
        <p:xfrm>
          <a:off x="4572000" y="1869875"/>
          <a:ext cx="4522452" cy="3213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6833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Divulgación del proyecto</a:t>
            </a:r>
          </a:p>
        </p:txBody>
      </p:sp>
      <p:sp>
        <p:nvSpPr>
          <p:cNvPr id="7" name="Marcador de contenido 3">
            <a:extLst>
              <a:ext uri="{FF2B5EF4-FFF2-40B4-BE49-F238E27FC236}">
                <a16:creationId xmlns:a16="http://schemas.microsoft.com/office/drawing/2014/main" id="{851DE956-0607-4035-9372-D3777DF36A54}"/>
              </a:ext>
            </a:extLst>
          </p:cNvPr>
          <p:cNvSpPr txBox="1">
            <a:spLocks/>
          </p:cNvSpPr>
          <p:nvPr/>
        </p:nvSpPr>
        <p:spPr>
          <a:xfrm>
            <a:off x="1" y="1797024"/>
            <a:ext cx="9144000" cy="449870"/>
          </a:xfrm>
          <a:prstGeom prst="rect">
            <a:avLst/>
          </a:prstGeom>
        </p:spPr>
        <p:txBody>
          <a:bodyPr vert="horz" lIns="108000" tIns="45720" rIns="10800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u="sng" dirty="0"/>
              <a:t>Divulgación en colegios veterinarios </a:t>
            </a:r>
          </a:p>
        </p:txBody>
      </p:sp>
      <p:graphicFrame>
        <p:nvGraphicFramePr>
          <p:cNvPr id="9" name="Tabla 8">
            <a:extLst>
              <a:ext uri="{FF2B5EF4-FFF2-40B4-BE49-F238E27FC236}">
                <a16:creationId xmlns:a16="http://schemas.microsoft.com/office/drawing/2014/main" id="{AC2E96DF-C93F-44AD-84DE-FE9D7A330E20}"/>
              </a:ext>
            </a:extLst>
          </p:cNvPr>
          <p:cNvGraphicFramePr>
            <a:graphicFrameLocks noGrp="1"/>
          </p:cNvGraphicFramePr>
          <p:nvPr>
            <p:extLst>
              <p:ext uri="{D42A27DB-BD31-4B8C-83A1-F6EECF244321}">
                <p14:modId xmlns:p14="http://schemas.microsoft.com/office/powerpoint/2010/main" val="3932023387"/>
              </p:ext>
            </p:extLst>
          </p:nvPr>
        </p:nvGraphicFramePr>
        <p:xfrm>
          <a:off x="5352453" y="2509078"/>
          <a:ext cx="3513251" cy="1788775"/>
        </p:xfrm>
        <a:graphic>
          <a:graphicData uri="http://schemas.openxmlformats.org/drawingml/2006/table">
            <a:tbl>
              <a:tblPr/>
              <a:tblGrid>
                <a:gridCol w="960949">
                  <a:extLst>
                    <a:ext uri="{9D8B030D-6E8A-4147-A177-3AD203B41FA5}">
                      <a16:colId xmlns:a16="http://schemas.microsoft.com/office/drawing/2014/main" val="30370391"/>
                    </a:ext>
                  </a:extLst>
                </a:gridCol>
                <a:gridCol w="1337520">
                  <a:extLst>
                    <a:ext uri="{9D8B030D-6E8A-4147-A177-3AD203B41FA5}">
                      <a16:colId xmlns:a16="http://schemas.microsoft.com/office/drawing/2014/main" val="954441458"/>
                    </a:ext>
                  </a:extLst>
                </a:gridCol>
                <a:gridCol w="1214782">
                  <a:extLst>
                    <a:ext uri="{9D8B030D-6E8A-4147-A177-3AD203B41FA5}">
                      <a16:colId xmlns:a16="http://schemas.microsoft.com/office/drawing/2014/main" val="2053387321"/>
                    </a:ext>
                  </a:extLst>
                </a:gridCol>
              </a:tblGrid>
              <a:tr h="421787">
                <a:tc>
                  <a:txBody>
                    <a:bodyPr/>
                    <a:lstStyle/>
                    <a:p>
                      <a:pPr algn="ctr" fontAlgn="b"/>
                      <a:r>
                        <a:rPr lang="es-ES" sz="1400" b="1" i="0" u="none" strike="noStrike" dirty="0">
                          <a:solidFill>
                            <a:srgbClr val="FFFFFF"/>
                          </a:solidFill>
                          <a:effectLst/>
                          <a:latin typeface="Calibri" panose="020F0502020204030204" pitchFamily="34" charset="0"/>
                        </a:rPr>
                        <a:t>Fecha</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S" sz="1400" b="1" i="0" u="none" strike="noStrike" dirty="0">
                          <a:solidFill>
                            <a:srgbClr val="FFFFFF"/>
                          </a:solidFill>
                          <a:effectLst/>
                          <a:latin typeface="Calibri" panose="020F0502020204030204" pitchFamily="34" charset="0"/>
                        </a:rPr>
                        <a:t>Lugar</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S" sz="1400" b="1" i="0" u="none" strike="noStrike" dirty="0">
                          <a:solidFill>
                            <a:srgbClr val="FFFFFF"/>
                          </a:solidFill>
                          <a:effectLst/>
                          <a:latin typeface="Calibri" panose="020F0502020204030204" pitchFamily="34" charset="0"/>
                        </a:rPr>
                        <a:t>Tipo de público asistente</a:t>
                      </a:r>
                    </a:p>
                  </a:txBody>
                  <a:tcPr marL="3431" marR="3431" marT="34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50033544"/>
                  </a:ext>
                </a:extLst>
              </a:tr>
              <a:tr h="339656">
                <a:tc>
                  <a:txBody>
                    <a:bodyPr/>
                    <a:lstStyle/>
                    <a:p>
                      <a:pPr algn="ctr" fontAlgn="b"/>
                      <a:r>
                        <a:rPr lang="es-ES" sz="1400" b="0" i="0" u="none" strike="noStrike" dirty="0">
                          <a:solidFill>
                            <a:srgbClr val="000000"/>
                          </a:solidFill>
                          <a:effectLst/>
                          <a:latin typeface="Calibri" panose="020F0502020204030204" pitchFamily="34" charset="0"/>
                        </a:rPr>
                        <a:t>12/04/2018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Huesca</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500291"/>
                  </a:ext>
                </a:extLst>
              </a:tr>
              <a:tr h="339656">
                <a:tc>
                  <a:txBody>
                    <a:bodyPr/>
                    <a:lstStyle/>
                    <a:p>
                      <a:pPr algn="ctr" fontAlgn="b"/>
                      <a:r>
                        <a:rPr lang="es-ES" sz="1400" b="0" i="0" u="none" strike="noStrike" dirty="0">
                          <a:solidFill>
                            <a:srgbClr val="000000"/>
                          </a:solidFill>
                          <a:effectLst/>
                          <a:latin typeface="Calibri" panose="020F0502020204030204" pitchFamily="34" charset="0"/>
                        </a:rPr>
                        <a:t>17/05/2018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Zaragoza</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Calibri" panose="020F0502020204030204" pitchFamily="34" charset="0"/>
                        </a:rPr>
                        <a:t>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535691"/>
                  </a:ext>
                </a:extLst>
              </a:tr>
              <a:tr h="339656">
                <a:tc>
                  <a:txBody>
                    <a:bodyPr/>
                    <a:lstStyle/>
                    <a:p>
                      <a:pPr algn="ctr" fontAlgn="b"/>
                      <a:r>
                        <a:rPr lang="es-ES" sz="1400" b="0" i="0" u="none" strike="noStrike">
                          <a:solidFill>
                            <a:srgbClr val="000000"/>
                          </a:solidFill>
                          <a:effectLst/>
                          <a:latin typeface="Calibri" panose="020F0502020204030204" pitchFamily="34" charset="0"/>
                        </a:rPr>
                        <a:t>21/09/2018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Zaragoza</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Calibri" panose="020F0502020204030204" pitchFamily="34" charset="0"/>
                        </a:rPr>
                        <a:t>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82101"/>
                  </a:ext>
                </a:extLst>
              </a:tr>
              <a:tr h="339656">
                <a:tc>
                  <a:txBody>
                    <a:bodyPr/>
                    <a:lstStyle/>
                    <a:p>
                      <a:pPr algn="ctr" fontAlgn="b"/>
                      <a:r>
                        <a:rPr lang="es-ES" sz="1400" b="0" i="0" u="none" strike="noStrike">
                          <a:solidFill>
                            <a:srgbClr val="000000"/>
                          </a:solidFill>
                          <a:effectLst/>
                          <a:latin typeface="Calibri" panose="020F0502020204030204" pitchFamily="34" charset="0"/>
                        </a:rPr>
                        <a:t>20/02/2019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Calibri" panose="020F0502020204030204" pitchFamily="34" charset="0"/>
                        </a:rPr>
                        <a:t>Pamplona</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Calibri" panose="020F0502020204030204" pitchFamily="34" charset="0"/>
                        </a:rPr>
                        <a:t>Veterinarios</a:t>
                      </a:r>
                    </a:p>
                  </a:txBody>
                  <a:tcPr marL="3431" marR="3431" marT="3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938095"/>
                  </a:ext>
                </a:extLst>
              </a:tr>
            </a:tbl>
          </a:graphicData>
        </a:graphic>
      </p:graphicFrame>
      <p:sp>
        <p:nvSpPr>
          <p:cNvPr id="10" name="Marcador de contenido 3">
            <a:extLst>
              <a:ext uri="{FF2B5EF4-FFF2-40B4-BE49-F238E27FC236}">
                <a16:creationId xmlns:a16="http://schemas.microsoft.com/office/drawing/2014/main" id="{F6C387CD-2C37-4E61-B56B-1AEF084B57C4}"/>
              </a:ext>
            </a:extLst>
          </p:cNvPr>
          <p:cNvSpPr txBox="1">
            <a:spLocks/>
          </p:cNvSpPr>
          <p:nvPr/>
        </p:nvSpPr>
        <p:spPr>
          <a:xfrm>
            <a:off x="4779616" y="4659833"/>
            <a:ext cx="4086087" cy="1627639"/>
          </a:xfrm>
          <a:prstGeom prst="rect">
            <a:avLst/>
          </a:prstGeom>
          <a:noFill/>
        </p:spPr>
        <p:txBody>
          <a:bodyPr vert="horz" lIns="108000" tIns="45720" rIns="10800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4000"/>
              </a:lnSpc>
              <a:buFont typeface="Calibri" panose="020F0502020204030204" pitchFamily="34" charset="0"/>
              <a:buNone/>
            </a:pPr>
            <a:r>
              <a:rPr lang="es-ES" sz="2400" b="1" dirty="0"/>
              <a:t>Casos clínicos surgidos de los animales del estudio</a:t>
            </a:r>
            <a:endParaRPr lang="es-ES" b="1" dirty="0"/>
          </a:p>
        </p:txBody>
      </p:sp>
      <p:pic>
        <p:nvPicPr>
          <p:cNvPr id="5" name="Imagen 4">
            <a:extLst>
              <a:ext uri="{FF2B5EF4-FFF2-40B4-BE49-F238E27FC236}">
                <a16:creationId xmlns:a16="http://schemas.microsoft.com/office/drawing/2014/main" id="{B82BAAFE-8E21-4197-A53D-17133E4503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59" y="2306558"/>
            <a:ext cx="2939971" cy="2204978"/>
          </a:xfrm>
          <a:prstGeom prst="rect">
            <a:avLst/>
          </a:prstGeom>
        </p:spPr>
      </p:pic>
      <p:pic>
        <p:nvPicPr>
          <p:cNvPr id="12" name="Imagen 11">
            <a:extLst>
              <a:ext uri="{FF2B5EF4-FFF2-40B4-BE49-F238E27FC236}">
                <a16:creationId xmlns:a16="http://schemas.microsoft.com/office/drawing/2014/main" id="{014F571B-027E-4759-884F-2EDFDA4813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8335" y="3409047"/>
            <a:ext cx="3048263" cy="1714648"/>
          </a:xfrm>
          <a:prstGeom prst="rect">
            <a:avLst/>
          </a:prstGeom>
        </p:spPr>
      </p:pic>
      <p:pic>
        <p:nvPicPr>
          <p:cNvPr id="6" name="Imagen 5">
            <a:extLst>
              <a:ext uri="{FF2B5EF4-FFF2-40B4-BE49-F238E27FC236}">
                <a16:creationId xmlns:a16="http://schemas.microsoft.com/office/drawing/2014/main" id="{761A352A-2C2F-4128-86C5-7CE57DD1E8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30" y="3538284"/>
            <a:ext cx="2754441" cy="2065831"/>
          </a:xfrm>
          <a:prstGeom prst="rect">
            <a:avLst/>
          </a:prstGeom>
        </p:spPr>
      </p:pic>
      <p:pic>
        <p:nvPicPr>
          <p:cNvPr id="11" name="Imagen 10">
            <a:extLst>
              <a:ext uri="{FF2B5EF4-FFF2-40B4-BE49-F238E27FC236}">
                <a16:creationId xmlns:a16="http://schemas.microsoft.com/office/drawing/2014/main" id="{A460EA96-C90F-42AF-869C-C4E691947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527" y="4611107"/>
            <a:ext cx="2980205" cy="1676365"/>
          </a:xfrm>
          <a:prstGeom prst="rect">
            <a:avLst/>
          </a:prstGeom>
        </p:spPr>
      </p:pic>
    </p:spTree>
    <p:extLst>
      <p:ext uri="{BB962C8B-B14F-4D97-AF65-F5344CB8AC3E}">
        <p14:creationId xmlns:p14="http://schemas.microsoft.com/office/powerpoint/2010/main" val="124034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pasto, animal, mamífero, persona&#10;&#10;Descripción generada automáticamente">
            <a:extLst>
              <a:ext uri="{FF2B5EF4-FFF2-40B4-BE49-F238E27FC236}">
                <a16:creationId xmlns:a16="http://schemas.microsoft.com/office/drawing/2014/main" id="{21034521-3A4A-46E5-85E9-2EFF417E7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6436" y="3020561"/>
            <a:ext cx="2495826" cy="1871869"/>
          </a:xfrm>
          <a:prstGeom prst="rect">
            <a:avLst/>
          </a:prstGeom>
          <a:effectLst>
            <a:softEdge rad="254000"/>
          </a:effectLst>
        </p:spPr>
      </p:pic>
      <p:pic>
        <p:nvPicPr>
          <p:cNvPr id="10" name="Imagen 9" descr="Imagen que contiene exterior, pasto, edificio, vaca&#10;&#10;Descripción generada automáticamente">
            <a:extLst>
              <a:ext uri="{FF2B5EF4-FFF2-40B4-BE49-F238E27FC236}">
                <a16:creationId xmlns:a16="http://schemas.microsoft.com/office/drawing/2014/main" id="{36DC7BE9-ADA5-4912-BFA1-E3E71D886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841"/>
          <a:stretch/>
        </p:blipFill>
        <p:spPr>
          <a:xfrm>
            <a:off x="4807845" y="4411359"/>
            <a:ext cx="2385512" cy="1469470"/>
          </a:xfrm>
          <a:prstGeom prst="rect">
            <a:avLst/>
          </a:prstGeom>
          <a:effectLst>
            <a:softEdge rad="317500"/>
          </a:effectLst>
        </p:spPr>
      </p:pic>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Composición del grupo de cooperación</a:t>
            </a:r>
          </a:p>
        </p:txBody>
      </p:sp>
      <p:sp>
        <p:nvSpPr>
          <p:cNvPr id="13" name="Forma libre: forma 12">
            <a:extLst>
              <a:ext uri="{FF2B5EF4-FFF2-40B4-BE49-F238E27FC236}">
                <a16:creationId xmlns:a16="http://schemas.microsoft.com/office/drawing/2014/main" id="{09597411-87A6-4779-BA84-2033E6A4FF9D}"/>
              </a:ext>
            </a:extLst>
          </p:cNvPr>
          <p:cNvSpPr>
            <a:spLocks noChangeAspect="1"/>
          </p:cNvSpPr>
          <p:nvPr/>
        </p:nvSpPr>
        <p:spPr>
          <a:xfrm rot="16200000">
            <a:off x="4540305" y="2613121"/>
            <a:ext cx="548677" cy="881678"/>
          </a:xfrm>
          <a:custGeom>
            <a:avLst/>
            <a:gdLst>
              <a:gd name="connsiteX0" fmla="*/ 0 w 548677"/>
              <a:gd name="connsiteY0" fmla="*/ 176335 h 881678"/>
              <a:gd name="connsiteX1" fmla="*/ 274339 w 548677"/>
              <a:gd name="connsiteY1" fmla="*/ 176335 h 881678"/>
              <a:gd name="connsiteX2" fmla="*/ 274339 w 548677"/>
              <a:gd name="connsiteY2" fmla="*/ 0 h 881678"/>
              <a:gd name="connsiteX3" fmla="*/ 548677 w 548677"/>
              <a:gd name="connsiteY3" fmla="*/ 440839 h 881678"/>
              <a:gd name="connsiteX4" fmla="*/ 274339 w 548677"/>
              <a:gd name="connsiteY4" fmla="*/ 881678 h 881678"/>
              <a:gd name="connsiteX5" fmla="*/ 274339 w 548677"/>
              <a:gd name="connsiteY5" fmla="*/ 705342 h 881678"/>
              <a:gd name="connsiteX6" fmla="*/ 0 w 548677"/>
              <a:gd name="connsiteY6" fmla="*/ 705342 h 881678"/>
              <a:gd name="connsiteX7" fmla="*/ 0 w 548677"/>
              <a:gd name="connsiteY7" fmla="*/ 176335 h 88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77" h="881678" fill="none" extrusionOk="0">
                <a:moveTo>
                  <a:pt x="0" y="176335"/>
                </a:moveTo>
                <a:cubicBezTo>
                  <a:pt x="56055" y="170329"/>
                  <a:pt x="218758" y="203693"/>
                  <a:pt x="274339" y="176335"/>
                </a:cubicBezTo>
                <a:cubicBezTo>
                  <a:pt x="258180" y="90553"/>
                  <a:pt x="287871" y="82566"/>
                  <a:pt x="274339" y="0"/>
                </a:cubicBezTo>
                <a:cubicBezTo>
                  <a:pt x="383860" y="128547"/>
                  <a:pt x="456091" y="292184"/>
                  <a:pt x="548677" y="440839"/>
                </a:cubicBezTo>
                <a:cubicBezTo>
                  <a:pt x="487879" y="628678"/>
                  <a:pt x="319411" y="759481"/>
                  <a:pt x="274339" y="881678"/>
                </a:cubicBezTo>
                <a:cubicBezTo>
                  <a:pt x="271863" y="832631"/>
                  <a:pt x="280178" y="757231"/>
                  <a:pt x="274339" y="705342"/>
                </a:cubicBezTo>
                <a:cubicBezTo>
                  <a:pt x="183225" y="712188"/>
                  <a:pt x="92615" y="699192"/>
                  <a:pt x="0" y="705342"/>
                </a:cubicBezTo>
                <a:cubicBezTo>
                  <a:pt x="-32963" y="516694"/>
                  <a:pt x="22161" y="296212"/>
                  <a:pt x="0" y="176335"/>
                </a:cubicBezTo>
                <a:close/>
              </a:path>
              <a:path w="548677" h="881678" stroke="0" extrusionOk="0">
                <a:moveTo>
                  <a:pt x="0" y="176335"/>
                </a:moveTo>
                <a:cubicBezTo>
                  <a:pt x="128223" y="145856"/>
                  <a:pt x="166319" y="198036"/>
                  <a:pt x="274339" y="176335"/>
                </a:cubicBezTo>
                <a:cubicBezTo>
                  <a:pt x="268999" y="103471"/>
                  <a:pt x="281180" y="52045"/>
                  <a:pt x="274339" y="0"/>
                </a:cubicBezTo>
                <a:cubicBezTo>
                  <a:pt x="421740" y="138834"/>
                  <a:pt x="394595" y="280687"/>
                  <a:pt x="548677" y="440839"/>
                </a:cubicBezTo>
                <a:cubicBezTo>
                  <a:pt x="457922" y="600031"/>
                  <a:pt x="360390" y="724890"/>
                  <a:pt x="274339" y="881678"/>
                </a:cubicBezTo>
                <a:cubicBezTo>
                  <a:pt x="258977" y="824515"/>
                  <a:pt x="293107" y="742219"/>
                  <a:pt x="274339" y="705342"/>
                </a:cubicBezTo>
                <a:cubicBezTo>
                  <a:pt x="147537" y="713273"/>
                  <a:pt x="72059" y="692015"/>
                  <a:pt x="0" y="705342"/>
                </a:cubicBezTo>
                <a:cubicBezTo>
                  <a:pt x="-21757" y="591191"/>
                  <a:pt x="9302" y="311981"/>
                  <a:pt x="0" y="176335"/>
                </a:cubicBezTo>
                <a:close/>
              </a:path>
            </a:pathLst>
          </a:custGeom>
          <a:solidFill>
            <a:srgbClr val="2683C6"/>
          </a:solidFill>
          <a:ln w="31750">
            <a:solidFill>
              <a:srgbClr val="7030A0"/>
            </a:solidFill>
            <a:extLst>
              <a:ext uri="{C807C97D-BFC1-408E-A445-0C87EB9F89A2}">
                <ask:lineSketchStyleProps xmlns:ask="http://schemas.microsoft.com/office/drawing/2018/sketchyshapes" sd="2327066908">
                  <a:custGeom>
                    <a:avLst/>
                    <a:gdLst>
                      <a:gd name="connsiteX0" fmla="*/ 0 w 274339"/>
                      <a:gd name="connsiteY0" fmla="*/ 88168 h 440840"/>
                      <a:gd name="connsiteX1" fmla="*/ 137170 w 274339"/>
                      <a:gd name="connsiteY1" fmla="*/ 88168 h 440840"/>
                      <a:gd name="connsiteX2" fmla="*/ 137170 w 274339"/>
                      <a:gd name="connsiteY2" fmla="*/ 0 h 440840"/>
                      <a:gd name="connsiteX3" fmla="*/ 274339 w 274339"/>
                      <a:gd name="connsiteY3" fmla="*/ 220420 h 440840"/>
                      <a:gd name="connsiteX4" fmla="*/ 137170 w 274339"/>
                      <a:gd name="connsiteY4" fmla="*/ 440840 h 440840"/>
                      <a:gd name="connsiteX5" fmla="*/ 137170 w 274339"/>
                      <a:gd name="connsiteY5" fmla="*/ 352672 h 440840"/>
                      <a:gd name="connsiteX6" fmla="*/ 0 w 274339"/>
                      <a:gd name="connsiteY6" fmla="*/ 352672 h 440840"/>
                      <a:gd name="connsiteX7" fmla="*/ 0 w 274339"/>
                      <a:gd name="connsiteY7" fmla="*/ 88168 h 4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39" h="440840">
                        <a:moveTo>
                          <a:pt x="0" y="88168"/>
                        </a:moveTo>
                        <a:lnTo>
                          <a:pt x="137170" y="88168"/>
                        </a:lnTo>
                        <a:lnTo>
                          <a:pt x="137170" y="0"/>
                        </a:lnTo>
                        <a:lnTo>
                          <a:pt x="274339" y="220420"/>
                        </a:lnTo>
                        <a:lnTo>
                          <a:pt x="137170" y="440840"/>
                        </a:lnTo>
                        <a:lnTo>
                          <a:pt x="137170" y="352672"/>
                        </a:lnTo>
                        <a:lnTo>
                          <a:pt x="0" y="352672"/>
                        </a:lnTo>
                        <a:lnTo>
                          <a:pt x="0" y="88168"/>
                        </a:lnTo>
                        <a:close/>
                      </a:path>
                    </a:pathLst>
                  </a:custGeom>
                  <ask:type>
                    <ask:lineSketchScribble/>
                  </ask:type>
                </ask:lineSketchStyleProps>
              </a:ext>
            </a:extLst>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88168" rIns="82302" bIns="88167" numCol="1" spcCol="1270" anchor="ctr" anchorCtr="0">
            <a:noAutofit/>
          </a:bodyPr>
          <a:lstStyle/>
          <a:p>
            <a:pPr marL="0" lvl="0" indent="0" algn="ctr" defTabSz="800100">
              <a:lnSpc>
                <a:spcPct val="90000"/>
              </a:lnSpc>
              <a:spcBef>
                <a:spcPct val="0"/>
              </a:spcBef>
              <a:spcAft>
                <a:spcPct val="35000"/>
              </a:spcAft>
              <a:buNone/>
            </a:pPr>
            <a:endParaRPr lang="es-ES" sz="1800" kern="1200"/>
          </a:p>
        </p:txBody>
      </p:sp>
      <p:sp>
        <p:nvSpPr>
          <p:cNvPr id="15" name="Forma libre: forma 14">
            <a:extLst>
              <a:ext uri="{FF2B5EF4-FFF2-40B4-BE49-F238E27FC236}">
                <a16:creationId xmlns:a16="http://schemas.microsoft.com/office/drawing/2014/main" id="{90A30507-5283-4A6D-9050-3C3415A24846}"/>
              </a:ext>
            </a:extLst>
          </p:cNvPr>
          <p:cNvSpPr>
            <a:spLocks noChangeAspect="1"/>
          </p:cNvSpPr>
          <p:nvPr/>
        </p:nvSpPr>
        <p:spPr>
          <a:xfrm rot="1800000">
            <a:off x="5107321" y="4358775"/>
            <a:ext cx="548677" cy="881678"/>
          </a:xfrm>
          <a:custGeom>
            <a:avLst/>
            <a:gdLst>
              <a:gd name="connsiteX0" fmla="*/ 0 w 548677"/>
              <a:gd name="connsiteY0" fmla="*/ 176335 h 881678"/>
              <a:gd name="connsiteX1" fmla="*/ 274339 w 548677"/>
              <a:gd name="connsiteY1" fmla="*/ 176335 h 881678"/>
              <a:gd name="connsiteX2" fmla="*/ 274339 w 548677"/>
              <a:gd name="connsiteY2" fmla="*/ 0 h 881678"/>
              <a:gd name="connsiteX3" fmla="*/ 548677 w 548677"/>
              <a:gd name="connsiteY3" fmla="*/ 440839 h 881678"/>
              <a:gd name="connsiteX4" fmla="*/ 274339 w 548677"/>
              <a:gd name="connsiteY4" fmla="*/ 881678 h 881678"/>
              <a:gd name="connsiteX5" fmla="*/ 274339 w 548677"/>
              <a:gd name="connsiteY5" fmla="*/ 705342 h 881678"/>
              <a:gd name="connsiteX6" fmla="*/ 0 w 548677"/>
              <a:gd name="connsiteY6" fmla="*/ 705342 h 881678"/>
              <a:gd name="connsiteX7" fmla="*/ 0 w 548677"/>
              <a:gd name="connsiteY7" fmla="*/ 176335 h 88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77" h="881678" fill="none" extrusionOk="0">
                <a:moveTo>
                  <a:pt x="0" y="176335"/>
                </a:moveTo>
                <a:cubicBezTo>
                  <a:pt x="68525" y="161591"/>
                  <a:pt x="158576" y="206630"/>
                  <a:pt x="274339" y="176335"/>
                </a:cubicBezTo>
                <a:cubicBezTo>
                  <a:pt x="260217" y="131568"/>
                  <a:pt x="293145" y="85074"/>
                  <a:pt x="274339" y="0"/>
                </a:cubicBezTo>
                <a:cubicBezTo>
                  <a:pt x="421467" y="208127"/>
                  <a:pt x="410876" y="325299"/>
                  <a:pt x="548677" y="440839"/>
                </a:cubicBezTo>
                <a:cubicBezTo>
                  <a:pt x="428048" y="653677"/>
                  <a:pt x="352410" y="700251"/>
                  <a:pt x="274339" y="881678"/>
                </a:cubicBezTo>
                <a:cubicBezTo>
                  <a:pt x="268528" y="831066"/>
                  <a:pt x="275591" y="757050"/>
                  <a:pt x="274339" y="705342"/>
                </a:cubicBezTo>
                <a:cubicBezTo>
                  <a:pt x="172783" y="726099"/>
                  <a:pt x="127206" y="698739"/>
                  <a:pt x="0" y="705342"/>
                </a:cubicBezTo>
                <a:cubicBezTo>
                  <a:pt x="-36233" y="563521"/>
                  <a:pt x="36980" y="396260"/>
                  <a:pt x="0" y="176335"/>
                </a:cubicBezTo>
                <a:close/>
              </a:path>
              <a:path w="548677" h="881678" stroke="0" extrusionOk="0">
                <a:moveTo>
                  <a:pt x="0" y="176335"/>
                </a:moveTo>
                <a:cubicBezTo>
                  <a:pt x="60394" y="157641"/>
                  <a:pt x="161188" y="179960"/>
                  <a:pt x="274339" y="176335"/>
                </a:cubicBezTo>
                <a:cubicBezTo>
                  <a:pt x="272395" y="120884"/>
                  <a:pt x="288701" y="85890"/>
                  <a:pt x="274339" y="0"/>
                </a:cubicBezTo>
                <a:cubicBezTo>
                  <a:pt x="395002" y="143055"/>
                  <a:pt x="437002" y="285692"/>
                  <a:pt x="548677" y="440839"/>
                </a:cubicBezTo>
                <a:cubicBezTo>
                  <a:pt x="468234" y="583449"/>
                  <a:pt x="330714" y="679185"/>
                  <a:pt x="274339" y="881678"/>
                </a:cubicBezTo>
                <a:cubicBezTo>
                  <a:pt x="261938" y="819729"/>
                  <a:pt x="281960" y="768653"/>
                  <a:pt x="274339" y="705342"/>
                </a:cubicBezTo>
                <a:cubicBezTo>
                  <a:pt x="181081" y="736104"/>
                  <a:pt x="104304" y="705016"/>
                  <a:pt x="0" y="705342"/>
                </a:cubicBezTo>
                <a:cubicBezTo>
                  <a:pt x="-41426" y="521771"/>
                  <a:pt x="31304" y="317866"/>
                  <a:pt x="0" y="176335"/>
                </a:cubicBezTo>
                <a:close/>
              </a:path>
            </a:pathLst>
          </a:custGeom>
          <a:ln w="31750">
            <a:solidFill>
              <a:srgbClr val="7030A0"/>
            </a:solidFill>
            <a:extLst>
              <a:ext uri="{C807C97D-BFC1-408E-A445-0C87EB9F89A2}">
                <ask:lineSketchStyleProps xmlns:ask="http://schemas.microsoft.com/office/drawing/2018/sketchyshapes" sd="775022566">
                  <a:custGeom>
                    <a:avLst/>
                    <a:gdLst>
                      <a:gd name="connsiteX0" fmla="*/ 0 w 274339"/>
                      <a:gd name="connsiteY0" fmla="*/ 88168 h 440840"/>
                      <a:gd name="connsiteX1" fmla="*/ 137170 w 274339"/>
                      <a:gd name="connsiteY1" fmla="*/ 88168 h 440840"/>
                      <a:gd name="connsiteX2" fmla="*/ 137170 w 274339"/>
                      <a:gd name="connsiteY2" fmla="*/ 0 h 440840"/>
                      <a:gd name="connsiteX3" fmla="*/ 274339 w 274339"/>
                      <a:gd name="connsiteY3" fmla="*/ 220420 h 440840"/>
                      <a:gd name="connsiteX4" fmla="*/ 137170 w 274339"/>
                      <a:gd name="connsiteY4" fmla="*/ 440840 h 440840"/>
                      <a:gd name="connsiteX5" fmla="*/ 137170 w 274339"/>
                      <a:gd name="connsiteY5" fmla="*/ 352672 h 440840"/>
                      <a:gd name="connsiteX6" fmla="*/ 0 w 274339"/>
                      <a:gd name="connsiteY6" fmla="*/ 352672 h 440840"/>
                      <a:gd name="connsiteX7" fmla="*/ 0 w 274339"/>
                      <a:gd name="connsiteY7" fmla="*/ 88168 h 4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39" h="440840">
                        <a:moveTo>
                          <a:pt x="0" y="88168"/>
                        </a:moveTo>
                        <a:lnTo>
                          <a:pt x="137170" y="88168"/>
                        </a:lnTo>
                        <a:lnTo>
                          <a:pt x="137170" y="0"/>
                        </a:lnTo>
                        <a:lnTo>
                          <a:pt x="274339" y="220420"/>
                        </a:lnTo>
                        <a:lnTo>
                          <a:pt x="137170" y="440840"/>
                        </a:lnTo>
                        <a:lnTo>
                          <a:pt x="137170" y="352672"/>
                        </a:lnTo>
                        <a:lnTo>
                          <a:pt x="0" y="352672"/>
                        </a:lnTo>
                        <a:lnTo>
                          <a:pt x="0" y="88168"/>
                        </a:lnTo>
                        <a:close/>
                      </a:path>
                    </a:pathLst>
                  </a:custGeom>
                  <ask:type>
                    <ask:lineSketchScribble/>
                  </ask:type>
                </ask:lineSketchStyleProps>
              </a:ext>
            </a:extLst>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88168" rIns="82301" bIns="88167" numCol="1" spcCol="1270" anchor="ctr" anchorCtr="0">
            <a:noAutofit/>
          </a:bodyPr>
          <a:lstStyle/>
          <a:p>
            <a:pPr marL="0" lvl="0" indent="0" algn="ctr" defTabSz="800100">
              <a:lnSpc>
                <a:spcPct val="90000"/>
              </a:lnSpc>
              <a:spcBef>
                <a:spcPct val="0"/>
              </a:spcBef>
              <a:spcAft>
                <a:spcPct val="35000"/>
              </a:spcAft>
              <a:buNone/>
            </a:pPr>
            <a:endParaRPr lang="es-ES" sz="1800" kern="1200"/>
          </a:p>
        </p:txBody>
      </p:sp>
      <p:sp>
        <p:nvSpPr>
          <p:cNvPr id="17" name="Forma libre: forma 16">
            <a:extLst>
              <a:ext uri="{FF2B5EF4-FFF2-40B4-BE49-F238E27FC236}">
                <a16:creationId xmlns:a16="http://schemas.microsoft.com/office/drawing/2014/main" id="{A77E6115-1F9C-45F7-97D8-9B985E0F8310}"/>
              </a:ext>
            </a:extLst>
          </p:cNvPr>
          <p:cNvSpPr>
            <a:spLocks noChangeAspect="1"/>
          </p:cNvSpPr>
          <p:nvPr/>
        </p:nvSpPr>
        <p:spPr>
          <a:xfrm rot="19800000">
            <a:off x="3770034" y="4221604"/>
            <a:ext cx="548679" cy="881680"/>
          </a:xfrm>
          <a:custGeom>
            <a:avLst/>
            <a:gdLst>
              <a:gd name="connsiteX0" fmla="*/ 548679 w 548679"/>
              <a:gd name="connsiteY0" fmla="*/ 705344 h 881680"/>
              <a:gd name="connsiteX1" fmla="*/ 274338 w 548679"/>
              <a:gd name="connsiteY1" fmla="*/ 705344 h 881680"/>
              <a:gd name="connsiteX2" fmla="*/ 274338 w 548679"/>
              <a:gd name="connsiteY2" fmla="*/ 881680 h 881680"/>
              <a:gd name="connsiteX3" fmla="*/ 0 w 548679"/>
              <a:gd name="connsiteY3" fmla="*/ 440840 h 881680"/>
              <a:gd name="connsiteX4" fmla="*/ 274338 w 548679"/>
              <a:gd name="connsiteY4" fmla="*/ 0 h 881680"/>
              <a:gd name="connsiteX5" fmla="*/ 274338 w 548679"/>
              <a:gd name="connsiteY5" fmla="*/ 176336 h 881680"/>
              <a:gd name="connsiteX6" fmla="*/ 548679 w 548679"/>
              <a:gd name="connsiteY6" fmla="*/ 176336 h 881680"/>
              <a:gd name="connsiteX7" fmla="*/ 548679 w 548679"/>
              <a:gd name="connsiteY7" fmla="*/ 705344 h 88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79" h="881680" fill="none" extrusionOk="0">
                <a:moveTo>
                  <a:pt x="548679" y="705344"/>
                </a:moveTo>
                <a:cubicBezTo>
                  <a:pt x="456672" y="715772"/>
                  <a:pt x="376012" y="693534"/>
                  <a:pt x="274338" y="705344"/>
                </a:cubicBezTo>
                <a:cubicBezTo>
                  <a:pt x="281969" y="778854"/>
                  <a:pt x="267773" y="794682"/>
                  <a:pt x="274338" y="881680"/>
                </a:cubicBezTo>
                <a:cubicBezTo>
                  <a:pt x="126680" y="716216"/>
                  <a:pt x="107394" y="590176"/>
                  <a:pt x="0" y="440840"/>
                </a:cubicBezTo>
                <a:cubicBezTo>
                  <a:pt x="70132" y="263870"/>
                  <a:pt x="212938" y="159793"/>
                  <a:pt x="274338" y="0"/>
                </a:cubicBezTo>
                <a:cubicBezTo>
                  <a:pt x="281958" y="36962"/>
                  <a:pt x="266201" y="97820"/>
                  <a:pt x="274338" y="176336"/>
                </a:cubicBezTo>
                <a:cubicBezTo>
                  <a:pt x="356160" y="161885"/>
                  <a:pt x="442949" y="186903"/>
                  <a:pt x="548679" y="176336"/>
                </a:cubicBezTo>
                <a:cubicBezTo>
                  <a:pt x="573145" y="416762"/>
                  <a:pt x="521454" y="500229"/>
                  <a:pt x="548679" y="705344"/>
                </a:cubicBezTo>
                <a:close/>
              </a:path>
              <a:path w="548679" h="881680" stroke="0" extrusionOk="0">
                <a:moveTo>
                  <a:pt x="548679" y="705344"/>
                </a:moveTo>
                <a:cubicBezTo>
                  <a:pt x="488624" y="733171"/>
                  <a:pt x="374456" y="674243"/>
                  <a:pt x="274338" y="705344"/>
                </a:cubicBezTo>
                <a:cubicBezTo>
                  <a:pt x="280685" y="756855"/>
                  <a:pt x="254753" y="804114"/>
                  <a:pt x="274338" y="881680"/>
                </a:cubicBezTo>
                <a:cubicBezTo>
                  <a:pt x="152318" y="709788"/>
                  <a:pt x="66075" y="535867"/>
                  <a:pt x="0" y="440840"/>
                </a:cubicBezTo>
                <a:cubicBezTo>
                  <a:pt x="108018" y="228255"/>
                  <a:pt x="203147" y="129134"/>
                  <a:pt x="274338" y="0"/>
                </a:cubicBezTo>
                <a:cubicBezTo>
                  <a:pt x="290963" y="75062"/>
                  <a:pt x="254344" y="115638"/>
                  <a:pt x="274338" y="176336"/>
                </a:cubicBezTo>
                <a:cubicBezTo>
                  <a:pt x="381342" y="164809"/>
                  <a:pt x="448332" y="200003"/>
                  <a:pt x="548679" y="176336"/>
                </a:cubicBezTo>
                <a:cubicBezTo>
                  <a:pt x="570652" y="288339"/>
                  <a:pt x="536265" y="475814"/>
                  <a:pt x="548679" y="705344"/>
                </a:cubicBezTo>
                <a:close/>
              </a:path>
            </a:pathLst>
          </a:custGeom>
          <a:ln w="31750">
            <a:solidFill>
              <a:srgbClr val="7030A0"/>
            </a:solidFill>
            <a:extLst>
              <a:ext uri="{C807C97D-BFC1-408E-A445-0C87EB9F89A2}">
                <ask:lineSketchStyleProps xmlns:ask="http://schemas.microsoft.com/office/drawing/2018/sketchyshapes" sd="1855071685">
                  <a:custGeom>
                    <a:avLst/>
                    <a:gdLst>
                      <a:gd name="connsiteX0" fmla="*/ 0 w 274339"/>
                      <a:gd name="connsiteY0" fmla="*/ 88168 h 440840"/>
                      <a:gd name="connsiteX1" fmla="*/ 137170 w 274339"/>
                      <a:gd name="connsiteY1" fmla="*/ 88168 h 440840"/>
                      <a:gd name="connsiteX2" fmla="*/ 137170 w 274339"/>
                      <a:gd name="connsiteY2" fmla="*/ 0 h 440840"/>
                      <a:gd name="connsiteX3" fmla="*/ 274339 w 274339"/>
                      <a:gd name="connsiteY3" fmla="*/ 220420 h 440840"/>
                      <a:gd name="connsiteX4" fmla="*/ 137170 w 274339"/>
                      <a:gd name="connsiteY4" fmla="*/ 440840 h 440840"/>
                      <a:gd name="connsiteX5" fmla="*/ 137170 w 274339"/>
                      <a:gd name="connsiteY5" fmla="*/ 352672 h 440840"/>
                      <a:gd name="connsiteX6" fmla="*/ 0 w 274339"/>
                      <a:gd name="connsiteY6" fmla="*/ 352672 h 440840"/>
                      <a:gd name="connsiteX7" fmla="*/ 0 w 274339"/>
                      <a:gd name="connsiteY7" fmla="*/ 88168 h 4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39" h="440840">
                        <a:moveTo>
                          <a:pt x="274339" y="352672"/>
                        </a:moveTo>
                        <a:lnTo>
                          <a:pt x="137169" y="352672"/>
                        </a:lnTo>
                        <a:lnTo>
                          <a:pt x="137169" y="440840"/>
                        </a:lnTo>
                        <a:lnTo>
                          <a:pt x="0" y="220420"/>
                        </a:lnTo>
                        <a:lnTo>
                          <a:pt x="137169" y="0"/>
                        </a:lnTo>
                        <a:lnTo>
                          <a:pt x="137169" y="88168"/>
                        </a:lnTo>
                        <a:lnTo>
                          <a:pt x="274339" y="88168"/>
                        </a:lnTo>
                        <a:lnTo>
                          <a:pt x="274339" y="352672"/>
                        </a:lnTo>
                        <a:close/>
                      </a:path>
                    </a:pathLst>
                  </a:custGeom>
                  <ask:type>
                    <ask:lineSketchScribble/>
                  </ask:type>
                </ask:lineSketchStyleProps>
              </a:ext>
            </a:extLst>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2301" tIns="88169" rIns="1" bIns="88167" numCol="1" spcCol="1270" anchor="ctr" anchorCtr="0">
            <a:noAutofit/>
          </a:bodyPr>
          <a:lstStyle/>
          <a:p>
            <a:pPr marL="0" lvl="0" indent="0" algn="ctr" defTabSz="800100">
              <a:lnSpc>
                <a:spcPct val="90000"/>
              </a:lnSpc>
              <a:spcBef>
                <a:spcPct val="0"/>
              </a:spcBef>
              <a:spcAft>
                <a:spcPct val="35000"/>
              </a:spcAft>
              <a:buNone/>
            </a:pPr>
            <a:endParaRPr lang="es-ES" sz="1800" kern="1200"/>
          </a:p>
        </p:txBody>
      </p:sp>
      <p:pic>
        <p:nvPicPr>
          <p:cNvPr id="8" name="Imagen 7">
            <a:extLst>
              <a:ext uri="{FF2B5EF4-FFF2-40B4-BE49-F238E27FC236}">
                <a16:creationId xmlns:a16="http://schemas.microsoft.com/office/drawing/2014/main" id="{09D281A8-EC1B-44AA-AF41-908E3A326CA9}"/>
              </a:ext>
            </a:extLst>
          </p:cNvPr>
          <p:cNvPicPr/>
          <p:nvPr/>
        </p:nvPicPr>
        <p:blipFill rotWithShape="1">
          <a:blip r:embed="rId4">
            <a:clrChange>
              <a:clrFrom>
                <a:srgbClr val="FFFFFF"/>
              </a:clrFrom>
              <a:clrTo>
                <a:srgbClr val="FFFFFF">
                  <a:alpha val="0"/>
                </a:srgbClr>
              </a:clrTo>
            </a:clrChange>
          </a:blip>
          <a:srcRect r="64551"/>
          <a:stretch/>
        </p:blipFill>
        <p:spPr bwMode="auto">
          <a:xfrm>
            <a:off x="3587374" y="1529904"/>
            <a:ext cx="2349468" cy="1402312"/>
          </a:xfrm>
          <a:prstGeom prst="rect">
            <a:avLst/>
          </a:prstGeom>
          <a:noFill/>
          <a:ln w="9525">
            <a:noFill/>
            <a:miter lim="800000"/>
            <a:headEnd/>
            <a:tailEnd/>
          </a:ln>
        </p:spPr>
      </p:pic>
      <p:pic>
        <p:nvPicPr>
          <p:cNvPr id="1026" name="Picture 2" descr="Resultado de imagen de logotipo unizar">
            <a:extLst>
              <a:ext uri="{FF2B5EF4-FFF2-40B4-BE49-F238E27FC236}">
                <a16:creationId xmlns:a16="http://schemas.microsoft.com/office/drawing/2014/main" id="{5DCAE5F5-B3C9-499E-AEBD-5012DE31EE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6838" y="4722354"/>
            <a:ext cx="2641571" cy="971274"/>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B856F77D-1FF1-4595-980C-0F1AFD911C62}"/>
              </a:ext>
            </a:extLst>
          </p:cNvPr>
          <p:cNvSpPr txBox="1"/>
          <p:nvPr/>
        </p:nvSpPr>
        <p:spPr>
          <a:xfrm>
            <a:off x="3807790" y="3697514"/>
            <a:ext cx="1687444" cy="461665"/>
          </a:xfrm>
          <a:prstGeom prst="rect">
            <a:avLst/>
          </a:prstGeom>
          <a:noFill/>
        </p:spPr>
        <p:txBody>
          <a:bodyPr wrap="square" rtlCol="0">
            <a:spAutoFit/>
          </a:bodyPr>
          <a:lstStyle/>
          <a:p>
            <a:pPr algn="ctr"/>
            <a:r>
              <a:rPr lang="es-ES" sz="2400" b="1" dirty="0">
                <a:solidFill>
                  <a:schemeClr val="bg1"/>
                </a:solidFill>
              </a:rPr>
              <a:t>Desecho</a:t>
            </a:r>
          </a:p>
        </p:txBody>
      </p:sp>
      <p:sp>
        <p:nvSpPr>
          <p:cNvPr id="21" name="CuadroTexto 20">
            <a:extLst>
              <a:ext uri="{FF2B5EF4-FFF2-40B4-BE49-F238E27FC236}">
                <a16:creationId xmlns:a16="http://schemas.microsoft.com/office/drawing/2014/main" id="{D9420B91-6178-4C0F-9DAD-42EC458691B1}"/>
              </a:ext>
            </a:extLst>
          </p:cNvPr>
          <p:cNvSpPr txBox="1"/>
          <p:nvPr/>
        </p:nvSpPr>
        <p:spPr>
          <a:xfrm>
            <a:off x="198781" y="1895131"/>
            <a:ext cx="3851968" cy="1200329"/>
          </a:xfrm>
          <a:prstGeom prst="rect">
            <a:avLst/>
          </a:prstGeom>
          <a:noFill/>
        </p:spPr>
        <p:txBody>
          <a:bodyPr wrap="square" rtlCol="0">
            <a:spAutoFit/>
          </a:bodyPr>
          <a:lstStyle/>
          <a:p>
            <a:pPr algn="ctr"/>
            <a:r>
              <a:rPr lang="es-ES" sz="2400" b="1" dirty="0"/>
              <a:t>Casa de Ganaderos de Zaragoza SCL     (Coordinador-Beneficiario)</a:t>
            </a:r>
          </a:p>
        </p:txBody>
      </p:sp>
      <p:sp>
        <p:nvSpPr>
          <p:cNvPr id="22" name="CuadroTexto 21">
            <a:extLst>
              <a:ext uri="{FF2B5EF4-FFF2-40B4-BE49-F238E27FC236}">
                <a16:creationId xmlns:a16="http://schemas.microsoft.com/office/drawing/2014/main" id="{DAC98FF8-C7D2-4AC6-96DC-6E9AF287EDAC}"/>
              </a:ext>
            </a:extLst>
          </p:cNvPr>
          <p:cNvSpPr txBox="1"/>
          <p:nvPr/>
        </p:nvSpPr>
        <p:spPr>
          <a:xfrm>
            <a:off x="6463846" y="5197704"/>
            <a:ext cx="2689162" cy="1200329"/>
          </a:xfrm>
          <a:prstGeom prst="rect">
            <a:avLst/>
          </a:prstGeom>
          <a:noFill/>
        </p:spPr>
        <p:txBody>
          <a:bodyPr wrap="square" rtlCol="0">
            <a:spAutoFit/>
          </a:bodyPr>
          <a:lstStyle/>
          <a:p>
            <a:pPr algn="ctr"/>
            <a:r>
              <a:rPr lang="es-ES" sz="2400" b="1" dirty="0"/>
              <a:t>SAT 117 ARA Agropecuaria </a:t>
            </a:r>
            <a:r>
              <a:rPr lang="es-ES" sz="2400" b="1" dirty="0" err="1"/>
              <a:t>Fanlo</a:t>
            </a:r>
            <a:r>
              <a:rPr lang="es-ES" sz="2400" b="1" dirty="0"/>
              <a:t> (Beneficiario)</a:t>
            </a:r>
          </a:p>
        </p:txBody>
      </p:sp>
      <p:sp>
        <p:nvSpPr>
          <p:cNvPr id="23" name="CuadroTexto 22">
            <a:extLst>
              <a:ext uri="{FF2B5EF4-FFF2-40B4-BE49-F238E27FC236}">
                <a16:creationId xmlns:a16="http://schemas.microsoft.com/office/drawing/2014/main" id="{CEAD8D70-1A2C-4C8C-BC8D-D5AEA7E1AF7C}"/>
              </a:ext>
            </a:extLst>
          </p:cNvPr>
          <p:cNvSpPr txBox="1"/>
          <p:nvPr/>
        </p:nvSpPr>
        <p:spPr>
          <a:xfrm>
            <a:off x="134352" y="5495566"/>
            <a:ext cx="3452016" cy="830997"/>
          </a:xfrm>
          <a:prstGeom prst="rect">
            <a:avLst/>
          </a:prstGeom>
          <a:noFill/>
        </p:spPr>
        <p:txBody>
          <a:bodyPr wrap="square" rtlCol="0">
            <a:spAutoFit/>
          </a:bodyPr>
          <a:lstStyle/>
          <a:p>
            <a:pPr algn="ctr"/>
            <a:r>
              <a:rPr lang="es-ES" sz="2400" b="1" dirty="0"/>
              <a:t>Universidad de Zaragoza (Miembro)</a:t>
            </a:r>
          </a:p>
        </p:txBody>
      </p:sp>
    </p:spTree>
    <p:extLst>
      <p:ext uri="{BB962C8B-B14F-4D97-AF65-F5344CB8AC3E}">
        <p14:creationId xmlns:p14="http://schemas.microsoft.com/office/powerpoint/2010/main" val="208127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Objetivos</a:t>
            </a:r>
          </a:p>
        </p:txBody>
      </p:sp>
      <p:sp>
        <p:nvSpPr>
          <p:cNvPr id="4" name="Marcador de contenido 3">
            <a:extLst>
              <a:ext uri="{FF2B5EF4-FFF2-40B4-BE49-F238E27FC236}">
                <a16:creationId xmlns:a16="http://schemas.microsoft.com/office/drawing/2014/main" id="{53E7640C-8801-4B36-BC74-67CED753CE91}"/>
              </a:ext>
            </a:extLst>
          </p:cNvPr>
          <p:cNvSpPr>
            <a:spLocks noGrp="1"/>
          </p:cNvSpPr>
          <p:nvPr>
            <p:ph idx="1"/>
          </p:nvPr>
        </p:nvSpPr>
        <p:spPr/>
        <p:txBody>
          <a:bodyPr>
            <a:normAutofit lnSpcReduction="10000"/>
          </a:bodyPr>
          <a:lstStyle/>
          <a:p>
            <a:pPr marL="457200" indent="-457200" algn="just">
              <a:lnSpc>
                <a:spcPct val="114000"/>
              </a:lnSpc>
              <a:buFont typeface="+mj-lt"/>
              <a:buAutoNum type="arabicPeriod"/>
            </a:pPr>
            <a:r>
              <a:rPr lang="es-ES" b="1" dirty="0"/>
              <a:t>Identificación de las enfermedades </a:t>
            </a:r>
            <a:r>
              <a:rPr lang="es-ES" dirty="0"/>
              <a:t>que ocupan un papel relevante </a:t>
            </a:r>
            <a:r>
              <a:rPr lang="es-ES" b="1" dirty="0"/>
              <a:t>entre las causas de desecho </a:t>
            </a:r>
            <a:r>
              <a:rPr lang="es-ES" dirty="0"/>
              <a:t>de los rebaños de ovino de carne pertenecientes a la cooperativa.</a:t>
            </a:r>
          </a:p>
          <a:p>
            <a:pPr marL="457200" indent="-457200" algn="just">
              <a:lnSpc>
                <a:spcPct val="114000"/>
              </a:lnSpc>
              <a:buFont typeface="+mj-lt"/>
              <a:buAutoNum type="arabicPeriod"/>
            </a:pPr>
            <a:r>
              <a:rPr lang="es-ES" b="1" dirty="0"/>
              <a:t>Clasificación de las causas </a:t>
            </a:r>
            <a:r>
              <a:rPr lang="es-ES" dirty="0"/>
              <a:t>de desecho en función de distintos parámetros (sistemas fisiológicos).</a:t>
            </a:r>
          </a:p>
          <a:p>
            <a:pPr marL="457200" indent="-457200" algn="just">
              <a:lnSpc>
                <a:spcPct val="114000"/>
              </a:lnSpc>
              <a:buFont typeface="+mj-lt"/>
              <a:buAutoNum type="arabicPeriod"/>
            </a:pPr>
            <a:r>
              <a:rPr lang="es-ES" b="1" dirty="0"/>
              <a:t>Elaboración de un listado</a:t>
            </a:r>
            <a:r>
              <a:rPr lang="es-ES" dirty="0"/>
              <a:t>, siguiendo un orden decreciente de importancia, de las patologías encontradas en el desecho, con tal de valorar la elaboración de futuros planes preventivos frente a ellas.</a:t>
            </a:r>
          </a:p>
          <a:p>
            <a:pPr marL="457200" indent="-457200" algn="just">
              <a:lnSpc>
                <a:spcPct val="114000"/>
              </a:lnSpc>
              <a:buFont typeface="+mj-lt"/>
              <a:buAutoNum type="arabicPeriod"/>
            </a:pPr>
            <a:r>
              <a:rPr lang="es-ES" b="1" dirty="0"/>
              <a:t> </a:t>
            </a:r>
            <a:r>
              <a:rPr lang="es-ES" dirty="0"/>
              <a:t>Determinación de la </a:t>
            </a:r>
            <a:r>
              <a:rPr lang="es-ES" b="1" dirty="0"/>
              <a:t>edad media de los animales de desecho </a:t>
            </a:r>
            <a:r>
              <a:rPr lang="es-ES" dirty="0"/>
              <a:t>en la cooperativa Casa de Ganaderos de Zaragoza S.C.L.</a:t>
            </a:r>
          </a:p>
          <a:p>
            <a:pPr marL="457200" indent="-457200" algn="just">
              <a:lnSpc>
                <a:spcPct val="114000"/>
              </a:lnSpc>
              <a:buFont typeface="+mj-lt"/>
              <a:buAutoNum type="arabicPeriod"/>
            </a:pPr>
            <a:endParaRPr lang="es-ES" dirty="0"/>
          </a:p>
        </p:txBody>
      </p:sp>
    </p:spTree>
    <p:extLst>
      <p:ext uri="{BB962C8B-B14F-4D97-AF65-F5344CB8AC3E}">
        <p14:creationId xmlns:p14="http://schemas.microsoft.com/office/powerpoint/2010/main" val="236603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Imagen que contiene animal, mamífero, vaca, pasto&#10;&#10;Descripción generada automáticamente">
            <a:extLst>
              <a:ext uri="{FF2B5EF4-FFF2-40B4-BE49-F238E27FC236}">
                <a16:creationId xmlns:a16="http://schemas.microsoft.com/office/drawing/2014/main" id="{15A18647-6A77-4979-AD66-2D8787A4D9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461"/>
          <a:stretch/>
        </p:blipFill>
        <p:spPr>
          <a:xfrm>
            <a:off x="5210561" y="4851125"/>
            <a:ext cx="1652398" cy="1013646"/>
          </a:xfrm>
          <a:prstGeom prst="rect">
            <a:avLst/>
          </a:prstGeom>
          <a:effectLst>
            <a:softEdge rad="317500"/>
          </a:effectLst>
        </p:spPr>
      </p:pic>
      <p:pic>
        <p:nvPicPr>
          <p:cNvPr id="18" name="Imagen 17" descr="Una manada de ovejas en el campo&#10;&#10;Descripción generada automáticamente">
            <a:extLst>
              <a:ext uri="{FF2B5EF4-FFF2-40B4-BE49-F238E27FC236}">
                <a16:creationId xmlns:a16="http://schemas.microsoft.com/office/drawing/2014/main" id="{154C49B0-3AD0-40B5-B741-FFBD0AD8CE46}"/>
              </a:ext>
            </a:extLst>
          </p:cNvPr>
          <p:cNvPicPr>
            <a:picLocks noChangeAspect="1"/>
          </p:cNvPicPr>
          <p:nvPr/>
        </p:nvPicPr>
        <p:blipFill rotWithShape="1">
          <a:blip r:embed="rId3">
            <a:extLst>
              <a:ext uri="{28A0092B-C50C-407E-A947-70E740481C1C}">
                <a14:useLocalDpi xmlns:a14="http://schemas.microsoft.com/office/drawing/2010/main"/>
              </a:ext>
            </a:extLst>
          </a:blip>
          <a:srcRect l="63140" t="20097" r="9893" b="64831"/>
          <a:stretch/>
        </p:blipFill>
        <p:spPr>
          <a:xfrm>
            <a:off x="5126462" y="2339675"/>
            <a:ext cx="1659739" cy="1236870"/>
          </a:xfrm>
          <a:prstGeom prst="rect">
            <a:avLst/>
          </a:prstGeom>
          <a:effectLst>
            <a:softEdge rad="317500"/>
          </a:effectLst>
        </p:spPr>
      </p:pic>
      <p:pic>
        <p:nvPicPr>
          <p:cNvPr id="16" name="Imagen 15">
            <a:extLst>
              <a:ext uri="{FF2B5EF4-FFF2-40B4-BE49-F238E27FC236}">
                <a16:creationId xmlns:a16="http://schemas.microsoft.com/office/drawing/2014/main" id="{C9A4A668-40E7-4798-8135-D276982323DC}"/>
              </a:ext>
            </a:extLst>
          </p:cNvPr>
          <p:cNvPicPr/>
          <p:nvPr/>
        </p:nvPicPr>
        <p:blipFill rotWithShape="1">
          <a:blip r:embed="rId4">
            <a:clrChange>
              <a:clrFrom>
                <a:srgbClr val="FFFFFF"/>
              </a:clrFrom>
              <a:clrTo>
                <a:srgbClr val="FFFFFF">
                  <a:alpha val="0"/>
                </a:srgbClr>
              </a:clrTo>
            </a:clrChange>
          </a:blip>
          <a:srcRect r="64551"/>
          <a:stretch/>
        </p:blipFill>
        <p:spPr bwMode="auto">
          <a:xfrm>
            <a:off x="3486848" y="3436758"/>
            <a:ext cx="2517469" cy="1490859"/>
          </a:xfrm>
          <a:prstGeom prst="rect">
            <a:avLst/>
          </a:prstGeom>
          <a:noFill/>
          <a:ln w="9525">
            <a:noFill/>
            <a:miter lim="800000"/>
            <a:headEnd/>
            <a:tailEnd/>
          </a:ln>
        </p:spPr>
      </p:pic>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sp>
        <p:nvSpPr>
          <p:cNvPr id="4" name="Marcador de contenido 3">
            <a:extLst>
              <a:ext uri="{FF2B5EF4-FFF2-40B4-BE49-F238E27FC236}">
                <a16:creationId xmlns:a16="http://schemas.microsoft.com/office/drawing/2014/main" id="{53E7640C-8801-4B36-BC74-67CED753CE91}"/>
              </a:ext>
            </a:extLst>
          </p:cNvPr>
          <p:cNvSpPr>
            <a:spLocks noGrp="1"/>
          </p:cNvSpPr>
          <p:nvPr>
            <p:ph idx="1"/>
          </p:nvPr>
        </p:nvSpPr>
        <p:spPr>
          <a:xfrm>
            <a:off x="458107" y="1845734"/>
            <a:ext cx="3108519" cy="4023360"/>
          </a:xfrm>
        </p:spPr>
        <p:txBody>
          <a:bodyPr anchor="b">
            <a:normAutofit/>
          </a:bodyPr>
          <a:lstStyle/>
          <a:p>
            <a:pPr marL="0" indent="0">
              <a:lnSpc>
                <a:spcPct val="114000"/>
              </a:lnSpc>
              <a:buNone/>
            </a:pPr>
            <a:r>
              <a:rPr lang="es-ES" dirty="0"/>
              <a:t>Previo a la selección de las granjas se estudió la composición racial de los rebaños de la cooperativa observándose dos grupos: razas autóctonas (85%) con predominio amplio de </a:t>
            </a:r>
            <a:r>
              <a:rPr lang="es-ES" b="1" dirty="0"/>
              <a:t>Rasa Aragonesa</a:t>
            </a:r>
            <a:r>
              <a:rPr lang="es-ES" dirty="0"/>
              <a:t> y razas prolíficas predominando </a:t>
            </a:r>
            <a:r>
              <a:rPr lang="es-ES" b="1" dirty="0"/>
              <a:t>INRA 401</a:t>
            </a:r>
            <a:r>
              <a:rPr lang="es-ES" dirty="0"/>
              <a:t>.</a:t>
            </a:r>
          </a:p>
        </p:txBody>
      </p:sp>
      <p:sp>
        <p:nvSpPr>
          <p:cNvPr id="6" name="Forma libre: forma 5">
            <a:extLst>
              <a:ext uri="{FF2B5EF4-FFF2-40B4-BE49-F238E27FC236}">
                <a16:creationId xmlns:a16="http://schemas.microsoft.com/office/drawing/2014/main" id="{A31591C8-FAF7-45C4-BF5D-CDA34F5E4DE7}"/>
              </a:ext>
            </a:extLst>
          </p:cNvPr>
          <p:cNvSpPr/>
          <p:nvPr/>
        </p:nvSpPr>
        <p:spPr>
          <a:xfrm rot="2562501">
            <a:off x="5254028" y="4879104"/>
            <a:ext cx="510944" cy="65214"/>
          </a:xfrm>
          <a:custGeom>
            <a:avLst/>
            <a:gdLst>
              <a:gd name="connsiteX0" fmla="*/ 0 w 510944"/>
              <a:gd name="connsiteY0" fmla="*/ 32607 h 65214"/>
              <a:gd name="connsiteX1" fmla="*/ 510944 w 510944"/>
              <a:gd name="connsiteY1" fmla="*/ 32607 h 65214"/>
            </a:gdLst>
            <a:ahLst/>
            <a:cxnLst>
              <a:cxn ang="0">
                <a:pos x="connsiteX0" y="connsiteY0"/>
              </a:cxn>
              <a:cxn ang="0">
                <a:pos x="connsiteX1" y="connsiteY1"/>
              </a:cxn>
            </a:cxnLst>
            <a:rect l="l" t="t" r="r" b="b"/>
            <a:pathLst>
              <a:path w="510944" h="65214" extrusionOk="0">
                <a:moveTo>
                  <a:pt x="0" y="32607"/>
                </a:moveTo>
                <a:cubicBezTo>
                  <a:pt x="208472" y="4837"/>
                  <a:pt x="259981" y="80835"/>
                  <a:pt x="510944" y="32607"/>
                </a:cubicBezTo>
              </a:path>
            </a:pathLst>
          </a:custGeom>
          <a:noFill/>
          <a:ln w="38100">
            <a:headEnd type="none" w="med" len="med"/>
            <a:tailEnd type="triangle" w="med" len="med"/>
            <a:extLst>
              <a:ext uri="{C807C97D-BFC1-408E-A445-0C87EB9F89A2}">
                <ask:lineSketchStyleProps xmlns:ask="http://schemas.microsoft.com/office/drawing/2018/sketchyshapes" sd="2434968679">
                  <a:custGeom>
                    <a:avLst/>
                    <a:gdLst/>
                    <a:ahLst/>
                    <a:cxnLst/>
                    <a:rect l="0" t="0" r="0" b="0"/>
                    <a:pathLst>
                      <a:path>
                        <a:moveTo>
                          <a:pt x="0" y="32607"/>
                        </a:moveTo>
                        <a:lnTo>
                          <a:pt x="510944" y="32607"/>
                        </a:lnTo>
                      </a:path>
                    </a:pathLst>
                  </a:custGeom>
                  <ask:type>
                    <ask:lineSketchScribble/>
                  </ask:type>
                </ask:lineSketchStyleProps>
              </a:ext>
            </a:extLst>
          </a:ln>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8" name="Forma libre: forma 7">
            <a:extLst>
              <a:ext uri="{FF2B5EF4-FFF2-40B4-BE49-F238E27FC236}">
                <a16:creationId xmlns:a16="http://schemas.microsoft.com/office/drawing/2014/main" id="{76C043BC-AE77-4D54-927A-497CF34BAC9A}"/>
              </a:ext>
            </a:extLst>
          </p:cNvPr>
          <p:cNvSpPr/>
          <p:nvPr/>
        </p:nvSpPr>
        <p:spPr>
          <a:xfrm rot="19037499">
            <a:off x="5254028" y="3483350"/>
            <a:ext cx="510944" cy="65214"/>
          </a:xfrm>
          <a:custGeom>
            <a:avLst/>
            <a:gdLst>
              <a:gd name="connsiteX0" fmla="*/ 0 w 510944"/>
              <a:gd name="connsiteY0" fmla="*/ 32607 h 65214"/>
              <a:gd name="connsiteX1" fmla="*/ 510944 w 510944"/>
              <a:gd name="connsiteY1" fmla="*/ 32607 h 65214"/>
            </a:gdLst>
            <a:ahLst/>
            <a:cxnLst>
              <a:cxn ang="0">
                <a:pos x="connsiteX0" y="connsiteY0"/>
              </a:cxn>
              <a:cxn ang="0">
                <a:pos x="connsiteX1" y="connsiteY1"/>
              </a:cxn>
            </a:cxnLst>
            <a:rect l="l" t="t" r="r" b="b"/>
            <a:pathLst>
              <a:path w="510944" h="65214" extrusionOk="0">
                <a:moveTo>
                  <a:pt x="0" y="32607"/>
                </a:moveTo>
                <a:cubicBezTo>
                  <a:pt x="234783" y="30194"/>
                  <a:pt x="293051" y="34091"/>
                  <a:pt x="510944" y="32607"/>
                </a:cubicBezTo>
              </a:path>
            </a:pathLst>
          </a:custGeom>
          <a:noFill/>
          <a:ln w="38100">
            <a:headEnd type="none" w="med" len="med"/>
            <a:tailEnd type="triangle" w="med" len="med"/>
            <a:extLst>
              <a:ext uri="{C807C97D-BFC1-408E-A445-0C87EB9F89A2}">
                <ask:lineSketchStyleProps xmlns:ask="http://schemas.microsoft.com/office/drawing/2018/sketchyshapes" sd="3785809847">
                  <a:custGeom>
                    <a:avLst/>
                    <a:gdLst/>
                    <a:ahLst/>
                    <a:cxnLst/>
                    <a:rect l="0" t="0" r="0" b="0"/>
                    <a:pathLst>
                      <a:path>
                        <a:moveTo>
                          <a:pt x="0" y="32607"/>
                        </a:moveTo>
                        <a:lnTo>
                          <a:pt x="510944" y="32607"/>
                        </a:lnTo>
                      </a:path>
                    </a:pathLst>
                  </a:custGeom>
                  <ask:type>
                    <ask:lineSketchScribble/>
                  </ask:type>
                </ask:lineSketchStyleProps>
              </a:ext>
            </a:extLst>
          </a:ln>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Forma libre: forma 10">
            <a:extLst>
              <a:ext uri="{FF2B5EF4-FFF2-40B4-BE49-F238E27FC236}">
                <a16:creationId xmlns:a16="http://schemas.microsoft.com/office/drawing/2014/main" id="{3C640888-5D32-466A-B7F6-204D4AA5DD0D}"/>
              </a:ext>
            </a:extLst>
          </p:cNvPr>
          <p:cNvSpPr/>
          <p:nvPr/>
        </p:nvSpPr>
        <p:spPr>
          <a:xfrm>
            <a:off x="6639760" y="2525119"/>
            <a:ext cx="2211461" cy="974290"/>
          </a:xfrm>
          <a:custGeom>
            <a:avLst/>
            <a:gdLst>
              <a:gd name="connsiteX0" fmla="*/ 0 w 1461435"/>
              <a:gd name="connsiteY0" fmla="*/ 0 h 974290"/>
              <a:gd name="connsiteX1" fmla="*/ 1461435 w 1461435"/>
              <a:gd name="connsiteY1" fmla="*/ 0 h 974290"/>
              <a:gd name="connsiteX2" fmla="*/ 1461435 w 1461435"/>
              <a:gd name="connsiteY2" fmla="*/ 974290 h 974290"/>
              <a:gd name="connsiteX3" fmla="*/ 0 w 1461435"/>
              <a:gd name="connsiteY3" fmla="*/ 974290 h 974290"/>
              <a:gd name="connsiteX4" fmla="*/ 0 w 1461435"/>
              <a:gd name="connsiteY4" fmla="*/ 0 h 97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35" h="974290">
                <a:moveTo>
                  <a:pt x="0" y="0"/>
                </a:moveTo>
                <a:lnTo>
                  <a:pt x="1461435" y="0"/>
                </a:lnTo>
                <a:lnTo>
                  <a:pt x="1461435" y="974290"/>
                </a:lnTo>
                <a:lnTo>
                  <a:pt x="0" y="974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s-ES" kern="1200" dirty="0"/>
              <a:t>Montesa </a:t>
            </a:r>
            <a:r>
              <a:rPr lang="es-ES" kern="1200" dirty="0" err="1"/>
              <a:t>Letosa</a:t>
            </a:r>
            <a:r>
              <a:rPr lang="es-ES" kern="1200" dirty="0"/>
              <a:t> </a:t>
            </a:r>
            <a:r>
              <a:rPr lang="es-ES" kern="1200" dirty="0" err="1"/>
              <a:t>Marcén</a:t>
            </a:r>
            <a:r>
              <a:rPr lang="es-ES" kern="1200" dirty="0"/>
              <a:t> SCV (Leciñena)</a:t>
            </a:r>
          </a:p>
          <a:p>
            <a:pPr marL="57150" lvl="1" indent="-57150" algn="l" defTabSz="488950">
              <a:lnSpc>
                <a:spcPct val="90000"/>
              </a:lnSpc>
              <a:spcBef>
                <a:spcPct val="0"/>
              </a:spcBef>
              <a:spcAft>
                <a:spcPct val="15000"/>
              </a:spcAft>
              <a:buChar char="•"/>
            </a:pPr>
            <a:r>
              <a:rPr lang="es-ES" kern="1200" dirty="0"/>
              <a:t>SAT 7469 </a:t>
            </a:r>
            <a:r>
              <a:rPr lang="es-ES" kern="1200" dirty="0" err="1"/>
              <a:t>Valdepilas</a:t>
            </a:r>
            <a:r>
              <a:rPr lang="es-ES" kern="1200" dirty="0"/>
              <a:t> (Caspe)</a:t>
            </a:r>
          </a:p>
          <a:p>
            <a:pPr marL="57150" lvl="1" indent="-57150" algn="l" defTabSz="488950">
              <a:lnSpc>
                <a:spcPct val="90000"/>
              </a:lnSpc>
              <a:spcBef>
                <a:spcPct val="0"/>
              </a:spcBef>
              <a:spcAft>
                <a:spcPct val="15000"/>
              </a:spcAft>
              <a:buChar char="•"/>
            </a:pPr>
            <a:r>
              <a:rPr lang="es-ES" kern="1200" dirty="0"/>
              <a:t>Daniel y Salvador Vela Muñoz (El Temple)</a:t>
            </a:r>
          </a:p>
        </p:txBody>
      </p:sp>
      <p:sp>
        <p:nvSpPr>
          <p:cNvPr id="13" name="Forma libre: forma 12">
            <a:extLst>
              <a:ext uri="{FF2B5EF4-FFF2-40B4-BE49-F238E27FC236}">
                <a16:creationId xmlns:a16="http://schemas.microsoft.com/office/drawing/2014/main" id="{A4AACA12-B999-4014-9EAF-BF91ADC9D0D3}"/>
              </a:ext>
            </a:extLst>
          </p:cNvPr>
          <p:cNvSpPr/>
          <p:nvPr/>
        </p:nvSpPr>
        <p:spPr>
          <a:xfrm>
            <a:off x="6961722" y="3726689"/>
            <a:ext cx="1461435" cy="974290"/>
          </a:xfrm>
          <a:custGeom>
            <a:avLst/>
            <a:gdLst>
              <a:gd name="connsiteX0" fmla="*/ 0 w 1461435"/>
              <a:gd name="connsiteY0" fmla="*/ 0 h 974290"/>
              <a:gd name="connsiteX1" fmla="*/ 1461435 w 1461435"/>
              <a:gd name="connsiteY1" fmla="*/ 0 h 974290"/>
              <a:gd name="connsiteX2" fmla="*/ 1461435 w 1461435"/>
              <a:gd name="connsiteY2" fmla="*/ 974290 h 974290"/>
              <a:gd name="connsiteX3" fmla="*/ 0 w 1461435"/>
              <a:gd name="connsiteY3" fmla="*/ 974290 h 974290"/>
              <a:gd name="connsiteX4" fmla="*/ 0 w 1461435"/>
              <a:gd name="connsiteY4" fmla="*/ 0 h 97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35" h="974290">
                <a:moveTo>
                  <a:pt x="0" y="0"/>
                </a:moveTo>
                <a:lnTo>
                  <a:pt x="1461435" y="0"/>
                </a:lnTo>
                <a:lnTo>
                  <a:pt x="1461435" y="974290"/>
                </a:lnTo>
                <a:lnTo>
                  <a:pt x="0" y="974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endParaRPr lang="es-ES" sz="1100" kern="1200"/>
          </a:p>
          <a:p>
            <a:pPr marL="57150" lvl="1" indent="-57150" algn="l" defTabSz="488950">
              <a:lnSpc>
                <a:spcPct val="90000"/>
              </a:lnSpc>
              <a:spcBef>
                <a:spcPct val="0"/>
              </a:spcBef>
              <a:spcAft>
                <a:spcPct val="15000"/>
              </a:spcAft>
              <a:buChar char="•"/>
            </a:pPr>
            <a:endParaRPr lang="es-ES" sz="1100" kern="1200"/>
          </a:p>
        </p:txBody>
      </p:sp>
      <p:sp>
        <p:nvSpPr>
          <p:cNvPr id="15" name="Forma libre: forma 14">
            <a:extLst>
              <a:ext uri="{FF2B5EF4-FFF2-40B4-BE49-F238E27FC236}">
                <a16:creationId xmlns:a16="http://schemas.microsoft.com/office/drawing/2014/main" id="{5DAC6C56-B468-4AA9-990B-EB7F911DA600}"/>
              </a:ext>
            </a:extLst>
          </p:cNvPr>
          <p:cNvSpPr/>
          <p:nvPr/>
        </p:nvSpPr>
        <p:spPr>
          <a:xfrm>
            <a:off x="6639762" y="4928260"/>
            <a:ext cx="2211459" cy="974290"/>
          </a:xfrm>
          <a:custGeom>
            <a:avLst/>
            <a:gdLst>
              <a:gd name="connsiteX0" fmla="*/ 0 w 1461435"/>
              <a:gd name="connsiteY0" fmla="*/ 0 h 974290"/>
              <a:gd name="connsiteX1" fmla="*/ 1461435 w 1461435"/>
              <a:gd name="connsiteY1" fmla="*/ 0 h 974290"/>
              <a:gd name="connsiteX2" fmla="*/ 1461435 w 1461435"/>
              <a:gd name="connsiteY2" fmla="*/ 974290 h 974290"/>
              <a:gd name="connsiteX3" fmla="*/ 0 w 1461435"/>
              <a:gd name="connsiteY3" fmla="*/ 974290 h 974290"/>
              <a:gd name="connsiteX4" fmla="*/ 0 w 1461435"/>
              <a:gd name="connsiteY4" fmla="*/ 0 h 97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35" h="974290">
                <a:moveTo>
                  <a:pt x="0" y="0"/>
                </a:moveTo>
                <a:lnTo>
                  <a:pt x="1461435" y="0"/>
                </a:lnTo>
                <a:lnTo>
                  <a:pt x="1461435" y="974290"/>
                </a:lnTo>
                <a:lnTo>
                  <a:pt x="0" y="974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s-ES" kern="1200" dirty="0"/>
              <a:t>SAT 117 ARA Agropecuaria </a:t>
            </a:r>
            <a:r>
              <a:rPr lang="es-ES" kern="1200" dirty="0" err="1"/>
              <a:t>Fanlo</a:t>
            </a:r>
            <a:r>
              <a:rPr lang="es-ES" kern="1200" dirty="0"/>
              <a:t> (Pina de Ebro)</a:t>
            </a:r>
          </a:p>
        </p:txBody>
      </p:sp>
      <p:sp>
        <p:nvSpPr>
          <p:cNvPr id="21" name="Marcador de contenido 3">
            <a:extLst>
              <a:ext uri="{FF2B5EF4-FFF2-40B4-BE49-F238E27FC236}">
                <a16:creationId xmlns:a16="http://schemas.microsoft.com/office/drawing/2014/main" id="{F5D5AF08-8BEE-41B5-9058-2DE2C6B55D62}"/>
              </a:ext>
            </a:extLst>
          </p:cNvPr>
          <p:cNvSpPr txBox="1">
            <a:spLocks/>
          </p:cNvSpPr>
          <p:nvPr/>
        </p:nvSpPr>
        <p:spPr>
          <a:xfrm>
            <a:off x="4573532" y="2044138"/>
            <a:ext cx="1880944" cy="407138"/>
          </a:xfrm>
          <a:prstGeom prst="rect">
            <a:avLst/>
          </a:prstGeom>
        </p:spPr>
        <p:txBody>
          <a:bodyPr vert="horz" lIns="0" tIns="45720" rIns="0" bIns="45720" rtlCol="0" anchor="b">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s-ES" b="1" dirty="0"/>
              <a:t>Rasa Aragonesa</a:t>
            </a:r>
          </a:p>
        </p:txBody>
      </p:sp>
      <p:sp>
        <p:nvSpPr>
          <p:cNvPr id="22" name="Marcador de contenido 3">
            <a:extLst>
              <a:ext uri="{FF2B5EF4-FFF2-40B4-BE49-F238E27FC236}">
                <a16:creationId xmlns:a16="http://schemas.microsoft.com/office/drawing/2014/main" id="{101D9853-EAC3-433B-AE74-303EFC45CE46}"/>
              </a:ext>
            </a:extLst>
          </p:cNvPr>
          <p:cNvSpPr txBox="1">
            <a:spLocks/>
          </p:cNvSpPr>
          <p:nvPr/>
        </p:nvSpPr>
        <p:spPr>
          <a:xfrm>
            <a:off x="4582856" y="5706242"/>
            <a:ext cx="1880944" cy="407138"/>
          </a:xfrm>
          <a:prstGeom prst="rect">
            <a:avLst/>
          </a:prstGeom>
        </p:spPr>
        <p:txBody>
          <a:bodyPr vert="horz" lIns="0" tIns="45720" rIns="0" bIns="45720" rtlCol="0" anchor="b">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s-ES" b="1" dirty="0"/>
              <a:t>INRA 401</a:t>
            </a:r>
          </a:p>
        </p:txBody>
      </p:sp>
    </p:spTree>
    <p:extLst>
      <p:ext uri="{BB962C8B-B14F-4D97-AF65-F5344CB8AC3E}">
        <p14:creationId xmlns:p14="http://schemas.microsoft.com/office/powerpoint/2010/main" val="351748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034C-779B-4671-9F06-56170ECAEE3F}"/>
              </a:ext>
            </a:extLst>
          </p:cNvPr>
          <p:cNvSpPr>
            <a:spLocks noGrp="1"/>
          </p:cNvSpPr>
          <p:nvPr>
            <p:ph type="title"/>
          </p:nvPr>
        </p:nvSpPr>
        <p:spPr/>
        <p:txBody>
          <a:bodyPr/>
          <a:lstStyle/>
          <a:p>
            <a:r>
              <a:rPr lang="es-ES" dirty="0"/>
              <a:t>Protocolo de trabajo</a:t>
            </a:r>
          </a:p>
        </p:txBody>
      </p:sp>
      <p:pic>
        <p:nvPicPr>
          <p:cNvPr id="17" name="Imagen 16" descr="Una manada de ovejas en el campo&#10;&#10;Descripción generada automáticamente">
            <a:extLst>
              <a:ext uri="{FF2B5EF4-FFF2-40B4-BE49-F238E27FC236}">
                <a16:creationId xmlns:a16="http://schemas.microsoft.com/office/drawing/2014/main" id="{5A14F696-2E2F-4F3F-85F5-F875A1DB72CC}"/>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101286" y="97182"/>
            <a:ext cx="4618382" cy="6157844"/>
          </a:xfrm>
          <a:prstGeom prst="rect">
            <a:avLst/>
          </a:prstGeom>
        </p:spPr>
      </p:pic>
      <p:pic>
        <p:nvPicPr>
          <p:cNvPr id="9" name="Imagen 8" descr="Imagen que contiene pasto, exterior, naturaleza, niño&#10;&#10;Descripción generada automáticamente">
            <a:extLst>
              <a:ext uri="{FF2B5EF4-FFF2-40B4-BE49-F238E27FC236}">
                <a16:creationId xmlns:a16="http://schemas.microsoft.com/office/drawing/2014/main" id="{2F69CF39-E1C9-49CE-B5CE-E9B8ED4229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991" b="14874"/>
          <a:stretch/>
        </p:blipFill>
        <p:spPr>
          <a:xfrm>
            <a:off x="4770783" y="97183"/>
            <a:ext cx="4273090" cy="3286540"/>
          </a:xfrm>
          <a:prstGeom prst="rect">
            <a:avLst/>
          </a:prstGeom>
        </p:spPr>
      </p:pic>
      <p:sp>
        <p:nvSpPr>
          <p:cNvPr id="19" name="Marcador de contenido 3">
            <a:extLst>
              <a:ext uri="{FF2B5EF4-FFF2-40B4-BE49-F238E27FC236}">
                <a16:creationId xmlns:a16="http://schemas.microsoft.com/office/drawing/2014/main" id="{A0EC9439-B078-47DE-A5AC-5B6BC95222ED}"/>
              </a:ext>
            </a:extLst>
          </p:cNvPr>
          <p:cNvSpPr>
            <a:spLocks noGrp="1"/>
          </p:cNvSpPr>
          <p:nvPr>
            <p:ph idx="1"/>
          </p:nvPr>
        </p:nvSpPr>
        <p:spPr>
          <a:xfrm>
            <a:off x="4770783" y="3474278"/>
            <a:ext cx="4271931" cy="2780748"/>
          </a:xfrm>
        </p:spPr>
        <p:txBody>
          <a:bodyPr lIns="144000" anchor="t">
            <a:normAutofit/>
          </a:bodyPr>
          <a:lstStyle/>
          <a:p>
            <a:pPr marL="0" indent="0" algn="ctr">
              <a:lnSpc>
                <a:spcPct val="114000"/>
              </a:lnSpc>
              <a:buNone/>
            </a:pPr>
            <a:r>
              <a:rPr lang="es-ES" b="1" u="sng" dirty="0"/>
              <a:t>Montesa </a:t>
            </a:r>
            <a:r>
              <a:rPr lang="es-ES" b="1" u="sng" dirty="0" err="1"/>
              <a:t>Letosa</a:t>
            </a:r>
            <a:r>
              <a:rPr lang="es-ES" b="1" u="sng" dirty="0"/>
              <a:t> </a:t>
            </a:r>
            <a:r>
              <a:rPr lang="es-ES" b="1" u="sng" dirty="0" err="1"/>
              <a:t>Marcén</a:t>
            </a:r>
            <a:r>
              <a:rPr lang="es-ES" b="1" u="sng" dirty="0"/>
              <a:t> SCV.</a:t>
            </a:r>
          </a:p>
          <a:p>
            <a:pPr marL="0" indent="0">
              <a:lnSpc>
                <a:spcPct val="114000"/>
              </a:lnSpc>
              <a:buNone/>
            </a:pPr>
            <a:r>
              <a:rPr lang="es-ES" dirty="0"/>
              <a:t>Leciñena, Los Monegros.</a:t>
            </a:r>
          </a:p>
          <a:p>
            <a:pPr marL="0" indent="0">
              <a:lnSpc>
                <a:spcPct val="114000"/>
              </a:lnSpc>
              <a:buNone/>
            </a:pPr>
            <a:r>
              <a:rPr lang="es-ES" sz="1800" dirty="0"/>
              <a:t>Pastoreo de secano.</a:t>
            </a:r>
          </a:p>
          <a:p>
            <a:pPr marL="0" indent="0">
              <a:lnSpc>
                <a:spcPct val="114000"/>
              </a:lnSpc>
              <a:buNone/>
            </a:pPr>
            <a:r>
              <a:rPr lang="es-ES" sz="1800" dirty="0"/>
              <a:t>2.200 hembras Rasa Aragonesa (ANGRA).</a:t>
            </a:r>
            <a:endParaRPr lang="es-ES" sz="1600" dirty="0"/>
          </a:p>
          <a:p>
            <a:pPr marL="0" indent="0">
              <a:lnSpc>
                <a:spcPct val="114000"/>
              </a:lnSpc>
              <a:buNone/>
            </a:pPr>
            <a:r>
              <a:rPr lang="es-ES" sz="1800" dirty="0"/>
              <a:t>2,5 trabajadores.</a:t>
            </a:r>
          </a:p>
        </p:txBody>
      </p:sp>
    </p:spTree>
    <p:extLst>
      <p:ext uri="{BB962C8B-B14F-4D97-AF65-F5344CB8AC3E}">
        <p14:creationId xmlns:p14="http://schemas.microsoft.com/office/powerpoint/2010/main" val="9908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hombre junto a una oveja&#10;&#10;Descripción generada automáticamente">
            <a:extLst>
              <a:ext uri="{FF2B5EF4-FFF2-40B4-BE49-F238E27FC236}">
                <a16:creationId xmlns:a16="http://schemas.microsoft.com/office/drawing/2014/main" id="{72175673-988C-44BF-BA51-7981A584AD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20"/>
          <a:stretch/>
        </p:blipFill>
        <p:spPr>
          <a:xfrm>
            <a:off x="100127" y="97182"/>
            <a:ext cx="4534348" cy="6157843"/>
          </a:xfrm>
          <a:prstGeom prst="rect">
            <a:avLst/>
          </a:prstGeom>
        </p:spPr>
      </p:pic>
      <p:pic>
        <p:nvPicPr>
          <p:cNvPr id="9" name="Imagen 8" descr="Imagen que contiene pasto, exterior, naturaleza, niño&#10;&#10;Descripción generada automáticamente">
            <a:extLst>
              <a:ext uri="{FF2B5EF4-FFF2-40B4-BE49-F238E27FC236}">
                <a16:creationId xmlns:a16="http://schemas.microsoft.com/office/drawing/2014/main" id="{2F69CF39-E1C9-49CE-B5CE-E9B8ED4229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991" b="14874"/>
          <a:stretch/>
        </p:blipFill>
        <p:spPr>
          <a:xfrm>
            <a:off x="4770783" y="97183"/>
            <a:ext cx="4273090" cy="3286540"/>
          </a:xfrm>
          <a:prstGeom prst="rect">
            <a:avLst/>
          </a:prstGeom>
        </p:spPr>
      </p:pic>
      <p:sp>
        <p:nvSpPr>
          <p:cNvPr id="19" name="Marcador de contenido 3">
            <a:extLst>
              <a:ext uri="{FF2B5EF4-FFF2-40B4-BE49-F238E27FC236}">
                <a16:creationId xmlns:a16="http://schemas.microsoft.com/office/drawing/2014/main" id="{A0EC9439-B078-47DE-A5AC-5B6BC95222ED}"/>
              </a:ext>
            </a:extLst>
          </p:cNvPr>
          <p:cNvSpPr>
            <a:spLocks noGrp="1"/>
          </p:cNvSpPr>
          <p:nvPr>
            <p:ph idx="1"/>
          </p:nvPr>
        </p:nvSpPr>
        <p:spPr>
          <a:xfrm>
            <a:off x="4770783" y="3474278"/>
            <a:ext cx="4271931" cy="2780748"/>
          </a:xfrm>
        </p:spPr>
        <p:txBody>
          <a:bodyPr lIns="144000" anchor="t">
            <a:normAutofit/>
          </a:bodyPr>
          <a:lstStyle/>
          <a:p>
            <a:pPr marL="0" indent="0" algn="ctr">
              <a:lnSpc>
                <a:spcPct val="114000"/>
              </a:lnSpc>
              <a:buNone/>
            </a:pPr>
            <a:r>
              <a:rPr lang="es-ES" b="1" u="sng" dirty="0"/>
              <a:t>Daniel y Salvador Vela Muñoz.</a:t>
            </a:r>
          </a:p>
          <a:p>
            <a:pPr marL="0" indent="0">
              <a:lnSpc>
                <a:spcPct val="114000"/>
              </a:lnSpc>
              <a:buNone/>
            </a:pPr>
            <a:r>
              <a:rPr lang="es-ES" dirty="0"/>
              <a:t>El Temple, Hoya de Huesca.</a:t>
            </a:r>
          </a:p>
          <a:p>
            <a:pPr marL="0" indent="0">
              <a:lnSpc>
                <a:spcPct val="114000"/>
              </a:lnSpc>
              <a:buNone/>
            </a:pPr>
            <a:r>
              <a:rPr lang="es-ES" sz="1800" dirty="0"/>
              <a:t>Pastoreo de secano y regadío.</a:t>
            </a:r>
          </a:p>
          <a:p>
            <a:pPr marL="0" indent="0">
              <a:lnSpc>
                <a:spcPct val="114000"/>
              </a:lnSpc>
              <a:buNone/>
            </a:pPr>
            <a:r>
              <a:rPr lang="es-ES" sz="1800" dirty="0"/>
              <a:t>2.000 hembras Rasa Aragonesa (UPRA).</a:t>
            </a:r>
            <a:endParaRPr lang="es-ES" sz="1600" dirty="0"/>
          </a:p>
          <a:p>
            <a:pPr marL="0" indent="0">
              <a:lnSpc>
                <a:spcPct val="114000"/>
              </a:lnSpc>
              <a:buNone/>
            </a:pPr>
            <a:r>
              <a:rPr lang="es-ES" sz="1800" dirty="0"/>
              <a:t>3,5 trabajadores.</a:t>
            </a:r>
          </a:p>
        </p:txBody>
      </p:sp>
      <p:pic>
        <p:nvPicPr>
          <p:cNvPr id="10" name="Imagen 9" descr="Un rebaño de ovejas en el campo&#10;&#10;Descripción generada automáticamente">
            <a:extLst>
              <a:ext uri="{FF2B5EF4-FFF2-40B4-BE49-F238E27FC236}">
                <a16:creationId xmlns:a16="http://schemas.microsoft.com/office/drawing/2014/main" id="{3D77932E-2966-4D4C-9FB9-CD9193DB31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42"/>
          <a:stretch/>
        </p:blipFill>
        <p:spPr>
          <a:xfrm>
            <a:off x="4718509" y="97182"/>
            <a:ext cx="4324204" cy="3280621"/>
          </a:xfrm>
          <a:prstGeom prst="rect">
            <a:avLst/>
          </a:prstGeom>
        </p:spPr>
      </p:pic>
    </p:spTree>
    <p:extLst>
      <p:ext uri="{BB962C8B-B14F-4D97-AF65-F5344CB8AC3E}">
        <p14:creationId xmlns:p14="http://schemas.microsoft.com/office/powerpoint/2010/main" val="56341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manada de animales caminando en el pasto seco&#10;&#10;Descripción generada automáticamente">
            <a:extLst>
              <a:ext uri="{FF2B5EF4-FFF2-40B4-BE49-F238E27FC236}">
                <a16:creationId xmlns:a16="http://schemas.microsoft.com/office/drawing/2014/main" id="{B993D22A-7A1B-4DC0-A0A4-135B3CE225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635"/>
          <a:stretch/>
        </p:blipFill>
        <p:spPr>
          <a:xfrm>
            <a:off x="98968" y="97182"/>
            <a:ext cx="4534348" cy="2699027"/>
          </a:xfrm>
          <a:prstGeom prst="rect">
            <a:avLst/>
          </a:prstGeom>
        </p:spPr>
      </p:pic>
      <p:pic>
        <p:nvPicPr>
          <p:cNvPr id="9" name="Imagen 8" descr="Imagen que contiene pasto, exterior, naturaleza, niño&#10;&#10;Descripción generada automáticamente">
            <a:extLst>
              <a:ext uri="{FF2B5EF4-FFF2-40B4-BE49-F238E27FC236}">
                <a16:creationId xmlns:a16="http://schemas.microsoft.com/office/drawing/2014/main" id="{2F69CF39-E1C9-49CE-B5CE-E9B8ED4229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991" b="14874"/>
          <a:stretch/>
        </p:blipFill>
        <p:spPr>
          <a:xfrm>
            <a:off x="4770783" y="97183"/>
            <a:ext cx="4273090" cy="3286540"/>
          </a:xfrm>
          <a:prstGeom prst="rect">
            <a:avLst/>
          </a:prstGeom>
        </p:spPr>
      </p:pic>
      <p:sp>
        <p:nvSpPr>
          <p:cNvPr id="19" name="Marcador de contenido 3">
            <a:extLst>
              <a:ext uri="{FF2B5EF4-FFF2-40B4-BE49-F238E27FC236}">
                <a16:creationId xmlns:a16="http://schemas.microsoft.com/office/drawing/2014/main" id="{A0EC9439-B078-47DE-A5AC-5B6BC95222ED}"/>
              </a:ext>
            </a:extLst>
          </p:cNvPr>
          <p:cNvSpPr>
            <a:spLocks noGrp="1"/>
          </p:cNvSpPr>
          <p:nvPr>
            <p:ph idx="1"/>
          </p:nvPr>
        </p:nvSpPr>
        <p:spPr>
          <a:xfrm>
            <a:off x="4770783" y="3474278"/>
            <a:ext cx="4271931" cy="2780748"/>
          </a:xfrm>
        </p:spPr>
        <p:txBody>
          <a:bodyPr lIns="144000" anchor="t">
            <a:normAutofit/>
          </a:bodyPr>
          <a:lstStyle/>
          <a:p>
            <a:pPr marL="0" indent="0" algn="ctr">
              <a:lnSpc>
                <a:spcPct val="114000"/>
              </a:lnSpc>
              <a:buNone/>
            </a:pPr>
            <a:r>
              <a:rPr lang="es-ES" b="1" u="sng" dirty="0"/>
              <a:t>SAT 7469 </a:t>
            </a:r>
            <a:r>
              <a:rPr lang="es-ES" b="1" u="sng" dirty="0" err="1"/>
              <a:t>Valdepilas</a:t>
            </a:r>
            <a:r>
              <a:rPr lang="es-ES" b="1" u="sng" dirty="0"/>
              <a:t>.</a:t>
            </a:r>
          </a:p>
          <a:p>
            <a:pPr marL="0" indent="0">
              <a:lnSpc>
                <a:spcPct val="114000"/>
              </a:lnSpc>
              <a:buNone/>
            </a:pPr>
            <a:r>
              <a:rPr lang="es-ES" dirty="0"/>
              <a:t>Caspe, Bajo Aragón-Caspe.</a:t>
            </a:r>
          </a:p>
          <a:p>
            <a:pPr marL="0" indent="0">
              <a:lnSpc>
                <a:spcPct val="114000"/>
              </a:lnSpc>
              <a:buNone/>
            </a:pPr>
            <a:r>
              <a:rPr lang="es-ES" sz="1800" dirty="0"/>
              <a:t>Pastoreo de secano y regadío.</a:t>
            </a:r>
          </a:p>
          <a:p>
            <a:pPr marL="0" indent="0">
              <a:lnSpc>
                <a:spcPct val="114000"/>
              </a:lnSpc>
              <a:buNone/>
            </a:pPr>
            <a:r>
              <a:rPr lang="es-ES" sz="1800" dirty="0"/>
              <a:t>800 hembras Rasa Aragonesa (ANGRA).</a:t>
            </a:r>
            <a:endParaRPr lang="es-ES" sz="1600" dirty="0"/>
          </a:p>
          <a:p>
            <a:pPr marL="0" indent="0">
              <a:lnSpc>
                <a:spcPct val="114000"/>
              </a:lnSpc>
              <a:buNone/>
            </a:pPr>
            <a:r>
              <a:rPr lang="es-ES" sz="1800" dirty="0"/>
              <a:t>1 trabajador.</a:t>
            </a:r>
          </a:p>
        </p:txBody>
      </p:sp>
      <p:pic>
        <p:nvPicPr>
          <p:cNvPr id="3" name="Imagen 2" descr="Imagen que contiene exterior, persona, hombre, montaña&#10;&#10;Descripción generada automáticamente">
            <a:extLst>
              <a:ext uri="{FF2B5EF4-FFF2-40B4-BE49-F238E27FC236}">
                <a16:creationId xmlns:a16="http://schemas.microsoft.com/office/drawing/2014/main" id="{B18F142C-6CB2-4F3D-B060-27D30757C8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157" b="3910"/>
          <a:stretch/>
        </p:blipFill>
        <p:spPr>
          <a:xfrm>
            <a:off x="4718509" y="97182"/>
            <a:ext cx="4324204" cy="3296082"/>
          </a:xfrm>
          <a:prstGeom prst="rect">
            <a:avLst/>
          </a:prstGeom>
        </p:spPr>
      </p:pic>
      <p:pic>
        <p:nvPicPr>
          <p:cNvPr id="8" name="Imagen 7" descr="Un rebaño de ovejas en el campo&#10;&#10;Descripción generada automáticamente">
            <a:extLst>
              <a:ext uri="{FF2B5EF4-FFF2-40B4-BE49-F238E27FC236}">
                <a16:creationId xmlns:a16="http://schemas.microsoft.com/office/drawing/2014/main" id="{9D067A76-2567-4DAC-8C96-8CD6FA3DE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968" y="2850798"/>
            <a:ext cx="4534348" cy="3400761"/>
          </a:xfrm>
          <a:prstGeom prst="rect">
            <a:avLst/>
          </a:prstGeom>
        </p:spPr>
      </p:pic>
    </p:spTree>
    <p:extLst>
      <p:ext uri="{BB962C8B-B14F-4D97-AF65-F5344CB8AC3E}">
        <p14:creationId xmlns:p14="http://schemas.microsoft.com/office/powerpoint/2010/main" val="3645701943"/>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1210</Words>
  <Application>Microsoft Office PowerPoint</Application>
  <PresentationFormat>Presentación en pantalla (4:3)</PresentationFormat>
  <Paragraphs>172</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Calibri Light</vt:lpstr>
      <vt:lpstr>Retrospección</vt:lpstr>
      <vt:lpstr>Identificación de los principales procesos implicados en el desecho de ovino de carne en Aragón</vt:lpstr>
      <vt:lpstr>Situación de partida</vt:lpstr>
      <vt:lpstr>Situación de partida</vt:lpstr>
      <vt:lpstr>Composición del grupo de cooperación</vt:lpstr>
      <vt:lpstr>Objetivos</vt:lpstr>
      <vt:lpstr>Protocolo de trabajo</vt:lpstr>
      <vt:lpstr>Protocolo de trabajo</vt:lpstr>
      <vt:lpstr>Presentación de PowerPoint</vt:lpstr>
      <vt:lpstr>Presentación de PowerPoint</vt:lpstr>
      <vt:lpstr>Presentación de PowerPoint</vt:lpstr>
      <vt:lpstr>Protocolo de trabajo</vt:lpstr>
      <vt:lpstr>Protocolo de trabajo</vt:lpstr>
      <vt:lpstr>Protocolo de trabajo</vt:lpstr>
      <vt:lpstr>Protocolo de trabajo</vt:lpstr>
      <vt:lpstr>Protocolo de trabajo</vt:lpstr>
      <vt:lpstr>Protocolo de trabajo</vt:lpstr>
      <vt:lpstr>Protocolo de trabajo</vt:lpstr>
      <vt:lpstr>Protocolo de trabajo</vt:lpstr>
      <vt:lpstr>Resultados </vt:lpstr>
      <vt:lpstr>Resultados </vt:lpstr>
      <vt:lpstr>Resultados </vt:lpstr>
      <vt:lpstr>Resultados </vt:lpstr>
      <vt:lpstr>Resultados </vt:lpstr>
      <vt:lpstr>Resultados </vt:lpstr>
      <vt:lpstr>Resultados </vt:lpstr>
      <vt:lpstr>Conclusiones</vt:lpstr>
      <vt:lpstr>Conclusiones</vt:lpstr>
      <vt:lpstr>Divulgación del proyecto</vt:lpstr>
      <vt:lpstr>Divulgación del proyecto</vt:lpstr>
      <vt:lpstr>Divulgación del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Identificación de los principales procesos implicados en el desecho de ovino de carne en Aragón</dc:title>
  <dc:creator>Jose Maria Gonzalez Sainz</dc:creator>
  <cp:lastModifiedBy>Jose Maria Gonzalez Sainz</cp:lastModifiedBy>
  <cp:revision>53</cp:revision>
  <dcterms:created xsi:type="dcterms:W3CDTF">2019-10-28T06:22:44Z</dcterms:created>
  <dcterms:modified xsi:type="dcterms:W3CDTF">2019-10-28T15:13:07Z</dcterms:modified>
</cp:coreProperties>
</file>