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257" r:id="rId3"/>
    <p:sldId id="260" r:id="rId4"/>
    <p:sldId id="262" r:id="rId5"/>
    <p:sldId id="263" r:id="rId6"/>
    <p:sldId id="264" r:id="rId7"/>
    <p:sldId id="265" r:id="rId8"/>
    <p:sldId id="274" r:id="rId9"/>
    <p:sldId id="266" r:id="rId10"/>
    <p:sldId id="267" r:id="rId11"/>
    <p:sldId id="268" r:id="rId12"/>
    <p:sldId id="269" r:id="rId13"/>
    <p:sldId id="270" r:id="rId14"/>
    <p:sldId id="271" r:id="rId15"/>
    <p:sldId id="272" r:id="rId16"/>
    <p:sldId id="276" r:id="rId17"/>
    <p:sldId id="273" r:id="rId18"/>
    <p:sldId id="275"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4" d="100"/>
          <a:sy n="74" d="100"/>
        </p:scale>
        <p:origin x="78" y="7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isla\Dropbox\DropBox_Ramoncho\GC-TRITICUM\Ensayo2018\Imagenes\EvolucionNDVI_SENTIN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18699710777625"/>
          <c:y val="4.9113885154599579E-2"/>
          <c:w val="0.73164026547183092"/>
          <c:h val="0.82063683502976759"/>
        </c:manualLayout>
      </c:layout>
      <c:scatterChart>
        <c:scatterStyle val="lineMarker"/>
        <c:varyColors val="0"/>
        <c:ser>
          <c:idx val="0"/>
          <c:order val="0"/>
          <c:tx>
            <c:v>NDVI</c:v>
          </c:tx>
          <c:spPr>
            <a:ln w="15875">
              <a:solidFill>
                <a:schemeClr val="tx1"/>
              </a:solidFill>
            </a:ln>
          </c:spPr>
          <c:marker>
            <c:symbol val="circle"/>
            <c:size val="7"/>
          </c:marker>
          <c:errBars>
            <c:errDir val="y"/>
            <c:errBarType val="both"/>
            <c:errValType val="cust"/>
            <c:noEndCap val="0"/>
            <c:plus>
              <c:numRef>
                <c:f>'Curvas-Bufer'!$K$5:$K$45</c:f>
                <c:numCache>
                  <c:formatCode>General</c:formatCode>
                  <c:ptCount val="41"/>
                  <c:pt idx="0">
                    <c:v>1.7743999999999999E-2</c:v>
                  </c:pt>
                  <c:pt idx="1">
                    <c:v>1.2958000000000001E-2</c:v>
                  </c:pt>
                  <c:pt idx="2">
                    <c:v>1.3639E-2</c:v>
                  </c:pt>
                  <c:pt idx="3">
                    <c:v>1.4625000000000001E-2</c:v>
                  </c:pt>
                  <c:pt idx="4">
                    <c:v>2.0181000000000001E-2</c:v>
                  </c:pt>
                  <c:pt idx="5">
                    <c:v>1.8398999999999999E-2</c:v>
                  </c:pt>
                  <c:pt idx="6">
                    <c:v>2.0035000000000001E-2</c:v>
                  </c:pt>
                  <c:pt idx="7">
                    <c:v>1.9094E-2</c:v>
                  </c:pt>
                  <c:pt idx="8">
                    <c:v>2.5062000000000001E-2</c:v>
                  </c:pt>
                  <c:pt idx="9">
                    <c:v>2.6159999999999999E-2</c:v>
                  </c:pt>
                  <c:pt idx="10">
                    <c:v>3.0568999999999999E-2</c:v>
                  </c:pt>
                  <c:pt idx="11">
                    <c:v>4.2562000000000003E-2</c:v>
                  </c:pt>
                  <c:pt idx="12">
                    <c:v>4.5439E-2</c:v>
                  </c:pt>
                  <c:pt idx="13">
                    <c:v>6.5147999999999998E-2</c:v>
                  </c:pt>
                  <c:pt idx="14">
                    <c:v>5.9346000000000003E-2</c:v>
                  </c:pt>
                  <c:pt idx="15">
                    <c:v>4.7111E-2</c:v>
                  </c:pt>
                  <c:pt idx="16">
                    <c:v>2.0806000000000002E-2</c:v>
                  </c:pt>
                  <c:pt idx="17">
                    <c:v>3.9197999999999997E-2</c:v>
                  </c:pt>
                  <c:pt idx="18">
                    <c:v>5.9492000000000003E-2</c:v>
                  </c:pt>
                  <c:pt idx="19">
                    <c:v>5.9864000000000001E-2</c:v>
                  </c:pt>
                  <c:pt idx="20">
                    <c:v>6.5189999999999998E-2</c:v>
                  </c:pt>
                  <c:pt idx="21">
                    <c:v>5.3987E-2</c:v>
                  </c:pt>
                  <c:pt idx="22">
                    <c:v>5.8903999999999998E-2</c:v>
                  </c:pt>
                  <c:pt idx="23">
                    <c:v>9.6035999999999996E-2</c:v>
                  </c:pt>
                  <c:pt idx="24">
                    <c:v>2.1551000000000001E-2</c:v>
                  </c:pt>
                </c:numCache>
              </c:numRef>
            </c:plus>
            <c:minus>
              <c:numRef>
                <c:f>'Curvas-Bufer'!$K$5:$K$45</c:f>
                <c:numCache>
                  <c:formatCode>General</c:formatCode>
                  <c:ptCount val="41"/>
                  <c:pt idx="0">
                    <c:v>1.7743999999999999E-2</c:v>
                  </c:pt>
                  <c:pt idx="1">
                    <c:v>1.2958000000000001E-2</c:v>
                  </c:pt>
                  <c:pt idx="2">
                    <c:v>1.3639E-2</c:v>
                  </c:pt>
                  <c:pt idx="3">
                    <c:v>1.4625000000000001E-2</c:v>
                  </c:pt>
                  <c:pt idx="4">
                    <c:v>2.0181000000000001E-2</c:v>
                  </c:pt>
                  <c:pt idx="5">
                    <c:v>1.8398999999999999E-2</c:v>
                  </c:pt>
                  <c:pt idx="6">
                    <c:v>2.0035000000000001E-2</c:v>
                  </c:pt>
                  <c:pt idx="7">
                    <c:v>1.9094E-2</c:v>
                  </c:pt>
                  <c:pt idx="8">
                    <c:v>2.5062000000000001E-2</c:v>
                  </c:pt>
                  <c:pt idx="9">
                    <c:v>2.6159999999999999E-2</c:v>
                  </c:pt>
                  <c:pt idx="10">
                    <c:v>3.0568999999999999E-2</c:v>
                  </c:pt>
                  <c:pt idx="11">
                    <c:v>4.2562000000000003E-2</c:v>
                  </c:pt>
                  <c:pt idx="12">
                    <c:v>4.5439E-2</c:v>
                  </c:pt>
                  <c:pt idx="13">
                    <c:v>6.5147999999999998E-2</c:v>
                  </c:pt>
                  <c:pt idx="14">
                    <c:v>5.9346000000000003E-2</c:v>
                  </c:pt>
                  <c:pt idx="15">
                    <c:v>4.7111E-2</c:v>
                  </c:pt>
                  <c:pt idx="16">
                    <c:v>2.0806000000000002E-2</c:v>
                  </c:pt>
                  <c:pt idx="17">
                    <c:v>3.9197999999999997E-2</c:v>
                  </c:pt>
                  <c:pt idx="18">
                    <c:v>5.9492000000000003E-2</c:v>
                  </c:pt>
                  <c:pt idx="19">
                    <c:v>5.9864000000000001E-2</c:v>
                  </c:pt>
                  <c:pt idx="20">
                    <c:v>6.5189999999999998E-2</c:v>
                  </c:pt>
                  <c:pt idx="21">
                    <c:v>5.3987E-2</c:v>
                  </c:pt>
                  <c:pt idx="22">
                    <c:v>5.8903999999999998E-2</c:v>
                  </c:pt>
                  <c:pt idx="23">
                    <c:v>9.6035999999999996E-2</c:v>
                  </c:pt>
                  <c:pt idx="24">
                    <c:v>2.1551000000000001E-2</c:v>
                  </c:pt>
                </c:numCache>
              </c:numRef>
            </c:minus>
          </c:errBars>
          <c:errBars>
            <c:errDir val="x"/>
            <c:errBarType val="both"/>
            <c:errValType val="fixedVal"/>
            <c:noEndCap val="0"/>
            <c:val val="1"/>
          </c:errBars>
          <c:xVal>
            <c:numRef>
              <c:f>'Curvas-Bufer'!$A$5:$A$43</c:f>
              <c:numCache>
                <c:formatCode>m/d/yyyy</c:formatCode>
                <c:ptCount val="39"/>
                <c:pt idx="0">
                  <c:v>43074</c:v>
                </c:pt>
                <c:pt idx="1">
                  <c:v>43081</c:v>
                </c:pt>
                <c:pt idx="2">
                  <c:v>43086</c:v>
                </c:pt>
                <c:pt idx="3">
                  <c:v>43101</c:v>
                </c:pt>
                <c:pt idx="4">
                  <c:v>43111</c:v>
                </c:pt>
                <c:pt idx="5">
                  <c:v>43121</c:v>
                </c:pt>
                <c:pt idx="6">
                  <c:v>43124</c:v>
                </c:pt>
                <c:pt idx="7">
                  <c:v>43129</c:v>
                </c:pt>
                <c:pt idx="8">
                  <c:v>43131</c:v>
                </c:pt>
                <c:pt idx="9">
                  <c:v>43141</c:v>
                </c:pt>
                <c:pt idx="10">
                  <c:v>43156</c:v>
                </c:pt>
                <c:pt idx="11">
                  <c:v>43166</c:v>
                </c:pt>
                <c:pt idx="12">
                  <c:v>43174</c:v>
                </c:pt>
                <c:pt idx="13">
                  <c:v>43189</c:v>
                </c:pt>
                <c:pt idx="14">
                  <c:v>43191</c:v>
                </c:pt>
                <c:pt idx="15">
                  <c:v>43211</c:v>
                </c:pt>
                <c:pt idx="16">
                  <c:v>43216</c:v>
                </c:pt>
                <c:pt idx="17">
                  <c:v>43224</c:v>
                </c:pt>
                <c:pt idx="18">
                  <c:v>43229</c:v>
                </c:pt>
                <c:pt idx="19">
                  <c:v>43231</c:v>
                </c:pt>
                <c:pt idx="20">
                  <c:v>43236</c:v>
                </c:pt>
                <c:pt idx="21">
                  <c:v>43239</c:v>
                </c:pt>
                <c:pt idx="22">
                  <c:v>43244</c:v>
                </c:pt>
                <c:pt idx="23">
                  <c:v>43256</c:v>
                </c:pt>
                <c:pt idx="24">
                  <c:v>43271</c:v>
                </c:pt>
              </c:numCache>
            </c:numRef>
          </c:xVal>
          <c:yVal>
            <c:numRef>
              <c:f>'Curvas-Bufer'!$J$5:$J$43</c:f>
              <c:numCache>
                <c:formatCode>General</c:formatCode>
                <c:ptCount val="39"/>
                <c:pt idx="0">
                  <c:v>0.13731499999999999</c:v>
                </c:pt>
                <c:pt idx="1">
                  <c:v>0.12971299999999999</c:v>
                </c:pt>
                <c:pt idx="2">
                  <c:v>0.11537</c:v>
                </c:pt>
                <c:pt idx="3">
                  <c:v>0.14474600000000001</c:v>
                </c:pt>
                <c:pt idx="4">
                  <c:v>0.21656800000000001</c:v>
                </c:pt>
                <c:pt idx="5">
                  <c:v>0.18779799999999999</c:v>
                </c:pt>
                <c:pt idx="6">
                  <c:v>0.24620300000000001</c:v>
                </c:pt>
                <c:pt idx="7">
                  <c:v>0.24882499999999999</c:v>
                </c:pt>
                <c:pt idx="8">
                  <c:v>0.28776299999999999</c:v>
                </c:pt>
                <c:pt idx="9">
                  <c:v>0.26889600000000002</c:v>
                </c:pt>
                <c:pt idx="10">
                  <c:v>0.354541</c:v>
                </c:pt>
                <c:pt idx="11">
                  <c:v>0.47436899999999999</c:v>
                </c:pt>
                <c:pt idx="12">
                  <c:v>0.57609200000000005</c:v>
                </c:pt>
                <c:pt idx="13">
                  <c:v>0.737599</c:v>
                </c:pt>
                <c:pt idx="14">
                  <c:v>0.67973799999999995</c:v>
                </c:pt>
                <c:pt idx="15">
                  <c:v>0.78958200000000001</c:v>
                </c:pt>
                <c:pt idx="16">
                  <c:v>0.81971099999999997</c:v>
                </c:pt>
                <c:pt idx="17">
                  <c:v>0.79051700000000003</c:v>
                </c:pt>
                <c:pt idx="18">
                  <c:v>0.77443799999999996</c:v>
                </c:pt>
                <c:pt idx="19">
                  <c:v>0.81133200000000005</c:v>
                </c:pt>
                <c:pt idx="20">
                  <c:v>0.791327</c:v>
                </c:pt>
                <c:pt idx="21">
                  <c:v>0.77110299999999998</c:v>
                </c:pt>
                <c:pt idx="22">
                  <c:v>0.76381600000000005</c:v>
                </c:pt>
                <c:pt idx="23">
                  <c:v>0.59610600000000002</c:v>
                </c:pt>
                <c:pt idx="24">
                  <c:v>0.23003399999999999</c:v>
                </c:pt>
              </c:numCache>
            </c:numRef>
          </c:yVal>
          <c:smooth val="0"/>
          <c:extLst>
            <c:ext xmlns:c16="http://schemas.microsoft.com/office/drawing/2014/chart" uri="{C3380CC4-5D6E-409C-BE32-E72D297353CC}">
              <c16:uniqueId val="{00000000-CCDA-4AEF-B2ED-62EFE9E278D6}"/>
            </c:ext>
          </c:extLst>
        </c:ser>
        <c:dLbls>
          <c:showLegendKey val="0"/>
          <c:showVal val="0"/>
          <c:showCatName val="0"/>
          <c:showSerName val="0"/>
          <c:showPercent val="0"/>
          <c:showBubbleSize val="0"/>
        </c:dLbls>
        <c:axId val="62818560"/>
        <c:axId val="62828544"/>
        <c:extLst>
          <c:ext xmlns:c15="http://schemas.microsoft.com/office/drawing/2012/chart" uri="{02D57815-91ED-43cb-92C2-25804820EDAC}">
            <c15:filteredScatterSeries>
              <c15:ser>
                <c:idx val="5"/>
                <c:order val="2"/>
                <c:tx>
                  <c:v>Sectores</c:v>
                </c:tx>
                <c:marker>
                  <c:symbol val="none"/>
                </c:marker>
                <c:xVal>
                  <c:numRef>
                    <c:extLst>
                      <c:ext uri="{02D57815-91ED-43cb-92C2-25804820EDAC}">
                        <c15:formulaRef>
                          <c15:sqref>Sectores_10!$A$3:$A$27</c15:sqref>
                        </c15:formulaRef>
                      </c:ext>
                    </c:extLst>
                    <c:numCache>
                      <c:formatCode>m/d/yyyy</c:formatCode>
                      <c:ptCount val="25"/>
                      <c:pt idx="0">
                        <c:v>43074</c:v>
                      </c:pt>
                      <c:pt idx="1">
                        <c:v>43081</c:v>
                      </c:pt>
                      <c:pt idx="2">
                        <c:v>43086</c:v>
                      </c:pt>
                      <c:pt idx="3">
                        <c:v>43101</c:v>
                      </c:pt>
                      <c:pt idx="4">
                        <c:v>43111</c:v>
                      </c:pt>
                      <c:pt idx="5">
                        <c:v>43121</c:v>
                      </c:pt>
                      <c:pt idx="6">
                        <c:v>43124</c:v>
                      </c:pt>
                      <c:pt idx="7">
                        <c:v>43129</c:v>
                      </c:pt>
                      <c:pt idx="8">
                        <c:v>43131</c:v>
                      </c:pt>
                      <c:pt idx="9">
                        <c:v>43141</c:v>
                      </c:pt>
                      <c:pt idx="10">
                        <c:v>43156</c:v>
                      </c:pt>
                      <c:pt idx="11">
                        <c:v>43166</c:v>
                      </c:pt>
                      <c:pt idx="12">
                        <c:v>43174</c:v>
                      </c:pt>
                      <c:pt idx="13">
                        <c:v>43189</c:v>
                      </c:pt>
                      <c:pt idx="14">
                        <c:v>43191</c:v>
                      </c:pt>
                      <c:pt idx="15">
                        <c:v>43211</c:v>
                      </c:pt>
                      <c:pt idx="16">
                        <c:v>43216</c:v>
                      </c:pt>
                      <c:pt idx="17">
                        <c:v>43224</c:v>
                      </c:pt>
                      <c:pt idx="18">
                        <c:v>43229</c:v>
                      </c:pt>
                      <c:pt idx="19">
                        <c:v>43231</c:v>
                      </c:pt>
                      <c:pt idx="20">
                        <c:v>43236</c:v>
                      </c:pt>
                      <c:pt idx="21">
                        <c:v>43239</c:v>
                      </c:pt>
                      <c:pt idx="22">
                        <c:v>43244</c:v>
                      </c:pt>
                      <c:pt idx="23">
                        <c:v>43256</c:v>
                      </c:pt>
                      <c:pt idx="24">
                        <c:v>43271</c:v>
                      </c:pt>
                    </c:numCache>
                  </c:numRef>
                </c:xVal>
                <c:yVal>
                  <c:numRef>
                    <c:extLst>
                      <c:ext uri="{02D57815-91ED-43cb-92C2-25804820EDAC}">
                        <c15:formulaRef>
                          <c15:sqref>Sectores_10!$I$3:$I$27</c15:sqref>
                        </c15:formulaRef>
                      </c:ext>
                    </c:extLst>
                    <c:numCache>
                      <c:formatCode>General</c:formatCode>
                      <c:ptCount val="25"/>
                      <c:pt idx="0">
                        <c:v>0.13700599999999999</c:v>
                      </c:pt>
                      <c:pt idx="1">
                        <c:v>0.12926499999999999</c:v>
                      </c:pt>
                      <c:pt idx="2">
                        <c:v>0.114151</c:v>
                      </c:pt>
                      <c:pt idx="3">
                        <c:v>0.144012</c:v>
                      </c:pt>
                      <c:pt idx="4">
                        <c:v>0.21523400000000001</c:v>
                      </c:pt>
                      <c:pt idx="5">
                        <c:v>0.18604599999999999</c:v>
                      </c:pt>
                      <c:pt idx="6">
                        <c:v>0.24524399999999999</c:v>
                      </c:pt>
                      <c:pt idx="7">
                        <c:v>0.24780199999999999</c:v>
                      </c:pt>
                      <c:pt idx="8">
                        <c:v>0.28676499999999999</c:v>
                      </c:pt>
                      <c:pt idx="9">
                        <c:v>0.26747900000000002</c:v>
                      </c:pt>
                      <c:pt idx="10">
                        <c:v>0.35465200000000002</c:v>
                      </c:pt>
                      <c:pt idx="11">
                        <c:v>0.47692600000000002</c:v>
                      </c:pt>
                      <c:pt idx="12">
                        <c:v>0.57908899999999996</c:v>
                      </c:pt>
                      <c:pt idx="13">
                        <c:v>0.74656500000000003</c:v>
                      </c:pt>
                      <c:pt idx="14">
                        <c:v>0.68984299999999998</c:v>
                      </c:pt>
                      <c:pt idx="15">
                        <c:v>0.80262100000000003</c:v>
                      </c:pt>
                      <c:pt idx="16">
                        <c:v>0.81971099999999997</c:v>
                      </c:pt>
                      <c:pt idx="17">
                        <c:v>0.79051700000000003</c:v>
                      </c:pt>
                      <c:pt idx="18">
                        <c:v>0.78584799999999999</c:v>
                      </c:pt>
                      <c:pt idx="19">
                        <c:v>0.82311900000000005</c:v>
                      </c:pt>
                      <c:pt idx="20">
                        <c:v>0.80123999999999995</c:v>
                      </c:pt>
                      <c:pt idx="21">
                        <c:v>0.77893800000000002</c:v>
                      </c:pt>
                      <c:pt idx="22">
                        <c:v>0.77458300000000002</c:v>
                      </c:pt>
                      <c:pt idx="23">
                        <c:v>0.61026899999999995</c:v>
                      </c:pt>
                      <c:pt idx="24">
                        <c:v>0.23078499999999999</c:v>
                      </c:pt>
                    </c:numCache>
                  </c:numRef>
                </c:yVal>
                <c:smooth val="0"/>
                <c:extLst>
                  <c:ext xmlns:c16="http://schemas.microsoft.com/office/drawing/2014/chart" uri="{C3380CC4-5D6E-409C-BE32-E72D297353CC}">
                    <c16:uniqueId val="{00000002-CCDA-4AEF-B2ED-62EFE9E278D6}"/>
                  </c:ext>
                </c:extLst>
              </c15:ser>
            </c15:filteredScatterSeries>
          </c:ext>
        </c:extLst>
      </c:scatterChart>
      <c:scatterChart>
        <c:scatterStyle val="lineMarker"/>
        <c:varyColors val="0"/>
        <c:ser>
          <c:idx val="3"/>
          <c:order val="1"/>
          <c:tx>
            <c:v>Kc</c:v>
          </c:tx>
          <c:spPr>
            <a:ln>
              <a:solidFill>
                <a:srgbClr val="00B0F0"/>
              </a:solidFill>
              <a:prstDash val="dash"/>
            </a:ln>
          </c:spPr>
          <c:marker>
            <c:symbol val="none"/>
          </c:marker>
          <c:xVal>
            <c:numRef>
              <c:f>'Curvas-Bufer'!$E$64:$E$68</c:f>
              <c:numCache>
                <c:formatCode>d\-mmm</c:formatCode>
                <c:ptCount val="5"/>
                <c:pt idx="0">
                  <c:v>43066</c:v>
                </c:pt>
                <c:pt idx="1">
                  <c:v>43146</c:v>
                </c:pt>
                <c:pt idx="2">
                  <c:v>43202</c:v>
                </c:pt>
                <c:pt idx="3">
                  <c:v>43240</c:v>
                </c:pt>
                <c:pt idx="4">
                  <c:v>43267</c:v>
                </c:pt>
              </c:numCache>
            </c:numRef>
          </c:xVal>
          <c:yVal>
            <c:numRef>
              <c:f>'Curvas-Bufer'!$H$64:$H$68</c:f>
              <c:numCache>
                <c:formatCode>General</c:formatCode>
                <c:ptCount val="5"/>
                <c:pt idx="0">
                  <c:v>0.55000000000000004</c:v>
                </c:pt>
                <c:pt idx="1">
                  <c:v>0.55000000000000004</c:v>
                </c:pt>
                <c:pt idx="2">
                  <c:v>1.1499999999999999</c:v>
                </c:pt>
                <c:pt idx="3">
                  <c:v>1.1499999999999999</c:v>
                </c:pt>
                <c:pt idx="4">
                  <c:v>0.25</c:v>
                </c:pt>
              </c:numCache>
            </c:numRef>
          </c:yVal>
          <c:smooth val="0"/>
          <c:extLst>
            <c:ext xmlns:c16="http://schemas.microsoft.com/office/drawing/2014/chart" uri="{C3380CC4-5D6E-409C-BE32-E72D297353CC}">
              <c16:uniqueId val="{00000001-CCDA-4AEF-B2ED-62EFE9E278D6}"/>
            </c:ext>
          </c:extLst>
        </c:ser>
        <c:dLbls>
          <c:showLegendKey val="0"/>
          <c:showVal val="0"/>
          <c:showCatName val="0"/>
          <c:showSerName val="0"/>
          <c:showPercent val="0"/>
          <c:showBubbleSize val="0"/>
        </c:dLbls>
        <c:axId val="96927744"/>
        <c:axId val="62830464"/>
      </c:scatterChart>
      <c:valAx>
        <c:axId val="62818560"/>
        <c:scaling>
          <c:orientation val="minMax"/>
          <c:max val="43290"/>
          <c:min val="43050"/>
        </c:scaling>
        <c:delete val="0"/>
        <c:axPos val="b"/>
        <c:numFmt formatCode="dd/mmm;@" sourceLinked="0"/>
        <c:majorTickMark val="out"/>
        <c:minorTickMark val="none"/>
        <c:tickLblPos val="nextTo"/>
        <c:spPr>
          <a:ln w="15875">
            <a:solidFill>
              <a:schemeClr val="tx1"/>
            </a:solidFill>
          </a:ln>
        </c:spPr>
        <c:txPr>
          <a:bodyPr/>
          <a:lstStyle/>
          <a:p>
            <a:pPr>
              <a:defRPr b="1"/>
            </a:pPr>
            <a:endParaRPr lang="es-ES"/>
          </a:p>
        </c:txPr>
        <c:crossAx val="62828544"/>
        <c:crosses val="autoZero"/>
        <c:crossBetween val="midCat"/>
        <c:majorUnit val="30"/>
      </c:valAx>
      <c:valAx>
        <c:axId val="62828544"/>
        <c:scaling>
          <c:orientation val="minMax"/>
          <c:max val="1"/>
          <c:min val="0"/>
        </c:scaling>
        <c:delete val="0"/>
        <c:axPos val="l"/>
        <c:title>
          <c:tx>
            <c:rich>
              <a:bodyPr rot="-5400000" vert="horz"/>
              <a:lstStyle/>
              <a:p>
                <a:pPr>
                  <a:defRPr sz="1400" b="1"/>
                </a:pPr>
                <a:r>
                  <a:rPr lang="en-US" sz="1400" b="1"/>
                  <a:t>NDVI</a:t>
                </a:r>
              </a:p>
            </c:rich>
          </c:tx>
          <c:overlay val="0"/>
        </c:title>
        <c:numFmt formatCode="#,##0.0" sourceLinked="0"/>
        <c:majorTickMark val="out"/>
        <c:minorTickMark val="none"/>
        <c:tickLblPos val="nextTo"/>
        <c:spPr>
          <a:ln w="15875">
            <a:solidFill>
              <a:schemeClr val="tx1"/>
            </a:solidFill>
          </a:ln>
        </c:spPr>
        <c:txPr>
          <a:bodyPr/>
          <a:lstStyle/>
          <a:p>
            <a:pPr>
              <a:defRPr sz="1100" b="1"/>
            </a:pPr>
            <a:endParaRPr lang="es-ES"/>
          </a:p>
        </c:txPr>
        <c:crossAx val="62818560"/>
        <c:crosses val="autoZero"/>
        <c:crossBetween val="midCat"/>
        <c:majorUnit val="0.2"/>
      </c:valAx>
      <c:valAx>
        <c:axId val="62830464"/>
        <c:scaling>
          <c:orientation val="minMax"/>
          <c:max val="1.2"/>
        </c:scaling>
        <c:delete val="0"/>
        <c:axPos val="r"/>
        <c:title>
          <c:tx>
            <c:rich>
              <a:bodyPr rot="-5400000" vert="horz"/>
              <a:lstStyle/>
              <a:p>
                <a:pPr>
                  <a:defRPr sz="1600"/>
                </a:pPr>
                <a:r>
                  <a:rPr lang="en-US" sz="1600"/>
                  <a:t>Kc</a:t>
                </a:r>
              </a:p>
            </c:rich>
          </c:tx>
          <c:overlay val="0"/>
        </c:title>
        <c:numFmt formatCode="General" sourceLinked="1"/>
        <c:majorTickMark val="out"/>
        <c:minorTickMark val="none"/>
        <c:tickLblPos val="nextTo"/>
        <c:txPr>
          <a:bodyPr/>
          <a:lstStyle/>
          <a:p>
            <a:pPr>
              <a:defRPr sz="1200" b="1"/>
            </a:pPr>
            <a:endParaRPr lang="es-ES"/>
          </a:p>
        </c:txPr>
        <c:crossAx val="96927744"/>
        <c:crosses val="max"/>
        <c:crossBetween val="midCat"/>
        <c:majorUnit val="0.2"/>
      </c:valAx>
      <c:valAx>
        <c:axId val="96927744"/>
        <c:scaling>
          <c:orientation val="minMax"/>
        </c:scaling>
        <c:delete val="1"/>
        <c:axPos val="b"/>
        <c:numFmt formatCode="d\-mmm" sourceLinked="1"/>
        <c:majorTickMark val="out"/>
        <c:minorTickMark val="none"/>
        <c:tickLblPos val="nextTo"/>
        <c:crossAx val="62830464"/>
        <c:crosses val="autoZero"/>
        <c:crossBetween val="midCat"/>
      </c:valAx>
    </c:plotArea>
    <c:legend>
      <c:legendPos val="r"/>
      <c:layout>
        <c:manualLayout>
          <c:xMode val="edge"/>
          <c:yMode val="edge"/>
          <c:x val="0.55236379483806386"/>
          <c:y val="0.61016452211766214"/>
          <c:w val="0.14770700317051952"/>
          <c:h val="0.17641866717879778"/>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C9C0D-0EA3-4153-A7B8-41EBDDA06F9F}" type="datetimeFigureOut">
              <a:rPr lang="es-ES" smtClean="0"/>
              <a:t>28/10/2019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D5932-DD24-43AB-B646-3E683AB14584}" type="slidenum">
              <a:rPr lang="es-ES" smtClean="0"/>
              <a:t>‹Nº›</a:t>
            </a:fld>
            <a:endParaRPr lang="es-ES"/>
          </a:p>
        </p:txBody>
      </p:sp>
    </p:spTree>
    <p:extLst>
      <p:ext uri="{BB962C8B-B14F-4D97-AF65-F5344CB8AC3E}">
        <p14:creationId xmlns:p14="http://schemas.microsoft.com/office/powerpoint/2010/main" val="939214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8</a:t>
            </a:fld>
            <a:endParaRPr lang="es-ES"/>
          </a:p>
        </p:txBody>
      </p:sp>
    </p:spTree>
    <p:extLst>
      <p:ext uri="{BB962C8B-B14F-4D97-AF65-F5344CB8AC3E}">
        <p14:creationId xmlns:p14="http://schemas.microsoft.com/office/powerpoint/2010/main" val="73648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29</a:t>
            </a:fld>
            <a:endParaRPr lang="es-ES"/>
          </a:p>
        </p:txBody>
      </p:sp>
    </p:spTree>
    <p:extLst>
      <p:ext uri="{BB962C8B-B14F-4D97-AF65-F5344CB8AC3E}">
        <p14:creationId xmlns:p14="http://schemas.microsoft.com/office/powerpoint/2010/main" val="157563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30</a:t>
            </a:fld>
            <a:endParaRPr lang="es-ES"/>
          </a:p>
        </p:txBody>
      </p:sp>
    </p:spTree>
    <p:extLst>
      <p:ext uri="{BB962C8B-B14F-4D97-AF65-F5344CB8AC3E}">
        <p14:creationId xmlns:p14="http://schemas.microsoft.com/office/powerpoint/2010/main" val="157563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15</a:t>
            </a:fld>
            <a:endParaRPr lang="es-ES"/>
          </a:p>
        </p:txBody>
      </p:sp>
    </p:spTree>
    <p:extLst>
      <p:ext uri="{BB962C8B-B14F-4D97-AF65-F5344CB8AC3E}">
        <p14:creationId xmlns:p14="http://schemas.microsoft.com/office/powerpoint/2010/main" val="403887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16</a:t>
            </a:fld>
            <a:endParaRPr lang="es-ES"/>
          </a:p>
        </p:txBody>
      </p:sp>
    </p:spTree>
    <p:extLst>
      <p:ext uri="{BB962C8B-B14F-4D97-AF65-F5344CB8AC3E}">
        <p14:creationId xmlns:p14="http://schemas.microsoft.com/office/powerpoint/2010/main" val="202912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17</a:t>
            </a:fld>
            <a:endParaRPr lang="es-ES"/>
          </a:p>
        </p:txBody>
      </p:sp>
    </p:spTree>
    <p:extLst>
      <p:ext uri="{BB962C8B-B14F-4D97-AF65-F5344CB8AC3E}">
        <p14:creationId xmlns:p14="http://schemas.microsoft.com/office/powerpoint/2010/main" val="347062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18</a:t>
            </a:fld>
            <a:endParaRPr lang="es-ES"/>
          </a:p>
        </p:txBody>
      </p:sp>
    </p:spTree>
    <p:extLst>
      <p:ext uri="{BB962C8B-B14F-4D97-AF65-F5344CB8AC3E}">
        <p14:creationId xmlns:p14="http://schemas.microsoft.com/office/powerpoint/2010/main" val="2146685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25</a:t>
            </a:fld>
            <a:endParaRPr lang="es-ES"/>
          </a:p>
        </p:txBody>
      </p:sp>
    </p:spTree>
    <p:extLst>
      <p:ext uri="{BB962C8B-B14F-4D97-AF65-F5344CB8AC3E}">
        <p14:creationId xmlns:p14="http://schemas.microsoft.com/office/powerpoint/2010/main" val="342859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26</a:t>
            </a:fld>
            <a:endParaRPr lang="es-ES"/>
          </a:p>
        </p:txBody>
      </p:sp>
    </p:spTree>
    <p:extLst>
      <p:ext uri="{BB962C8B-B14F-4D97-AF65-F5344CB8AC3E}">
        <p14:creationId xmlns:p14="http://schemas.microsoft.com/office/powerpoint/2010/main" val="1575638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27</a:t>
            </a:fld>
            <a:endParaRPr lang="es-ES"/>
          </a:p>
        </p:txBody>
      </p:sp>
    </p:spTree>
    <p:extLst>
      <p:ext uri="{BB962C8B-B14F-4D97-AF65-F5344CB8AC3E}">
        <p14:creationId xmlns:p14="http://schemas.microsoft.com/office/powerpoint/2010/main" val="157563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6D5932-DD24-43AB-B646-3E683AB14584}" type="slidenum">
              <a:rPr lang="es-ES" smtClean="0"/>
              <a:t>28</a:t>
            </a:fld>
            <a:endParaRPr lang="es-ES"/>
          </a:p>
        </p:txBody>
      </p:sp>
    </p:spTree>
    <p:extLst>
      <p:ext uri="{BB962C8B-B14F-4D97-AF65-F5344CB8AC3E}">
        <p14:creationId xmlns:p14="http://schemas.microsoft.com/office/powerpoint/2010/main" val="157563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C29462-7AF6-47F5-ACAE-86C6458552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C6BA05B-8381-4E43-9C1C-2689FAAE5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4BF784-8E48-4F63-8707-2315F0FB8540}"/>
              </a:ext>
            </a:extLst>
          </p:cNvPr>
          <p:cNvSpPr>
            <a:spLocks noGrp="1"/>
          </p:cNvSpPr>
          <p:nvPr>
            <p:ph type="dt" sz="half" idx="10"/>
          </p:nvPr>
        </p:nvSpPr>
        <p:spPr/>
        <p:txBody>
          <a:bodyPr/>
          <a:lstStyle/>
          <a:p>
            <a:fld id="{A3C92C49-355D-4A73-A113-263D8F53F74F}" type="datetime1">
              <a:rPr lang="es-ES" smtClean="0"/>
              <a:t>28/10/2019</a:t>
            </a:fld>
            <a:endParaRPr lang="es-ES"/>
          </a:p>
        </p:txBody>
      </p:sp>
      <p:sp>
        <p:nvSpPr>
          <p:cNvPr id="5" name="Marcador de pie de página 4">
            <a:extLst>
              <a:ext uri="{FF2B5EF4-FFF2-40B4-BE49-F238E27FC236}">
                <a16:creationId xmlns:a16="http://schemas.microsoft.com/office/drawing/2014/main" id="{5E6907EF-A4DA-4F46-AD26-1D63637C0C0B}"/>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6" name="Marcador de número de diapositiva 5">
            <a:extLst>
              <a:ext uri="{FF2B5EF4-FFF2-40B4-BE49-F238E27FC236}">
                <a16:creationId xmlns:a16="http://schemas.microsoft.com/office/drawing/2014/main" id="{C98E53B7-7695-4A26-9ECF-6EB129620656}"/>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137709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CACA03-67A9-47C5-96B2-05A971C63C1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BE1C958-B8B7-4D1E-9CBD-4CB7B12A0AE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FD9E8E-3F01-4FED-9936-6417FA85A7AB}"/>
              </a:ext>
            </a:extLst>
          </p:cNvPr>
          <p:cNvSpPr>
            <a:spLocks noGrp="1"/>
          </p:cNvSpPr>
          <p:nvPr>
            <p:ph type="dt" sz="half" idx="10"/>
          </p:nvPr>
        </p:nvSpPr>
        <p:spPr/>
        <p:txBody>
          <a:bodyPr/>
          <a:lstStyle/>
          <a:p>
            <a:fld id="{96FF38EA-6779-4362-B6CE-DEC8BAD8FEF6}" type="datetime1">
              <a:rPr lang="es-ES" smtClean="0"/>
              <a:t>28/10/2019</a:t>
            </a:fld>
            <a:endParaRPr lang="es-ES"/>
          </a:p>
        </p:txBody>
      </p:sp>
      <p:sp>
        <p:nvSpPr>
          <p:cNvPr id="5" name="Marcador de pie de página 4">
            <a:extLst>
              <a:ext uri="{FF2B5EF4-FFF2-40B4-BE49-F238E27FC236}">
                <a16:creationId xmlns:a16="http://schemas.microsoft.com/office/drawing/2014/main" id="{A80ABFD8-CCC0-43EC-9244-8C55B0C1D4D2}"/>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6" name="Marcador de número de diapositiva 5">
            <a:extLst>
              <a:ext uri="{FF2B5EF4-FFF2-40B4-BE49-F238E27FC236}">
                <a16:creationId xmlns:a16="http://schemas.microsoft.com/office/drawing/2014/main" id="{0F58FE0D-5D4A-4069-9EE4-0ED2A2F98009}"/>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3418185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F360D7D-6614-4C14-8539-3E3DCCDA50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AD96C9-B14F-4432-A162-21726D5663C1}"/>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183AC1-D5BD-41A9-96C7-76179E5DBFE7}"/>
              </a:ext>
            </a:extLst>
          </p:cNvPr>
          <p:cNvSpPr>
            <a:spLocks noGrp="1"/>
          </p:cNvSpPr>
          <p:nvPr>
            <p:ph type="dt" sz="half" idx="10"/>
          </p:nvPr>
        </p:nvSpPr>
        <p:spPr/>
        <p:txBody>
          <a:bodyPr/>
          <a:lstStyle/>
          <a:p>
            <a:fld id="{880FC3EB-8A7C-4759-B5F3-5C6D47BE190B}" type="datetime1">
              <a:rPr lang="es-ES" smtClean="0"/>
              <a:t>28/10/2019</a:t>
            </a:fld>
            <a:endParaRPr lang="es-ES"/>
          </a:p>
        </p:txBody>
      </p:sp>
      <p:sp>
        <p:nvSpPr>
          <p:cNvPr id="5" name="Marcador de pie de página 4">
            <a:extLst>
              <a:ext uri="{FF2B5EF4-FFF2-40B4-BE49-F238E27FC236}">
                <a16:creationId xmlns:a16="http://schemas.microsoft.com/office/drawing/2014/main" id="{148021B7-9147-4B6B-98DC-E703E5EDD761}"/>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6" name="Marcador de número de diapositiva 5">
            <a:extLst>
              <a:ext uri="{FF2B5EF4-FFF2-40B4-BE49-F238E27FC236}">
                <a16:creationId xmlns:a16="http://schemas.microsoft.com/office/drawing/2014/main" id="{D5B0B9D4-1DCE-45B4-A989-22FBAEFEC4BF}"/>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209189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53BFB6-CB76-4BC2-B6B0-BA579E5183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348DEB-79DA-4685-96B7-57D3A70B7B9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5E0902-B7F3-4BBB-8958-995A555083C4}"/>
              </a:ext>
            </a:extLst>
          </p:cNvPr>
          <p:cNvSpPr>
            <a:spLocks noGrp="1"/>
          </p:cNvSpPr>
          <p:nvPr>
            <p:ph type="dt" sz="half" idx="10"/>
          </p:nvPr>
        </p:nvSpPr>
        <p:spPr/>
        <p:txBody>
          <a:bodyPr/>
          <a:lstStyle/>
          <a:p>
            <a:fld id="{0BA39ED5-E584-416C-AF08-55262F392980}" type="datetime1">
              <a:rPr lang="es-ES" smtClean="0"/>
              <a:t>28/10/2019</a:t>
            </a:fld>
            <a:endParaRPr lang="es-ES"/>
          </a:p>
        </p:txBody>
      </p:sp>
      <p:sp>
        <p:nvSpPr>
          <p:cNvPr id="5" name="Marcador de pie de página 4">
            <a:extLst>
              <a:ext uri="{FF2B5EF4-FFF2-40B4-BE49-F238E27FC236}">
                <a16:creationId xmlns:a16="http://schemas.microsoft.com/office/drawing/2014/main" id="{754087FA-A327-43B6-8885-DA9F4418D46E}"/>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6" name="Marcador de número de diapositiva 5">
            <a:extLst>
              <a:ext uri="{FF2B5EF4-FFF2-40B4-BE49-F238E27FC236}">
                <a16:creationId xmlns:a16="http://schemas.microsoft.com/office/drawing/2014/main" id="{A14B8A57-9828-4C2D-BA1B-D1AD072F200C}"/>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262156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F785F-2851-483B-BEDA-E0E8098970E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A7D75-7267-4DA8-A0C4-F89346324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93BA1356-0DF0-4659-A35F-96F549D48E13}"/>
              </a:ext>
            </a:extLst>
          </p:cNvPr>
          <p:cNvSpPr>
            <a:spLocks noGrp="1"/>
          </p:cNvSpPr>
          <p:nvPr>
            <p:ph type="dt" sz="half" idx="10"/>
          </p:nvPr>
        </p:nvSpPr>
        <p:spPr/>
        <p:txBody>
          <a:bodyPr/>
          <a:lstStyle/>
          <a:p>
            <a:fld id="{B56E9A20-BC68-47F6-AA21-94BDBBE11407}" type="datetime1">
              <a:rPr lang="es-ES" smtClean="0"/>
              <a:t>28/10/2019</a:t>
            </a:fld>
            <a:endParaRPr lang="es-ES"/>
          </a:p>
        </p:txBody>
      </p:sp>
      <p:sp>
        <p:nvSpPr>
          <p:cNvPr id="5" name="Marcador de pie de página 4">
            <a:extLst>
              <a:ext uri="{FF2B5EF4-FFF2-40B4-BE49-F238E27FC236}">
                <a16:creationId xmlns:a16="http://schemas.microsoft.com/office/drawing/2014/main" id="{107962CC-9C86-483A-A4E6-5ABA50AF0AB5}"/>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6" name="Marcador de número de diapositiva 5">
            <a:extLst>
              <a:ext uri="{FF2B5EF4-FFF2-40B4-BE49-F238E27FC236}">
                <a16:creationId xmlns:a16="http://schemas.microsoft.com/office/drawing/2014/main" id="{A9C68D0D-D95B-46E0-A6E9-3039422254A5}"/>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262405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D9735-56A8-4D04-B29E-834AD96286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5A37A0-DD17-4BF1-BDBF-DE0163A01B04}"/>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7458FDE-3740-47FB-B3DA-C67F01ECD5EE}"/>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E17CDF-C644-4FAD-8643-B1B5030F3B79}"/>
              </a:ext>
            </a:extLst>
          </p:cNvPr>
          <p:cNvSpPr>
            <a:spLocks noGrp="1"/>
          </p:cNvSpPr>
          <p:nvPr>
            <p:ph type="dt" sz="half" idx="10"/>
          </p:nvPr>
        </p:nvSpPr>
        <p:spPr/>
        <p:txBody>
          <a:bodyPr/>
          <a:lstStyle/>
          <a:p>
            <a:fld id="{B5A29EDC-FED2-4ED0-ABE4-C2FC0C461498}" type="datetime1">
              <a:rPr lang="es-ES" smtClean="0"/>
              <a:t>28/10/2019</a:t>
            </a:fld>
            <a:endParaRPr lang="es-ES"/>
          </a:p>
        </p:txBody>
      </p:sp>
      <p:sp>
        <p:nvSpPr>
          <p:cNvPr id="6" name="Marcador de pie de página 5">
            <a:extLst>
              <a:ext uri="{FF2B5EF4-FFF2-40B4-BE49-F238E27FC236}">
                <a16:creationId xmlns:a16="http://schemas.microsoft.com/office/drawing/2014/main" id="{89CFE0F8-51F7-42FA-A68F-7FA3012A79B9}"/>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7" name="Marcador de número de diapositiva 6">
            <a:extLst>
              <a:ext uri="{FF2B5EF4-FFF2-40B4-BE49-F238E27FC236}">
                <a16:creationId xmlns:a16="http://schemas.microsoft.com/office/drawing/2014/main" id="{9B5349E9-E811-4213-9130-E21B5A689F8D}"/>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1137351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EC4ED-AE7B-43E4-98BE-586967925BB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EC1AF0-AC63-4CDF-BBA5-43DB2327C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DD7F08A7-4841-4208-9AA7-75E7C4537EF4}"/>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0DD4892-7682-434A-B210-F6E80B2F52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16EF045D-61B1-4D1A-A87A-5F0918B58C8C}"/>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319474E-6C5D-4DAD-8E35-7410A26B8512}"/>
              </a:ext>
            </a:extLst>
          </p:cNvPr>
          <p:cNvSpPr>
            <a:spLocks noGrp="1"/>
          </p:cNvSpPr>
          <p:nvPr>
            <p:ph type="dt" sz="half" idx="10"/>
          </p:nvPr>
        </p:nvSpPr>
        <p:spPr/>
        <p:txBody>
          <a:bodyPr/>
          <a:lstStyle/>
          <a:p>
            <a:fld id="{C4F999B2-B6DB-435F-9A12-5DCC5780231A}" type="datetime1">
              <a:rPr lang="es-ES" smtClean="0"/>
              <a:t>28/10/2019</a:t>
            </a:fld>
            <a:endParaRPr lang="es-ES"/>
          </a:p>
        </p:txBody>
      </p:sp>
      <p:sp>
        <p:nvSpPr>
          <p:cNvPr id="8" name="Marcador de pie de página 7">
            <a:extLst>
              <a:ext uri="{FF2B5EF4-FFF2-40B4-BE49-F238E27FC236}">
                <a16:creationId xmlns:a16="http://schemas.microsoft.com/office/drawing/2014/main" id="{CC228FDD-2C73-40DE-B0D9-2A15E6D59518}"/>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9" name="Marcador de número de diapositiva 8">
            <a:extLst>
              <a:ext uri="{FF2B5EF4-FFF2-40B4-BE49-F238E27FC236}">
                <a16:creationId xmlns:a16="http://schemas.microsoft.com/office/drawing/2014/main" id="{13233952-DB5A-4E3C-A13A-13605B97FA55}"/>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2050713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08487-FDB2-4E4E-9ACD-AF4C0937757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C346A8-46DE-4B31-B143-8E86D0279217}"/>
              </a:ext>
            </a:extLst>
          </p:cNvPr>
          <p:cNvSpPr>
            <a:spLocks noGrp="1"/>
          </p:cNvSpPr>
          <p:nvPr>
            <p:ph type="dt" sz="half" idx="10"/>
          </p:nvPr>
        </p:nvSpPr>
        <p:spPr/>
        <p:txBody>
          <a:bodyPr/>
          <a:lstStyle/>
          <a:p>
            <a:fld id="{D89283FA-75A8-434A-A9ED-810216144862}" type="datetime1">
              <a:rPr lang="es-ES" smtClean="0"/>
              <a:t>28/10/2019</a:t>
            </a:fld>
            <a:endParaRPr lang="es-ES"/>
          </a:p>
        </p:txBody>
      </p:sp>
      <p:sp>
        <p:nvSpPr>
          <p:cNvPr id="4" name="Marcador de pie de página 3">
            <a:extLst>
              <a:ext uri="{FF2B5EF4-FFF2-40B4-BE49-F238E27FC236}">
                <a16:creationId xmlns:a16="http://schemas.microsoft.com/office/drawing/2014/main" id="{2D9E9045-98E5-4728-9EAB-D2EF7EE937F8}"/>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5" name="Marcador de número de diapositiva 4">
            <a:extLst>
              <a:ext uri="{FF2B5EF4-FFF2-40B4-BE49-F238E27FC236}">
                <a16:creationId xmlns:a16="http://schemas.microsoft.com/office/drawing/2014/main" id="{0B915520-B49E-46A9-B6A1-768149B1259E}"/>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356706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ACDF231-58EF-4334-BADB-5E5775DDC1A9}"/>
              </a:ext>
            </a:extLst>
          </p:cNvPr>
          <p:cNvSpPr>
            <a:spLocks noGrp="1"/>
          </p:cNvSpPr>
          <p:nvPr>
            <p:ph type="dt" sz="half" idx="10"/>
          </p:nvPr>
        </p:nvSpPr>
        <p:spPr/>
        <p:txBody>
          <a:bodyPr/>
          <a:lstStyle/>
          <a:p>
            <a:fld id="{B4B6663B-BC9B-435A-B6D5-5948498C7E14}" type="datetime1">
              <a:rPr lang="es-ES" smtClean="0"/>
              <a:t>28/10/2019</a:t>
            </a:fld>
            <a:endParaRPr lang="es-ES"/>
          </a:p>
        </p:txBody>
      </p:sp>
      <p:sp>
        <p:nvSpPr>
          <p:cNvPr id="3" name="Marcador de pie de página 2">
            <a:extLst>
              <a:ext uri="{FF2B5EF4-FFF2-40B4-BE49-F238E27FC236}">
                <a16:creationId xmlns:a16="http://schemas.microsoft.com/office/drawing/2014/main" id="{F7614FF0-6926-4FFE-A963-F055AE6C3EE0}"/>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4" name="Marcador de número de diapositiva 3">
            <a:extLst>
              <a:ext uri="{FF2B5EF4-FFF2-40B4-BE49-F238E27FC236}">
                <a16:creationId xmlns:a16="http://schemas.microsoft.com/office/drawing/2014/main" id="{696D9321-4786-4866-832D-8D5BAB324E2B}"/>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176551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6EADB-A554-4143-BDE7-A4DDF78DC9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5E563A2-099F-4955-92CE-11BC12BEB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A39611F-08D0-43CF-897E-D4E0DA05B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1D5FA61-D3A6-4232-9A01-718738FBF15B}"/>
              </a:ext>
            </a:extLst>
          </p:cNvPr>
          <p:cNvSpPr>
            <a:spLocks noGrp="1"/>
          </p:cNvSpPr>
          <p:nvPr>
            <p:ph type="dt" sz="half" idx="10"/>
          </p:nvPr>
        </p:nvSpPr>
        <p:spPr/>
        <p:txBody>
          <a:bodyPr/>
          <a:lstStyle/>
          <a:p>
            <a:fld id="{175D935B-2DB1-49AE-BAEC-7B2455637075}" type="datetime1">
              <a:rPr lang="es-ES" smtClean="0"/>
              <a:t>28/10/2019</a:t>
            </a:fld>
            <a:endParaRPr lang="es-ES"/>
          </a:p>
        </p:txBody>
      </p:sp>
      <p:sp>
        <p:nvSpPr>
          <p:cNvPr id="6" name="Marcador de pie de página 5">
            <a:extLst>
              <a:ext uri="{FF2B5EF4-FFF2-40B4-BE49-F238E27FC236}">
                <a16:creationId xmlns:a16="http://schemas.microsoft.com/office/drawing/2014/main" id="{3287DFEB-3812-4E81-A02C-F0FD20DBE0EF}"/>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7" name="Marcador de número de diapositiva 6">
            <a:extLst>
              <a:ext uri="{FF2B5EF4-FFF2-40B4-BE49-F238E27FC236}">
                <a16:creationId xmlns:a16="http://schemas.microsoft.com/office/drawing/2014/main" id="{99DE18DE-C9D9-445F-8410-B5E1F86B8CED}"/>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369044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77D0F-19DE-4420-B467-F3653F51E4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8312234-1A9D-48B4-866A-FAB84D8FD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D792425-48B9-4175-BA9F-A81F97BD4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7908A51-8D46-491F-9F92-75A9A818AA6A}"/>
              </a:ext>
            </a:extLst>
          </p:cNvPr>
          <p:cNvSpPr>
            <a:spLocks noGrp="1"/>
          </p:cNvSpPr>
          <p:nvPr>
            <p:ph type="dt" sz="half" idx="10"/>
          </p:nvPr>
        </p:nvSpPr>
        <p:spPr/>
        <p:txBody>
          <a:bodyPr/>
          <a:lstStyle/>
          <a:p>
            <a:fld id="{3A8C8DBF-50EB-4F80-AB0C-2A8E8B8869EB}" type="datetime1">
              <a:rPr lang="es-ES" smtClean="0"/>
              <a:t>28/10/2019</a:t>
            </a:fld>
            <a:endParaRPr lang="es-ES"/>
          </a:p>
        </p:txBody>
      </p:sp>
      <p:sp>
        <p:nvSpPr>
          <p:cNvPr id="6" name="Marcador de pie de página 5">
            <a:extLst>
              <a:ext uri="{FF2B5EF4-FFF2-40B4-BE49-F238E27FC236}">
                <a16:creationId xmlns:a16="http://schemas.microsoft.com/office/drawing/2014/main" id="{BF92BFAB-A9CE-4A79-8849-6E5A88D4EBE3}"/>
              </a:ext>
            </a:extLst>
          </p:cNvPr>
          <p:cNvSpPr>
            <a:spLocks noGrp="1"/>
          </p:cNvSpPr>
          <p:nvPr>
            <p:ph type="ftr" sz="quarter" idx="11"/>
          </p:nvPr>
        </p:nvSpPr>
        <p:spPr/>
        <p:txBody>
          <a:bodyPr/>
          <a:lstStyle/>
          <a:p>
            <a:r>
              <a:rPr lang="es-ES"/>
              <a:t>VALORIZACION DE TECNICAS DE CULTIVO PARA LA MEJORA EN LA CALIDAD DEL TRIGO DURO GCP2017001800 </a:t>
            </a:r>
          </a:p>
        </p:txBody>
      </p:sp>
      <p:sp>
        <p:nvSpPr>
          <p:cNvPr id="7" name="Marcador de número de diapositiva 6">
            <a:extLst>
              <a:ext uri="{FF2B5EF4-FFF2-40B4-BE49-F238E27FC236}">
                <a16:creationId xmlns:a16="http://schemas.microsoft.com/office/drawing/2014/main" id="{57457864-43C5-44EF-B5E1-8525218F2B55}"/>
              </a:ext>
            </a:extLst>
          </p:cNvPr>
          <p:cNvSpPr>
            <a:spLocks noGrp="1"/>
          </p:cNvSpPr>
          <p:nvPr>
            <p:ph type="sldNum" sz="quarter" idx="12"/>
          </p:nvPr>
        </p:nvSpPr>
        <p:spPr/>
        <p:txBody>
          <a:bodyPr/>
          <a:lstStyle/>
          <a:p>
            <a:fld id="{E9324B7B-0417-47E2-AEDA-641DD7CDE9EC}" type="slidenum">
              <a:rPr lang="es-ES" smtClean="0"/>
              <a:t>‹Nº›</a:t>
            </a:fld>
            <a:endParaRPr lang="es-ES"/>
          </a:p>
        </p:txBody>
      </p:sp>
    </p:spTree>
    <p:extLst>
      <p:ext uri="{BB962C8B-B14F-4D97-AF65-F5344CB8AC3E}">
        <p14:creationId xmlns:p14="http://schemas.microsoft.com/office/powerpoint/2010/main" val="121982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47F0553-6B02-4874-939D-2CD83E777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CA7706F-9111-4DE2-B85B-C0E9A65AA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5A2AD4-C2DB-4E4A-9DF6-921F2063E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49572-25F5-4B14-B5C5-48324AFC387D}" type="datetime1">
              <a:rPr lang="es-ES" smtClean="0"/>
              <a:t>28/10/2019</a:t>
            </a:fld>
            <a:endParaRPr lang="es-ES"/>
          </a:p>
        </p:txBody>
      </p:sp>
      <p:sp>
        <p:nvSpPr>
          <p:cNvPr id="5" name="Marcador de pie de página 4">
            <a:extLst>
              <a:ext uri="{FF2B5EF4-FFF2-40B4-BE49-F238E27FC236}">
                <a16:creationId xmlns:a16="http://schemas.microsoft.com/office/drawing/2014/main" id="{A39A6809-AC09-422A-B7CB-C594A5951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VALORIZACION DE TECNICAS DE CULTIVO PARA LA MEJORA EN LA CALIDAD DEL TRIGO DURO GCP2017001800 </a:t>
            </a:r>
          </a:p>
        </p:txBody>
      </p:sp>
      <p:sp>
        <p:nvSpPr>
          <p:cNvPr id="6" name="Marcador de número de diapositiva 5">
            <a:extLst>
              <a:ext uri="{FF2B5EF4-FFF2-40B4-BE49-F238E27FC236}">
                <a16:creationId xmlns:a16="http://schemas.microsoft.com/office/drawing/2014/main" id="{1062FDE5-007C-4DF3-BFD1-D9D4A9DB1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24B7B-0417-47E2-AEDA-641DD7CDE9EC}" type="slidenum">
              <a:rPr lang="es-ES" smtClean="0"/>
              <a:t>‹Nº›</a:t>
            </a:fld>
            <a:endParaRPr lang="es-ES"/>
          </a:p>
        </p:txBody>
      </p:sp>
    </p:spTree>
    <p:extLst>
      <p:ext uri="{BB962C8B-B14F-4D97-AF65-F5344CB8AC3E}">
        <p14:creationId xmlns:p14="http://schemas.microsoft.com/office/powerpoint/2010/main" val="2281394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aplicaciones.aragon.es/oresa/"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descr="Imagen que contiene cielo, exterior, playa, suelo&#10;&#10;Descripción generada con confianza muy alta">
            <a:extLst>
              <a:ext uri="{FF2B5EF4-FFF2-40B4-BE49-F238E27FC236}">
                <a16:creationId xmlns:a16="http://schemas.microsoft.com/office/drawing/2014/main" id="{6383B384-6DE7-4974-8F31-8A113F2DF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1953"/>
            <a:ext cx="7031708" cy="2429598"/>
          </a:xfrm>
          <a:prstGeom prst="rect">
            <a:avLst/>
          </a:prstGeom>
        </p:spPr>
      </p:pic>
      <p:sp>
        <p:nvSpPr>
          <p:cNvPr id="2" name="Título 1">
            <a:extLst>
              <a:ext uri="{FF2B5EF4-FFF2-40B4-BE49-F238E27FC236}">
                <a16:creationId xmlns:a16="http://schemas.microsoft.com/office/drawing/2014/main" id="{8FA3E2B4-1396-49EF-8896-867A94543AD0}"/>
              </a:ext>
            </a:extLst>
          </p:cNvPr>
          <p:cNvSpPr>
            <a:spLocks noGrp="1"/>
          </p:cNvSpPr>
          <p:nvPr>
            <p:ph type="ctrTitle"/>
          </p:nvPr>
        </p:nvSpPr>
        <p:spPr>
          <a:xfrm>
            <a:off x="1206500" y="2211953"/>
            <a:ext cx="6413500" cy="1315560"/>
          </a:xfrm>
        </p:spPr>
        <p:txBody>
          <a:bodyPr>
            <a:normAutofit/>
          </a:bodyPr>
          <a:lstStyle/>
          <a:p>
            <a:pPr algn="l"/>
            <a:r>
              <a:rPr lang="es-ES" sz="2600" b="1" u="sng" dirty="0">
                <a:ln/>
                <a:solidFill>
                  <a:schemeClr val="bg1"/>
                </a:solidFill>
                <a:latin typeface="Myriad Pro" panose="020B0503030403020204" pitchFamily="34" charset="0"/>
                <a:cs typeface="Consolas" panose="020B0609020204030204" pitchFamily="49" charset="0"/>
              </a:rPr>
              <a:t>VALORIZACION DE TECNICAS </a:t>
            </a:r>
            <a:br>
              <a:rPr lang="es-ES" sz="2600" b="1" u="sng" dirty="0">
                <a:ln/>
                <a:solidFill>
                  <a:schemeClr val="bg1"/>
                </a:solidFill>
                <a:latin typeface="Myriad Pro" panose="020B0503030403020204" pitchFamily="34" charset="0"/>
                <a:cs typeface="Consolas" panose="020B0609020204030204" pitchFamily="49" charset="0"/>
              </a:rPr>
            </a:br>
            <a:r>
              <a:rPr lang="es-ES" sz="2600" b="1" u="sng" dirty="0">
                <a:ln/>
                <a:solidFill>
                  <a:schemeClr val="bg1"/>
                </a:solidFill>
                <a:latin typeface="Myriad Pro" panose="020B0503030403020204" pitchFamily="34" charset="0"/>
                <a:cs typeface="Consolas" panose="020B0609020204030204" pitchFamily="49" charset="0"/>
              </a:rPr>
              <a:t>DE CULTIVO PARA LA MEJORA EN LA </a:t>
            </a:r>
            <a:br>
              <a:rPr lang="es-ES" sz="2600" b="1" u="sng" dirty="0">
                <a:ln/>
                <a:solidFill>
                  <a:schemeClr val="bg1"/>
                </a:solidFill>
                <a:latin typeface="Myriad Pro" panose="020B0503030403020204" pitchFamily="34" charset="0"/>
                <a:cs typeface="Consolas" panose="020B0609020204030204" pitchFamily="49" charset="0"/>
              </a:rPr>
            </a:br>
            <a:r>
              <a:rPr lang="es-ES" sz="2600" b="1" u="sng" dirty="0">
                <a:ln/>
                <a:solidFill>
                  <a:schemeClr val="bg1"/>
                </a:solidFill>
                <a:latin typeface="Myriad Pro" panose="020B0503030403020204" pitchFamily="34" charset="0"/>
                <a:cs typeface="Consolas" panose="020B0609020204030204" pitchFamily="49" charset="0"/>
              </a:rPr>
              <a:t>CALIDAD DEL TRIGO DURO</a:t>
            </a:r>
          </a:p>
        </p:txBody>
      </p:sp>
      <p:sp>
        <p:nvSpPr>
          <p:cNvPr id="3" name="Subtítulo 2">
            <a:extLst>
              <a:ext uri="{FF2B5EF4-FFF2-40B4-BE49-F238E27FC236}">
                <a16:creationId xmlns:a16="http://schemas.microsoft.com/office/drawing/2014/main" id="{B32B29D1-A7D5-4B37-9AE8-4105B4817BD1}"/>
              </a:ext>
            </a:extLst>
          </p:cNvPr>
          <p:cNvSpPr>
            <a:spLocks noGrp="1"/>
          </p:cNvSpPr>
          <p:nvPr>
            <p:ph type="subTitle" idx="1"/>
          </p:nvPr>
        </p:nvSpPr>
        <p:spPr>
          <a:xfrm>
            <a:off x="1229157" y="3587632"/>
            <a:ext cx="5930900" cy="1074803"/>
          </a:xfrm>
        </p:spPr>
        <p:txBody>
          <a:bodyPr>
            <a:normAutofit fontScale="40000" lnSpcReduction="20000"/>
          </a:bodyPr>
          <a:lstStyle/>
          <a:p>
            <a:pPr algn="l"/>
            <a:r>
              <a:rPr lang="es-ES" sz="3400" dirty="0">
                <a:solidFill>
                  <a:schemeClr val="bg1"/>
                </a:solidFill>
              </a:rPr>
              <a:t>SDAD. COOP. AGRARIA VIRGEN DE LA OLIVA S.C.L.</a:t>
            </a:r>
          </a:p>
          <a:p>
            <a:pPr algn="l"/>
            <a:r>
              <a:rPr lang="es-ES" sz="3400" dirty="0">
                <a:solidFill>
                  <a:schemeClr val="bg1"/>
                </a:solidFill>
              </a:rPr>
              <a:t>HARINERA DE TARDIENTA S.A.</a:t>
            </a:r>
          </a:p>
          <a:p>
            <a:pPr algn="l"/>
            <a:r>
              <a:rPr lang="es-ES" sz="3400" dirty="0">
                <a:solidFill>
                  <a:schemeClr val="bg1"/>
                </a:solidFill>
              </a:rPr>
              <a:t>CENTRO DE INVESTIGACION Y TECNOLOGICO AGROALIMENTARIO (CITA)</a:t>
            </a:r>
          </a:p>
          <a:p>
            <a:pPr algn="l"/>
            <a:r>
              <a:rPr lang="es-ES" sz="3400" dirty="0">
                <a:solidFill>
                  <a:schemeClr val="bg1"/>
                </a:solidFill>
              </a:rPr>
              <a:t>CENTRO DE TRANSFERENCIA AGROALIMENTARIA</a:t>
            </a:r>
          </a:p>
          <a:p>
            <a:pPr algn="l"/>
            <a:endParaRPr lang="es-ES" sz="2000" dirty="0"/>
          </a:p>
          <a:p>
            <a:pPr algn="l"/>
            <a:endParaRPr lang="es-ES" sz="2000" dirty="0"/>
          </a:p>
        </p:txBody>
      </p:sp>
      <p:sp>
        <p:nvSpPr>
          <p:cNvPr id="11"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31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texto, mapa, juguete&#10;&#10;Descripción generada con confianza muy alta">
            <a:extLst>
              <a:ext uri="{FF2B5EF4-FFF2-40B4-BE49-F238E27FC236}">
                <a16:creationId xmlns:a16="http://schemas.microsoft.com/office/drawing/2014/main" id="{E3A54C42-F9C9-42BF-93D7-7E2A0D58C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594"/>
          <a:stretch/>
        </p:blipFill>
        <p:spPr>
          <a:xfrm>
            <a:off x="9560495" y="0"/>
            <a:ext cx="2513113" cy="5931336"/>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13"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descr="Imagen que contiene imágenes prediseñadas&#10;&#10;Descripción generada con confianza alta">
            <a:extLst>
              <a:ext uri="{FF2B5EF4-FFF2-40B4-BE49-F238E27FC236}">
                <a16:creationId xmlns:a16="http://schemas.microsoft.com/office/drawing/2014/main" id="{7B28A84C-DE90-44F3-823A-3BF8FF953A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43" t="-4546" r="38585" b="34092"/>
          <a:stretch/>
        </p:blipFill>
        <p:spPr>
          <a:xfrm>
            <a:off x="7071954" y="3527513"/>
            <a:ext cx="2388078" cy="3212263"/>
          </a:xfrm>
          <a:prstGeom prst="rect">
            <a:avLst/>
          </a:prstGeom>
        </p:spPr>
      </p:pic>
      <p:sp>
        <p:nvSpPr>
          <p:cNvPr id="7" name="CuadroTexto 6">
            <a:extLst>
              <a:ext uri="{FF2B5EF4-FFF2-40B4-BE49-F238E27FC236}">
                <a16:creationId xmlns:a16="http://schemas.microsoft.com/office/drawing/2014/main" id="{F08FE41E-6D96-446C-976C-CD81972183FF}"/>
              </a:ext>
            </a:extLst>
          </p:cNvPr>
          <p:cNvSpPr txBox="1"/>
          <p:nvPr/>
        </p:nvSpPr>
        <p:spPr>
          <a:xfrm>
            <a:off x="10452100" y="6370444"/>
            <a:ext cx="1739900" cy="369332"/>
          </a:xfrm>
          <a:prstGeom prst="rect">
            <a:avLst/>
          </a:prstGeom>
          <a:noFill/>
        </p:spPr>
        <p:txBody>
          <a:bodyPr wrap="square" rtlCol="0">
            <a:spAutoFit/>
          </a:bodyPr>
          <a:lstStyle/>
          <a:p>
            <a:r>
              <a:rPr lang="es-ES" b="1" dirty="0"/>
              <a:t>GCP2017001800</a:t>
            </a:r>
            <a:endParaRPr lang="es-ES" dirty="0"/>
          </a:p>
        </p:txBody>
      </p:sp>
    </p:spTree>
    <p:extLst>
      <p:ext uri="{BB962C8B-B14F-4D97-AF65-F5344CB8AC3E}">
        <p14:creationId xmlns:p14="http://schemas.microsoft.com/office/powerpoint/2010/main" val="180722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10</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81377" y="255224"/>
            <a:ext cx="5876026" cy="738664"/>
          </a:xfrm>
          <a:prstGeom prst="rect">
            <a:avLst/>
          </a:prstGeom>
          <a:noFill/>
        </p:spPr>
        <p:txBody>
          <a:bodyPr wrap="square" rtlCol="0">
            <a:spAutoFit/>
          </a:bodyPr>
          <a:lstStyle/>
          <a:p>
            <a:pPr algn="ctr"/>
            <a:r>
              <a:rPr lang="es-ES" sz="2400" b="1" u="sng" dirty="0"/>
              <a:t>EVOLUCION DEL ENSAYO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7" name="CuadroTexto 6">
            <a:extLst>
              <a:ext uri="{FF2B5EF4-FFF2-40B4-BE49-F238E27FC236}">
                <a16:creationId xmlns:a16="http://schemas.microsoft.com/office/drawing/2014/main" id="{DC462029-1976-427C-963D-CBA88C9E521C}"/>
              </a:ext>
            </a:extLst>
          </p:cNvPr>
          <p:cNvSpPr txBox="1"/>
          <p:nvPr/>
        </p:nvSpPr>
        <p:spPr>
          <a:xfrm>
            <a:off x="480786" y="1028150"/>
            <a:ext cx="10883900" cy="553998"/>
          </a:xfrm>
          <a:prstGeom prst="rect">
            <a:avLst/>
          </a:prstGeom>
          <a:noFill/>
        </p:spPr>
        <p:txBody>
          <a:bodyPr wrap="square" rtlCol="0">
            <a:spAutoFit/>
          </a:bodyPr>
          <a:lstStyle/>
          <a:p>
            <a:pPr indent="360363"/>
            <a:r>
              <a:rPr lang="es-ES" sz="1500" dirty="0"/>
              <a:t>El ensayo se desarrolló de forma normal en cuanto a que se establecieron los tratamientos tal como se había previsto. Los tratamientos de fertilizante pudieron seguir la pauta prevista.</a:t>
            </a:r>
          </a:p>
        </p:txBody>
      </p:sp>
      <p:graphicFrame>
        <p:nvGraphicFramePr>
          <p:cNvPr id="9" name="Tabla 8">
            <a:extLst>
              <a:ext uri="{FF2B5EF4-FFF2-40B4-BE49-F238E27FC236}">
                <a16:creationId xmlns:a16="http://schemas.microsoft.com/office/drawing/2014/main" id="{D464BCDE-C28B-4228-814C-B5407662BA64}"/>
              </a:ext>
            </a:extLst>
          </p:cNvPr>
          <p:cNvGraphicFramePr>
            <a:graphicFrameLocks noGrp="1"/>
          </p:cNvGraphicFramePr>
          <p:nvPr>
            <p:extLst>
              <p:ext uri="{D42A27DB-BD31-4B8C-83A1-F6EECF244321}">
                <p14:modId xmlns:p14="http://schemas.microsoft.com/office/powerpoint/2010/main" val="834226811"/>
              </p:ext>
            </p:extLst>
          </p:nvPr>
        </p:nvGraphicFramePr>
        <p:xfrm>
          <a:off x="1720851" y="1733966"/>
          <a:ext cx="8369298" cy="2554057"/>
        </p:xfrm>
        <a:graphic>
          <a:graphicData uri="http://schemas.openxmlformats.org/drawingml/2006/table">
            <a:tbl>
              <a:tblPr firstRow="1" firstCol="1" bandRow="1"/>
              <a:tblGrid>
                <a:gridCol w="1406525">
                  <a:extLst>
                    <a:ext uri="{9D8B030D-6E8A-4147-A177-3AD203B41FA5}">
                      <a16:colId xmlns:a16="http://schemas.microsoft.com/office/drawing/2014/main" val="1843042904"/>
                    </a:ext>
                  </a:extLst>
                </a:gridCol>
                <a:gridCol w="1383241">
                  <a:extLst>
                    <a:ext uri="{9D8B030D-6E8A-4147-A177-3AD203B41FA5}">
                      <a16:colId xmlns:a16="http://schemas.microsoft.com/office/drawing/2014/main" val="3471796552"/>
                    </a:ext>
                  </a:extLst>
                </a:gridCol>
                <a:gridCol w="1394883">
                  <a:extLst>
                    <a:ext uri="{9D8B030D-6E8A-4147-A177-3AD203B41FA5}">
                      <a16:colId xmlns:a16="http://schemas.microsoft.com/office/drawing/2014/main" val="1102206692"/>
                    </a:ext>
                  </a:extLst>
                </a:gridCol>
                <a:gridCol w="1394883">
                  <a:extLst>
                    <a:ext uri="{9D8B030D-6E8A-4147-A177-3AD203B41FA5}">
                      <a16:colId xmlns:a16="http://schemas.microsoft.com/office/drawing/2014/main" val="3151492971"/>
                    </a:ext>
                  </a:extLst>
                </a:gridCol>
                <a:gridCol w="1394883">
                  <a:extLst>
                    <a:ext uri="{9D8B030D-6E8A-4147-A177-3AD203B41FA5}">
                      <a16:colId xmlns:a16="http://schemas.microsoft.com/office/drawing/2014/main" val="1983547899"/>
                    </a:ext>
                  </a:extLst>
                </a:gridCol>
                <a:gridCol w="1394883">
                  <a:extLst>
                    <a:ext uri="{9D8B030D-6E8A-4147-A177-3AD203B41FA5}">
                      <a16:colId xmlns:a16="http://schemas.microsoft.com/office/drawing/2014/main" val="3188398110"/>
                    </a:ext>
                  </a:extLst>
                </a:gridCol>
              </a:tblGrid>
              <a:tr h="461040">
                <a:tc>
                  <a:txBody>
                    <a:bodyPr/>
                    <a:lstStyle/>
                    <a:p>
                      <a:pPr marL="457200">
                        <a:lnSpc>
                          <a:spcPct val="115000"/>
                        </a:lnSpc>
                        <a:spcAft>
                          <a:spcPts val="0"/>
                        </a:spcAft>
                      </a:pPr>
                      <a:r>
                        <a:rPr lang="es-ES"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s-ES" sz="14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ETo-acum</a:t>
                      </a:r>
                      <a:r>
                        <a:rPr lang="es-ES"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es-ES"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(mm)</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s-ES" sz="14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ETc-acum</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es-ES"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(mm)</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s-ES" sz="14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Pluv-acum</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es-ES"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(mm)</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s-ES"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Tmed</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es-ES"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(ºC)</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s-ES"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V. viento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es-ES"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953096"/>
                  </a:ext>
                </a:extLst>
              </a:tr>
              <a:tr h="345781">
                <a:tc>
                  <a:txBody>
                    <a:bodyPr/>
                    <a:lstStyle/>
                    <a:p>
                      <a:pPr marL="457200">
                        <a:lnSpc>
                          <a:spcPct val="115000"/>
                        </a:lnSpc>
                        <a:spcAft>
                          <a:spcPts val="0"/>
                        </a:spcAft>
                      </a:pPr>
                      <a:r>
                        <a:rPr lang="es-E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Noviembre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4.2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0.2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3.8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2.3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00101592"/>
                  </a:ext>
                </a:extLst>
              </a:tr>
              <a:tr h="230518">
                <a:tc>
                  <a:txBody>
                    <a:bodyPr/>
                    <a:lstStyle/>
                    <a:p>
                      <a:pPr marL="457200">
                        <a:lnSpc>
                          <a:spcPct val="115000"/>
                        </a:lnSpc>
                        <a:spcAft>
                          <a:spcPts val="0"/>
                        </a:spcAft>
                      </a:pPr>
                      <a:r>
                        <a:rPr lang="es-ES" sz="1400">
                          <a:solidFill>
                            <a:srgbClr val="000000"/>
                          </a:solidFill>
                          <a:effectLst/>
                          <a:latin typeface="Calibri" panose="020F0502020204030204" pitchFamily="34" charset="0"/>
                          <a:ea typeface="Calibri" panose="020F0502020204030204" pitchFamily="34" charset="0"/>
                          <a:cs typeface="Arial" panose="020B0604020202020204" pitchFamily="34" charset="0"/>
                        </a:rPr>
                        <a:t>Diciembre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30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18.4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17.2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5.1</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2.8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364450381"/>
                  </a:ext>
                </a:extLst>
              </a:tr>
              <a:tr h="230518">
                <a:tc>
                  <a:txBody>
                    <a:bodyPr/>
                    <a:lstStyle/>
                    <a:p>
                      <a:pPr marL="457200">
                        <a:lnSpc>
                          <a:spcPct val="115000"/>
                        </a:lnSpc>
                        <a:spcAft>
                          <a:spcPts val="0"/>
                        </a:spcAft>
                      </a:pPr>
                      <a:r>
                        <a:rPr lang="es-ES" sz="1400">
                          <a:solidFill>
                            <a:srgbClr val="000000"/>
                          </a:solidFill>
                          <a:effectLst/>
                          <a:latin typeface="Calibri" panose="020F0502020204030204" pitchFamily="34" charset="0"/>
                          <a:ea typeface="Calibri" panose="020F0502020204030204" pitchFamily="34" charset="0"/>
                          <a:cs typeface="Arial" panose="020B0604020202020204" pitchFamily="34" charset="0"/>
                        </a:rPr>
                        <a:t>Enero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27.9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16.9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64.4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6.8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2.4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562702811"/>
                  </a:ext>
                </a:extLst>
              </a:tr>
              <a:tr h="230518">
                <a:tc>
                  <a:txBody>
                    <a:bodyPr/>
                    <a:lstStyle/>
                    <a:p>
                      <a:pPr marL="457200">
                        <a:lnSpc>
                          <a:spcPct val="115000"/>
                        </a:lnSpc>
                        <a:spcAft>
                          <a:spcPts val="0"/>
                        </a:spcAft>
                      </a:pPr>
                      <a:r>
                        <a:rPr lang="es-ES" sz="1400">
                          <a:solidFill>
                            <a:srgbClr val="000000"/>
                          </a:solidFill>
                          <a:effectLst/>
                          <a:latin typeface="Calibri" panose="020F0502020204030204" pitchFamily="34" charset="0"/>
                          <a:ea typeface="Calibri" panose="020F0502020204030204" pitchFamily="34" charset="0"/>
                          <a:cs typeface="Arial" panose="020B0604020202020204" pitchFamily="34" charset="0"/>
                        </a:rPr>
                        <a:t>Febrero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47.9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28.3</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39.9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5.2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3.9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503507253"/>
                  </a:ext>
                </a:extLst>
              </a:tr>
              <a:tr h="230518">
                <a:tc>
                  <a:txBody>
                    <a:bodyPr/>
                    <a:lstStyle/>
                    <a:p>
                      <a:pPr marL="457200">
                        <a:lnSpc>
                          <a:spcPct val="115000"/>
                        </a:lnSpc>
                        <a:spcAft>
                          <a:spcPts val="0"/>
                        </a:spcAft>
                      </a:pPr>
                      <a:r>
                        <a:rPr lang="es-ES" sz="1400">
                          <a:solidFill>
                            <a:srgbClr val="000000"/>
                          </a:solidFill>
                          <a:effectLst/>
                          <a:latin typeface="Calibri" panose="020F0502020204030204" pitchFamily="34" charset="0"/>
                          <a:ea typeface="Calibri" panose="020F0502020204030204" pitchFamily="34" charset="0"/>
                          <a:cs typeface="Arial" panose="020B0604020202020204" pitchFamily="34" charset="0"/>
                        </a:rPr>
                        <a:t>Marzo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69.1</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58.2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83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8.5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3.4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511037328"/>
                  </a:ext>
                </a:extLst>
              </a:tr>
              <a:tr h="220402">
                <a:tc>
                  <a:txBody>
                    <a:bodyPr/>
                    <a:lstStyle/>
                    <a:p>
                      <a:pPr marL="457200">
                        <a:lnSpc>
                          <a:spcPct val="115000"/>
                        </a:lnSpc>
                        <a:spcAft>
                          <a:spcPts val="0"/>
                        </a:spcAft>
                      </a:pPr>
                      <a:r>
                        <a:rPr lang="es-ES" sz="1400">
                          <a:solidFill>
                            <a:srgbClr val="000000"/>
                          </a:solidFill>
                          <a:effectLst/>
                          <a:latin typeface="Calibri" panose="020F0502020204030204" pitchFamily="34" charset="0"/>
                          <a:ea typeface="Calibri" panose="020F0502020204030204" pitchFamily="34" charset="0"/>
                          <a:cs typeface="Arial" panose="020B0604020202020204" pitchFamily="34" charset="0"/>
                        </a:rPr>
                        <a:t>Abril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96.6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106.4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173.9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12.8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2.6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719731584"/>
                  </a:ext>
                </a:extLst>
              </a:tr>
              <a:tr h="220402">
                <a:tc>
                  <a:txBody>
                    <a:bodyPr/>
                    <a:lstStyle/>
                    <a:p>
                      <a:pPr marL="457200">
                        <a:lnSpc>
                          <a:spcPct val="115000"/>
                        </a:lnSpc>
                        <a:spcAft>
                          <a:spcPts val="0"/>
                        </a:spcAft>
                      </a:pPr>
                      <a:r>
                        <a:rPr lang="es-ES" sz="1400">
                          <a:solidFill>
                            <a:srgbClr val="000000"/>
                          </a:solidFill>
                          <a:effectLst/>
                          <a:latin typeface="Calibri" panose="020F0502020204030204" pitchFamily="34" charset="0"/>
                          <a:ea typeface="Calibri" panose="020F0502020204030204" pitchFamily="34" charset="0"/>
                          <a:cs typeface="Arial" panose="020B0604020202020204" pitchFamily="34" charset="0"/>
                        </a:rPr>
                        <a:t>Mayo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136.6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a:effectLst/>
                          <a:latin typeface="Arial" panose="020B0604020202020204" pitchFamily="34" charset="0"/>
                          <a:ea typeface="Calibri" panose="020F0502020204030204" pitchFamily="34" charset="0"/>
                          <a:cs typeface="Times New Roman" panose="02020603050405020304" pitchFamily="18" charset="0"/>
                        </a:rPr>
                        <a:t>149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54.6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15.8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3.2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301164942"/>
                  </a:ext>
                </a:extLst>
              </a:tr>
              <a:tr h="230518">
                <a:tc>
                  <a:txBody>
                    <a:bodyPr/>
                    <a:lstStyle/>
                    <a:p>
                      <a:pPr marL="457200">
                        <a:lnSpc>
                          <a:spcPct val="115000"/>
                        </a:lnSpc>
                        <a:spcAft>
                          <a:spcPts val="0"/>
                        </a:spcAft>
                      </a:pPr>
                      <a:r>
                        <a:rPr lang="es-ES" sz="1400" i="1">
                          <a:solidFill>
                            <a:srgbClr val="000000"/>
                          </a:solidFill>
                          <a:effectLst/>
                          <a:latin typeface="Calibri" panose="020F0502020204030204" pitchFamily="34" charset="0"/>
                          <a:ea typeface="Calibri" panose="020F0502020204030204" pitchFamily="34" charset="0"/>
                          <a:cs typeface="Arial" panose="020B0604020202020204" pitchFamily="34" charset="0"/>
                        </a:rPr>
                        <a:t>Total: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i="1">
                          <a:effectLst/>
                          <a:latin typeface="Arial" panose="020B0604020202020204" pitchFamily="34" charset="0"/>
                          <a:ea typeface="Calibri" panose="020F0502020204030204" pitchFamily="34" charset="0"/>
                          <a:cs typeface="Times New Roman" panose="02020603050405020304" pitchFamily="18" charset="0"/>
                        </a:rPr>
                        <a:t>412.3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i="1">
                          <a:effectLst/>
                          <a:latin typeface="Arial" panose="020B0604020202020204" pitchFamily="34" charset="0"/>
                          <a:ea typeface="Calibri" panose="020F0502020204030204" pitchFamily="34" charset="0"/>
                          <a:cs typeface="Times New Roman" panose="02020603050405020304" pitchFamily="18" charset="0"/>
                        </a:rPr>
                        <a:t>377.2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i="1">
                          <a:effectLst/>
                          <a:latin typeface="Arial" panose="020B0604020202020204" pitchFamily="34" charset="0"/>
                          <a:ea typeface="Calibri" panose="020F0502020204030204" pitchFamily="34" charset="0"/>
                          <a:cs typeface="Times New Roman" panose="02020603050405020304" pitchFamily="18" charset="0"/>
                        </a:rPr>
                        <a:t>433.2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769892"/>
                  </a:ext>
                </a:extLst>
              </a:tr>
            </a:tbl>
          </a:graphicData>
        </a:graphic>
      </p:graphicFrame>
      <p:sp>
        <p:nvSpPr>
          <p:cNvPr id="11" name="CuadroTexto 10">
            <a:extLst>
              <a:ext uri="{FF2B5EF4-FFF2-40B4-BE49-F238E27FC236}">
                <a16:creationId xmlns:a16="http://schemas.microsoft.com/office/drawing/2014/main" id="{7320FCC6-F803-4CEF-8AB2-09E0B5D6E566}"/>
              </a:ext>
            </a:extLst>
          </p:cNvPr>
          <p:cNvSpPr txBox="1"/>
          <p:nvPr/>
        </p:nvSpPr>
        <p:spPr>
          <a:xfrm>
            <a:off x="2784473" y="4366292"/>
            <a:ext cx="7289800" cy="430887"/>
          </a:xfrm>
          <a:prstGeom prst="rect">
            <a:avLst/>
          </a:prstGeom>
          <a:noFill/>
        </p:spPr>
        <p:txBody>
          <a:bodyPr wrap="square" rtlCol="0">
            <a:spAutoFit/>
          </a:bodyPr>
          <a:lstStyle/>
          <a:p>
            <a:r>
              <a:rPr lang="es-ES" sz="1100" dirty="0"/>
              <a:t>Valores meteorológicos medidos en la estación de Ejea de los Caballeros (Red SIAR, SARGA) durante el ensayo 2017-2018.</a:t>
            </a:r>
          </a:p>
          <a:p>
            <a:endParaRPr lang="es-ES" sz="1100" dirty="0"/>
          </a:p>
        </p:txBody>
      </p:sp>
      <p:sp>
        <p:nvSpPr>
          <p:cNvPr id="12" name="CuadroTexto 11">
            <a:extLst>
              <a:ext uri="{FF2B5EF4-FFF2-40B4-BE49-F238E27FC236}">
                <a16:creationId xmlns:a16="http://schemas.microsoft.com/office/drawing/2014/main" id="{A418A470-0CF6-4A7D-9AF1-CED169D39537}"/>
              </a:ext>
            </a:extLst>
          </p:cNvPr>
          <p:cNvSpPr txBox="1"/>
          <p:nvPr/>
        </p:nvSpPr>
        <p:spPr>
          <a:xfrm>
            <a:off x="1104900" y="4865704"/>
            <a:ext cx="9220200" cy="784830"/>
          </a:xfrm>
          <a:prstGeom prst="rect">
            <a:avLst/>
          </a:prstGeom>
          <a:noFill/>
        </p:spPr>
        <p:txBody>
          <a:bodyPr wrap="square" rtlCol="0">
            <a:spAutoFit/>
          </a:bodyPr>
          <a:lstStyle/>
          <a:p>
            <a:pPr algn="just"/>
            <a:r>
              <a:rPr lang="es-ES" sz="1500" dirty="0"/>
              <a:t>El calendario de riegos se estableció de acuerdo a unas fechas previstas para los distintos valores de Kc, utilizando la metodología de la FAO, de forma similar a como se puede obtener utilizando la página web de la oficina del regante (</a:t>
            </a:r>
            <a:r>
              <a:rPr lang="es-ES" sz="1500" u="sng" dirty="0">
                <a:hlinkClick r:id="rId3"/>
              </a:rPr>
              <a:t>http://aplicaciones.aragon.es/oresa/</a:t>
            </a:r>
            <a:r>
              <a:rPr lang="es-ES" sz="1500" dirty="0"/>
              <a:t>). </a:t>
            </a:r>
          </a:p>
        </p:txBody>
      </p:sp>
    </p:spTree>
    <p:extLst>
      <p:ext uri="{BB962C8B-B14F-4D97-AF65-F5344CB8AC3E}">
        <p14:creationId xmlns:p14="http://schemas.microsoft.com/office/powerpoint/2010/main" val="2024341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11</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3336984" y="136525"/>
            <a:ext cx="5397499" cy="738664"/>
          </a:xfrm>
          <a:prstGeom prst="rect">
            <a:avLst/>
          </a:prstGeom>
          <a:noFill/>
        </p:spPr>
        <p:txBody>
          <a:bodyPr wrap="square" rtlCol="0">
            <a:spAutoFit/>
          </a:bodyPr>
          <a:lstStyle/>
          <a:p>
            <a:pPr algn="ctr"/>
            <a:r>
              <a:rPr lang="es-ES" sz="2400" b="1" u="sng" dirty="0"/>
              <a:t>EVOLUCION DEL ENSAYO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graphicFrame>
        <p:nvGraphicFramePr>
          <p:cNvPr id="10" name="Gráfico 9">
            <a:extLst>
              <a:ext uri="{FF2B5EF4-FFF2-40B4-BE49-F238E27FC236}">
                <a16:creationId xmlns:a16="http://schemas.microsoft.com/office/drawing/2014/main" id="{E1CDE433-A564-4777-8E8E-0F57E955E69B}"/>
              </a:ext>
            </a:extLst>
          </p:cNvPr>
          <p:cNvGraphicFramePr/>
          <p:nvPr>
            <p:extLst>
              <p:ext uri="{D42A27DB-BD31-4B8C-83A1-F6EECF244321}">
                <p14:modId xmlns:p14="http://schemas.microsoft.com/office/powerpoint/2010/main" val="1330959522"/>
              </p:ext>
            </p:extLst>
          </p:nvPr>
        </p:nvGraphicFramePr>
        <p:xfrm>
          <a:off x="232229" y="1079507"/>
          <a:ext cx="7112001"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A83F7880-6B9D-4C56-B4B4-63395EA2D568}"/>
              </a:ext>
            </a:extLst>
          </p:cNvPr>
          <p:cNvSpPr txBox="1"/>
          <p:nvPr/>
        </p:nvSpPr>
        <p:spPr>
          <a:xfrm>
            <a:off x="1089479" y="5455327"/>
            <a:ext cx="5397500" cy="461665"/>
          </a:xfrm>
          <a:prstGeom prst="rect">
            <a:avLst/>
          </a:prstGeom>
          <a:noFill/>
        </p:spPr>
        <p:txBody>
          <a:bodyPr wrap="square" rtlCol="0">
            <a:spAutoFit/>
          </a:bodyPr>
          <a:lstStyle/>
          <a:p>
            <a:r>
              <a:rPr lang="es-ES" sz="1200" dirty="0"/>
              <a:t>Evolución del índice de vegetación NDVI  y del coeficiente de cultivo (Kc) utilizado para el cálculo de las necesidades hídricas del cultivo de trigo duro.</a:t>
            </a:r>
          </a:p>
        </p:txBody>
      </p:sp>
      <p:sp>
        <p:nvSpPr>
          <p:cNvPr id="8" name="CuadroTexto 7">
            <a:extLst>
              <a:ext uri="{FF2B5EF4-FFF2-40B4-BE49-F238E27FC236}">
                <a16:creationId xmlns:a16="http://schemas.microsoft.com/office/drawing/2014/main" id="{E1BF3F88-19B1-4412-8D70-D8FD21CB4CF7}"/>
              </a:ext>
            </a:extLst>
          </p:cNvPr>
          <p:cNvSpPr txBox="1"/>
          <p:nvPr/>
        </p:nvSpPr>
        <p:spPr>
          <a:xfrm>
            <a:off x="7344230" y="1651820"/>
            <a:ext cx="4403270" cy="2862322"/>
          </a:xfrm>
          <a:prstGeom prst="rect">
            <a:avLst/>
          </a:prstGeom>
          <a:noFill/>
        </p:spPr>
        <p:txBody>
          <a:bodyPr wrap="square" rtlCol="0">
            <a:spAutoFit/>
          </a:bodyPr>
          <a:lstStyle/>
          <a:p>
            <a:pPr indent="360363" algn="just"/>
            <a:r>
              <a:rPr lang="es-ES" dirty="0"/>
              <a:t>Este gráfico muestra la curva de valores de Kc utilizados y la evolución del valor medio de la parcela del índice de vegetación NDVI obtenido a partir de imágenes públicas del satélite SENTINEL-2.</a:t>
            </a:r>
          </a:p>
          <a:p>
            <a:pPr indent="269875" algn="just"/>
            <a:r>
              <a:rPr lang="es-ES" dirty="0"/>
              <a:t> En la misma se observa que en general la curva de Kc utilizada siguió de forma bastante aceptable la evolución del NDVI, que es un índice muy asociado a la biomasa aérea vegetal</a:t>
            </a:r>
          </a:p>
        </p:txBody>
      </p:sp>
    </p:spTree>
    <p:extLst>
      <p:ext uri="{BB962C8B-B14F-4D97-AF65-F5344CB8AC3E}">
        <p14:creationId xmlns:p14="http://schemas.microsoft.com/office/powerpoint/2010/main" val="2325423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12</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3124199" y="270815"/>
            <a:ext cx="5720751" cy="738664"/>
          </a:xfrm>
          <a:prstGeom prst="rect">
            <a:avLst/>
          </a:prstGeom>
          <a:noFill/>
        </p:spPr>
        <p:txBody>
          <a:bodyPr wrap="square" rtlCol="0">
            <a:spAutoFit/>
          </a:bodyPr>
          <a:lstStyle/>
          <a:p>
            <a:pPr algn="ctr"/>
            <a:r>
              <a:rPr lang="es-ES" sz="2400" b="1" u="sng" dirty="0"/>
              <a:t>EVOLUCION DEL ENSAYO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3" name="CuadroTexto 2">
            <a:extLst>
              <a:ext uri="{FF2B5EF4-FFF2-40B4-BE49-F238E27FC236}">
                <a16:creationId xmlns:a16="http://schemas.microsoft.com/office/drawing/2014/main" id="{A83F7880-6B9D-4C56-B4B4-63395EA2D568}"/>
              </a:ext>
            </a:extLst>
          </p:cNvPr>
          <p:cNvSpPr txBox="1"/>
          <p:nvPr/>
        </p:nvSpPr>
        <p:spPr>
          <a:xfrm>
            <a:off x="1089479" y="5530201"/>
            <a:ext cx="5397500" cy="461665"/>
          </a:xfrm>
          <a:prstGeom prst="rect">
            <a:avLst/>
          </a:prstGeom>
          <a:noFill/>
        </p:spPr>
        <p:txBody>
          <a:bodyPr wrap="square" rtlCol="0">
            <a:spAutoFit/>
          </a:bodyPr>
          <a:lstStyle/>
          <a:p>
            <a:r>
              <a:rPr lang="es-ES" sz="1200" dirty="0"/>
              <a:t>Cantidad total de agua aplicada (mm, riego + lluvia efectiva) y valor de la evapotranspiración del cultivo estimada por el método de la FAO.</a:t>
            </a:r>
          </a:p>
        </p:txBody>
      </p:sp>
      <p:pic>
        <p:nvPicPr>
          <p:cNvPr id="9" name="Imagen 8">
            <a:extLst>
              <a:ext uri="{FF2B5EF4-FFF2-40B4-BE49-F238E27FC236}">
                <a16:creationId xmlns:a16="http://schemas.microsoft.com/office/drawing/2014/main" id="{FE012A0D-816D-443B-B26B-DCF8BD8B0800}"/>
              </a:ext>
            </a:extLst>
          </p:cNvPr>
          <p:cNvPicPr/>
          <p:nvPr/>
        </p:nvPicPr>
        <p:blipFill rotWithShape="1">
          <a:blip r:embed="rId3">
            <a:extLst>
              <a:ext uri="{28A0092B-C50C-407E-A947-70E740481C1C}">
                <a14:useLocalDpi xmlns:a14="http://schemas.microsoft.com/office/drawing/2010/main" val="0"/>
              </a:ext>
            </a:extLst>
          </a:blip>
          <a:srcRect l="10593" r="4666" b="4425"/>
          <a:stretch/>
        </p:blipFill>
        <p:spPr bwMode="auto">
          <a:xfrm>
            <a:off x="721178" y="1096965"/>
            <a:ext cx="5959021" cy="4433235"/>
          </a:xfrm>
          <a:prstGeom prst="rect">
            <a:avLst/>
          </a:prstGeom>
          <a:noFill/>
          <a:ln>
            <a:noFill/>
          </a:ln>
        </p:spPr>
      </p:pic>
      <p:sp>
        <p:nvSpPr>
          <p:cNvPr id="7" name="CuadroTexto 6">
            <a:extLst>
              <a:ext uri="{FF2B5EF4-FFF2-40B4-BE49-F238E27FC236}">
                <a16:creationId xmlns:a16="http://schemas.microsoft.com/office/drawing/2014/main" id="{211ED101-8CAF-4157-AB8D-6AC5D9DD4130}"/>
              </a:ext>
            </a:extLst>
          </p:cNvPr>
          <p:cNvSpPr txBox="1"/>
          <p:nvPr/>
        </p:nvSpPr>
        <p:spPr>
          <a:xfrm>
            <a:off x="6855280" y="1137484"/>
            <a:ext cx="4828720" cy="4016484"/>
          </a:xfrm>
          <a:prstGeom prst="rect">
            <a:avLst/>
          </a:prstGeom>
          <a:noFill/>
        </p:spPr>
        <p:txBody>
          <a:bodyPr wrap="square" rtlCol="0">
            <a:spAutoFit/>
          </a:bodyPr>
          <a:lstStyle/>
          <a:p>
            <a:pPr indent="269875" algn="just"/>
            <a:r>
              <a:rPr lang="es-ES" sz="1500" dirty="0"/>
              <a:t>Debido a las numerosas lluvias entre enero y mayo, muy por encima de los valores habituales para la ubicación del ensayo, provocaron que las diferencias entre las dosis de riego de los tratamientos que se deseaban establecer fueran pequeñas o inexistentes.</a:t>
            </a:r>
          </a:p>
          <a:p>
            <a:pPr indent="360363" algn="just"/>
            <a:r>
              <a:rPr lang="es-ES" sz="1500" dirty="0"/>
              <a:t>Así, debido a que no fue necesario aplicar agua prácticamente durante marzo y abril, las dosis recibidas en los tratamientos de riego R1 y R2 fueron idénticas.</a:t>
            </a:r>
          </a:p>
          <a:p>
            <a:pPr indent="360363" algn="just"/>
            <a:r>
              <a:rPr lang="es-ES" sz="1500" dirty="0"/>
              <a:t> Asimismo, el tratamiento R3, en el que se pretendía reducir el agua de riego al final de la campaña (R3), se diferenció muy poco de los otros 2 tratamientos.</a:t>
            </a:r>
          </a:p>
          <a:p>
            <a:pPr indent="360363" algn="just"/>
            <a:r>
              <a:rPr lang="es-ES" sz="1500" dirty="0"/>
              <a:t>Así, la dosis total de riego más lluvia fue de 526 mmm para los tratamientos R1 y R2, y de 487 para el tratamiento R3, suponiendo únicamente una reducción del 7,4%. Es posible que esta reducción no fuera suficiente para provocar un efecto importante del tratamiento R3 comparado con los otros tratamientos de riego.</a:t>
            </a:r>
          </a:p>
        </p:txBody>
      </p:sp>
    </p:spTree>
    <p:extLst>
      <p:ext uri="{BB962C8B-B14F-4D97-AF65-F5344CB8AC3E}">
        <p14:creationId xmlns:p14="http://schemas.microsoft.com/office/powerpoint/2010/main" val="336720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13</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417672" y="206075"/>
            <a:ext cx="7356655" cy="738664"/>
          </a:xfrm>
          <a:prstGeom prst="rect">
            <a:avLst/>
          </a:prstGeom>
          <a:noFill/>
        </p:spPr>
        <p:txBody>
          <a:bodyPr wrap="square" rtlCol="0">
            <a:spAutoFit/>
          </a:bodyPr>
          <a:lstStyle/>
          <a:p>
            <a:pPr algn="ctr"/>
            <a:r>
              <a:rPr lang="es-ES" sz="2400" b="1" u="sng" dirty="0"/>
              <a:t>RESULTADOS DE PRODCUCCION DEL GRANO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pic>
        <p:nvPicPr>
          <p:cNvPr id="10" name="Imagen 9" descr="Imagen que contiene hierba, exterior, cielo, objeto de exteriores&#10;&#10;Descripción generada con confianza muy alta">
            <a:extLst>
              <a:ext uri="{FF2B5EF4-FFF2-40B4-BE49-F238E27FC236}">
                <a16:creationId xmlns:a16="http://schemas.microsoft.com/office/drawing/2014/main" id="{C9BFC8B1-4682-42C4-BB26-54B507995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2184400"/>
            <a:ext cx="5012267" cy="3759200"/>
          </a:xfrm>
          <a:prstGeom prst="rect">
            <a:avLst/>
          </a:prstGeom>
        </p:spPr>
      </p:pic>
      <p:pic>
        <p:nvPicPr>
          <p:cNvPr id="12" name="Imagen 11" descr="Imagen que contiene fruta, nuez, comida, semilla comestible&#10;&#10;Descripción generada con confianza muy alta">
            <a:extLst>
              <a:ext uri="{FF2B5EF4-FFF2-40B4-BE49-F238E27FC236}">
                <a16:creationId xmlns:a16="http://schemas.microsoft.com/office/drawing/2014/main" id="{A180727A-41B7-4E54-9C29-E31A5B2AB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8018" y="2093911"/>
            <a:ext cx="2059184" cy="4237625"/>
          </a:xfrm>
          <a:prstGeom prst="rect">
            <a:avLst/>
          </a:prstGeom>
        </p:spPr>
      </p:pic>
      <p:sp>
        <p:nvSpPr>
          <p:cNvPr id="13" name="CuadroTexto 12">
            <a:extLst>
              <a:ext uri="{FF2B5EF4-FFF2-40B4-BE49-F238E27FC236}">
                <a16:creationId xmlns:a16="http://schemas.microsoft.com/office/drawing/2014/main" id="{4A197C0D-4137-47C7-97F9-15F7130AD6A5}"/>
              </a:ext>
            </a:extLst>
          </p:cNvPr>
          <p:cNvSpPr txBox="1"/>
          <p:nvPr/>
        </p:nvSpPr>
        <p:spPr>
          <a:xfrm>
            <a:off x="420007" y="903523"/>
            <a:ext cx="11009086" cy="1200329"/>
          </a:xfrm>
          <a:prstGeom prst="rect">
            <a:avLst/>
          </a:prstGeom>
          <a:noFill/>
        </p:spPr>
        <p:txBody>
          <a:bodyPr wrap="square" rtlCol="0">
            <a:spAutoFit/>
          </a:bodyPr>
          <a:lstStyle/>
          <a:p>
            <a:pPr indent="360363"/>
            <a:r>
              <a:rPr lang="es-ES" dirty="0"/>
              <a:t>Debido a que los tratamientos de riego R1 y R2 recibieron la misma cantidad de agua se han considerado a efectos de comparación estadística como un único tratamiento denominado R1R2, que se comparará con el tratamiento R3 con una ligera reducción de agua recibida en la fase final (a partir del espigado; el 7 de mayo).</a:t>
            </a:r>
          </a:p>
          <a:p>
            <a:endParaRPr lang="es-ES" dirty="0"/>
          </a:p>
        </p:txBody>
      </p:sp>
      <p:sp>
        <p:nvSpPr>
          <p:cNvPr id="14" name="CuadroTexto 13">
            <a:extLst>
              <a:ext uri="{FF2B5EF4-FFF2-40B4-BE49-F238E27FC236}">
                <a16:creationId xmlns:a16="http://schemas.microsoft.com/office/drawing/2014/main" id="{072A2AE4-8B12-4E8C-8613-25BE92F1A276}"/>
              </a:ext>
            </a:extLst>
          </p:cNvPr>
          <p:cNvSpPr txBox="1"/>
          <p:nvPr/>
        </p:nvSpPr>
        <p:spPr>
          <a:xfrm>
            <a:off x="5471917" y="2861365"/>
            <a:ext cx="4356100" cy="1754326"/>
          </a:xfrm>
          <a:prstGeom prst="rect">
            <a:avLst/>
          </a:prstGeom>
          <a:noFill/>
        </p:spPr>
        <p:txBody>
          <a:bodyPr wrap="square" rtlCol="0">
            <a:spAutoFit/>
          </a:bodyPr>
          <a:lstStyle/>
          <a:p>
            <a:pPr indent="360363"/>
            <a:r>
              <a:rPr lang="es-ES" dirty="0"/>
              <a:t>La cosecha se realizó con cosechadora convencional realizándose la pesada de cada parcela elemental con remolque pesador en el mismo campo. En promedio las parcelas tenían una superficie de 283 m2, oscilando entre 127 y 403 m2.</a:t>
            </a:r>
          </a:p>
        </p:txBody>
      </p:sp>
    </p:spTree>
    <p:extLst>
      <p:ext uri="{BB962C8B-B14F-4D97-AF65-F5344CB8AC3E}">
        <p14:creationId xmlns:p14="http://schemas.microsoft.com/office/powerpoint/2010/main" val="629920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14</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219265" y="187088"/>
            <a:ext cx="7753470" cy="738664"/>
          </a:xfrm>
          <a:prstGeom prst="rect">
            <a:avLst/>
          </a:prstGeom>
          <a:noFill/>
        </p:spPr>
        <p:txBody>
          <a:bodyPr wrap="square" rtlCol="0">
            <a:spAutoFit/>
          </a:bodyPr>
          <a:lstStyle/>
          <a:p>
            <a:pPr algn="ctr"/>
            <a:r>
              <a:rPr lang="es-ES" sz="2400" b="1" u="sng" dirty="0"/>
              <a:t>RESULTADOS DE PRODCUCCION DEL GRANO 2017/2018</a:t>
            </a:r>
            <a:endParaRPr lang="es-ES" dirty="0"/>
          </a:p>
          <a:p>
            <a:r>
              <a:rPr lang="es-ES" dirty="0"/>
              <a:t> </a:t>
            </a:r>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graphicFrame>
        <p:nvGraphicFramePr>
          <p:cNvPr id="7" name="Tabla 6">
            <a:extLst>
              <a:ext uri="{FF2B5EF4-FFF2-40B4-BE49-F238E27FC236}">
                <a16:creationId xmlns:a16="http://schemas.microsoft.com/office/drawing/2014/main" id="{E85872BC-3B2A-4924-96D2-9978AD15CD15}"/>
              </a:ext>
            </a:extLst>
          </p:cNvPr>
          <p:cNvGraphicFramePr>
            <a:graphicFrameLocks noGrp="1"/>
          </p:cNvGraphicFramePr>
          <p:nvPr>
            <p:extLst>
              <p:ext uri="{D42A27DB-BD31-4B8C-83A1-F6EECF244321}">
                <p14:modId xmlns:p14="http://schemas.microsoft.com/office/powerpoint/2010/main" val="1731038908"/>
              </p:ext>
            </p:extLst>
          </p:nvPr>
        </p:nvGraphicFramePr>
        <p:xfrm>
          <a:off x="266700" y="745256"/>
          <a:ext cx="4343400" cy="4241292"/>
        </p:xfrm>
        <a:graphic>
          <a:graphicData uri="http://schemas.openxmlformats.org/drawingml/2006/table">
            <a:tbl>
              <a:tblPr firstRow="1" firstCol="1" bandRow="1"/>
              <a:tblGrid>
                <a:gridCol w="2171700">
                  <a:extLst>
                    <a:ext uri="{9D8B030D-6E8A-4147-A177-3AD203B41FA5}">
                      <a16:colId xmlns:a16="http://schemas.microsoft.com/office/drawing/2014/main" val="1683387734"/>
                    </a:ext>
                  </a:extLst>
                </a:gridCol>
                <a:gridCol w="2171700">
                  <a:extLst>
                    <a:ext uri="{9D8B030D-6E8A-4147-A177-3AD203B41FA5}">
                      <a16:colId xmlns:a16="http://schemas.microsoft.com/office/drawing/2014/main" val="200383765"/>
                    </a:ext>
                  </a:extLst>
                </a:gridCol>
              </a:tblGrid>
              <a:tr h="379378">
                <a:tc>
                  <a:txBody>
                    <a:bodyPr/>
                    <a:lstStyle/>
                    <a:p>
                      <a:pPr marL="457200" algn="just">
                        <a:lnSpc>
                          <a:spcPct val="115000"/>
                        </a:lnSpc>
                        <a:spcAft>
                          <a:spcPts val="0"/>
                        </a:spcAft>
                      </a:pPr>
                      <a:r>
                        <a:rPr lang="es-ES" sz="1100" b="1">
                          <a:solidFill>
                            <a:srgbClr val="000000"/>
                          </a:solidFill>
                          <a:effectLst/>
                          <a:latin typeface="Calibri" panose="020F0502020204030204" pitchFamily="34" charset="0"/>
                          <a:ea typeface="Calibri" panose="020F0502020204030204" pitchFamily="34" charset="0"/>
                          <a:cs typeface="Arial" panose="020B0604020202020204" pitchFamily="34" charset="0"/>
                        </a:rPr>
                        <a:t>Factor</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s-ES" sz="1100" b="1">
                          <a:solidFill>
                            <a:srgbClr val="000000"/>
                          </a:solidFill>
                          <a:effectLst/>
                          <a:latin typeface="Calibri" panose="020F0502020204030204" pitchFamily="34" charset="0"/>
                          <a:ea typeface="Calibri" panose="020F0502020204030204" pitchFamily="34" charset="0"/>
                          <a:cs typeface="Arial" panose="020B0604020202020204" pitchFamily="34" charset="0"/>
                        </a:rPr>
                        <a:t>Producción de grano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es-ES" sz="1100" b="1">
                          <a:solidFill>
                            <a:srgbClr val="000000"/>
                          </a:solidFill>
                          <a:effectLst/>
                          <a:latin typeface="Calibri" panose="020F0502020204030204" pitchFamily="34" charset="0"/>
                          <a:ea typeface="Calibri" panose="020F0502020204030204" pitchFamily="34" charset="0"/>
                          <a:cs typeface="Arial" panose="020B0604020202020204" pitchFamily="34" charset="0"/>
                        </a:rPr>
                        <a:t>(kg/ha)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751593"/>
                  </a:ext>
                </a:extLst>
              </a:tr>
              <a:tr h="189690">
                <a:tc>
                  <a:txBody>
                    <a:bodyPr/>
                    <a:lstStyle/>
                    <a:p>
                      <a:pPr marL="457200" algn="just">
                        <a:lnSpc>
                          <a:spcPct val="115000"/>
                        </a:lnSpc>
                        <a:spcAft>
                          <a:spcPts val="0"/>
                        </a:spcAft>
                      </a:pPr>
                      <a:r>
                        <a:rPr lang="es-ES" sz="1100" b="1" u="sng">
                          <a:solidFill>
                            <a:srgbClr val="000000"/>
                          </a:solidFill>
                          <a:effectLst/>
                          <a:latin typeface="Calibri" panose="020F0502020204030204" pitchFamily="34" charset="0"/>
                          <a:ea typeface="Calibri" panose="020F0502020204030204" pitchFamily="34" charset="0"/>
                          <a:cs typeface="Arial" panose="020B0604020202020204" pitchFamily="34" charset="0"/>
                        </a:rPr>
                        <a:t>Variedad</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92684202"/>
                  </a:ext>
                </a:extLst>
              </a:tr>
              <a:tr h="189690">
                <a:tc>
                  <a:txBody>
                    <a:bodyPr/>
                    <a:lstStyle/>
                    <a:p>
                      <a:pPr marL="457200" algn="r">
                        <a:lnSpc>
                          <a:spcPct val="115000"/>
                        </a:lnSpc>
                        <a:spcAft>
                          <a:spcPts val="0"/>
                        </a:spcAft>
                      </a:pPr>
                      <a:r>
                        <a:rPr lang="es-ES" sz="1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Aventadur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6351 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02812795"/>
                  </a:ext>
                </a:extLst>
              </a:tr>
              <a:tr h="189690">
                <a:tc>
                  <a:txBody>
                    <a:bodyPr/>
                    <a:lstStyle/>
                    <a:p>
                      <a:pPr marL="457200" algn="r">
                        <a:lnSpc>
                          <a:spcPct val="115000"/>
                        </a:lnSpc>
                        <a:spcAft>
                          <a:spcPts val="0"/>
                        </a:spcAft>
                      </a:pPr>
                      <a:r>
                        <a:rPr lang="es-ES" sz="1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Olivadur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6172 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87939804"/>
                  </a:ext>
                </a:extLst>
              </a:tr>
              <a:tr h="189690">
                <a:tc>
                  <a:txBody>
                    <a:bodyPr/>
                    <a:lstStyle/>
                    <a:p>
                      <a:pPr marL="457200" algn="r">
                        <a:lnSpc>
                          <a:spcPct val="115000"/>
                        </a:lnSpc>
                        <a:spcAft>
                          <a:spcPts val="0"/>
                        </a:spcAft>
                      </a:pPr>
                      <a:r>
                        <a:rPr lang="es-ES" sz="1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Sculptur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5570 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26089580"/>
                  </a:ext>
                </a:extLst>
              </a:tr>
              <a:tr h="189690">
                <a:tc>
                  <a:txBody>
                    <a:bodyPr/>
                    <a:lstStyle/>
                    <a:p>
                      <a:pPr marL="457200" algn="just">
                        <a:lnSpc>
                          <a:spcPct val="115000"/>
                        </a:lnSpc>
                        <a:spcAft>
                          <a:spcPts val="0"/>
                        </a:spcAft>
                      </a:pPr>
                      <a:r>
                        <a:rPr lang="es-ES" sz="1100" i="1">
                          <a:solidFill>
                            <a:srgbClr val="000000"/>
                          </a:solidFill>
                          <a:effectLst/>
                          <a:latin typeface="Calibri" panose="020F0502020204030204" pitchFamily="34" charset="0"/>
                          <a:ea typeface="Calibri" panose="020F0502020204030204" pitchFamily="34" charset="0"/>
                          <a:cs typeface="Arial" panose="020B0604020202020204" pitchFamily="34" charset="0"/>
                        </a:rPr>
                        <a:t>Valor de 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i="1">
                          <a:solidFill>
                            <a:srgbClr val="000000"/>
                          </a:solidFill>
                          <a:effectLst/>
                          <a:latin typeface="Calibri" panose="020F0502020204030204" pitchFamily="34" charset="0"/>
                          <a:ea typeface="Calibri" panose="020F0502020204030204" pitchFamily="34" charset="0"/>
                          <a:cs typeface="Arial" panose="020B0604020202020204" pitchFamily="34" charset="0"/>
                        </a:rPr>
                        <a:t>&lt;0.001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00588053"/>
                  </a:ext>
                </a:extLst>
              </a:tr>
              <a:tr h="189690">
                <a:tc>
                  <a:txBody>
                    <a:bodyPr/>
                    <a:lstStyle/>
                    <a:p>
                      <a:pPr marL="457200" algn="just">
                        <a:lnSpc>
                          <a:spcPct val="115000"/>
                        </a:lnSpc>
                        <a:spcAft>
                          <a:spcPts val="0"/>
                        </a:spcAft>
                      </a:pPr>
                      <a:r>
                        <a:rPr lang="es-ES" sz="1100" i="1">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i="1">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03862563"/>
                  </a:ext>
                </a:extLst>
              </a:tr>
              <a:tr h="189690">
                <a:tc>
                  <a:txBody>
                    <a:bodyPr/>
                    <a:lstStyle/>
                    <a:p>
                      <a:pPr marL="457200" algn="just">
                        <a:lnSpc>
                          <a:spcPct val="115000"/>
                        </a:lnSpc>
                        <a:spcAft>
                          <a:spcPts val="0"/>
                        </a:spcAft>
                      </a:pPr>
                      <a:r>
                        <a:rPr lang="es-ES" sz="1100" b="1" u="sng">
                          <a:solidFill>
                            <a:srgbClr val="000000"/>
                          </a:solidFill>
                          <a:effectLst/>
                          <a:latin typeface="Calibri" panose="020F0502020204030204" pitchFamily="34" charset="0"/>
                          <a:ea typeface="Calibri" panose="020F0502020204030204" pitchFamily="34" charset="0"/>
                          <a:cs typeface="Arial" panose="020B0604020202020204" pitchFamily="34" charset="0"/>
                        </a:rPr>
                        <a:t>Riego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01700775"/>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R1R2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5891 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75697888"/>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R3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6170 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42604701"/>
                  </a:ext>
                </a:extLst>
              </a:tr>
              <a:tr h="189690">
                <a:tc>
                  <a:txBody>
                    <a:bodyPr/>
                    <a:lstStyle/>
                    <a:p>
                      <a:pPr marL="457200" algn="just">
                        <a:lnSpc>
                          <a:spcPct val="115000"/>
                        </a:lnSpc>
                        <a:spcAft>
                          <a:spcPts val="0"/>
                        </a:spcAft>
                      </a:pPr>
                      <a:r>
                        <a:rPr lang="es-ES" sz="1100" i="1">
                          <a:solidFill>
                            <a:srgbClr val="000000"/>
                          </a:solidFill>
                          <a:effectLst/>
                          <a:latin typeface="Calibri" panose="020F0502020204030204" pitchFamily="34" charset="0"/>
                          <a:ea typeface="Calibri" panose="020F0502020204030204" pitchFamily="34" charset="0"/>
                          <a:cs typeface="Arial" panose="020B0604020202020204" pitchFamily="34" charset="0"/>
                        </a:rPr>
                        <a:t>Valor de 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i="1">
                          <a:solidFill>
                            <a:srgbClr val="000000"/>
                          </a:solidFill>
                          <a:effectLst/>
                          <a:latin typeface="Calibri" panose="020F0502020204030204" pitchFamily="34" charset="0"/>
                          <a:ea typeface="Calibri" panose="020F0502020204030204" pitchFamily="34" charset="0"/>
                          <a:cs typeface="Arial" panose="020B0604020202020204" pitchFamily="34" charset="0"/>
                        </a:rPr>
                        <a:t>&lt;0.01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22769778"/>
                  </a:ext>
                </a:extLst>
              </a:tr>
              <a:tr h="189690">
                <a:tc>
                  <a:txBody>
                    <a:bodyPr/>
                    <a:lstStyle/>
                    <a:p>
                      <a:pPr marL="457200" algn="just">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834344596"/>
                  </a:ext>
                </a:extLst>
              </a:tr>
              <a:tr h="189690">
                <a:tc>
                  <a:txBody>
                    <a:bodyPr/>
                    <a:lstStyle/>
                    <a:p>
                      <a:pPr marL="457200" algn="just">
                        <a:lnSpc>
                          <a:spcPct val="115000"/>
                        </a:lnSpc>
                        <a:spcAft>
                          <a:spcPts val="0"/>
                        </a:spcAft>
                      </a:pPr>
                      <a:r>
                        <a:rPr lang="es-ES" sz="1100" b="1" u="sng">
                          <a:solidFill>
                            <a:srgbClr val="000000"/>
                          </a:solidFill>
                          <a:effectLst/>
                          <a:latin typeface="Calibri" panose="020F0502020204030204" pitchFamily="34" charset="0"/>
                          <a:ea typeface="Calibri" panose="020F0502020204030204" pitchFamily="34" charset="0"/>
                          <a:cs typeface="Arial" panose="020B0604020202020204" pitchFamily="34" charset="0"/>
                        </a:rPr>
                        <a:t>Fertilizante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553710110"/>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N1: 180-1C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5878 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30808803"/>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N2: 180-2C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6110 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393698052"/>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N3: 150-3C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6104 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50878914"/>
                  </a:ext>
                </a:extLst>
              </a:tr>
              <a:tr h="189690">
                <a:tc>
                  <a:txBody>
                    <a:bodyPr/>
                    <a:lstStyle/>
                    <a:p>
                      <a:pPr marL="457200">
                        <a:lnSpc>
                          <a:spcPct val="115000"/>
                        </a:lnSpc>
                        <a:spcAft>
                          <a:spcPts val="0"/>
                        </a:spcAft>
                      </a:pPr>
                      <a:r>
                        <a:rPr lang="es-ES" sz="1100" i="1">
                          <a:solidFill>
                            <a:srgbClr val="000000"/>
                          </a:solidFill>
                          <a:effectLst/>
                          <a:latin typeface="Calibri" panose="020F0502020204030204" pitchFamily="34" charset="0"/>
                          <a:ea typeface="Calibri" panose="020F0502020204030204" pitchFamily="34" charset="0"/>
                          <a:cs typeface="Arial" panose="020B0604020202020204" pitchFamily="34" charset="0"/>
                        </a:rPr>
                        <a:t>Valor de 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27985032"/>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05475786"/>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Variedad x Riego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NS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05575569"/>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Variedad x Fertilizante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gn="ctr">
                        <a:lnSpc>
                          <a:spcPct val="115000"/>
                        </a:lnSpc>
                        <a:spcAft>
                          <a:spcPts val="0"/>
                        </a:spcAft>
                      </a:pPr>
                      <a:r>
                        <a:rPr lang="es-ES" sz="1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84121696"/>
                  </a:ext>
                </a:extLst>
              </a:tr>
              <a:tr h="189690">
                <a:tc>
                  <a:txBody>
                    <a:bodyPr/>
                    <a:lstStyle/>
                    <a:p>
                      <a:pPr marL="457200" algn="r">
                        <a:lnSpc>
                          <a:spcPct val="115000"/>
                        </a:lnSpc>
                        <a:spcAft>
                          <a:spcPts val="0"/>
                        </a:spcAft>
                      </a:pPr>
                      <a:r>
                        <a:rPr lang="es-ES" sz="1100">
                          <a:solidFill>
                            <a:srgbClr val="000000"/>
                          </a:solidFill>
                          <a:effectLst/>
                          <a:latin typeface="Calibri" panose="020F0502020204030204" pitchFamily="34" charset="0"/>
                          <a:ea typeface="Calibri" panose="020F0502020204030204" pitchFamily="34" charset="0"/>
                          <a:cs typeface="Arial" panose="020B0604020202020204" pitchFamily="34" charset="0"/>
                        </a:rPr>
                        <a:t>Riego x Fertilizante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s-ES" sz="1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&lt;0.01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0969"/>
                  </a:ext>
                </a:extLst>
              </a:tr>
            </a:tbl>
          </a:graphicData>
        </a:graphic>
      </p:graphicFrame>
      <p:sp>
        <p:nvSpPr>
          <p:cNvPr id="8" name="CuadroTexto 7">
            <a:extLst>
              <a:ext uri="{FF2B5EF4-FFF2-40B4-BE49-F238E27FC236}">
                <a16:creationId xmlns:a16="http://schemas.microsoft.com/office/drawing/2014/main" id="{54305A06-771D-45EE-A2A4-50998DA53C9C}"/>
              </a:ext>
            </a:extLst>
          </p:cNvPr>
          <p:cNvSpPr txBox="1"/>
          <p:nvPr/>
        </p:nvSpPr>
        <p:spPr>
          <a:xfrm>
            <a:off x="177800" y="5203813"/>
            <a:ext cx="4343400" cy="1277273"/>
          </a:xfrm>
          <a:prstGeom prst="rect">
            <a:avLst/>
          </a:prstGeom>
          <a:noFill/>
        </p:spPr>
        <p:txBody>
          <a:bodyPr wrap="square" rtlCol="0">
            <a:spAutoFit/>
          </a:bodyPr>
          <a:lstStyle/>
          <a:p>
            <a:r>
              <a:rPr lang="es-ES" sz="1100" dirty="0"/>
              <a:t>Resultado del análisis de varianza de la variable producción de grano (12% humedad). Se han incluido los 3 factores del estudio (Riego: R1R2/R3; Fertilizante: N1: 180 kg N/ha, 1 cobertera mediados ahijado / N2: 180 kg N/ha, 2 coberteras en ahijado y zurrón / N3: 150 kg N/ha, 3 coberteras en ahijado, encañado y zurrón; Variedad: Sculptur, Aventadur, y Olivadur). Medias seguidas por la misma letra no son significativamente diferentes (p&gt;0,05; test de Tukey).</a:t>
            </a:r>
          </a:p>
        </p:txBody>
      </p:sp>
      <p:sp>
        <p:nvSpPr>
          <p:cNvPr id="9" name="CuadroTexto 8">
            <a:extLst>
              <a:ext uri="{FF2B5EF4-FFF2-40B4-BE49-F238E27FC236}">
                <a16:creationId xmlns:a16="http://schemas.microsoft.com/office/drawing/2014/main" id="{E8B5C909-E247-42B6-AA81-1EF35FC4D44B}"/>
              </a:ext>
            </a:extLst>
          </p:cNvPr>
          <p:cNvSpPr txBox="1"/>
          <p:nvPr/>
        </p:nvSpPr>
        <p:spPr>
          <a:xfrm>
            <a:off x="5321300" y="1371995"/>
            <a:ext cx="6032500" cy="3831818"/>
          </a:xfrm>
          <a:prstGeom prst="rect">
            <a:avLst/>
          </a:prstGeom>
          <a:noFill/>
        </p:spPr>
        <p:txBody>
          <a:bodyPr wrap="square" rtlCol="0">
            <a:spAutoFit/>
          </a:bodyPr>
          <a:lstStyle/>
          <a:p>
            <a:pPr indent="269875" algn="just"/>
            <a:r>
              <a:rPr lang="es-ES" sz="1500" dirty="0"/>
              <a:t>El factor con un efecto más significativo sobre el rendimiento de grano ha sido la variedad, observándose un menor rendimiento de la variedad Sculptur comparada con las otras dos variedades ensayada. En promedio Sculptur ha producido 819 y 611 kg/ha menos que las variedades Aventadur y Olivadur, respectivamente. Este resultado contrasta con la hipótesis de partida que presuponía un mayor potencial productivo de la variedad Sculptur. </a:t>
            </a:r>
          </a:p>
          <a:p>
            <a:pPr algn="just"/>
            <a:endParaRPr lang="es-ES" sz="1500" dirty="0"/>
          </a:p>
          <a:p>
            <a:pPr indent="269875" algn="just"/>
            <a:r>
              <a:rPr lang="es-ES" sz="1500" dirty="0"/>
              <a:t>No se ha detectado un efecto significativo del factor fertilizante (dosis y fraccionamiento del N en cobertera), obteniendo producciones prácticamente idénticas en los 3 tratamientos que se han comparado (N1, N2, y N3). Hay que señalar que el tratamiento con la menor dosis de N (N3, 150 kg N/ha) pero mayor fraccionamiento ha obtenido similar rendimiento de grano que los otros 2 tratamientos con mayor dosis (N1 y N2; 180 kg N/ha).</a:t>
            </a:r>
          </a:p>
          <a:p>
            <a:endParaRPr lang="es-ES" dirty="0"/>
          </a:p>
        </p:txBody>
      </p:sp>
    </p:spTree>
    <p:extLst>
      <p:ext uri="{BB962C8B-B14F-4D97-AF65-F5344CB8AC3E}">
        <p14:creationId xmlns:p14="http://schemas.microsoft.com/office/powerpoint/2010/main" val="714518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15</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805795" y="187088"/>
            <a:ext cx="7648755" cy="738664"/>
          </a:xfrm>
          <a:prstGeom prst="rect">
            <a:avLst/>
          </a:prstGeom>
          <a:noFill/>
        </p:spPr>
        <p:txBody>
          <a:bodyPr wrap="square" rtlCol="0">
            <a:spAutoFit/>
          </a:bodyPr>
          <a:lstStyle/>
          <a:p>
            <a:pPr algn="ctr"/>
            <a:r>
              <a:rPr lang="es-ES" sz="2400" b="1" u="sng" dirty="0"/>
              <a:t>EFECTO SOBRE LA CALIDAD DEL GRANO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graphicFrame>
        <p:nvGraphicFramePr>
          <p:cNvPr id="10" name="Objeto 9">
            <a:extLst>
              <a:ext uri="{FF2B5EF4-FFF2-40B4-BE49-F238E27FC236}">
                <a16:creationId xmlns:a16="http://schemas.microsoft.com/office/drawing/2014/main" id="{665391AD-A45F-4DC7-AC87-B8EB7FAA85DB}"/>
              </a:ext>
            </a:extLst>
          </p:cNvPr>
          <p:cNvGraphicFramePr>
            <a:graphicFrameLocks noChangeAspect="1"/>
          </p:cNvGraphicFramePr>
          <p:nvPr>
            <p:extLst>
              <p:ext uri="{D42A27DB-BD31-4B8C-83A1-F6EECF244321}">
                <p14:modId xmlns:p14="http://schemas.microsoft.com/office/powerpoint/2010/main" val="3905765938"/>
              </p:ext>
            </p:extLst>
          </p:nvPr>
        </p:nvGraphicFramePr>
        <p:xfrm>
          <a:off x="170332" y="925752"/>
          <a:ext cx="5269212" cy="4625042"/>
        </p:xfrm>
        <a:graphic>
          <a:graphicData uri="http://schemas.openxmlformats.org/presentationml/2006/ole">
            <mc:AlternateContent xmlns:mc="http://schemas.openxmlformats.org/markup-compatibility/2006">
              <mc:Choice xmlns:v="urn:schemas-microsoft-com:vml" Requires="v">
                <p:oleObj spid="_x0000_s1044" name="Document" r:id="rId5" imgW="5745214" imgH="5248734" progId="Word.Document.12">
                  <p:embed/>
                </p:oleObj>
              </mc:Choice>
              <mc:Fallback>
                <p:oleObj name="Document" r:id="rId5" imgW="5745214" imgH="5248734" progId="Word.Document.12">
                  <p:embed/>
                  <p:pic>
                    <p:nvPicPr>
                      <p:cNvPr id="0" name=""/>
                      <p:cNvPicPr/>
                      <p:nvPr/>
                    </p:nvPicPr>
                    <p:blipFill>
                      <a:blip r:embed="rId6"/>
                      <a:stretch>
                        <a:fillRect/>
                      </a:stretch>
                    </p:blipFill>
                    <p:spPr>
                      <a:xfrm>
                        <a:off x="170332" y="925752"/>
                        <a:ext cx="5269212" cy="4625042"/>
                      </a:xfrm>
                      <a:prstGeom prst="rect">
                        <a:avLst/>
                      </a:prstGeom>
                    </p:spPr>
                  </p:pic>
                </p:oleObj>
              </mc:Fallback>
            </mc:AlternateContent>
          </a:graphicData>
        </a:graphic>
      </p:graphicFrame>
      <p:sp>
        <p:nvSpPr>
          <p:cNvPr id="14" name="CuadroTexto 13">
            <a:extLst>
              <a:ext uri="{FF2B5EF4-FFF2-40B4-BE49-F238E27FC236}">
                <a16:creationId xmlns:a16="http://schemas.microsoft.com/office/drawing/2014/main" id="{B0C44CC2-CFC1-44B9-9DA6-BBEF3D583788}"/>
              </a:ext>
            </a:extLst>
          </p:cNvPr>
          <p:cNvSpPr txBox="1"/>
          <p:nvPr/>
        </p:nvSpPr>
        <p:spPr>
          <a:xfrm>
            <a:off x="5520573" y="907494"/>
            <a:ext cx="5752197" cy="5078313"/>
          </a:xfrm>
          <a:prstGeom prst="rect">
            <a:avLst/>
          </a:prstGeom>
          <a:noFill/>
        </p:spPr>
        <p:txBody>
          <a:bodyPr wrap="square" rtlCol="0">
            <a:spAutoFit/>
          </a:bodyPr>
          <a:lstStyle/>
          <a:p>
            <a:pPr marL="180975" indent="269875">
              <a:buFont typeface="Arial" panose="020B0604020202020204" pitchFamily="34" charset="0"/>
              <a:buChar char="•"/>
            </a:pPr>
            <a:r>
              <a:rPr lang="es-ES" dirty="0"/>
              <a:t>Bajo porcentaje de proteína en grano.</a:t>
            </a:r>
          </a:p>
          <a:p>
            <a:pPr marL="180975" indent="269875">
              <a:buFont typeface="Arial" panose="020B0604020202020204" pitchFamily="34" charset="0"/>
              <a:buChar char="•"/>
            </a:pPr>
            <a:endParaRPr lang="es-ES" dirty="0"/>
          </a:p>
          <a:p>
            <a:pPr marL="180975" indent="269875">
              <a:buFont typeface="Arial" panose="020B0604020202020204" pitchFamily="34" charset="0"/>
              <a:buChar char="•"/>
            </a:pPr>
            <a:r>
              <a:rPr lang="es-ES" dirty="0"/>
              <a:t>Los tratamientos fertilizantes no hacen variar significativamente el % de proteína.</a:t>
            </a:r>
          </a:p>
          <a:p>
            <a:pPr marL="180975" indent="269875">
              <a:buFont typeface="Arial" panose="020B0604020202020204" pitchFamily="34" charset="0"/>
              <a:buChar char="•"/>
            </a:pPr>
            <a:endParaRPr lang="es-ES" dirty="0"/>
          </a:p>
          <a:p>
            <a:pPr marL="180975" indent="269875">
              <a:buFont typeface="Arial" panose="020B0604020202020204" pitchFamily="34" charset="0"/>
              <a:buChar char="•"/>
            </a:pPr>
            <a:r>
              <a:rPr lang="es-ES" dirty="0"/>
              <a:t>R3 aumenta proteína con respecto al riego estándar.</a:t>
            </a:r>
          </a:p>
          <a:p>
            <a:pPr marL="180975" indent="269875">
              <a:buFont typeface="Arial" panose="020B0604020202020204" pitchFamily="34" charset="0"/>
              <a:buChar char="•"/>
            </a:pPr>
            <a:endParaRPr lang="es-ES" dirty="0"/>
          </a:p>
          <a:p>
            <a:pPr marL="180975" indent="269875">
              <a:buFont typeface="Arial" panose="020B0604020202020204" pitchFamily="34" charset="0"/>
              <a:buChar char="•"/>
            </a:pPr>
            <a:r>
              <a:rPr lang="es-ES" dirty="0"/>
              <a:t>Solo Aventadur supera 80 kg/hl (Grupo 1). No influye el riego en PE (Peso especifico) y parcelas con fraccionamiento de abonado presentan valores ligeramente superiores.</a:t>
            </a:r>
          </a:p>
          <a:p>
            <a:pPr marL="180975" indent="269875">
              <a:buFont typeface="Arial" panose="020B0604020202020204" pitchFamily="34" charset="0"/>
              <a:buChar char="•"/>
            </a:pPr>
            <a:endParaRPr lang="es-ES" dirty="0"/>
          </a:p>
          <a:p>
            <a:pPr marL="180975" indent="269875">
              <a:buFont typeface="Arial" panose="020B0604020202020204" pitchFamily="34" charset="0"/>
              <a:buChar char="•"/>
            </a:pPr>
            <a:r>
              <a:rPr lang="es-ES" dirty="0"/>
              <a:t>Aventadur presenta valores más altos de vitrosidad.</a:t>
            </a:r>
          </a:p>
          <a:p>
            <a:pPr marL="180975" indent="269875">
              <a:buFont typeface="Arial" panose="020B0604020202020204" pitchFamily="34" charset="0"/>
              <a:buChar char="•"/>
            </a:pPr>
            <a:endParaRPr lang="es-ES" dirty="0"/>
          </a:p>
          <a:p>
            <a:pPr marL="180975" indent="269875">
              <a:buFont typeface="Arial" panose="020B0604020202020204" pitchFamily="34" charset="0"/>
              <a:buChar char="•"/>
            </a:pPr>
            <a:r>
              <a:rPr lang="es-ES" dirty="0"/>
              <a:t>Sobre el grano molido Aventadur presenta menor color, menor % de ceñidas y un índice </a:t>
            </a:r>
            <a:r>
              <a:rPr lang="es-ES" dirty="0" err="1"/>
              <a:t>Hagberg</a:t>
            </a:r>
            <a:r>
              <a:rPr lang="es-ES" dirty="0"/>
              <a:t> significativamente inferior a las otras 2 variedades.</a:t>
            </a:r>
          </a:p>
          <a:p>
            <a:endParaRPr lang="es-ES" dirty="0"/>
          </a:p>
        </p:txBody>
      </p:sp>
    </p:spTree>
    <p:extLst>
      <p:ext uri="{BB962C8B-B14F-4D97-AF65-F5344CB8AC3E}">
        <p14:creationId xmlns:p14="http://schemas.microsoft.com/office/powerpoint/2010/main" val="399279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ipse 11">
            <a:extLst>
              <a:ext uri="{FF2B5EF4-FFF2-40B4-BE49-F238E27FC236}">
                <a16:creationId xmlns:a16="http://schemas.microsoft.com/office/drawing/2014/main" id="{0C054DBE-0E6D-467E-A16F-F7104CD598CA}"/>
              </a:ext>
            </a:extLst>
          </p:cNvPr>
          <p:cNvSpPr/>
          <p:nvPr/>
        </p:nvSpPr>
        <p:spPr>
          <a:xfrm>
            <a:off x="5711780" y="3966693"/>
            <a:ext cx="830688" cy="523879"/>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16</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910313" y="136525"/>
            <a:ext cx="7540685" cy="738664"/>
          </a:xfrm>
          <a:prstGeom prst="rect">
            <a:avLst/>
          </a:prstGeom>
          <a:noFill/>
        </p:spPr>
        <p:txBody>
          <a:bodyPr wrap="square" rtlCol="0">
            <a:spAutoFit/>
          </a:bodyPr>
          <a:lstStyle/>
          <a:p>
            <a:pPr algn="ctr"/>
            <a:r>
              <a:rPr lang="es-ES" sz="2400" b="1" u="sng" dirty="0"/>
              <a:t>EFECTO SOBRE LA CALIDAD DEL GRANO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graphicFrame>
        <p:nvGraphicFramePr>
          <p:cNvPr id="3" name="Objeto 2">
            <a:extLst>
              <a:ext uri="{FF2B5EF4-FFF2-40B4-BE49-F238E27FC236}">
                <a16:creationId xmlns:a16="http://schemas.microsoft.com/office/drawing/2014/main" id="{69FD68EF-B8A5-4631-B86A-80DECF3E934F}"/>
              </a:ext>
            </a:extLst>
          </p:cNvPr>
          <p:cNvGraphicFramePr>
            <a:graphicFrameLocks noChangeAspect="1"/>
          </p:cNvGraphicFramePr>
          <p:nvPr>
            <p:extLst>
              <p:ext uri="{D42A27DB-BD31-4B8C-83A1-F6EECF244321}">
                <p14:modId xmlns:p14="http://schemas.microsoft.com/office/powerpoint/2010/main" val="3565641847"/>
              </p:ext>
            </p:extLst>
          </p:nvPr>
        </p:nvGraphicFramePr>
        <p:xfrm>
          <a:off x="900113" y="1058863"/>
          <a:ext cx="9840912" cy="4516437"/>
        </p:xfrm>
        <a:graphic>
          <a:graphicData uri="http://schemas.openxmlformats.org/presentationml/2006/ole">
            <mc:AlternateContent xmlns:mc="http://schemas.openxmlformats.org/markup-compatibility/2006">
              <mc:Choice xmlns:v="urn:schemas-microsoft-com:vml" Requires="v">
                <p:oleObj spid="_x0000_s2066" name="Document" r:id="rId5" imgW="5745214" imgH="2991113" progId="Word.Document.12">
                  <p:embed/>
                </p:oleObj>
              </mc:Choice>
              <mc:Fallback>
                <p:oleObj name="Document" r:id="rId5" imgW="5745214" imgH="2991113" progId="Word.Document.12">
                  <p:embed/>
                  <p:pic>
                    <p:nvPicPr>
                      <p:cNvPr id="0" name=""/>
                      <p:cNvPicPr/>
                      <p:nvPr/>
                    </p:nvPicPr>
                    <p:blipFill>
                      <a:blip r:embed="rId6"/>
                      <a:stretch>
                        <a:fillRect/>
                      </a:stretch>
                    </p:blipFill>
                    <p:spPr>
                      <a:xfrm>
                        <a:off x="900113" y="1058863"/>
                        <a:ext cx="9840912" cy="4516437"/>
                      </a:xfrm>
                      <a:prstGeom prst="rect">
                        <a:avLst/>
                      </a:prstGeom>
                    </p:spPr>
                  </p:pic>
                </p:oleObj>
              </mc:Fallback>
            </mc:AlternateContent>
          </a:graphicData>
        </a:graphic>
      </p:graphicFrame>
      <p:sp>
        <p:nvSpPr>
          <p:cNvPr id="8" name="CuadroTexto 7">
            <a:extLst>
              <a:ext uri="{FF2B5EF4-FFF2-40B4-BE49-F238E27FC236}">
                <a16:creationId xmlns:a16="http://schemas.microsoft.com/office/drawing/2014/main" id="{11FFEEA8-AA42-4A88-AF5E-47A8FF9EFC42}"/>
              </a:ext>
            </a:extLst>
          </p:cNvPr>
          <p:cNvSpPr txBox="1"/>
          <p:nvPr/>
        </p:nvSpPr>
        <p:spPr>
          <a:xfrm>
            <a:off x="2698124" y="5671066"/>
            <a:ext cx="7353836" cy="369332"/>
          </a:xfrm>
          <a:prstGeom prst="rect">
            <a:avLst/>
          </a:prstGeom>
          <a:noFill/>
        </p:spPr>
        <p:txBody>
          <a:bodyPr wrap="square" rtlCol="0">
            <a:spAutoFit/>
          </a:bodyPr>
          <a:lstStyle/>
          <a:p>
            <a:r>
              <a:rPr lang="es-ES" dirty="0"/>
              <a:t>Tiende a aumentar la vitrosidad con el tratamiento </a:t>
            </a:r>
            <a:r>
              <a:rPr lang="es-ES" dirty="0">
                <a:solidFill>
                  <a:schemeClr val="bg1"/>
                </a:solidFill>
                <a:highlight>
                  <a:srgbClr val="008000"/>
                </a:highlight>
              </a:rPr>
              <a:t>N4</a:t>
            </a:r>
            <a:r>
              <a:rPr lang="es-ES" dirty="0"/>
              <a:t> con respecto al </a:t>
            </a:r>
            <a:r>
              <a:rPr lang="es-ES" dirty="0">
                <a:solidFill>
                  <a:schemeClr val="bg1"/>
                </a:solidFill>
                <a:highlight>
                  <a:srgbClr val="0000FF"/>
                </a:highlight>
              </a:rPr>
              <a:t>N3</a:t>
            </a:r>
            <a:r>
              <a:rPr lang="es-ES" dirty="0"/>
              <a:t> </a:t>
            </a:r>
          </a:p>
        </p:txBody>
      </p:sp>
      <p:sp>
        <p:nvSpPr>
          <p:cNvPr id="13" name="Elipse 12">
            <a:extLst>
              <a:ext uri="{FF2B5EF4-FFF2-40B4-BE49-F238E27FC236}">
                <a16:creationId xmlns:a16="http://schemas.microsoft.com/office/drawing/2014/main" id="{0E8E0011-8A6D-4A3A-AA74-54BAE8353E2F}"/>
              </a:ext>
            </a:extLst>
          </p:cNvPr>
          <p:cNvSpPr/>
          <p:nvPr/>
        </p:nvSpPr>
        <p:spPr>
          <a:xfrm>
            <a:off x="5680656" y="3442814"/>
            <a:ext cx="830688" cy="5238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96875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17</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874807" y="136525"/>
            <a:ext cx="7776474" cy="738664"/>
          </a:xfrm>
          <a:prstGeom prst="rect">
            <a:avLst/>
          </a:prstGeom>
          <a:noFill/>
        </p:spPr>
        <p:txBody>
          <a:bodyPr wrap="square" rtlCol="0">
            <a:spAutoFit/>
          </a:bodyPr>
          <a:lstStyle/>
          <a:p>
            <a:pPr algn="ctr"/>
            <a:r>
              <a:rPr lang="es-ES" sz="2400" b="1" u="sng" dirty="0"/>
              <a:t>EFECTO SOBRE LA CALIDAD DE LA </a:t>
            </a:r>
            <a:r>
              <a:rPr lang="es-ES" sz="2400" b="1" u="sng" dirty="0" err="1"/>
              <a:t>SEMOLA</a:t>
            </a:r>
            <a:r>
              <a:rPr lang="es-ES" sz="2400" b="1" u="sng" dirty="0"/>
              <a:t>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3" name="CuadroTexto 2">
            <a:extLst>
              <a:ext uri="{FF2B5EF4-FFF2-40B4-BE49-F238E27FC236}">
                <a16:creationId xmlns:a16="http://schemas.microsoft.com/office/drawing/2014/main" id="{C686B4DE-5700-4176-8716-E3C8915E7375}"/>
              </a:ext>
            </a:extLst>
          </p:cNvPr>
          <p:cNvSpPr txBox="1"/>
          <p:nvPr/>
        </p:nvSpPr>
        <p:spPr>
          <a:xfrm>
            <a:off x="4696317" y="925752"/>
            <a:ext cx="6464300" cy="4801314"/>
          </a:xfrm>
          <a:prstGeom prst="rect">
            <a:avLst/>
          </a:prstGeom>
          <a:noFill/>
        </p:spPr>
        <p:txBody>
          <a:bodyPr wrap="square" rtlCol="0">
            <a:spAutoFit/>
          </a:bodyPr>
          <a:lstStyle/>
          <a:p>
            <a:pPr algn="just"/>
            <a:r>
              <a:rPr lang="es-ES" dirty="0"/>
              <a:t>Tras analizar la proteína por el método Kjeldahl y el índice amarillo:</a:t>
            </a:r>
          </a:p>
          <a:p>
            <a:pPr algn="just"/>
            <a:endParaRPr lang="es-ES" dirty="0"/>
          </a:p>
          <a:p>
            <a:pPr marL="285750" indent="346075" algn="just">
              <a:buFont typeface="Arial" panose="020B0604020202020204" pitchFamily="34" charset="0"/>
              <a:buChar char="•"/>
            </a:pPr>
            <a:r>
              <a:rPr lang="es-ES" dirty="0"/>
              <a:t>Variedad y tratamiento fertilizante influye en la calidad de la sémola.</a:t>
            </a:r>
          </a:p>
          <a:p>
            <a:pPr marL="285750" indent="346075" algn="just">
              <a:buFont typeface="Arial" panose="020B0604020202020204" pitchFamily="34" charset="0"/>
              <a:buChar char="•"/>
            </a:pPr>
            <a:endParaRPr lang="es-ES" dirty="0"/>
          </a:p>
          <a:p>
            <a:pPr marL="285750" indent="346075" algn="just">
              <a:buFont typeface="Arial" panose="020B0604020202020204" pitchFamily="34" charset="0"/>
              <a:buChar char="•"/>
            </a:pPr>
            <a:r>
              <a:rPr lang="es-ES" dirty="0"/>
              <a:t>La proteína en la sémola de variedad Sculptur es mayor en la misma línea que los análisis hechos sobre grano entero.</a:t>
            </a:r>
          </a:p>
          <a:p>
            <a:pPr marL="285750" indent="346075" algn="just">
              <a:buFont typeface="Arial" panose="020B0604020202020204" pitchFamily="34" charset="0"/>
              <a:buChar char="•"/>
            </a:pPr>
            <a:endParaRPr lang="es-ES" dirty="0"/>
          </a:p>
          <a:p>
            <a:pPr marL="285750" indent="346075" algn="just">
              <a:buFont typeface="Arial" panose="020B0604020202020204" pitchFamily="34" charset="0"/>
              <a:buChar char="•"/>
            </a:pPr>
            <a:r>
              <a:rPr lang="es-ES" dirty="0"/>
              <a:t>Olivadur es la variedad con más índice amarillo en consonancia con los resultados obtenidos a partir de grano molido</a:t>
            </a:r>
          </a:p>
          <a:p>
            <a:pPr marL="285750" indent="346075" algn="just">
              <a:buFont typeface="Arial" panose="020B0604020202020204" pitchFamily="34" charset="0"/>
              <a:buChar char="•"/>
            </a:pPr>
            <a:endParaRPr lang="es-ES" dirty="0"/>
          </a:p>
          <a:p>
            <a:pPr marL="285750" indent="346075" algn="just">
              <a:buFont typeface="Arial" panose="020B0604020202020204" pitchFamily="34" charset="0"/>
              <a:buChar char="•"/>
            </a:pPr>
            <a:r>
              <a:rPr lang="es-ES" dirty="0"/>
              <a:t>El retraso de cobertera N3 a N4 con el mismo método de riego R1 no hace mejorar los parámetros de calidad de sémola, contrastando con el ligero aumento de la vitrosidad detectada sobre el grano entero.</a:t>
            </a:r>
          </a:p>
          <a:p>
            <a:pPr marL="285750" indent="-285750">
              <a:buFont typeface="Arial" panose="020B0604020202020204" pitchFamily="34" charset="0"/>
              <a:buChar char="•"/>
            </a:pPr>
            <a:endParaRPr lang="es-ES" dirty="0"/>
          </a:p>
        </p:txBody>
      </p:sp>
      <p:pic>
        <p:nvPicPr>
          <p:cNvPr id="8" name="Imagen 7">
            <a:extLst>
              <a:ext uri="{FF2B5EF4-FFF2-40B4-BE49-F238E27FC236}">
                <a16:creationId xmlns:a16="http://schemas.microsoft.com/office/drawing/2014/main" id="{106AECB9-6731-445C-8970-09B17E5A2116}"/>
              </a:ext>
            </a:extLst>
          </p:cNvPr>
          <p:cNvPicPr>
            <a:picLocks noChangeAspect="1"/>
          </p:cNvPicPr>
          <p:nvPr/>
        </p:nvPicPr>
        <p:blipFill rotWithShape="1">
          <a:blip r:embed="rId4"/>
          <a:srcRect l="20233" r="24440"/>
          <a:stretch/>
        </p:blipFill>
        <p:spPr>
          <a:xfrm>
            <a:off x="388188" y="925752"/>
            <a:ext cx="3650412" cy="5654323"/>
          </a:xfrm>
          <a:prstGeom prst="rect">
            <a:avLst/>
          </a:prstGeom>
        </p:spPr>
      </p:pic>
    </p:spTree>
    <p:extLst>
      <p:ext uri="{BB962C8B-B14F-4D97-AF65-F5344CB8AC3E}">
        <p14:creationId xmlns:p14="http://schemas.microsoft.com/office/powerpoint/2010/main" val="477144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18</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92400" y="187088"/>
            <a:ext cx="6464300" cy="738664"/>
          </a:xfrm>
          <a:prstGeom prst="rect">
            <a:avLst/>
          </a:prstGeom>
          <a:noFill/>
        </p:spPr>
        <p:txBody>
          <a:bodyPr wrap="square" rtlCol="0">
            <a:spAutoFit/>
          </a:bodyPr>
          <a:lstStyle/>
          <a:p>
            <a:pPr algn="ctr"/>
            <a:r>
              <a:rPr lang="es-ES" sz="2400" b="1" u="sng" dirty="0"/>
              <a:t>CONCLUSIONES 2017/2018</a:t>
            </a:r>
            <a:r>
              <a:rPr lang="es-ES" sz="2400" b="1" u="sng" dirty="0">
                <a:highlight>
                  <a:srgbClr val="FFFF00"/>
                </a:highlight>
              </a:rPr>
              <a:t> </a:t>
            </a:r>
            <a:endParaRPr lang="es-ES" dirty="0">
              <a:highlight>
                <a:srgbClr val="FFFF00"/>
              </a:highlight>
            </a:endParaRPr>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3" name="CuadroTexto 2">
            <a:extLst>
              <a:ext uri="{FF2B5EF4-FFF2-40B4-BE49-F238E27FC236}">
                <a16:creationId xmlns:a16="http://schemas.microsoft.com/office/drawing/2014/main" id="{FC308528-13F0-45AE-B65B-E725DD3700F5}"/>
              </a:ext>
            </a:extLst>
          </p:cNvPr>
          <p:cNvSpPr txBox="1"/>
          <p:nvPr/>
        </p:nvSpPr>
        <p:spPr>
          <a:xfrm>
            <a:off x="1223493" y="889843"/>
            <a:ext cx="9440214" cy="5355312"/>
          </a:xfrm>
          <a:prstGeom prst="rect">
            <a:avLst/>
          </a:prstGeom>
          <a:noFill/>
        </p:spPr>
        <p:txBody>
          <a:bodyPr wrap="square" rtlCol="0">
            <a:spAutoFit/>
          </a:bodyPr>
          <a:lstStyle/>
          <a:p>
            <a:pPr marL="285750" indent="-285750">
              <a:buFont typeface="Wingdings" panose="05000000000000000000" pitchFamily="2" charset="2"/>
              <a:buChar char="Ø"/>
            </a:pPr>
            <a:r>
              <a:rPr lang="es-ES" dirty="0"/>
              <a:t>La elevada pluviometría durante la primavera no permite obtener resultados en el caso del tratamiento con menor dosis aportada.</a:t>
            </a:r>
          </a:p>
          <a:p>
            <a:endParaRPr lang="es-ES" dirty="0"/>
          </a:p>
          <a:p>
            <a:pPr marL="285750" indent="-285750">
              <a:buFont typeface="Wingdings" panose="05000000000000000000" pitchFamily="2" charset="2"/>
              <a:buChar char="Ø"/>
            </a:pPr>
            <a:r>
              <a:rPr lang="es-ES" dirty="0"/>
              <a:t>No hay diferencias de producción por el manejo del fertilizante.</a:t>
            </a:r>
          </a:p>
          <a:p>
            <a:endParaRPr lang="es-ES" dirty="0"/>
          </a:p>
          <a:p>
            <a:pPr marL="285750" indent="-285750">
              <a:buFont typeface="Wingdings" panose="05000000000000000000" pitchFamily="2" charset="2"/>
              <a:buChar char="Ø"/>
            </a:pPr>
            <a:r>
              <a:rPr lang="es-ES" dirty="0"/>
              <a:t>Calidad muy baja ( Grupo 4) ; fundamentalmente debido a la baja proteína</a:t>
            </a:r>
          </a:p>
          <a:p>
            <a:endParaRPr lang="es-ES" dirty="0"/>
          </a:p>
          <a:p>
            <a:pPr marL="285750" indent="-285750">
              <a:buFont typeface="Wingdings" panose="05000000000000000000" pitchFamily="2" charset="2"/>
              <a:buChar char="Ø"/>
            </a:pPr>
            <a:r>
              <a:rPr lang="es-ES" dirty="0"/>
              <a:t>El factor que más determina la calidad es la variedad.</a:t>
            </a:r>
          </a:p>
          <a:p>
            <a:endParaRPr lang="es-ES" dirty="0"/>
          </a:p>
          <a:p>
            <a:pPr marL="285750" indent="-285750">
              <a:buFont typeface="Wingdings" panose="05000000000000000000" pitchFamily="2" charset="2"/>
              <a:buChar char="Ø"/>
            </a:pPr>
            <a:r>
              <a:rPr lang="es-ES" dirty="0"/>
              <a:t>A mayor fraccionamiento del nitrógeno se observa una tendencia al alza de la proteína y la vitrosidad.</a:t>
            </a:r>
          </a:p>
          <a:p>
            <a:endParaRPr lang="es-ES" dirty="0"/>
          </a:p>
          <a:p>
            <a:pPr marL="285750" indent="-285750">
              <a:buFont typeface="Wingdings" panose="05000000000000000000" pitchFamily="2" charset="2"/>
              <a:buChar char="Ø"/>
            </a:pPr>
            <a:r>
              <a:rPr lang="es-ES" dirty="0"/>
              <a:t>Calidad de la sémola fundamentalmente determinada por la variedad.</a:t>
            </a:r>
          </a:p>
          <a:p>
            <a:endParaRPr lang="es-ES" dirty="0"/>
          </a:p>
          <a:p>
            <a:r>
              <a:rPr lang="es-ES" b="1" u="sng" dirty="0"/>
              <a:t>ENSAYO VARIETAL: </a:t>
            </a:r>
          </a:p>
          <a:p>
            <a:endParaRPr lang="es-ES" dirty="0"/>
          </a:p>
          <a:p>
            <a:pPr marL="450850" indent="269875">
              <a:buFont typeface="Wingdings" panose="05000000000000000000" pitchFamily="2" charset="2"/>
              <a:buChar char="§"/>
            </a:pPr>
            <a:r>
              <a:rPr lang="es-ES" dirty="0"/>
              <a:t>Diferencias en producción y contenido de proteína debido al factor varietal.</a:t>
            </a:r>
          </a:p>
          <a:p>
            <a:pPr marL="450850" indent="269875">
              <a:buFont typeface="Wingdings" panose="05000000000000000000" pitchFamily="2" charset="2"/>
              <a:buChar char="§"/>
            </a:pPr>
            <a:r>
              <a:rPr lang="es-ES" dirty="0"/>
              <a:t>En las condiciones ensayadas resulta difícil encontrar una variedad muy productiva y de calidad.</a:t>
            </a:r>
          </a:p>
        </p:txBody>
      </p:sp>
    </p:spTree>
    <p:extLst>
      <p:ext uri="{BB962C8B-B14F-4D97-AF65-F5344CB8AC3E}">
        <p14:creationId xmlns:p14="http://schemas.microsoft.com/office/powerpoint/2010/main" val="324936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19</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16200" y="168230"/>
            <a:ext cx="6959600" cy="1015663"/>
          </a:xfrm>
          <a:prstGeom prst="rect">
            <a:avLst/>
          </a:prstGeom>
          <a:noFill/>
        </p:spPr>
        <p:txBody>
          <a:bodyPr wrap="square" rtlCol="0">
            <a:spAutoFit/>
          </a:bodyPr>
          <a:lstStyle/>
          <a:p>
            <a:pPr algn="ctr"/>
            <a:r>
              <a:rPr lang="es-ES" sz="2400" b="1" u="sng" dirty="0"/>
              <a:t>TRATAMIENTOS A EVALUAR 2018/2019</a:t>
            </a:r>
          </a:p>
          <a:p>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sp>
        <p:nvSpPr>
          <p:cNvPr id="13" name="CuadroTexto 12">
            <a:extLst>
              <a:ext uri="{FF2B5EF4-FFF2-40B4-BE49-F238E27FC236}">
                <a16:creationId xmlns:a16="http://schemas.microsoft.com/office/drawing/2014/main" id="{EB2D1439-5098-422E-B00C-85C349702A4C}"/>
              </a:ext>
            </a:extLst>
          </p:cNvPr>
          <p:cNvSpPr txBox="1"/>
          <p:nvPr/>
        </p:nvSpPr>
        <p:spPr>
          <a:xfrm>
            <a:off x="6867923" y="2962298"/>
            <a:ext cx="4443186" cy="553998"/>
          </a:xfrm>
          <a:prstGeom prst="rect">
            <a:avLst/>
          </a:prstGeom>
          <a:noFill/>
        </p:spPr>
        <p:txBody>
          <a:bodyPr wrap="square" rtlCol="0">
            <a:spAutoFit/>
          </a:bodyPr>
          <a:lstStyle/>
          <a:p>
            <a:r>
              <a:rPr lang="es-ES" sz="1500" dirty="0"/>
              <a:t>N1 =&gt; Es el más similar a la práctica más habitual de los agricultores.</a:t>
            </a:r>
          </a:p>
        </p:txBody>
      </p:sp>
      <p:sp>
        <p:nvSpPr>
          <p:cNvPr id="15" name="CuadroTexto 14">
            <a:extLst>
              <a:ext uri="{FF2B5EF4-FFF2-40B4-BE49-F238E27FC236}">
                <a16:creationId xmlns:a16="http://schemas.microsoft.com/office/drawing/2014/main" id="{ECA0A4D4-51DC-48FC-B5C0-12127F4C53D4}"/>
              </a:ext>
            </a:extLst>
          </p:cNvPr>
          <p:cNvSpPr txBox="1"/>
          <p:nvPr/>
        </p:nvSpPr>
        <p:spPr>
          <a:xfrm>
            <a:off x="6815762" y="3674815"/>
            <a:ext cx="4443186" cy="553998"/>
          </a:xfrm>
          <a:prstGeom prst="rect">
            <a:avLst/>
          </a:prstGeom>
          <a:noFill/>
        </p:spPr>
        <p:txBody>
          <a:bodyPr wrap="square" rtlCol="0">
            <a:spAutoFit/>
          </a:bodyPr>
          <a:lstStyle/>
          <a:p>
            <a:r>
              <a:rPr lang="es-ES" sz="1500" dirty="0"/>
              <a:t>N2=&gt; Supone aplicar la misma dosis total que el N1 pero con mayor fraccionamiento.</a:t>
            </a:r>
          </a:p>
        </p:txBody>
      </p:sp>
      <p:sp>
        <p:nvSpPr>
          <p:cNvPr id="16" name="CuadroTexto 15">
            <a:extLst>
              <a:ext uri="{FF2B5EF4-FFF2-40B4-BE49-F238E27FC236}">
                <a16:creationId xmlns:a16="http://schemas.microsoft.com/office/drawing/2014/main" id="{274BDD90-3145-4AB2-8667-BAE68269E428}"/>
              </a:ext>
            </a:extLst>
          </p:cNvPr>
          <p:cNvSpPr txBox="1"/>
          <p:nvPr/>
        </p:nvSpPr>
        <p:spPr>
          <a:xfrm>
            <a:off x="6815762" y="4386905"/>
            <a:ext cx="4443186" cy="553998"/>
          </a:xfrm>
          <a:prstGeom prst="rect">
            <a:avLst/>
          </a:prstGeom>
          <a:noFill/>
        </p:spPr>
        <p:txBody>
          <a:bodyPr wrap="square" rtlCol="0">
            <a:spAutoFit/>
          </a:bodyPr>
          <a:lstStyle/>
          <a:p>
            <a:r>
              <a:rPr lang="es-ES" sz="1500" dirty="0"/>
              <a:t>N3=&gt; supone una disminución de la dosis de N con un fraccionamiento mayor que en N2.</a:t>
            </a:r>
          </a:p>
        </p:txBody>
      </p:sp>
      <p:sp>
        <p:nvSpPr>
          <p:cNvPr id="17" name="CuadroTexto 16">
            <a:extLst>
              <a:ext uri="{FF2B5EF4-FFF2-40B4-BE49-F238E27FC236}">
                <a16:creationId xmlns:a16="http://schemas.microsoft.com/office/drawing/2014/main" id="{371BB496-B205-400A-91B4-BD3A1F75CDE4}"/>
              </a:ext>
            </a:extLst>
          </p:cNvPr>
          <p:cNvSpPr txBox="1"/>
          <p:nvPr/>
        </p:nvSpPr>
        <p:spPr>
          <a:xfrm>
            <a:off x="6780842" y="5238866"/>
            <a:ext cx="3759200" cy="784830"/>
          </a:xfrm>
          <a:prstGeom prst="rect">
            <a:avLst/>
          </a:prstGeom>
          <a:noFill/>
        </p:spPr>
        <p:txBody>
          <a:bodyPr wrap="square" rtlCol="0">
            <a:spAutoFit/>
          </a:bodyPr>
          <a:lstStyle/>
          <a:p>
            <a:r>
              <a:rPr lang="es-ES" sz="1500" dirty="0"/>
              <a:t>N4=&gt; En el tratamiento de R1 con una dosis tardía cuando todas las espigas estén ya fuera (GS59)</a:t>
            </a:r>
          </a:p>
        </p:txBody>
      </p:sp>
      <p:cxnSp>
        <p:nvCxnSpPr>
          <p:cNvPr id="19" name="Conector recto de flecha 18">
            <a:extLst>
              <a:ext uri="{FF2B5EF4-FFF2-40B4-BE49-F238E27FC236}">
                <a16:creationId xmlns:a16="http://schemas.microsoft.com/office/drawing/2014/main" id="{09DDFC8F-6EB1-4138-8EC3-6EE671B8A852}"/>
              </a:ext>
            </a:extLst>
          </p:cNvPr>
          <p:cNvCxnSpPr>
            <a:cxnSpLocks/>
          </p:cNvCxnSpPr>
          <p:nvPr/>
        </p:nvCxnSpPr>
        <p:spPr>
          <a:xfrm flipV="1">
            <a:off x="6004326" y="3300822"/>
            <a:ext cx="776513" cy="1168817"/>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1" name="Conector recto de flecha 20">
            <a:extLst>
              <a:ext uri="{FF2B5EF4-FFF2-40B4-BE49-F238E27FC236}">
                <a16:creationId xmlns:a16="http://schemas.microsoft.com/office/drawing/2014/main" id="{8FBFDE42-4AAB-43BD-9907-7126005CF476}"/>
              </a:ext>
            </a:extLst>
          </p:cNvPr>
          <p:cNvCxnSpPr>
            <a:cxnSpLocks/>
          </p:cNvCxnSpPr>
          <p:nvPr/>
        </p:nvCxnSpPr>
        <p:spPr>
          <a:xfrm flipV="1">
            <a:off x="5970536" y="3945195"/>
            <a:ext cx="757009" cy="880577"/>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3" name="Conector recto de flecha 22">
            <a:extLst>
              <a:ext uri="{FF2B5EF4-FFF2-40B4-BE49-F238E27FC236}">
                <a16:creationId xmlns:a16="http://schemas.microsoft.com/office/drawing/2014/main" id="{87F6E2E4-B8B2-4610-A688-090C1A1FA723}"/>
              </a:ext>
            </a:extLst>
          </p:cNvPr>
          <p:cNvCxnSpPr>
            <a:cxnSpLocks/>
          </p:cNvCxnSpPr>
          <p:nvPr/>
        </p:nvCxnSpPr>
        <p:spPr>
          <a:xfrm flipV="1">
            <a:off x="5978928" y="4662978"/>
            <a:ext cx="748617" cy="473633"/>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5" name="Conector recto de flecha 24">
            <a:extLst>
              <a:ext uri="{FF2B5EF4-FFF2-40B4-BE49-F238E27FC236}">
                <a16:creationId xmlns:a16="http://schemas.microsoft.com/office/drawing/2014/main" id="{16249D64-0DF0-4E20-B79B-79F10D570143}"/>
              </a:ext>
            </a:extLst>
          </p:cNvPr>
          <p:cNvCxnSpPr>
            <a:cxnSpLocks/>
          </p:cNvCxnSpPr>
          <p:nvPr/>
        </p:nvCxnSpPr>
        <p:spPr>
          <a:xfrm>
            <a:off x="5961350" y="5470145"/>
            <a:ext cx="597124" cy="0"/>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pic>
        <p:nvPicPr>
          <p:cNvPr id="8" name="Imagen 7">
            <a:extLst>
              <a:ext uri="{FF2B5EF4-FFF2-40B4-BE49-F238E27FC236}">
                <a16:creationId xmlns:a16="http://schemas.microsoft.com/office/drawing/2014/main" id="{290531CE-CE59-41C1-A82B-BF7C3ADA475E}"/>
              </a:ext>
            </a:extLst>
          </p:cNvPr>
          <p:cNvPicPr>
            <a:picLocks noChangeAspect="1"/>
          </p:cNvPicPr>
          <p:nvPr/>
        </p:nvPicPr>
        <p:blipFill rotWithShape="1">
          <a:blip r:embed="rId3"/>
          <a:srcRect l="7274" r="5393" b="11526"/>
          <a:stretch/>
        </p:blipFill>
        <p:spPr>
          <a:xfrm>
            <a:off x="404794" y="3429000"/>
            <a:ext cx="5846481" cy="2370296"/>
          </a:xfrm>
          <a:prstGeom prst="rect">
            <a:avLst/>
          </a:prstGeom>
        </p:spPr>
      </p:pic>
      <p:sp>
        <p:nvSpPr>
          <p:cNvPr id="9" name="CuadroTexto 8">
            <a:extLst>
              <a:ext uri="{FF2B5EF4-FFF2-40B4-BE49-F238E27FC236}">
                <a16:creationId xmlns:a16="http://schemas.microsoft.com/office/drawing/2014/main" id="{D0789CBD-1EB7-4CCC-ABD5-AED0CBFF3464}"/>
              </a:ext>
            </a:extLst>
          </p:cNvPr>
          <p:cNvSpPr txBox="1"/>
          <p:nvPr/>
        </p:nvSpPr>
        <p:spPr>
          <a:xfrm>
            <a:off x="404794" y="1183893"/>
            <a:ext cx="10533500" cy="646331"/>
          </a:xfrm>
          <a:prstGeom prst="rect">
            <a:avLst/>
          </a:prstGeom>
          <a:noFill/>
        </p:spPr>
        <p:txBody>
          <a:bodyPr wrap="square" rtlCol="0">
            <a:spAutoFit/>
          </a:bodyPr>
          <a:lstStyle/>
          <a:p>
            <a:r>
              <a:rPr lang="es-ES" b="1" u="sng" dirty="0"/>
              <a:t>FACTOR VARIETAL Y FACTOR RIEGO</a:t>
            </a:r>
            <a:r>
              <a:rPr lang="es-ES" dirty="0"/>
              <a:t>,  idéntico al del año anterior, a excepción de la variedad </a:t>
            </a:r>
            <a:r>
              <a:rPr lang="es-ES" dirty="0" err="1"/>
              <a:t>RGT</a:t>
            </a:r>
            <a:r>
              <a:rPr lang="es-ES" dirty="0"/>
              <a:t> Olivadur que se sustituye por Don Ricardo. </a:t>
            </a:r>
          </a:p>
        </p:txBody>
      </p:sp>
      <p:sp>
        <p:nvSpPr>
          <p:cNvPr id="10" name="CuadroTexto 9">
            <a:extLst>
              <a:ext uri="{FF2B5EF4-FFF2-40B4-BE49-F238E27FC236}">
                <a16:creationId xmlns:a16="http://schemas.microsoft.com/office/drawing/2014/main" id="{0CCFE41F-2A65-4249-A532-C9736345DF50}"/>
              </a:ext>
            </a:extLst>
          </p:cNvPr>
          <p:cNvSpPr txBox="1"/>
          <p:nvPr/>
        </p:nvSpPr>
        <p:spPr>
          <a:xfrm>
            <a:off x="488830" y="2127849"/>
            <a:ext cx="5929223" cy="369332"/>
          </a:xfrm>
          <a:prstGeom prst="rect">
            <a:avLst/>
          </a:prstGeom>
          <a:noFill/>
        </p:spPr>
        <p:txBody>
          <a:bodyPr wrap="square" rtlCol="0">
            <a:spAutoFit/>
          </a:bodyPr>
          <a:lstStyle/>
          <a:p>
            <a:r>
              <a:rPr lang="es-ES" b="1" u="sng" dirty="0"/>
              <a:t>FACTOR NITROGENADO:</a:t>
            </a:r>
          </a:p>
        </p:txBody>
      </p:sp>
    </p:spTree>
    <p:extLst>
      <p:ext uri="{BB962C8B-B14F-4D97-AF65-F5344CB8AC3E}">
        <p14:creationId xmlns:p14="http://schemas.microsoft.com/office/powerpoint/2010/main" val="120479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p:txBody>
          <a:bodyPr/>
          <a:lstStyle/>
          <a:p>
            <a:r>
              <a:rPr lang="es-ES" dirty="0"/>
              <a:t>VALORIZACION DE TECNICAS DE CULTIVO PARA LA MEJORA EN LA CALIDAD DEL TRIGO DURO GCP2017001800</a:t>
            </a:r>
          </a:p>
          <a:p>
            <a:endParaRPr lang="es-ES" dirty="0"/>
          </a:p>
        </p:txBody>
      </p:sp>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p:txBody>
          <a:bodyPr/>
          <a:lstStyle/>
          <a:p>
            <a:fld id="{E9324B7B-0417-47E2-AEDA-641DD7CDE9EC}" type="slidenum">
              <a:rPr lang="es-ES" smtClean="0"/>
              <a:t>2</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917700" y="307372"/>
            <a:ext cx="8356600" cy="1569660"/>
          </a:xfrm>
          <a:prstGeom prst="rect">
            <a:avLst/>
          </a:prstGeom>
          <a:noFill/>
        </p:spPr>
        <p:txBody>
          <a:bodyPr wrap="square" rtlCol="0">
            <a:spAutoFit/>
          </a:bodyPr>
          <a:lstStyle/>
          <a:p>
            <a:pPr algn="ctr"/>
            <a:r>
              <a:rPr lang="es-ES" sz="24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COMPOSICION DEL GRUPO</a:t>
            </a:r>
          </a:p>
          <a:p>
            <a:endParaRPr lang="es-ES" dirty="0"/>
          </a:p>
          <a:p>
            <a:r>
              <a:rPr lang="es-ES" dirty="0"/>
              <a:t>Está formado por 4 miembros diferentes que cubren todos los eslabones de la cadena:</a:t>
            </a:r>
          </a:p>
          <a:p>
            <a:endParaRPr lang="es-ES" dirty="0"/>
          </a:p>
          <a:p>
            <a:endParaRPr lang="es-ES" dirty="0"/>
          </a:p>
        </p:txBody>
      </p:sp>
      <p:sp>
        <p:nvSpPr>
          <p:cNvPr id="17" name="CuadroTexto 16">
            <a:extLst>
              <a:ext uri="{FF2B5EF4-FFF2-40B4-BE49-F238E27FC236}">
                <a16:creationId xmlns:a16="http://schemas.microsoft.com/office/drawing/2014/main" id="{2D2F4D0A-A121-4E5D-8AEB-AB2FC3538416}"/>
              </a:ext>
            </a:extLst>
          </p:cNvPr>
          <p:cNvSpPr txBox="1"/>
          <p:nvPr/>
        </p:nvSpPr>
        <p:spPr>
          <a:xfrm>
            <a:off x="165100" y="4172617"/>
            <a:ext cx="2451100" cy="2031325"/>
          </a:xfrm>
          <a:prstGeom prst="rect">
            <a:avLst/>
          </a:prstGeom>
          <a:noFill/>
        </p:spPr>
        <p:txBody>
          <a:bodyPr wrap="square" rtlCol="0">
            <a:spAutoFit/>
          </a:bodyPr>
          <a:lstStyle/>
          <a:p>
            <a:r>
              <a:rPr lang="es-ES" dirty="0"/>
              <a:t>Incorporación de las diferentes variedades de semillas y la aplicación de los nuevos sistemas de riego y dosis de fertilizante durante el cultivo.</a:t>
            </a:r>
          </a:p>
        </p:txBody>
      </p:sp>
      <p:sp>
        <p:nvSpPr>
          <p:cNvPr id="18" name="CuadroTexto 17">
            <a:extLst>
              <a:ext uri="{FF2B5EF4-FFF2-40B4-BE49-F238E27FC236}">
                <a16:creationId xmlns:a16="http://schemas.microsoft.com/office/drawing/2014/main" id="{4C474BEE-C8D3-442C-9165-1471748A8D8F}"/>
              </a:ext>
            </a:extLst>
          </p:cNvPr>
          <p:cNvSpPr txBox="1"/>
          <p:nvPr/>
        </p:nvSpPr>
        <p:spPr>
          <a:xfrm>
            <a:off x="3644900" y="4312317"/>
            <a:ext cx="2451100" cy="1477328"/>
          </a:xfrm>
          <a:prstGeom prst="rect">
            <a:avLst/>
          </a:prstGeom>
          <a:noFill/>
        </p:spPr>
        <p:txBody>
          <a:bodyPr wrap="square" rtlCol="0">
            <a:spAutoFit/>
          </a:bodyPr>
          <a:lstStyle/>
          <a:p>
            <a:r>
              <a:rPr lang="es-ES" dirty="0"/>
              <a:t>Validación de las propiedades tecnológicas del producto en la industria harinera.</a:t>
            </a:r>
          </a:p>
        </p:txBody>
      </p:sp>
      <p:sp>
        <p:nvSpPr>
          <p:cNvPr id="22" name="Globo: flecha hacia abajo 21">
            <a:extLst>
              <a:ext uri="{FF2B5EF4-FFF2-40B4-BE49-F238E27FC236}">
                <a16:creationId xmlns:a16="http://schemas.microsoft.com/office/drawing/2014/main" id="{A8E8965C-B150-4A5C-8243-05C667C7F7FD}"/>
              </a:ext>
            </a:extLst>
          </p:cNvPr>
          <p:cNvSpPr/>
          <p:nvPr/>
        </p:nvSpPr>
        <p:spPr>
          <a:xfrm>
            <a:off x="165100" y="1727542"/>
            <a:ext cx="2451100" cy="2328570"/>
          </a:xfrm>
          <a:prstGeom prst="downArrow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a:solidFill>
                  <a:schemeClr val="bg1"/>
                </a:solidFill>
              </a:rPr>
              <a:t>SDAD COOP AGRARIA VIRGEN DE LA OLIVA</a:t>
            </a:r>
          </a:p>
        </p:txBody>
      </p:sp>
      <p:sp>
        <p:nvSpPr>
          <p:cNvPr id="23" name="Globo: flecha hacia abajo 22">
            <a:extLst>
              <a:ext uri="{FF2B5EF4-FFF2-40B4-BE49-F238E27FC236}">
                <a16:creationId xmlns:a16="http://schemas.microsoft.com/office/drawing/2014/main" id="{A8595339-C18A-4654-8866-688C9110A250}"/>
              </a:ext>
            </a:extLst>
          </p:cNvPr>
          <p:cNvSpPr/>
          <p:nvPr/>
        </p:nvSpPr>
        <p:spPr>
          <a:xfrm>
            <a:off x="3327400" y="1724640"/>
            <a:ext cx="2451100" cy="2328570"/>
          </a:xfrm>
          <a:prstGeom prst="downArrow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a:solidFill>
                  <a:schemeClr val="bg1"/>
                </a:solidFill>
              </a:rPr>
              <a:t>HARINERA DE TARDIENTA</a:t>
            </a:r>
          </a:p>
        </p:txBody>
      </p:sp>
      <p:sp>
        <p:nvSpPr>
          <p:cNvPr id="24" name="Globo: flecha hacia abajo 23">
            <a:extLst>
              <a:ext uri="{FF2B5EF4-FFF2-40B4-BE49-F238E27FC236}">
                <a16:creationId xmlns:a16="http://schemas.microsoft.com/office/drawing/2014/main" id="{F4F05FBA-C74C-407B-9BB4-FC4C3ECF349D}"/>
              </a:ext>
            </a:extLst>
          </p:cNvPr>
          <p:cNvSpPr/>
          <p:nvPr/>
        </p:nvSpPr>
        <p:spPr>
          <a:xfrm>
            <a:off x="6413502" y="1724640"/>
            <a:ext cx="2451100" cy="2328570"/>
          </a:xfrm>
          <a:prstGeom prst="downArrowCallou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s-ES" dirty="0">
                <a:solidFill>
                  <a:schemeClr val="bg1"/>
                </a:solidFill>
              </a:rPr>
              <a:t>CENTRO DE INVESTIGACION Y TECNOLOGIA AGROALIMENTARIA DE ARAGON (CITA)</a:t>
            </a:r>
          </a:p>
        </p:txBody>
      </p:sp>
      <p:sp>
        <p:nvSpPr>
          <p:cNvPr id="25" name="Globo: flecha hacia abajo 24">
            <a:extLst>
              <a:ext uri="{FF2B5EF4-FFF2-40B4-BE49-F238E27FC236}">
                <a16:creationId xmlns:a16="http://schemas.microsoft.com/office/drawing/2014/main" id="{964CF41F-69FD-4A06-84AE-A288CCD5E61D}"/>
              </a:ext>
            </a:extLst>
          </p:cNvPr>
          <p:cNvSpPr/>
          <p:nvPr/>
        </p:nvSpPr>
        <p:spPr>
          <a:xfrm>
            <a:off x="9404350" y="1724640"/>
            <a:ext cx="2451100" cy="2328570"/>
          </a:xfrm>
          <a:prstGeom prst="downArrowCallou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s-ES" dirty="0">
                <a:solidFill>
                  <a:schemeClr val="bg1"/>
                </a:solidFill>
              </a:rPr>
              <a:t>CENTRO DE TRANSFERENCIA AGROALIMENTARIA (CTA)</a:t>
            </a:r>
          </a:p>
        </p:txBody>
      </p:sp>
      <p:sp>
        <p:nvSpPr>
          <p:cNvPr id="26" name="CuadroTexto 25">
            <a:extLst>
              <a:ext uri="{FF2B5EF4-FFF2-40B4-BE49-F238E27FC236}">
                <a16:creationId xmlns:a16="http://schemas.microsoft.com/office/drawing/2014/main" id="{62AED0FC-F4CC-4572-8964-98C42434B5F0}"/>
              </a:ext>
            </a:extLst>
          </p:cNvPr>
          <p:cNvSpPr txBox="1"/>
          <p:nvPr/>
        </p:nvSpPr>
        <p:spPr>
          <a:xfrm>
            <a:off x="6489700" y="4180172"/>
            <a:ext cx="5353050" cy="2308324"/>
          </a:xfrm>
          <a:prstGeom prst="rect">
            <a:avLst/>
          </a:prstGeom>
          <a:noFill/>
        </p:spPr>
        <p:txBody>
          <a:bodyPr wrap="square" rtlCol="0">
            <a:spAutoFit/>
          </a:bodyPr>
          <a:lstStyle/>
          <a:p>
            <a:pPr marL="180975" indent="-180975">
              <a:buFont typeface="Arial" panose="020B0604020202020204" pitchFamily="34" charset="0"/>
              <a:buChar char="•"/>
            </a:pPr>
            <a:r>
              <a:rPr lang="es-ES" dirty="0"/>
              <a:t>Asesoramiento en el diseño experimental y en la instrumentación del ensayo.</a:t>
            </a:r>
          </a:p>
          <a:p>
            <a:pPr marL="180975" indent="-180975">
              <a:buFont typeface="Arial" panose="020B0604020202020204" pitchFamily="34" charset="0"/>
              <a:buChar char="•"/>
            </a:pPr>
            <a:r>
              <a:rPr lang="es-ES" dirty="0"/>
              <a:t>Seguimiento, control y apoyo tecnológico en el manejo del ensayo.</a:t>
            </a:r>
          </a:p>
          <a:p>
            <a:pPr marL="180975" indent="-180975">
              <a:buFont typeface="Arial" panose="020B0604020202020204" pitchFamily="34" charset="0"/>
              <a:buChar char="•"/>
            </a:pPr>
            <a:r>
              <a:rPr lang="es-ES" dirty="0"/>
              <a:t>Apoyo en las tareas de difusión y divulgación.</a:t>
            </a:r>
          </a:p>
          <a:p>
            <a:pPr marL="180975" indent="-180975">
              <a:buFont typeface="Arial" panose="020B0604020202020204" pitchFamily="34" charset="0"/>
              <a:buChar char="•"/>
            </a:pPr>
            <a:r>
              <a:rPr lang="es-ES" dirty="0"/>
              <a:t>Realización de analíticas en sémola para evaluar el proceso de moltura industrial.</a:t>
            </a:r>
          </a:p>
          <a:p>
            <a:pPr marL="285750" indent="-285750">
              <a:buFont typeface="Arial" panose="020B0604020202020204" pitchFamily="34" charset="0"/>
              <a:buChar char="•"/>
            </a:pPr>
            <a:endParaRPr lang="es-ES" dirty="0"/>
          </a:p>
        </p:txBody>
      </p:sp>
    </p:spTree>
    <p:extLst>
      <p:ext uri="{BB962C8B-B14F-4D97-AF65-F5344CB8AC3E}">
        <p14:creationId xmlns:p14="http://schemas.microsoft.com/office/powerpoint/2010/main" val="251322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20</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16200" y="168230"/>
            <a:ext cx="6959600" cy="1015663"/>
          </a:xfrm>
          <a:prstGeom prst="rect">
            <a:avLst/>
          </a:prstGeom>
          <a:noFill/>
        </p:spPr>
        <p:txBody>
          <a:bodyPr wrap="square" rtlCol="0">
            <a:spAutoFit/>
          </a:bodyPr>
          <a:lstStyle/>
          <a:p>
            <a:pPr algn="ctr"/>
            <a:r>
              <a:rPr lang="es-ES" sz="2400" b="1" u="sng" dirty="0"/>
              <a:t>ENSAYOS </a:t>
            </a:r>
            <a:r>
              <a:rPr lang="es-ES" sz="2400" b="1" u="sng" dirty="0" err="1"/>
              <a:t>MICROPARCELAS</a:t>
            </a:r>
            <a:r>
              <a:rPr lang="es-ES" sz="2400" b="1" u="sng" dirty="0"/>
              <a:t> 2018/2019</a:t>
            </a:r>
          </a:p>
          <a:p>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sp>
        <p:nvSpPr>
          <p:cNvPr id="11" name="CuadroTexto 10">
            <a:extLst>
              <a:ext uri="{FF2B5EF4-FFF2-40B4-BE49-F238E27FC236}">
                <a16:creationId xmlns:a16="http://schemas.microsoft.com/office/drawing/2014/main" id="{45640FD8-3B36-48D0-A348-C4D440EB6205}"/>
              </a:ext>
            </a:extLst>
          </p:cNvPr>
          <p:cNvSpPr txBox="1"/>
          <p:nvPr/>
        </p:nvSpPr>
        <p:spPr>
          <a:xfrm>
            <a:off x="5181600" y="752093"/>
            <a:ext cx="5765800" cy="5632311"/>
          </a:xfrm>
          <a:prstGeom prst="rect">
            <a:avLst/>
          </a:prstGeom>
          <a:noFill/>
        </p:spPr>
        <p:txBody>
          <a:bodyPr wrap="square" rtlCol="0">
            <a:spAutoFit/>
          </a:bodyPr>
          <a:lstStyle/>
          <a:p>
            <a:r>
              <a:rPr lang="es-ES" dirty="0"/>
              <a:t>El método a seguir fue el mismo que en la campaña anterior.</a:t>
            </a:r>
          </a:p>
          <a:p>
            <a:endParaRPr lang="es-ES" dirty="0"/>
          </a:p>
          <a:p>
            <a:pPr marL="285750" indent="-285750">
              <a:buFont typeface="Wingdings" panose="05000000000000000000" pitchFamily="2" charset="2"/>
              <a:buChar char="v"/>
            </a:pPr>
            <a:r>
              <a:rPr lang="es-ES" dirty="0"/>
              <a:t>Producción media 5708 Kg, similar a la campaña anterior.</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El factor más significativo es la variedad.</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Tratamiento fertilizante, no es un factor determinante en la producción.</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Aumenta peso especifico al aumentar el fraccionamiento del nitrogenado.</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Sin diferencias significativas en vitrosidad según variedades.</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Relación negativa entre el rendimiento del grano y la proteína.</a:t>
            </a:r>
          </a:p>
          <a:p>
            <a:pPr marL="285750" indent="-285750">
              <a:buFont typeface="Wingdings" panose="05000000000000000000" pitchFamily="2" charset="2"/>
              <a:buChar char="v"/>
            </a:pPr>
            <a:endParaRPr lang="es-ES" dirty="0"/>
          </a:p>
        </p:txBody>
      </p:sp>
      <p:pic>
        <p:nvPicPr>
          <p:cNvPr id="14" name="Imagen 13">
            <a:extLst>
              <a:ext uri="{FF2B5EF4-FFF2-40B4-BE49-F238E27FC236}">
                <a16:creationId xmlns:a16="http://schemas.microsoft.com/office/drawing/2014/main" id="{5D18B992-231D-454E-888C-C4CCF0A7598A}"/>
              </a:ext>
            </a:extLst>
          </p:cNvPr>
          <p:cNvPicPr>
            <a:picLocks noChangeAspect="1"/>
          </p:cNvPicPr>
          <p:nvPr/>
        </p:nvPicPr>
        <p:blipFill rotWithShape="1">
          <a:blip r:embed="rId3"/>
          <a:srcRect l="11726" r="11613"/>
          <a:stretch/>
        </p:blipFill>
        <p:spPr>
          <a:xfrm>
            <a:off x="558799" y="676061"/>
            <a:ext cx="4248151" cy="5899150"/>
          </a:xfrm>
          <a:prstGeom prst="rect">
            <a:avLst/>
          </a:prstGeom>
        </p:spPr>
      </p:pic>
    </p:spTree>
    <p:extLst>
      <p:ext uri="{BB962C8B-B14F-4D97-AF65-F5344CB8AC3E}">
        <p14:creationId xmlns:p14="http://schemas.microsoft.com/office/powerpoint/2010/main" val="1195373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21</a:t>
            </a:fld>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sp>
        <p:nvSpPr>
          <p:cNvPr id="8" name="CuadroTexto 7">
            <a:extLst>
              <a:ext uri="{FF2B5EF4-FFF2-40B4-BE49-F238E27FC236}">
                <a16:creationId xmlns:a16="http://schemas.microsoft.com/office/drawing/2014/main" id="{6B1B0C69-6936-4796-B191-300796A8937B}"/>
              </a:ext>
            </a:extLst>
          </p:cNvPr>
          <p:cNvSpPr txBox="1"/>
          <p:nvPr/>
        </p:nvSpPr>
        <p:spPr>
          <a:xfrm>
            <a:off x="2917166" y="374177"/>
            <a:ext cx="6357668" cy="738664"/>
          </a:xfrm>
          <a:prstGeom prst="rect">
            <a:avLst/>
          </a:prstGeom>
          <a:noFill/>
        </p:spPr>
        <p:txBody>
          <a:bodyPr wrap="square" rtlCol="0">
            <a:spAutoFit/>
          </a:bodyPr>
          <a:lstStyle/>
          <a:p>
            <a:pPr algn="ctr"/>
            <a:r>
              <a:rPr lang="es-ES" sz="2400" b="1" u="sng" dirty="0"/>
              <a:t>EVOLUCION DEL ENSAYO 2018/2019</a:t>
            </a:r>
            <a:endParaRPr lang="es-ES" dirty="0"/>
          </a:p>
          <a:p>
            <a:endParaRPr lang="es-ES" dirty="0"/>
          </a:p>
        </p:txBody>
      </p:sp>
      <p:pic>
        <p:nvPicPr>
          <p:cNvPr id="3" name="Imagen 2">
            <a:extLst>
              <a:ext uri="{FF2B5EF4-FFF2-40B4-BE49-F238E27FC236}">
                <a16:creationId xmlns:a16="http://schemas.microsoft.com/office/drawing/2014/main" id="{1AB42723-3FE5-438B-A588-ED11F88B56EF}"/>
              </a:ext>
            </a:extLst>
          </p:cNvPr>
          <p:cNvPicPr>
            <a:picLocks noChangeAspect="1"/>
          </p:cNvPicPr>
          <p:nvPr/>
        </p:nvPicPr>
        <p:blipFill rotWithShape="1">
          <a:blip r:embed="rId3"/>
          <a:srcRect l="13440" r="15188" b="6521"/>
          <a:stretch/>
        </p:blipFill>
        <p:spPr>
          <a:xfrm>
            <a:off x="1840303" y="1265207"/>
            <a:ext cx="7205932" cy="3456317"/>
          </a:xfrm>
          <a:prstGeom prst="rect">
            <a:avLst/>
          </a:prstGeom>
        </p:spPr>
      </p:pic>
      <p:sp>
        <p:nvSpPr>
          <p:cNvPr id="10" name="CuadroTexto 9">
            <a:extLst>
              <a:ext uri="{FF2B5EF4-FFF2-40B4-BE49-F238E27FC236}">
                <a16:creationId xmlns:a16="http://schemas.microsoft.com/office/drawing/2014/main" id="{B84AD741-4DF6-49C6-A6B2-EB6C617F296E}"/>
              </a:ext>
            </a:extLst>
          </p:cNvPr>
          <p:cNvSpPr txBox="1"/>
          <p:nvPr/>
        </p:nvSpPr>
        <p:spPr>
          <a:xfrm>
            <a:off x="2156606" y="4627669"/>
            <a:ext cx="6889629" cy="246221"/>
          </a:xfrm>
          <a:prstGeom prst="rect">
            <a:avLst/>
          </a:prstGeom>
          <a:noFill/>
        </p:spPr>
        <p:txBody>
          <a:bodyPr wrap="square" rtlCol="0">
            <a:spAutoFit/>
          </a:bodyPr>
          <a:lstStyle/>
          <a:p>
            <a:r>
              <a:rPr lang="es-ES" sz="1000" dirty="0"/>
              <a:t>Valores meteorológicos medidos en la estación de Ejea de los Caballeros (Red </a:t>
            </a:r>
            <a:r>
              <a:rPr lang="es-ES" sz="1000" dirty="0" err="1"/>
              <a:t>SIAR</a:t>
            </a:r>
            <a:r>
              <a:rPr lang="es-ES" sz="1000" dirty="0"/>
              <a:t>, SARGA) durante el ensayo 2018-2019.</a:t>
            </a:r>
          </a:p>
        </p:txBody>
      </p:sp>
    </p:spTree>
    <p:extLst>
      <p:ext uri="{BB962C8B-B14F-4D97-AF65-F5344CB8AC3E}">
        <p14:creationId xmlns:p14="http://schemas.microsoft.com/office/powerpoint/2010/main" val="1856856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22</a:t>
            </a:fld>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sp>
        <p:nvSpPr>
          <p:cNvPr id="8" name="CuadroTexto 7">
            <a:extLst>
              <a:ext uri="{FF2B5EF4-FFF2-40B4-BE49-F238E27FC236}">
                <a16:creationId xmlns:a16="http://schemas.microsoft.com/office/drawing/2014/main" id="{6B1B0C69-6936-4796-B191-300796A8937B}"/>
              </a:ext>
            </a:extLst>
          </p:cNvPr>
          <p:cNvSpPr txBox="1"/>
          <p:nvPr/>
        </p:nvSpPr>
        <p:spPr>
          <a:xfrm>
            <a:off x="2917166" y="374177"/>
            <a:ext cx="6357668" cy="738664"/>
          </a:xfrm>
          <a:prstGeom prst="rect">
            <a:avLst/>
          </a:prstGeom>
          <a:noFill/>
        </p:spPr>
        <p:txBody>
          <a:bodyPr wrap="square" rtlCol="0">
            <a:spAutoFit/>
          </a:bodyPr>
          <a:lstStyle/>
          <a:p>
            <a:pPr algn="ctr"/>
            <a:r>
              <a:rPr lang="es-ES" sz="2400" b="1" u="sng" dirty="0"/>
              <a:t>EVOLUCION DEL ENSAYO 2018/2019</a:t>
            </a:r>
            <a:endParaRPr lang="es-ES" dirty="0"/>
          </a:p>
          <a:p>
            <a:endParaRPr lang="es-ES" dirty="0"/>
          </a:p>
        </p:txBody>
      </p:sp>
      <p:pic>
        <p:nvPicPr>
          <p:cNvPr id="11" name="Imagen 10">
            <a:extLst>
              <a:ext uri="{FF2B5EF4-FFF2-40B4-BE49-F238E27FC236}">
                <a16:creationId xmlns:a16="http://schemas.microsoft.com/office/drawing/2014/main" id="{208A7FD0-9737-409C-B112-C655C4A0BF31}"/>
              </a:ext>
            </a:extLst>
          </p:cNvPr>
          <p:cNvPicPr/>
          <p:nvPr/>
        </p:nvPicPr>
        <p:blipFill rotWithShape="1">
          <a:blip r:embed="rId3">
            <a:extLst>
              <a:ext uri="{28A0092B-C50C-407E-A947-70E740481C1C}">
                <a14:useLocalDpi xmlns:a14="http://schemas.microsoft.com/office/drawing/2010/main" val="0"/>
              </a:ext>
            </a:extLst>
          </a:blip>
          <a:srcRect l="3946" r="5658"/>
          <a:stretch/>
        </p:blipFill>
        <p:spPr bwMode="auto">
          <a:xfrm>
            <a:off x="345056" y="989328"/>
            <a:ext cx="6567578" cy="4882385"/>
          </a:xfrm>
          <a:prstGeom prst="rect">
            <a:avLst/>
          </a:prstGeom>
          <a:noFill/>
          <a:ln>
            <a:noFill/>
          </a:ln>
        </p:spPr>
      </p:pic>
      <p:sp>
        <p:nvSpPr>
          <p:cNvPr id="7" name="Rectángulo 6">
            <a:extLst>
              <a:ext uri="{FF2B5EF4-FFF2-40B4-BE49-F238E27FC236}">
                <a16:creationId xmlns:a16="http://schemas.microsoft.com/office/drawing/2014/main" id="{588E3945-AF8D-4577-A988-8BC758AC4573}"/>
              </a:ext>
            </a:extLst>
          </p:cNvPr>
          <p:cNvSpPr/>
          <p:nvPr/>
        </p:nvSpPr>
        <p:spPr>
          <a:xfrm>
            <a:off x="7039155" y="1426271"/>
            <a:ext cx="4468482" cy="2862322"/>
          </a:xfrm>
          <a:prstGeom prst="rect">
            <a:avLst/>
          </a:prstGeom>
        </p:spPr>
        <p:txBody>
          <a:bodyPr wrap="square">
            <a:spAutoFit/>
          </a:bodyPr>
          <a:lstStyle/>
          <a:p>
            <a:pPr indent="360363" algn="just"/>
            <a:r>
              <a:rPr lang="es-ES" dirty="0"/>
              <a:t>Este gráfico muestra la curva de valores de Kc utilizados y la evolución del valor medio de la parcela del índice de vegetación </a:t>
            </a:r>
            <a:r>
              <a:rPr lang="es-ES" dirty="0" err="1"/>
              <a:t>NDVI</a:t>
            </a:r>
            <a:r>
              <a:rPr lang="es-ES" dirty="0"/>
              <a:t> obtenido a partir de imágenes públicas del satélite SENTINEL-2.</a:t>
            </a:r>
          </a:p>
          <a:p>
            <a:pPr indent="269875" algn="just"/>
            <a:r>
              <a:rPr lang="es-ES" dirty="0"/>
              <a:t> En la misma se observa que en general la curva de Kc utilizada siguió de forma bastante aceptable la evolución del </a:t>
            </a:r>
            <a:r>
              <a:rPr lang="es-ES" dirty="0" err="1"/>
              <a:t>NDVI</a:t>
            </a:r>
            <a:r>
              <a:rPr lang="es-ES" dirty="0"/>
              <a:t>, que es un índice muy asociado a la biomasa aérea vegetal</a:t>
            </a:r>
          </a:p>
        </p:txBody>
      </p:sp>
    </p:spTree>
    <p:extLst>
      <p:ext uri="{BB962C8B-B14F-4D97-AF65-F5344CB8AC3E}">
        <p14:creationId xmlns:p14="http://schemas.microsoft.com/office/powerpoint/2010/main" val="4045854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23</a:t>
            </a:fld>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sp>
        <p:nvSpPr>
          <p:cNvPr id="8" name="CuadroTexto 7">
            <a:extLst>
              <a:ext uri="{FF2B5EF4-FFF2-40B4-BE49-F238E27FC236}">
                <a16:creationId xmlns:a16="http://schemas.microsoft.com/office/drawing/2014/main" id="{6B1B0C69-6936-4796-B191-300796A8937B}"/>
              </a:ext>
            </a:extLst>
          </p:cNvPr>
          <p:cNvSpPr txBox="1"/>
          <p:nvPr/>
        </p:nvSpPr>
        <p:spPr>
          <a:xfrm>
            <a:off x="2917166" y="374177"/>
            <a:ext cx="6357668" cy="738664"/>
          </a:xfrm>
          <a:prstGeom prst="rect">
            <a:avLst/>
          </a:prstGeom>
          <a:noFill/>
        </p:spPr>
        <p:txBody>
          <a:bodyPr wrap="square" rtlCol="0">
            <a:spAutoFit/>
          </a:bodyPr>
          <a:lstStyle/>
          <a:p>
            <a:pPr algn="ctr"/>
            <a:r>
              <a:rPr lang="es-ES" sz="2400" b="1" u="sng" dirty="0"/>
              <a:t>EVOLUCION DEL ENSAYO 2018/2019</a:t>
            </a:r>
            <a:endParaRPr lang="es-ES" dirty="0"/>
          </a:p>
          <a:p>
            <a:endParaRPr lang="es-ES" dirty="0"/>
          </a:p>
        </p:txBody>
      </p:sp>
      <p:pic>
        <p:nvPicPr>
          <p:cNvPr id="9" name="Imagen 8">
            <a:extLst>
              <a:ext uri="{FF2B5EF4-FFF2-40B4-BE49-F238E27FC236}">
                <a16:creationId xmlns:a16="http://schemas.microsoft.com/office/drawing/2014/main" id="{2265BAC7-567E-44FE-B57E-502AEEB4AF54}"/>
              </a:ext>
            </a:extLst>
          </p:cNvPr>
          <p:cNvPicPr/>
          <p:nvPr/>
        </p:nvPicPr>
        <p:blipFill rotWithShape="1">
          <a:blip r:embed="rId3">
            <a:extLst>
              <a:ext uri="{28A0092B-C50C-407E-A947-70E740481C1C}">
                <a14:useLocalDpi xmlns:a14="http://schemas.microsoft.com/office/drawing/2010/main" val="0"/>
              </a:ext>
            </a:extLst>
          </a:blip>
          <a:srcRect l="8497" r="6644" b="4070"/>
          <a:stretch/>
        </p:blipFill>
        <p:spPr bwMode="auto">
          <a:xfrm>
            <a:off x="454323" y="1112841"/>
            <a:ext cx="6429555" cy="4838862"/>
          </a:xfrm>
          <a:prstGeom prst="rect">
            <a:avLst/>
          </a:prstGeom>
          <a:noFill/>
          <a:ln>
            <a:noFill/>
          </a:ln>
        </p:spPr>
      </p:pic>
      <p:sp>
        <p:nvSpPr>
          <p:cNvPr id="2" name="CuadroTexto 1">
            <a:extLst>
              <a:ext uri="{FF2B5EF4-FFF2-40B4-BE49-F238E27FC236}">
                <a16:creationId xmlns:a16="http://schemas.microsoft.com/office/drawing/2014/main" id="{E300A271-E452-4E0D-92FD-CE75CFF7AA70}"/>
              </a:ext>
            </a:extLst>
          </p:cNvPr>
          <p:cNvSpPr txBox="1"/>
          <p:nvPr/>
        </p:nvSpPr>
        <p:spPr>
          <a:xfrm>
            <a:off x="7079413" y="1860544"/>
            <a:ext cx="4658264" cy="2862322"/>
          </a:xfrm>
          <a:prstGeom prst="rect">
            <a:avLst/>
          </a:prstGeom>
          <a:noFill/>
        </p:spPr>
        <p:txBody>
          <a:bodyPr wrap="square" rtlCol="0">
            <a:spAutoFit/>
          </a:bodyPr>
          <a:lstStyle/>
          <a:p>
            <a:pPr algn="just"/>
            <a:r>
              <a:rPr lang="es-ES" dirty="0"/>
              <a:t>A diferencia del ensayo realizado en la campaña anterior, en esta última se obtuvieron patrones de riego diferenciado.</a:t>
            </a:r>
          </a:p>
          <a:p>
            <a:pPr algn="just"/>
            <a:r>
              <a:rPr lang="es-ES" dirty="0"/>
              <a:t>La distribución de riego más lluvia es R1 419 mm, R2 349, y R3 344. R2 y R3 tienen un aporte menor de un 20 % con respecto a R1.</a:t>
            </a:r>
          </a:p>
          <a:p>
            <a:pPr algn="just"/>
            <a:r>
              <a:rPr lang="es-ES" dirty="0"/>
              <a:t>Aunque la reducción en R2 fue a lo largo de todo el ciclo y en R3 únicamente a partir del espigado.</a:t>
            </a:r>
          </a:p>
          <a:p>
            <a:endParaRPr lang="es-ES" dirty="0"/>
          </a:p>
        </p:txBody>
      </p:sp>
    </p:spTree>
    <p:extLst>
      <p:ext uri="{BB962C8B-B14F-4D97-AF65-F5344CB8AC3E}">
        <p14:creationId xmlns:p14="http://schemas.microsoft.com/office/powerpoint/2010/main" val="352083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24</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92400" y="187088"/>
            <a:ext cx="6464300" cy="1107996"/>
          </a:xfrm>
          <a:prstGeom prst="rect">
            <a:avLst/>
          </a:prstGeom>
          <a:noFill/>
        </p:spPr>
        <p:txBody>
          <a:bodyPr wrap="square" rtlCol="0">
            <a:spAutoFit/>
          </a:bodyPr>
          <a:lstStyle/>
          <a:p>
            <a:pPr algn="ctr"/>
            <a:r>
              <a:rPr lang="es-ES" sz="2400" b="1" u="sng" dirty="0"/>
              <a:t>RESULTADOS DE PRODCUCCION DEL GRANO 2018/2019</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8" name="CuadroTexto 7">
            <a:extLst>
              <a:ext uri="{FF2B5EF4-FFF2-40B4-BE49-F238E27FC236}">
                <a16:creationId xmlns:a16="http://schemas.microsoft.com/office/drawing/2014/main" id="{AF662370-AF0B-4D0E-9001-E7C9AF8A5479}"/>
              </a:ext>
            </a:extLst>
          </p:cNvPr>
          <p:cNvSpPr txBox="1"/>
          <p:nvPr/>
        </p:nvSpPr>
        <p:spPr>
          <a:xfrm>
            <a:off x="322669" y="1183600"/>
            <a:ext cx="6768456" cy="5355312"/>
          </a:xfrm>
          <a:prstGeom prst="rect">
            <a:avLst/>
          </a:prstGeom>
          <a:noFill/>
        </p:spPr>
        <p:txBody>
          <a:bodyPr wrap="square" rtlCol="0">
            <a:spAutoFit/>
          </a:bodyPr>
          <a:lstStyle/>
          <a:p>
            <a:pPr indent="269875" algn="just"/>
            <a:r>
              <a:rPr lang="es-ES" dirty="0"/>
              <a:t>Los distintos tratamientos de riego a aplicado no han temido un efecto significativo sobre la producción, esto puede ser debido a q los tratamientos con reducción de riego no provocan un estrés hídrico importante en el cultivo. Posiblemente podría explicarse por una pequeña reserva de agua al inicio del ciclo de cultivo.</a:t>
            </a:r>
          </a:p>
          <a:p>
            <a:pPr indent="269875" algn="just"/>
            <a:endParaRPr lang="es-ES" dirty="0"/>
          </a:p>
          <a:p>
            <a:pPr indent="269875" algn="just"/>
            <a:r>
              <a:rPr lang="es-ES" dirty="0"/>
              <a:t>No obstante, las dosis de riego aplicadas estuvieron por debajo de las evapotranspiración del cultivo aplicada.</a:t>
            </a:r>
          </a:p>
          <a:p>
            <a:pPr indent="269875" algn="just"/>
            <a:endParaRPr lang="es-ES" dirty="0"/>
          </a:p>
          <a:p>
            <a:pPr indent="269875" algn="just"/>
            <a:r>
              <a:rPr lang="es-ES" dirty="0"/>
              <a:t>A nivel varietal se observa un menor rendimiento de Don Ricardo, con respecto a Sculptur y Aventadur.</a:t>
            </a:r>
          </a:p>
          <a:p>
            <a:pPr indent="269875" algn="just"/>
            <a:endParaRPr lang="es-ES" dirty="0"/>
          </a:p>
          <a:p>
            <a:pPr indent="269875" algn="just"/>
            <a:r>
              <a:rPr lang="es-ES" dirty="0"/>
              <a:t>Se observa mayor producción con una única aplicación de fertilizante al inicio de encañado, en comparación con los otros dos tratamientos fertilizantes, además la reducción de Nitrógeno que representa N3 con respecto a N2, supuso una reducción de rendimiento significativa.</a:t>
            </a:r>
          </a:p>
          <a:p>
            <a:pPr algn="just"/>
            <a:endParaRPr lang="es-ES" dirty="0"/>
          </a:p>
          <a:p>
            <a:endParaRPr lang="es-ES" dirty="0"/>
          </a:p>
        </p:txBody>
      </p:sp>
      <p:pic>
        <p:nvPicPr>
          <p:cNvPr id="15" name="Imagen 14">
            <a:extLst>
              <a:ext uri="{FF2B5EF4-FFF2-40B4-BE49-F238E27FC236}">
                <a16:creationId xmlns:a16="http://schemas.microsoft.com/office/drawing/2014/main" id="{4BED7474-08A8-4785-90EC-1CC786002CFD}"/>
              </a:ext>
            </a:extLst>
          </p:cNvPr>
          <p:cNvPicPr>
            <a:picLocks noChangeAspect="1"/>
          </p:cNvPicPr>
          <p:nvPr/>
        </p:nvPicPr>
        <p:blipFill rotWithShape="1">
          <a:blip r:embed="rId3"/>
          <a:srcRect l="24469" r="25700"/>
          <a:stretch/>
        </p:blipFill>
        <p:spPr>
          <a:xfrm>
            <a:off x="7449943" y="684302"/>
            <a:ext cx="3576053" cy="5854610"/>
          </a:xfrm>
          <a:prstGeom prst="rect">
            <a:avLst/>
          </a:prstGeom>
        </p:spPr>
      </p:pic>
    </p:spTree>
    <p:extLst>
      <p:ext uri="{BB962C8B-B14F-4D97-AF65-F5344CB8AC3E}">
        <p14:creationId xmlns:p14="http://schemas.microsoft.com/office/powerpoint/2010/main" val="417418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25</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782792" y="187088"/>
            <a:ext cx="7373908" cy="738664"/>
          </a:xfrm>
          <a:prstGeom prst="rect">
            <a:avLst/>
          </a:prstGeom>
          <a:noFill/>
        </p:spPr>
        <p:txBody>
          <a:bodyPr wrap="square" rtlCol="0">
            <a:spAutoFit/>
          </a:bodyPr>
          <a:lstStyle/>
          <a:p>
            <a:pPr algn="ctr"/>
            <a:r>
              <a:rPr lang="es-ES" sz="2400" b="1" u="sng" dirty="0"/>
              <a:t>EFECTO SOBRE LA CALIDAD DEL GRANO 2018/2019</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pic>
        <p:nvPicPr>
          <p:cNvPr id="7" name="Imagen 6">
            <a:extLst>
              <a:ext uri="{FF2B5EF4-FFF2-40B4-BE49-F238E27FC236}">
                <a16:creationId xmlns:a16="http://schemas.microsoft.com/office/drawing/2014/main" id="{480E6029-F017-438D-926B-48231932D522}"/>
              </a:ext>
            </a:extLst>
          </p:cNvPr>
          <p:cNvPicPr>
            <a:picLocks noChangeAspect="1"/>
          </p:cNvPicPr>
          <p:nvPr/>
        </p:nvPicPr>
        <p:blipFill rotWithShape="1">
          <a:blip r:embed="rId4"/>
          <a:srcRect l="4864" r="28394"/>
          <a:stretch/>
        </p:blipFill>
        <p:spPr>
          <a:xfrm>
            <a:off x="7732143" y="511985"/>
            <a:ext cx="3577087" cy="6396351"/>
          </a:xfrm>
          <a:prstGeom prst="rect">
            <a:avLst/>
          </a:prstGeom>
        </p:spPr>
      </p:pic>
      <p:sp>
        <p:nvSpPr>
          <p:cNvPr id="11" name="CuadroTexto 10">
            <a:extLst>
              <a:ext uri="{FF2B5EF4-FFF2-40B4-BE49-F238E27FC236}">
                <a16:creationId xmlns:a16="http://schemas.microsoft.com/office/drawing/2014/main" id="{7ABB8DB7-2BC1-4B59-A868-EECF3A9BFBA4}"/>
              </a:ext>
            </a:extLst>
          </p:cNvPr>
          <p:cNvSpPr txBox="1"/>
          <p:nvPr/>
        </p:nvSpPr>
        <p:spPr>
          <a:xfrm>
            <a:off x="339306" y="906601"/>
            <a:ext cx="7234687" cy="5632311"/>
          </a:xfrm>
          <a:prstGeom prst="rect">
            <a:avLst/>
          </a:prstGeom>
          <a:noFill/>
        </p:spPr>
        <p:txBody>
          <a:bodyPr wrap="square" rtlCol="0">
            <a:spAutoFit/>
          </a:bodyPr>
          <a:lstStyle/>
          <a:p>
            <a:r>
              <a:rPr lang="es-ES" dirty="0"/>
              <a:t>Don Ricardo, valor más alto de proteína en grano y Sculptur el más bajo, estando Aventadur en medio de los dos.</a:t>
            </a:r>
          </a:p>
          <a:p>
            <a:endParaRPr lang="es-ES" dirty="0"/>
          </a:p>
          <a:p>
            <a:r>
              <a:rPr lang="es-ES" dirty="0"/>
              <a:t>La diferencia varietal tiene más peso que el factor riego y el factor nitrogenado. </a:t>
            </a:r>
          </a:p>
          <a:p>
            <a:endParaRPr lang="es-ES" dirty="0"/>
          </a:p>
          <a:p>
            <a:r>
              <a:rPr lang="es-ES" dirty="0"/>
              <a:t>La reducción de fertilización de 210 a 180 kg de N/ha provocó una disminución significativa de la proteína, excepto en la variedad Don Ricardo.</a:t>
            </a:r>
          </a:p>
          <a:p>
            <a:endParaRPr lang="es-ES" dirty="0"/>
          </a:p>
          <a:p>
            <a:r>
              <a:rPr lang="es-ES" dirty="0"/>
              <a:t>El peso especifico siempre se encuentra por encima de 80 Kg/hl (grupo 1).</a:t>
            </a:r>
          </a:p>
          <a:p>
            <a:endParaRPr lang="es-ES" dirty="0"/>
          </a:p>
          <a:p>
            <a:r>
              <a:rPr lang="es-ES" dirty="0"/>
              <a:t>Aventadur es la variedad con mayor vitrosidad, no teniendo incidencia los tipos de riego</a:t>
            </a:r>
          </a:p>
          <a:p>
            <a:endParaRPr lang="es-ES" dirty="0"/>
          </a:p>
          <a:p>
            <a:r>
              <a:rPr lang="es-ES" dirty="0"/>
              <a:t>En lo que respecta a Color-b , fuer </a:t>
            </a:r>
            <a:r>
              <a:rPr lang="es-ES" dirty="0" err="1"/>
              <a:t>Scultur</a:t>
            </a:r>
            <a:r>
              <a:rPr lang="es-ES" dirty="0"/>
              <a:t> la variedad con mayor índice de color, por el contrario, fue la variedad con menor dureza</a:t>
            </a:r>
          </a:p>
          <a:p>
            <a:endParaRPr lang="es-ES" dirty="0"/>
          </a:p>
          <a:p>
            <a:r>
              <a:rPr lang="es-ES" dirty="0"/>
              <a:t>Se observa relación negativa entre contenido de proteína de almidón</a:t>
            </a:r>
          </a:p>
          <a:p>
            <a:endParaRPr lang="es-ES" dirty="0"/>
          </a:p>
          <a:p>
            <a:endParaRPr lang="es-ES" dirty="0"/>
          </a:p>
        </p:txBody>
      </p:sp>
    </p:spTree>
    <p:extLst>
      <p:ext uri="{BB962C8B-B14F-4D97-AF65-F5344CB8AC3E}">
        <p14:creationId xmlns:p14="http://schemas.microsoft.com/office/powerpoint/2010/main" val="1492614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26</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782792" y="187088"/>
            <a:ext cx="7373908" cy="738664"/>
          </a:xfrm>
          <a:prstGeom prst="rect">
            <a:avLst/>
          </a:prstGeom>
          <a:noFill/>
        </p:spPr>
        <p:txBody>
          <a:bodyPr wrap="square" rtlCol="0">
            <a:spAutoFit/>
          </a:bodyPr>
          <a:lstStyle/>
          <a:p>
            <a:pPr algn="ctr"/>
            <a:r>
              <a:rPr lang="es-ES" sz="2400" b="1" u="sng" dirty="0"/>
              <a:t>EFECTO SOBRE LA CALIDAD DE LA </a:t>
            </a:r>
            <a:r>
              <a:rPr lang="es-ES" sz="2400" b="1" u="sng" dirty="0" err="1"/>
              <a:t>SEMOLA</a:t>
            </a:r>
            <a:r>
              <a:rPr lang="es-ES" sz="2400" b="1" u="sng" dirty="0"/>
              <a:t> 2018/2019</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11" name="CuadroTexto 10">
            <a:extLst>
              <a:ext uri="{FF2B5EF4-FFF2-40B4-BE49-F238E27FC236}">
                <a16:creationId xmlns:a16="http://schemas.microsoft.com/office/drawing/2014/main" id="{7ABB8DB7-2BC1-4B59-A868-EECF3A9BFBA4}"/>
              </a:ext>
            </a:extLst>
          </p:cNvPr>
          <p:cNvSpPr txBox="1"/>
          <p:nvPr/>
        </p:nvSpPr>
        <p:spPr>
          <a:xfrm>
            <a:off x="339306" y="906601"/>
            <a:ext cx="7234687" cy="646331"/>
          </a:xfrm>
          <a:prstGeom prst="rect">
            <a:avLst/>
          </a:prstGeom>
          <a:noFill/>
        </p:spPr>
        <p:txBody>
          <a:bodyPr wrap="square" rtlCol="0">
            <a:spAutoFit/>
          </a:bodyPr>
          <a:lstStyle/>
          <a:p>
            <a:endParaRPr lang="es-ES" dirty="0"/>
          </a:p>
          <a:p>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val="2680631433"/>
              </p:ext>
            </p:extLst>
          </p:nvPr>
        </p:nvGraphicFramePr>
        <p:xfrm>
          <a:off x="703706" y="1842754"/>
          <a:ext cx="5567679" cy="1938051"/>
        </p:xfrm>
        <a:graphic>
          <a:graphicData uri="http://schemas.openxmlformats.org/drawingml/2006/table">
            <a:tbl>
              <a:tblPr firstRow="1" firstCol="1" bandRow="1">
                <a:tableStyleId>{5C22544A-7EE6-4342-B048-85BDC9FD1C3A}</a:tableStyleId>
              </a:tblPr>
              <a:tblGrid>
                <a:gridCol w="830997">
                  <a:extLst>
                    <a:ext uri="{9D8B030D-6E8A-4147-A177-3AD203B41FA5}">
                      <a16:colId xmlns:a16="http://schemas.microsoft.com/office/drawing/2014/main" val="20000"/>
                    </a:ext>
                  </a:extLst>
                </a:gridCol>
                <a:gridCol w="1024896">
                  <a:extLst>
                    <a:ext uri="{9D8B030D-6E8A-4147-A177-3AD203B41FA5}">
                      <a16:colId xmlns:a16="http://schemas.microsoft.com/office/drawing/2014/main" val="20001"/>
                    </a:ext>
                  </a:extLst>
                </a:gridCol>
                <a:gridCol w="1024896">
                  <a:extLst>
                    <a:ext uri="{9D8B030D-6E8A-4147-A177-3AD203B41FA5}">
                      <a16:colId xmlns:a16="http://schemas.microsoft.com/office/drawing/2014/main" val="20002"/>
                    </a:ext>
                  </a:extLst>
                </a:gridCol>
                <a:gridCol w="1024896">
                  <a:extLst>
                    <a:ext uri="{9D8B030D-6E8A-4147-A177-3AD203B41FA5}">
                      <a16:colId xmlns:a16="http://schemas.microsoft.com/office/drawing/2014/main" val="20003"/>
                    </a:ext>
                  </a:extLst>
                </a:gridCol>
                <a:gridCol w="830997">
                  <a:extLst>
                    <a:ext uri="{9D8B030D-6E8A-4147-A177-3AD203B41FA5}">
                      <a16:colId xmlns:a16="http://schemas.microsoft.com/office/drawing/2014/main" val="20004"/>
                    </a:ext>
                  </a:extLst>
                </a:gridCol>
                <a:gridCol w="830997">
                  <a:extLst>
                    <a:ext uri="{9D8B030D-6E8A-4147-A177-3AD203B41FA5}">
                      <a16:colId xmlns:a16="http://schemas.microsoft.com/office/drawing/2014/main" val="20005"/>
                    </a:ext>
                  </a:extLst>
                </a:gridCol>
              </a:tblGrid>
              <a:tr h="608372">
                <a:tc>
                  <a:txBody>
                    <a:bodyPr/>
                    <a:lstStyle/>
                    <a:p>
                      <a:pPr algn="ctr">
                        <a:lnSpc>
                          <a:spcPct val="107000"/>
                        </a:lnSpc>
                        <a:spcAft>
                          <a:spcPts val="0"/>
                        </a:spcAft>
                      </a:pPr>
                      <a:r>
                        <a:rPr lang="es-ES" sz="1100" dirty="0">
                          <a:effectLst/>
                        </a:rPr>
                        <a:t>medias</a:t>
                      </a:r>
                      <a:endParaRPr lang="es-ES" sz="11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rendimiento</a:t>
                      </a:r>
                      <a:br>
                        <a:rPr lang="es-ES" sz="1200">
                          <a:effectLst/>
                        </a:rPr>
                      </a:br>
                      <a:r>
                        <a:rPr lang="es-ES" sz="1200">
                          <a:effectLst/>
                        </a:rPr>
                        <a:t>molienda</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peso específico</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dirty="0">
                          <a:effectLst/>
                        </a:rPr>
                        <a:t>vitrosidad</a:t>
                      </a:r>
                      <a:endParaRPr lang="es-ES" sz="11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dureza</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cenizas</a:t>
                      </a:r>
                      <a:endParaRPr lang="es-E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78466">
                <a:tc>
                  <a:txBody>
                    <a:bodyPr/>
                    <a:lstStyle/>
                    <a:p>
                      <a:pPr algn="ctr">
                        <a:lnSpc>
                          <a:spcPct val="107000"/>
                        </a:lnSpc>
                        <a:spcAft>
                          <a:spcPts val="0"/>
                        </a:spcAft>
                      </a:pPr>
                      <a:r>
                        <a:rPr lang="es-ES" sz="1100">
                          <a:effectLst/>
                        </a:rPr>
                        <a:t>aventadur</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62,0</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80,5</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75,1</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75,5</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1,3</a:t>
                      </a:r>
                      <a:endParaRPr lang="es-E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57608">
                <a:tc>
                  <a:txBody>
                    <a:bodyPr/>
                    <a:lstStyle/>
                    <a:p>
                      <a:pPr algn="ctr">
                        <a:lnSpc>
                          <a:spcPct val="107000"/>
                        </a:lnSpc>
                        <a:spcAft>
                          <a:spcPts val="0"/>
                        </a:spcAft>
                      </a:pPr>
                      <a:r>
                        <a:rPr lang="es-ES" sz="1100">
                          <a:effectLst/>
                        </a:rPr>
                        <a:t>don ricardo</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59,2</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dirty="0">
                          <a:effectLst/>
                        </a:rPr>
                        <a:t>80,4</a:t>
                      </a:r>
                      <a:endParaRPr lang="es-ES" sz="11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66,0</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74,9</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1,3</a:t>
                      </a:r>
                      <a:endParaRPr lang="es-E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93605">
                <a:tc>
                  <a:txBody>
                    <a:bodyPr/>
                    <a:lstStyle/>
                    <a:p>
                      <a:pPr algn="ctr">
                        <a:lnSpc>
                          <a:spcPct val="107000"/>
                        </a:lnSpc>
                        <a:spcAft>
                          <a:spcPts val="0"/>
                        </a:spcAft>
                      </a:pPr>
                      <a:r>
                        <a:rPr lang="es-ES" sz="1100">
                          <a:effectLst/>
                        </a:rPr>
                        <a:t>sculptur</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60,9</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dirty="0">
                          <a:effectLst/>
                        </a:rPr>
                        <a:t>80,8</a:t>
                      </a:r>
                      <a:endParaRPr lang="es-ES" sz="11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dirty="0">
                          <a:effectLst/>
                        </a:rPr>
                        <a:t>71,9</a:t>
                      </a:r>
                      <a:endParaRPr lang="es-ES" sz="11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a:effectLst/>
                        </a:rPr>
                        <a:t>65,2</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100" dirty="0">
                          <a:effectLst/>
                        </a:rPr>
                        <a:t>1,1</a:t>
                      </a:r>
                      <a:endParaRPr lang="es-E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pic>
        <p:nvPicPr>
          <p:cNvPr id="9" name="8 Imagen"/>
          <p:cNvPicPr/>
          <p:nvPr/>
        </p:nvPicPr>
        <p:blipFill>
          <a:blip r:embed="rId4">
            <a:extLst>
              <a:ext uri="{28A0092B-C50C-407E-A947-70E740481C1C}">
                <a14:useLocalDpi xmlns:a14="http://schemas.microsoft.com/office/drawing/2010/main" val="0"/>
              </a:ext>
            </a:extLst>
          </a:blip>
          <a:srcRect/>
          <a:stretch>
            <a:fillRect/>
          </a:stretch>
        </p:blipFill>
        <p:spPr bwMode="auto">
          <a:xfrm>
            <a:off x="6880861" y="2811780"/>
            <a:ext cx="5029200" cy="3232785"/>
          </a:xfrm>
          <a:prstGeom prst="rect">
            <a:avLst/>
          </a:prstGeom>
          <a:noFill/>
          <a:ln>
            <a:noFill/>
          </a:ln>
        </p:spPr>
      </p:pic>
      <p:sp>
        <p:nvSpPr>
          <p:cNvPr id="8" name="7 CuadroTexto"/>
          <p:cNvSpPr txBox="1"/>
          <p:nvPr/>
        </p:nvSpPr>
        <p:spPr>
          <a:xfrm>
            <a:off x="7189470" y="2080260"/>
            <a:ext cx="4366260" cy="923330"/>
          </a:xfrm>
          <a:prstGeom prst="rect">
            <a:avLst/>
          </a:prstGeom>
          <a:noFill/>
        </p:spPr>
        <p:txBody>
          <a:bodyPr wrap="square" rtlCol="0">
            <a:spAutoFit/>
          </a:bodyPr>
          <a:lstStyle/>
          <a:p>
            <a:pPr lvl="0"/>
            <a:r>
              <a:rPr lang="es-ES" b="1" dirty="0"/>
              <a:t>Comparativa proteína en grano vs proteína en sémola</a:t>
            </a:r>
            <a:endParaRPr lang="es-ES" dirty="0"/>
          </a:p>
          <a:p>
            <a:endParaRPr lang="es-ES" dirty="0"/>
          </a:p>
        </p:txBody>
      </p:sp>
      <p:sp>
        <p:nvSpPr>
          <p:cNvPr id="10" name="9 Rectángulo"/>
          <p:cNvSpPr/>
          <p:nvPr/>
        </p:nvSpPr>
        <p:spPr>
          <a:xfrm>
            <a:off x="703706" y="3941564"/>
            <a:ext cx="5778248" cy="369332"/>
          </a:xfrm>
          <a:prstGeom prst="rect">
            <a:avLst/>
          </a:prstGeom>
        </p:spPr>
        <p:txBody>
          <a:bodyPr wrap="none">
            <a:spAutoFit/>
          </a:bodyPr>
          <a:lstStyle/>
          <a:p>
            <a:pPr lvl="0"/>
            <a:r>
              <a:rPr lang="es-ES" b="1" dirty="0"/>
              <a:t>Relación del rendimiento de molienda vs otros parámetros</a:t>
            </a:r>
            <a:endParaRPr lang="es-ES" dirty="0"/>
          </a:p>
        </p:txBody>
      </p:sp>
    </p:spTree>
    <p:extLst>
      <p:ext uri="{BB962C8B-B14F-4D97-AF65-F5344CB8AC3E}">
        <p14:creationId xmlns:p14="http://schemas.microsoft.com/office/powerpoint/2010/main" val="339240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187088"/>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27</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782792" y="187088"/>
            <a:ext cx="7373908" cy="738664"/>
          </a:xfrm>
          <a:prstGeom prst="rect">
            <a:avLst/>
          </a:prstGeom>
          <a:noFill/>
        </p:spPr>
        <p:txBody>
          <a:bodyPr wrap="square" rtlCol="0">
            <a:spAutoFit/>
          </a:bodyPr>
          <a:lstStyle/>
          <a:p>
            <a:pPr algn="ctr"/>
            <a:r>
              <a:rPr lang="es-ES" sz="2400" b="1" u="sng" dirty="0"/>
              <a:t>CONCLUSIONES FINALES </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3" name="2 CuadroTexto"/>
          <p:cNvSpPr txBox="1"/>
          <p:nvPr/>
        </p:nvSpPr>
        <p:spPr>
          <a:xfrm>
            <a:off x="891540" y="925752"/>
            <a:ext cx="5246370" cy="4247317"/>
          </a:xfrm>
          <a:prstGeom prst="rect">
            <a:avLst/>
          </a:prstGeom>
          <a:noFill/>
        </p:spPr>
        <p:txBody>
          <a:bodyPr wrap="square" rtlCol="0">
            <a:spAutoFit/>
          </a:bodyPr>
          <a:lstStyle/>
          <a:p>
            <a:pPr marL="285750" indent="-285750">
              <a:buFont typeface="Arial" pitchFamily="34" charset="0"/>
              <a:buChar char="•"/>
            </a:pPr>
            <a:r>
              <a:rPr lang="es-ES" dirty="0"/>
              <a:t>Los distintos tratamientos de riego no tuvieron un efecto significativo sobre la producción.</a:t>
            </a:r>
          </a:p>
          <a:p>
            <a:endParaRPr lang="es-ES" dirty="0"/>
          </a:p>
          <a:p>
            <a:pPr marL="285750" indent="-285750">
              <a:buFont typeface="Arial" pitchFamily="34" charset="0"/>
              <a:buChar char="•"/>
            </a:pPr>
            <a:r>
              <a:rPr lang="es-ES" dirty="0"/>
              <a:t>Don Ricardo presenta menor producción que </a:t>
            </a:r>
            <a:r>
              <a:rPr lang="es-ES" dirty="0" err="1"/>
              <a:t>Aventadur</a:t>
            </a:r>
            <a:r>
              <a:rPr lang="es-ES" dirty="0"/>
              <a:t> y </a:t>
            </a:r>
            <a:r>
              <a:rPr lang="es-ES" dirty="0" err="1"/>
              <a:t>Sculptur</a:t>
            </a:r>
            <a:r>
              <a:rPr lang="es-ES" dirty="0"/>
              <a:t>.</a:t>
            </a:r>
          </a:p>
          <a:p>
            <a:endParaRPr lang="es-ES" dirty="0"/>
          </a:p>
          <a:p>
            <a:pPr marL="285750" indent="-285750">
              <a:buFont typeface="Arial" pitchFamily="34" charset="0"/>
              <a:buChar char="•"/>
            </a:pPr>
            <a:r>
              <a:rPr lang="es-ES" dirty="0"/>
              <a:t>Mayor producción en aplicación única de nitrógeno 210 UN y menor producción con la dosis reducida (N3). Teniendo N2 un rendimiento intermedio.</a:t>
            </a:r>
          </a:p>
          <a:p>
            <a:endParaRPr lang="es-ES" dirty="0"/>
          </a:p>
          <a:p>
            <a:pPr marL="285750" indent="-285750">
              <a:buFont typeface="Arial" pitchFamily="34" charset="0"/>
              <a:buChar char="•"/>
            </a:pPr>
            <a:r>
              <a:rPr lang="es-ES" dirty="0"/>
              <a:t>Un retraso en la segunda cobertera entre N3 y N4 provoca reducción de rendimiento en todas variedades.</a:t>
            </a:r>
          </a:p>
          <a:p>
            <a:endParaRPr lang="es-ES" dirty="0"/>
          </a:p>
          <a:p>
            <a:pPr marL="285750" indent="-285750">
              <a:buFont typeface="Arial" pitchFamily="34" charset="0"/>
              <a:buChar char="•"/>
            </a:pPr>
            <a:r>
              <a:rPr lang="es-ES" dirty="0"/>
              <a:t>Peso Especifico ligado a factores ambientales.</a:t>
            </a:r>
          </a:p>
        </p:txBody>
      </p:sp>
      <p:pic>
        <p:nvPicPr>
          <p:cNvPr id="12" name="11 Imagen" descr="C:\Users\risla\Dropbox\DropBox_Ramoncho\GC-TRITICUM\Ensayo2018\Fotos\5Jul18_Cosecha\IMG-20180706-WA002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9210" y="1299929"/>
            <a:ext cx="5199380" cy="4765591"/>
          </a:xfrm>
          <a:prstGeom prst="rect">
            <a:avLst/>
          </a:prstGeom>
          <a:noFill/>
          <a:ln>
            <a:noFill/>
          </a:ln>
        </p:spPr>
      </p:pic>
    </p:spTree>
    <p:extLst>
      <p:ext uri="{BB962C8B-B14F-4D97-AF65-F5344CB8AC3E}">
        <p14:creationId xmlns:p14="http://schemas.microsoft.com/office/powerpoint/2010/main" val="122889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187088"/>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28</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782792" y="187088"/>
            <a:ext cx="7373908" cy="738664"/>
          </a:xfrm>
          <a:prstGeom prst="rect">
            <a:avLst/>
          </a:prstGeom>
          <a:noFill/>
        </p:spPr>
        <p:txBody>
          <a:bodyPr wrap="square" rtlCol="0">
            <a:spAutoFit/>
          </a:bodyPr>
          <a:lstStyle/>
          <a:p>
            <a:pPr algn="ctr"/>
            <a:r>
              <a:rPr lang="es-ES" sz="2400" b="1" u="sng" dirty="0"/>
              <a:t>CONCLUSIONES FINALES </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11" name="CuadroTexto 10">
            <a:extLst>
              <a:ext uri="{FF2B5EF4-FFF2-40B4-BE49-F238E27FC236}">
                <a16:creationId xmlns:a16="http://schemas.microsoft.com/office/drawing/2014/main" id="{7ABB8DB7-2BC1-4B59-A868-EECF3A9BFBA4}"/>
              </a:ext>
            </a:extLst>
          </p:cNvPr>
          <p:cNvSpPr txBox="1"/>
          <p:nvPr/>
        </p:nvSpPr>
        <p:spPr>
          <a:xfrm>
            <a:off x="339306" y="969924"/>
            <a:ext cx="7234687" cy="646331"/>
          </a:xfrm>
          <a:prstGeom prst="rect">
            <a:avLst/>
          </a:prstGeom>
          <a:noFill/>
        </p:spPr>
        <p:txBody>
          <a:bodyPr wrap="square" rtlCol="0">
            <a:spAutoFit/>
          </a:bodyPr>
          <a:lstStyle/>
          <a:p>
            <a:endParaRPr lang="es-ES" dirty="0"/>
          </a:p>
          <a:p>
            <a:endParaRPr lang="es-ES" dirty="0"/>
          </a:p>
        </p:txBody>
      </p:sp>
      <p:sp>
        <p:nvSpPr>
          <p:cNvPr id="8" name="7 CuadroTexto"/>
          <p:cNvSpPr txBox="1"/>
          <p:nvPr/>
        </p:nvSpPr>
        <p:spPr>
          <a:xfrm>
            <a:off x="720090" y="1724304"/>
            <a:ext cx="5246370" cy="3970318"/>
          </a:xfrm>
          <a:prstGeom prst="rect">
            <a:avLst/>
          </a:prstGeom>
          <a:noFill/>
        </p:spPr>
        <p:txBody>
          <a:bodyPr wrap="square" rtlCol="0">
            <a:spAutoFit/>
          </a:bodyPr>
          <a:lstStyle/>
          <a:p>
            <a:pPr marL="285750" indent="-285750">
              <a:buFont typeface="Arial" pitchFamily="34" charset="0"/>
              <a:buChar char="•"/>
            </a:pPr>
            <a:r>
              <a:rPr lang="es-ES" dirty="0"/>
              <a:t>Don Ricardo mayor proteína y peso especifico pero menor vitrosidad e índice de color que las otras variedades.</a:t>
            </a:r>
          </a:p>
          <a:p>
            <a:endParaRPr lang="es-ES" dirty="0"/>
          </a:p>
          <a:p>
            <a:pPr marL="285750" indent="-285750">
              <a:buFont typeface="Arial" pitchFamily="34" charset="0"/>
              <a:buChar char="•"/>
            </a:pPr>
            <a:r>
              <a:rPr lang="es-ES" dirty="0" err="1"/>
              <a:t>Sculptur</a:t>
            </a:r>
            <a:r>
              <a:rPr lang="es-ES" dirty="0"/>
              <a:t> proteína mas baja pero color más alto.</a:t>
            </a:r>
          </a:p>
          <a:p>
            <a:endParaRPr lang="es-ES" dirty="0"/>
          </a:p>
          <a:p>
            <a:pPr marL="285750" indent="-285750">
              <a:buFont typeface="Arial" pitchFamily="34" charset="0"/>
              <a:buChar char="•"/>
            </a:pPr>
            <a:r>
              <a:rPr lang="es-ES" dirty="0"/>
              <a:t>La reducción de la dosis de riego no tiene impacto sobre la calidad evaluada.</a:t>
            </a:r>
          </a:p>
          <a:p>
            <a:pPr marL="285750" indent="-285750">
              <a:buFont typeface="Arial" pitchFamily="34" charset="0"/>
              <a:buChar char="•"/>
            </a:pPr>
            <a:endParaRPr lang="es-ES" dirty="0"/>
          </a:p>
          <a:p>
            <a:pPr marL="285750" indent="-285750">
              <a:buFont typeface="Arial" pitchFamily="34" charset="0"/>
              <a:buChar char="•"/>
            </a:pPr>
            <a:r>
              <a:rPr lang="es-ES" dirty="0"/>
              <a:t>No se puede determinar que el efecto de las coberteras haya tenido un efecto claramente positivo sobre la calidad del grano</a:t>
            </a:r>
          </a:p>
          <a:p>
            <a:endParaRPr lang="es-ES" dirty="0"/>
          </a:p>
          <a:p>
            <a:endParaRPr lang="es-ES" dirty="0"/>
          </a:p>
        </p:txBody>
      </p:sp>
      <p:pic>
        <p:nvPicPr>
          <p:cNvPr id="10" name="9 Imagen" descr="C:\Users\risla\Dropbox\DropBox_Ramoncho\GC-TRITICUM\Ensayo2018\Fotos\27Abril18\IMG_20180427_10465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9330" y="1108711"/>
            <a:ext cx="5295356" cy="4422320"/>
          </a:xfrm>
          <a:prstGeom prst="rect">
            <a:avLst/>
          </a:prstGeom>
          <a:noFill/>
          <a:ln>
            <a:noFill/>
          </a:ln>
        </p:spPr>
      </p:pic>
    </p:spTree>
    <p:extLst>
      <p:ext uri="{BB962C8B-B14F-4D97-AF65-F5344CB8AC3E}">
        <p14:creationId xmlns:p14="http://schemas.microsoft.com/office/powerpoint/2010/main" val="9527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187088"/>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29</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1782792" y="187088"/>
            <a:ext cx="7373908" cy="738664"/>
          </a:xfrm>
          <a:prstGeom prst="rect">
            <a:avLst/>
          </a:prstGeom>
          <a:noFill/>
        </p:spPr>
        <p:txBody>
          <a:bodyPr wrap="square" rtlCol="0">
            <a:spAutoFit/>
          </a:bodyPr>
          <a:lstStyle/>
          <a:p>
            <a:pPr algn="ctr"/>
            <a:r>
              <a:rPr lang="es-ES" sz="2400" b="1" u="sng" dirty="0"/>
              <a:t>CONCLUSIONES FINALES ENSAYO VARIETAL </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11" name="CuadroTexto 10">
            <a:extLst>
              <a:ext uri="{FF2B5EF4-FFF2-40B4-BE49-F238E27FC236}">
                <a16:creationId xmlns:a16="http://schemas.microsoft.com/office/drawing/2014/main" id="{7ABB8DB7-2BC1-4B59-A868-EECF3A9BFBA4}"/>
              </a:ext>
            </a:extLst>
          </p:cNvPr>
          <p:cNvSpPr txBox="1"/>
          <p:nvPr/>
        </p:nvSpPr>
        <p:spPr>
          <a:xfrm>
            <a:off x="339306" y="969924"/>
            <a:ext cx="7234687" cy="646331"/>
          </a:xfrm>
          <a:prstGeom prst="rect">
            <a:avLst/>
          </a:prstGeom>
          <a:noFill/>
        </p:spPr>
        <p:txBody>
          <a:bodyPr wrap="square" rtlCol="0">
            <a:spAutoFit/>
          </a:bodyPr>
          <a:lstStyle/>
          <a:p>
            <a:endParaRPr lang="es-ES" dirty="0"/>
          </a:p>
          <a:p>
            <a:endParaRPr lang="es-ES" dirty="0"/>
          </a:p>
        </p:txBody>
      </p:sp>
      <p:sp>
        <p:nvSpPr>
          <p:cNvPr id="8" name="7 CuadroTexto"/>
          <p:cNvSpPr txBox="1"/>
          <p:nvPr/>
        </p:nvSpPr>
        <p:spPr>
          <a:xfrm>
            <a:off x="800100" y="969924"/>
            <a:ext cx="6469380" cy="5078313"/>
          </a:xfrm>
          <a:prstGeom prst="rect">
            <a:avLst/>
          </a:prstGeom>
          <a:noFill/>
        </p:spPr>
        <p:txBody>
          <a:bodyPr wrap="square" rtlCol="0">
            <a:spAutoFit/>
          </a:bodyPr>
          <a:lstStyle/>
          <a:p>
            <a:pPr marL="285750" indent="-285750">
              <a:buFont typeface="Arial" pitchFamily="34" charset="0"/>
              <a:buChar char="•"/>
            </a:pPr>
            <a:endParaRPr lang="es-ES" dirty="0"/>
          </a:p>
          <a:p>
            <a:pPr marL="285750" indent="-285750">
              <a:buFont typeface="Arial" pitchFamily="34" charset="0"/>
              <a:buChar char="•"/>
            </a:pPr>
            <a:r>
              <a:rPr lang="es-ES" dirty="0"/>
              <a:t>Se clasifican las variedades en 3 grupos: </a:t>
            </a:r>
          </a:p>
          <a:p>
            <a:pPr marL="742950" lvl="1" indent="-285750">
              <a:buFontTx/>
              <a:buChar char="-"/>
            </a:pPr>
            <a:r>
              <a:rPr lang="es-ES" dirty="0"/>
              <a:t>Poco productiva: </a:t>
            </a:r>
            <a:r>
              <a:rPr lang="es-ES" dirty="0" err="1"/>
              <a:t>Maximo</a:t>
            </a:r>
            <a:r>
              <a:rPr lang="es-ES" dirty="0"/>
              <a:t> </a:t>
            </a:r>
            <a:r>
              <a:rPr lang="es-ES" dirty="0" err="1"/>
              <a:t>Meridio</a:t>
            </a:r>
            <a:endParaRPr lang="es-ES" dirty="0"/>
          </a:p>
          <a:p>
            <a:pPr marL="742950" lvl="1" indent="-285750">
              <a:buFontTx/>
              <a:buChar char="-"/>
            </a:pPr>
            <a:r>
              <a:rPr lang="es-ES" dirty="0"/>
              <a:t>Variedades de producción intermedia</a:t>
            </a:r>
          </a:p>
          <a:p>
            <a:pPr marL="742950" lvl="1" indent="-285750">
              <a:buFontTx/>
              <a:buChar char="-"/>
            </a:pPr>
            <a:r>
              <a:rPr lang="es-ES" dirty="0"/>
              <a:t>Variedades de más producción: </a:t>
            </a:r>
            <a:r>
              <a:rPr lang="es-ES" dirty="0" err="1"/>
              <a:t>Voilur</a:t>
            </a:r>
            <a:r>
              <a:rPr lang="es-ES" dirty="0"/>
              <a:t>, </a:t>
            </a:r>
            <a:r>
              <a:rPr lang="es-ES" dirty="0" err="1"/>
              <a:t>Olivadur</a:t>
            </a:r>
            <a:r>
              <a:rPr lang="es-ES" dirty="0"/>
              <a:t> y </a:t>
            </a:r>
            <a:r>
              <a:rPr lang="es-ES" dirty="0" err="1"/>
              <a:t>Sculptur</a:t>
            </a:r>
            <a:r>
              <a:rPr lang="es-ES" dirty="0"/>
              <a:t>.</a:t>
            </a:r>
          </a:p>
          <a:p>
            <a:pPr marL="285750" indent="-285750">
              <a:buFont typeface="Arial" pitchFamily="34" charset="0"/>
              <a:buChar char="•"/>
            </a:pPr>
            <a:endParaRPr lang="es-ES" dirty="0"/>
          </a:p>
          <a:p>
            <a:pPr marL="285750" indent="-285750">
              <a:buFont typeface="Arial" pitchFamily="34" charset="0"/>
              <a:buChar char="•"/>
            </a:pPr>
            <a:r>
              <a:rPr lang="es-ES" dirty="0"/>
              <a:t>Los tratamientos fertilizantes tuvieron un ligero impacto en la calidad </a:t>
            </a:r>
          </a:p>
          <a:p>
            <a:pPr marL="285750" indent="-285750">
              <a:buFont typeface="Arial" pitchFamily="34" charset="0"/>
              <a:buChar char="•"/>
            </a:pPr>
            <a:endParaRPr lang="es-ES" dirty="0"/>
          </a:p>
          <a:p>
            <a:pPr marL="285750" indent="-285750">
              <a:buFont typeface="Arial" pitchFamily="34" charset="0"/>
              <a:buChar char="•"/>
            </a:pPr>
            <a:r>
              <a:rPr lang="es-ES" dirty="0"/>
              <a:t>Los distintos tratamientos de nitrógeno no hacen variar la vitrosidad (varia según factores ambientales) </a:t>
            </a:r>
          </a:p>
          <a:p>
            <a:pPr marL="285750" indent="-285750">
              <a:buFont typeface="Arial" pitchFamily="34" charset="0"/>
              <a:buChar char="•"/>
            </a:pPr>
            <a:endParaRPr lang="es-ES" dirty="0"/>
          </a:p>
          <a:p>
            <a:pPr marL="285750" indent="-285750">
              <a:buFont typeface="Arial" pitchFamily="34" charset="0"/>
              <a:buChar char="•"/>
            </a:pPr>
            <a:r>
              <a:rPr lang="es-ES" dirty="0"/>
              <a:t>Relación negativa entre productividad y % de proteína: difícil de encontrar una variedad muy productiva y de calidad.</a:t>
            </a:r>
          </a:p>
          <a:p>
            <a:pPr marL="285750" indent="-285750">
              <a:buFont typeface="Arial" pitchFamily="34" charset="0"/>
              <a:buChar char="•"/>
            </a:pPr>
            <a:endParaRPr lang="es-ES" dirty="0"/>
          </a:p>
          <a:p>
            <a:pPr marL="285750" indent="-285750">
              <a:buFont typeface="Arial" pitchFamily="34" charset="0"/>
              <a:buChar char="•"/>
            </a:pPr>
            <a:r>
              <a:rPr lang="es-ES" dirty="0"/>
              <a:t>Según normativa ninguna variedad sería de alto color.</a:t>
            </a:r>
          </a:p>
          <a:p>
            <a:pPr marL="285750" indent="-285750">
              <a:buFontTx/>
              <a:buChar char="-"/>
            </a:pPr>
            <a:endParaRPr lang="es-ES" dirty="0"/>
          </a:p>
          <a:p>
            <a:pPr marL="285750" indent="-285750">
              <a:buFontTx/>
              <a:buChar char="-"/>
            </a:pPr>
            <a:endParaRPr lang="es-ES" dirty="0"/>
          </a:p>
        </p:txBody>
      </p:sp>
      <p:pic>
        <p:nvPicPr>
          <p:cNvPr id="7" name="Imagen 6" descr="Imagen que contiene cielo, exterior, hierba, suelo&#10;&#10;Descripción generada con confianza muy alta">
            <a:extLst>
              <a:ext uri="{FF2B5EF4-FFF2-40B4-BE49-F238E27FC236}">
                <a16:creationId xmlns:a16="http://schemas.microsoft.com/office/drawing/2014/main" id="{C47BF85E-D01B-4FA0-937C-2B3289C71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189" y="1457759"/>
            <a:ext cx="4901441" cy="3676081"/>
          </a:xfrm>
          <a:prstGeom prst="rect">
            <a:avLst/>
          </a:prstGeom>
        </p:spPr>
      </p:pic>
    </p:spTree>
    <p:extLst>
      <p:ext uri="{BB962C8B-B14F-4D97-AF65-F5344CB8AC3E}">
        <p14:creationId xmlns:p14="http://schemas.microsoft.com/office/powerpoint/2010/main" val="402385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p:txBody>
          <a:bodyPr/>
          <a:lstStyle/>
          <a:p>
            <a:r>
              <a:rPr lang="es-ES" dirty="0"/>
              <a:t>VALORIZACION DE TECNICAS DE CULTIVO PARA LA MEJORA EN LA CALIDAD DEL TRIGO DURO GCP2017001800</a:t>
            </a:r>
          </a:p>
          <a:p>
            <a:endParaRPr lang="es-ES" dirty="0"/>
          </a:p>
        </p:txBody>
      </p:sp>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p:txBody>
          <a:bodyPr/>
          <a:lstStyle/>
          <a:p>
            <a:fld id="{E9324B7B-0417-47E2-AEDA-641DD7CDE9EC}" type="slidenum">
              <a:rPr lang="es-ES" smtClean="0"/>
              <a:t>3</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4889500" y="365125"/>
            <a:ext cx="2413000" cy="1015663"/>
          </a:xfrm>
          <a:prstGeom prst="rect">
            <a:avLst/>
          </a:prstGeom>
          <a:noFill/>
        </p:spPr>
        <p:txBody>
          <a:bodyPr wrap="square" rtlCol="0">
            <a:spAutoFit/>
          </a:bodyPr>
          <a:lstStyle/>
          <a:p>
            <a:pPr algn="ctr"/>
            <a:r>
              <a:rPr lang="es-ES" sz="2400" b="1" u="sng" dirty="0"/>
              <a:t>OBJETIVOS</a:t>
            </a:r>
          </a:p>
          <a:p>
            <a:endParaRPr lang="es-ES" dirty="0"/>
          </a:p>
          <a:p>
            <a:endParaRPr lang="es-ES" dirty="0"/>
          </a:p>
        </p:txBody>
      </p:sp>
      <p:sp>
        <p:nvSpPr>
          <p:cNvPr id="3" name="Onda 2">
            <a:extLst>
              <a:ext uri="{FF2B5EF4-FFF2-40B4-BE49-F238E27FC236}">
                <a16:creationId xmlns:a16="http://schemas.microsoft.com/office/drawing/2014/main" id="{9AC1FDE6-91C2-42FE-8701-1D3D5617EAA8}"/>
              </a:ext>
            </a:extLst>
          </p:cNvPr>
          <p:cNvSpPr/>
          <p:nvPr/>
        </p:nvSpPr>
        <p:spPr>
          <a:xfrm>
            <a:off x="495300" y="944394"/>
            <a:ext cx="5600700" cy="1563856"/>
          </a:xfrm>
          <a:prstGeom prst="wav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S" dirty="0"/>
              <a:t>Estudio de adaptación de nuevas variedades a las condiciones edafoclimáticas.</a:t>
            </a:r>
          </a:p>
        </p:txBody>
      </p:sp>
      <p:sp>
        <p:nvSpPr>
          <p:cNvPr id="16" name="Onda 15">
            <a:extLst>
              <a:ext uri="{FF2B5EF4-FFF2-40B4-BE49-F238E27FC236}">
                <a16:creationId xmlns:a16="http://schemas.microsoft.com/office/drawing/2014/main" id="{38193AC5-60F1-4BF8-BC00-E7CCFFA8A0BB}"/>
              </a:ext>
            </a:extLst>
          </p:cNvPr>
          <p:cNvSpPr/>
          <p:nvPr/>
        </p:nvSpPr>
        <p:spPr>
          <a:xfrm>
            <a:off x="495300" y="2058819"/>
            <a:ext cx="5600700" cy="1563856"/>
          </a:xfrm>
          <a:prstGeom prst="wav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S" dirty="0"/>
              <a:t>Evaluación de las características industriales (calidad) de las nuevas variedades.</a:t>
            </a:r>
          </a:p>
        </p:txBody>
      </p:sp>
      <p:sp>
        <p:nvSpPr>
          <p:cNvPr id="17" name="Onda 16">
            <a:extLst>
              <a:ext uri="{FF2B5EF4-FFF2-40B4-BE49-F238E27FC236}">
                <a16:creationId xmlns:a16="http://schemas.microsoft.com/office/drawing/2014/main" id="{52E30760-3DC3-4F8E-9688-114877C758F5}"/>
              </a:ext>
            </a:extLst>
          </p:cNvPr>
          <p:cNvSpPr/>
          <p:nvPr/>
        </p:nvSpPr>
        <p:spPr>
          <a:xfrm>
            <a:off x="495300" y="3173244"/>
            <a:ext cx="5600700" cy="1563856"/>
          </a:xfrm>
          <a:prstGeom prst="wav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S" dirty="0"/>
              <a:t>Realización de estudios agronómicos en condiciones de campo para poner a punto material vegetal y técnicas culturales adecuadas.</a:t>
            </a:r>
          </a:p>
        </p:txBody>
      </p:sp>
      <p:pic>
        <p:nvPicPr>
          <p:cNvPr id="9" name="8 Imagen" descr="C:\Users\risla\Dropbox\DropBox_Ramoncho\GC-TRITICUM\Ensayo2018\Fotos\5Jul18_Cosecha\IMG-20180706-WA00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946" y="1112841"/>
            <a:ext cx="4956493" cy="4830759"/>
          </a:xfrm>
          <a:prstGeom prst="rect">
            <a:avLst/>
          </a:prstGeom>
          <a:noFill/>
          <a:ln>
            <a:noFill/>
          </a:ln>
        </p:spPr>
      </p:pic>
    </p:spTree>
    <p:extLst>
      <p:ext uri="{BB962C8B-B14F-4D97-AF65-F5344CB8AC3E}">
        <p14:creationId xmlns:p14="http://schemas.microsoft.com/office/powerpoint/2010/main" val="476296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187088"/>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30</a:t>
            </a:fld>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11" name="CuadroTexto 10">
            <a:extLst>
              <a:ext uri="{FF2B5EF4-FFF2-40B4-BE49-F238E27FC236}">
                <a16:creationId xmlns:a16="http://schemas.microsoft.com/office/drawing/2014/main" id="{7ABB8DB7-2BC1-4B59-A868-EECF3A9BFBA4}"/>
              </a:ext>
            </a:extLst>
          </p:cNvPr>
          <p:cNvSpPr txBox="1"/>
          <p:nvPr/>
        </p:nvSpPr>
        <p:spPr>
          <a:xfrm>
            <a:off x="339306" y="969924"/>
            <a:ext cx="7234687" cy="646331"/>
          </a:xfrm>
          <a:prstGeom prst="rect">
            <a:avLst/>
          </a:prstGeom>
          <a:noFill/>
        </p:spPr>
        <p:txBody>
          <a:bodyPr wrap="square" rtlCol="0">
            <a:spAutoFit/>
          </a:bodyPr>
          <a:lstStyle/>
          <a:p>
            <a:endParaRPr lang="es-ES" dirty="0"/>
          </a:p>
          <a:p>
            <a:endParaRPr lang="es-ES" dirty="0"/>
          </a:p>
        </p:txBody>
      </p:sp>
      <p:pic>
        <p:nvPicPr>
          <p:cNvPr id="9" name="8 Imagen" descr="C:\Users\risla\Dropbox\DropBox_Ramoncho\GC-TRITICUM\Ensayo2018\Fotos\27Abril18\IMG_20180427_13302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3492" y="495745"/>
            <a:ext cx="7505015" cy="5392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3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4</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16200" y="329443"/>
            <a:ext cx="6959600" cy="1015663"/>
          </a:xfrm>
          <a:prstGeom prst="rect">
            <a:avLst/>
          </a:prstGeom>
          <a:noFill/>
        </p:spPr>
        <p:txBody>
          <a:bodyPr wrap="square" rtlCol="0">
            <a:spAutoFit/>
          </a:bodyPr>
          <a:lstStyle/>
          <a:p>
            <a:pPr algn="ctr"/>
            <a:r>
              <a:rPr lang="es-ES" sz="2400" b="1" u="sng" dirty="0"/>
              <a:t>LOCALIZACION Y CARACTERISTICAS DE LA PARCELA</a:t>
            </a:r>
          </a:p>
          <a:p>
            <a:endParaRPr lang="es-ES" dirty="0"/>
          </a:p>
          <a:p>
            <a:endParaRPr lang="es-ES" dirty="0"/>
          </a:p>
        </p:txBody>
      </p:sp>
      <p:sp>
        <p:nvSpPr>
          <p:cNvPr id="3" name="CuadroTexto 2">
            <a:extLst>
              <a:ext uri="{FF2B5EF4-FFF2-40B4-BE49-F238E27FC236}">
                <a16:creationId xmlns:a16="http://schemas.microsoft.com/office/drawing/2014/main" id="{9BCF3A61-8046-426C-A136-BDBE83002678}"/>
              </a:ext>
            </a:extLst>
          </p:cNvPr>
          <p:cNvSpPr txBox="1"/>
          <p:nvPr/>
        </p:nvSpPr>
        <p:spPr>
          <a:xfrm>
            <a:off x="927100" y="1112841"/>
            <a:ext cx="10045700" cy="1754326"/>
          </a:xfrm>
          <a:prstGeom prst="rect">
            <a:avLst/>
          </a:prstGeom>
          <a:noFill/>
        </p:spPr>
        <p:txBody>
          <a:bodyPr wrap="square" rtlCol="0">
            <a:spAutoFit/>
          </a:bodyPr>
          <a:lstStyle/>
          <a:p>
            <a:pPr indent="360363" algn="just"/>
            <a:r>
              <a:rPr lang="es-ES" dirty="0"/>
              <a:t>El ensayo se localiza en una parcela de unas 10 ha situada en el término municipal de Ejea de los Caballeros. El cultivo anterior fue cebolla. La parcela está equipada con cobertura fija en riego por aspersión. Los aspersores disponen de 2 boquillas 4,4 y 2,4 mm excepto las boquillas de los aspersores sectoriales de los bordes que son de 4 y 2 </a:t>
            </a:r>
            <a:r>
              <a:rPr lang="es-ES" dirty="0" err="1"/>
              <a:t>mm.</a:t>
            </a:r>
            <a:r>
              <a:rPr lang="es-ES" dirty="0"/>
              <a:t> Con dicha configuración se obtiene una pluviometría de unos 5,5 </a:t>
            </a:r>
            <a:r>
              <a:rPr lang="es-ES" dirty="0" err="1"/>
              <a:t>mm.</a:t>
            </a:r>
            <a:r>
              <a:rPr lang="es-ES" dirty="0"/>
              <a:t> La parcela está dividida en 11 sectores de riego que se controlan desde un programador de riego.</a:t>
            </a:r>
          </a:p>
        </p:txBody>
      </p:sp>
      <p:pic>
        <p:nvPicPr>
          <p:cNvPr id="8" name="Imagen 7">
            <a:extLst>
              <a:ext uri="{FF2B5EF4-FFF2-40B4-BE49-F238E27FC236}">
                <a16:creationId xmlns:a16="http://schemas.microsoft.com/office/drawing/2014/main" id="{B437CBE7-9EDC-4298-A810-01A8CF1A2FE5}"/>
              </a:ext>
            </a:extLst>
          </p:cNvPr>
          <p:cNvPicPr>
            <a:picLocks noChangeAspect="1"/>
          </p:cNvPicPr>
          <p:nvPr/>
        </p:nvPicPr>
        <p:blipFill rotWithShape="1">
          <a:blip r:embed="rId3"/>
          <a:srcRect t="16227" b="5926"/>
          <a:stretch/>
        </p:blipFill>
        <p:spPr>
          <a:xfrm>
            <a:off x="254866" y="2633662"/>
            <a:ext cx="6270700" cy="3905250"/>
          </a:xfrm>
          <a:prstGeom prst="ellipse">
            <a:avLst/>
          </a:prstGeom>
          <a:ln>
            <a:noFill/>
          </a:ln>
          <a:effectLst>
            <a:softEdge rad="112500"/>
          </a:effectLst>
        </p:spPr>
      </p:pic>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pic>
        <p:nvPicPr>
          <p:cNvPr id="9" name="Imagen 8">
            <a:extLst>
              <a:ext uri="{FF2B5EF4-FFF2-40B4-BE49-F238E27FC236}">
                <a16:creationId xmlns:a16="http://schemas.microsoft.com/office/drawing/2014/main" id="{BDB6505C-F0B3-487B-A56B-633E896D9E53}"/>
              </a:ext>
            </a:extLst>
          </p:cNvPr>
          <p:cNvPicPr/>
          <p:nvPr/>
        </p:nvPicPr>
        <p:blipFill rotWithShape="1">
          <a:blip r:embed="rId4"/>
          <a:srcRect l="54614" t="9739" r="9229" b="13850"/>
          <a:stretch/>
        </p:blipFill>
        <p:spPr bwMode="auto">
          <a:xfrm>
            <a:off x="6754166" y="2623307"/>
            <a:ext cx="5389268" cy="3905250"/>
          </a:xfrm>
          <a:prstGeom prst="ellipse">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79188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5</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16200" y="168230"/>
            <a:ext cx="6959600" cy="738664"/>
          </a:xfrm>
          <a:prstGeom prst="rect">
            <a:avLst/>
          </a:prstGeom>
          <a:noFill/>
        </p:spPr>
        <p:txBody>
          <a:bodyPr wrap="square" rtlCol="0">
            <a:spAutoFit/>
          </a:bodyPr>
          <a:lstStyle/>
          <a:p>
            <a:pPr algn="ctr"/>
            <a:r>
              <a:rPr lang="es-ES" sz="2400" b="1" u="sng" dirty="0"/>
              <a:t>TRATAMIENTOS A EVALUAR</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pic>
        <p:nvPicPr>
          <p:cNvPr id="10" name="Imagen 9">
            <a:extLst>
              <a:ext uri="{FF2B5EF4-FFF2-40B4-BE49-F238E27FC236}">
                <a16:creationId xmlns:a16="http://schemas.microsoft.com/office/drawing/2014/main" id="{85A4992C-4E96-4CCB-A687-44E32B2912F7}"/>
              </a:ext>
            </a:extLst>
          </p:cNvPr>
          <p:cNvPicPr/>
          <p:nvPr/>
        </p:nvPicPr>
        <p:blipFill rotWithShape="1">
          <a:blip r:embed="rId3" cstate="print">
            <a:extLst>
              <a:ext uri="{28A0092B-C50C-407E-A947-70E740481C1C}">
                <a14:useLocalDpi xmlns:a14="http://schemas.microsoft.com/office/drawing/2010/main" val="0"/>
              </a:ext>
            </a:extLst>
          </a:blip>
          <a:srcRect l="9720" t="26555" r="15453" b="29630"/>
          <a:stretch/>
        </p:blipFill>
        <p:spPr bwMode="auto">
          <a:xfrm>
            <a:off x="304800" y="575222"/>
            <a:ext cx="4994127" cy="2853778"/>
          </a:xfrm>
          <a:prstGeom prst="rect">
            <a:avLst/>
          </a:prstGeom>
          <a:noFill/>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46D789A1-DFA4-4B0D-9736-721483BA6D1E}"/>
              </a:ext>
            </a:extLst>
          </p:cNvPr>
          <p:cNvPicPr>
            <a:picLocks noChangeAspect="1"/>
          </p:cNvPicPr>
          <p:nvPr/>
        </p:nvPicPr>
        <p:blipFill>
          <a:blip r:embed="rId4"/>
          <a:stretch>
            <a:fillRect/>
          </a:stretch>
        </p:blipFill>
        <p:spPr>
          <a:xfrm>
            <a:off x="5681821" y="605693"/>
            <a:ext cx="5189379" cy="3298239"/>
          </a:xfrm>
          <a:prstGeom prst="rect">
            <a:avLst/>
          </a:prstGeom>
        </p:spPr>
      </p:pic>
      <p:sp>
        <p:nvSpPr>
          <p:cNvPr id="12" name="CuadroTexto 11">
            <a:extLst>
              <a:ext uri="{FF2B5EF4-FFF2-40B4-BE49-F238E27FC236}">
                <a16:creationId xmlns:a16="http://schemas.microsoft.com/office/drawing/2014/main" id="{18E18337-4952-4F4E-A910-3242E36C7CB5}"/>
              </a:ext>
            </a:extLst>
          </p:cNvPr>
          <p:cNvSpPr txBox="1"/>
          <p:nvPr/>
        </p:nvSpPr>
        <p:spPr>
          <a:xfrm>
            <a:off x="502115" y="4138572"/>
            <a:ext cx="4991100" cy="2431435"/>
          </a:xfrm>
          <a:prstGeom prst="rect">
            <a:avLst/>
          </a:prstGeom>
          <a:noFill/>
        </p:spPr>
        <p:txBody>
          <a:bodyPr wrap="square" rtlCol="0">
            <a:spAutoFit/>
          </a:bodyPr>
          <a:lstStyle/>
          <a:p>
            <a:r>
              <a:rPr lang="es-ES" sz="1500" b="1" u="sng" dirty="0"/>
              <a:t>FACTOR VARIETAL</a:t>
            </a:r>
            <a:r>
              <a:rPr lang="es-ES" sz="1500" b="1" dirty="0"/>
              <a:t>: </a:t>
            </a:r>
            <a:r>
              <a:rPr lang="es-ES" sz="1500" dirty="0"/>
              <a:t>Se incluyen 3 variedades con distinta productividad y calidad potencial.</a:t>
            </a:r>
          </a:p>
          <a:p>
            <a:endParaRPr lang="es-ES" sz="1500" b="1" dirty="0"/>
          </a:p>
          <a:p>
            <a:pPr marL="285750" indent="-285750">
              <a:buFont typeface="Wingdings" panose="05000000000000000000" pitchFamily="2" charset="2"/>
              <a:buChar char="Ø"/>
            </a:pPr>
            <a:r>
              <a:rPr lang="es-ES" sz="1500" b="1" dirty="0" err="1"/>
              <a:t>Scluptur</a:t>
            </a:r>
            <a:r>
              <a:rPr lang="es-ES" sz="1500" b="1" dirty="0"/>
              <a:t> </a:t>
            </a:r>
            <a:r>
              <a:rPr lang="es-ES" sz="1500" dirty="0"/>
              <a:t>=&gt; alta productividad, menos calidad</a:t>
            </a:r>
          </a:p>
          <a:p>
            <a:pPr marL="285750" indent="-285750">
              <a:buFont typeface="Wingdings" panose="05000000000000000000" pitchFamily="2" charset="2"/>
              <a:buChar char="Ø"/>
            </a:pPr>
            <a:r>
              <a:rPr lang="es-ES" sz="1500" b="1" dirty="0"/>
              <a:t>Olivadur*</a:t>
            </a:r>
            <a:r>
              <a:rPr lang="es-ES" sz="1500" dirty="0"/>
              <a:t> =&gt; productividad y calidad intermedia</a:t>
            </a:r>
          </a:p>
          <a:p>
            <a:pPr marL="285750" indent="-285750">
              <a:buFont typeface="Wingdings" panose="05000000000000000000" pitchFamily="2" charset="2"/>
              <a:buChar char="Ø"/>
            </a:pPr>
            <a:r>
              <a:rPr lang="es-ES" sz="1500" b="1" dirty="0"/>
              <a:t>Aventadur </a:t>
            </a:r>
            <a:r>
              <a:rPr lang="es-ES" sz="1500" dirty="0"/>
              <a:t>=&gt; menor productividad, alta calidad.</a:t>
            </a:r>
          </a:p>
          <a:p>
            <a:pPr marL="285750" indent="-285750">
              <a:buFont typeface="Wingdings" panose="05000000000000000000" pitchFamily="2" charset="2"/>
              <a:buChar char="Ø"/>
            </a:pPr>
            <a:endParaRPr lang="es-ES" b="1" dirty="0"/>
          </a:p>
          <a:p>
            <a:r>
              <a:rPr lang="es-ES" sz="1300" dirty="0"/>
              <a:t>*En la campaña 2018-2019 cambiamos la variedad de Olivadur por </a:t>
            </a:r>
            <a:r>
              <a:rPr lang="es-ES" sz="1300" b="1" dirty="0"/>
              <a:t>Don Ricardo</a:t>
            </a:r>
            <a:endParaRPr lang="es-ES" sz="1300" dirty="0"/>
          </a:p>
          <a:p>
            <a:endParaRPr lang="es-ES" dirty="0"/>
          </a:p>
        </p:txBody>
      </p:sp>
      <p:sp>
        <p:nvSpPr>
          <p:cNvPr id="14" name="CuadroTexto 13">
            <a:extLst>
              <a:ext uri="{FF2B5EF4-FFF2-40B4-BE49-F238E27FC236}">
                <a16:creationId xmlns:a16="http://schemas.microsoft.com/office/drawing/2014/main" id="{0A33FFCE-2F3F-44A5-B34A-CA76673B9E04}"/>
              </a:ext>
            </a:extLst>
          </p:cNvPr>
          <p:cNvSpPr txBox="1"/>
          <p:nvPr/>
        </p:nvSpPr>
        <p:spPr>
          <a:xfrm>
            <a:off x="6094186" y="4114611"/>
            <a:ext cx="5459446" cy="2862322"/>
          </a:xfrm>
          <a:prstGeom prst="rect">
            <a:avLst/>
          </a:prstGeom>
          <a:noFill/>
        </p:spPr>
        <p:txBody>
          <a:bodyPr wrap="square" rtlCol="0">
            <a:spAutoFit/>
          </a:bodyPr>
          <a:lstStyle/>
          <a:p>
            <a:r>
              <a:rPr lang="es-ES" sz="1500" b="1" u="sng" dirty="0"/>
              <a:t>FACTOR RIEGO</a:t>
            </a:r>
            <a:r>
              <a:rPr lang="es-ES" sz="1500" dirty="0"/>
              <a:t>: La cantidad de agua aplicada puede tener un efecto significativo en la calidad y la productividad del trigo duro, con tendencia a disminuir la calidad con un exceso de agua. Se han establecido 3 tipo de riego.</a:t>
            </a:r>
          </a:p>
          <a:p>
            <a:endParaRPr lang="es-ES" sz="1500" dirty="0"/>
          </a:p>
          <a:p>
            <a:pPr marL="342900" indent="-342900">
              <a:buFont typeface="Wingdings" panose="05000000000000000000" pitchFamily="2" charset="2"/>
              <a:buChar char="Ø"/>
            </a:pPr>
            <a:r>
              <a:rPr lang="es-ES" sz="1500" dirty="0"/>
              <a:t>R1: Riego completo de acuerdo a la </a:t>
            </a:r>
            <a:r>
              <a:rPr lang="es-ES" sz="1500" dirty="0" err="1"/>
              <a:t>ETc</a:t>
            </a:r>
            <a:r>
              <a:rPr lang="es-ES" sz="1500" dirty="0"/>
              <a:t> estimada (método FAO)</a:t>
            </a:r>
          </a:p>
          <a:p>
            <a:pPr marL="342900" indent="-342900">
              <a:buFont typeface="Wingdings" panose="05000000000000000000" pitchFamily="2" charset="2"/>
              <a:buChar char="Ø"/>
            </a:pPr>
            <a:r>
              <a:rPr lang="es-ES" sz="1500" dirty="0"/>
              <a:t>R2: 85 % de riego completo todo el ciclo de cultivo.</a:t>
            </a:r>
          </a:p>
          <a:p>
            <a:pPr marL="342900" indent="-342900">
              <a:buFont typeface="Wingdings" panose="05000000000000000000" pitchFamily="2" charset="2"/>
              <a:buChar char="Ø"/>
            </a:pPr>
            <a:r>
              <a:rPr lang="es-ES" sz="1500" dirty="0"/>
              <a:t>R3: Riego completo hasta floración y 75 % del riego completo hasta madurez fisiológica.</a:t>
            </a:r>
          </a:p>
          <a:p>
            <a:endParaRPr lang="es-ES" sz="1500" dirty="0"/>
          </a:p>
          <a:p>
            <a:endParaRPr lang="es-ES" sz="1500" dirty="0"/>
          </a:p>
          <a:p>
            <a:pPr marL="285750" indent="-285750">
              <a:buFont typeface="Wingdings" panose="05000000000000000000" pitchFamily="2" charset="2"/>
              <a:buChar char="Ø"/>
            </a:pPr>
            <a:endParaRPr lang="es-ES" sz="1500" dirty="0"/>
          </a:p>
        </p:txBody>
      </p:sp>
      <p:sp>
        <p:nvSpPr>
          <p:cNvPr id="16" name="CuadroTexto 15">
            <a:extLst>
              <a:ext uri="{FF2B5EF4-FFF2-40B4-BE49-F238E27FC236}">
                <a16:creationId xmlns:a16="http://schemas.microsoft.com/office/drawing/2014/main" id="{39B8C8A5-9D47-4B3E-9656-CC5B0D2A55AD}"/>
              </a:ext>
            </a:extLst>
          </p:cNvPr>
          <p:cNvSpPr txBox="1"/>
          <p:nvPr/>
        </p:nvSpPr>
        <p:spPr>
          <a:xfrm>
            <a:off x="831850" y="3408521"/>
            <a:ext cx="3568700" cy="246221"/>
          </a:xfrm>
          <a:prstGeom prst="rect">
            <a:avLst/>
          </a:prstGeom>
          <a:noFill/>
        </p:spPr>
        <p:txBody>
          <a:bodyPr wrap="square" rtlCol="0">
            <a:spAutoFit/>
          </a:bodyPr>
          <a:lstStyle/>
          <a:p>
            <a:r>
              <a:rPr lang="es-ES" sz="1000" b="1" dirty="0"/>
              <a:t>Disposición de las 3 variedades en la parcela</a:t>
            </a:r>
          </a:p>
        </p:txBody>
      </p:sp>
      <p:sp>
        <p:nvSpPr>
          <p:cNvPr id="17" name="CuadroTexto 16">
            <a:extLst>
              <a:ext uri="{FF2B5EF4-FFF2-40B4-BE49-F238E27FC236}">
                <a16:creationId xmlns:a16="http://schemas.microsoft.com/office/drawing/2014/main" id="{A0F32833-8D27-40BF-8F8D-42206306F82D}"/>
              </a:ext>
            </a:extLst>
          </p:cNvPr>
          <p:cNvSpPr txBox="1"/>
          <p:nvPr/>
        </p:nvSpPr>
        <p:spPr>
          <a:xfrm>
            <a:off x="6584950" y="3678694"/>
            <a:ext cx="4114800" cy="246221"/>
          </a:xfrm>
          <a:prstGeom prst="rect">
            <a:avLst/>
          </a:prstGeom>
          <a:noFill/>
        </p:spPr>
        <p:txBody>
          <a:bodyPr wrap="square" rtlCol="0">
            <a:spAutoFit/>
          </a:bodyPr>
          <a:lstStyle/>
          <a:p>
            <a:r>
              <a:rPr lang="es-ES" sz="1000" b="1" dirty="0"/>
              <a:t>Localización de los distintos tratamientos en los sectores de riego</a:t>
            </a:r>
          </a:p>
        </p:txBody>
      </p:sp>
    </p:spTree>
    <p:extLst>
      <p:ext uri="{BB962C8B-B14F-4D97-AF65-F5344CB8AC3E}">
        <p14:creationId xmlns:p14="http://schemas.microsoft.com/office/powerpoint/2010/main" val="14241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6</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16200" y="168230"/>
            <a:ext cx="6959600" cy="1015663"/>
          </a:xfrm>
          <a:prstGeom prst="rect">
            <a:avLst/>
          </a:prstGeom>
          <a:noFill/>
        </p:spPr>
        <p:txBody>
          <a:bodyPr wrap="square" rtlCol="0">
            <a:spAutoFit/>
          </a:bodyPr>
          <a:lstStyle/>
          <a:p>
            <a:pPr algn="ctr"/>
            <a:r>
              <a:rPr lang="es-ES" sz="2400" b="1" u="sng" dirty="0"/>
              <a:t>TRATAMIENTOS A EVALUAR 2017/2018</a:t>
            </a:r>
          </a:p>
          <a:p>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dirty="0">
                <a:solidFill>
                  <a:schemeClr val="bg2">
                    <a:lumMod val="75000"/>
                  </a:schemeClr>
                </a:solidFill>
              </a:rPr>
              <a:t>VALORIZACION DE TECNICAS DE CULTIVO PARA LA MEJORA EN LA CALIDAD DEL TRIGO DURO GCP2017001800</a:t>
            </a:r>
          </a:p>
          <a:p>
            <a:endParaRPr lang="es-ES" dirty="0"/>
          </a:p>
        </p:txBody>
      </p:sp>
      <p:sp>
        <p:nvSpPr>
          <p:cNvPr id="3" name="CuadroTexto 2">
            <a:extLst>
              <a:ext uri="{FF2B5EF4-FFF2-40B4-BE49-F238E27FC236}">
                <a16:creationId xmlns:a16="http://schemas.microsoft.com/office/drawing/2014/main" id="{E0E5414A-23D3-4527-8984-AF48C06CC6A1}"/>
              </a:ext>
            </a:extLst>
          </p:cNvPr>
          <p:cNvSpPr txBox="1"/>
          <p:nvPr/>
        </p:nvSpPr>
        <p:spPr>
          <a:xfrm>
            <a:off x="429762" y="711824"/>
            <a:ext cx="10698841" cy="784830"/>
          </a:xfrm>
          <a:prstGeom prst="rect">
            <a:avLst/>
          </a:prstGeom>
          <a:noFill/>
        </p:spPr>
        <p:txBody>
          <a:bodyPr wrap="square" rtlCol="0">
            <a:spAutoFit/>
          </a:bodyPr>
          <a:lstStyle/>
          <a:p>
            <a:pPr algn="just"/>
            <a:r>
              <a:rPr lang="es-ES" sz="1500" b="1" u="sng" dirty="0"/>
              <a:t>FACTOR FERTILIZANTE NITROGENADO</a:t>
            </a:r>
            <a:r>
              <a:rPr lang="es-ES" sz="1500" dirty="0"/>
              <a:t>. La cantidad y momento de las aplicaciones de fertilizante nitrogenado tienen un impacto importante en la producción de grano y también especialmente en la calidad del trigo duro (vitrosidad). Se han evaluado distintos manejos del mismo, con los siguientes tratamientos:</a:t>
            </a:r>
          </a:p>
        </p:txBody>
      </p:sp>
      <p:graphicFrame>
        <p:nvGraphicFramePr>
          <p:cNvPr id="11" name="Tabla 10">
            <a:extLst>
              <a:ext uri="{FF2B5EF4-FFF2-40B4-BE49-F238E27FC236}">
                <a16:creationId xmlns:a16="http://schemas.microsoft.com/office/drawing/2014/main" id="{BAA172D7-A7AD-4577-BFDF-7AC87CB1699E}"/>
              </a:ext>
            </a:extLst>
          </p:cNvPr>
          <p:cNvGraphicFramePr>
            <a:graphicFrameLocks noGrp="1"/>
          </p:cNvGraphicFramePr>
          <p:nvPr>
            <p:extLst>
              <p:ext uri="{D42A27DB-BD31-4B8C-83A1-F6EECF244321}">
                <p14:modId xmlns:p14="http://schemas.microsoft.com/office/powerpoint/2010/main" val="3661850849"/>
              </p:ext>
            </p:extLst>
          </p:nvPr>
        </p:nvGraphicFramePr>
        <p:xfrm>
          <a:off x="292100" y="1724648"/>
          <a:ext cx="5372101" cy="2605040"/>
        </p:xfrm>
        <a:graphic>
          <a:graphicData uri="http://schemas.openxmlformats.org/drawingml/2006/table">
            <a:tbl>
              <a:tblPr firstRow="1" firstCol="1" bandRow="1"/>
              <a:tblGrid>
                <a:gridCol w="767443">
                  <a:extLst>
                    <a:ext uri="{9D8B030D-6E8A-4147-A177-3AD203B41FA5}">
                      <a16:colId xmlns:a16="http://schemas.microsoft.com/office/drawing/2014/main" val="2613237338"/>
                    </a:ext>
                  </a:extLst>
                </a:gridCol>
                <a:gridCol w="767443">
                  <a:extLst>
                    <a:ext uri="{9D8B030D-6E8A-4147-A177-3AD203B41FA5}">
                      <a16:colId xmlns:a16="http://schemas.microsoft.com/office/drawing/2014/main" val="3100442546"/>
                    </a:ext>
                  </a:extLst>
                </a:gridCol>
                <a:gridCol w="767443">
                  <a:extLst>
                    <a:ext uri="{9D8B030D-6E8A-4147-A177-3AD203B41FA5}">
                      <a16:colId xmlns:a16="http://schemas.microsoft.com/office/drawing/2014/main" val="2233465315"/>
                    </a:ext>
                  </a:extLst>
                </a:gridCol>
                <a:gridCol w="767443">
                  <a:extLst>
                    <a:ext uri="{9D8B030D-6E8A-4147-A177-3AD203B41FA5}">
                      <a16:colId xmlns:a16="http://schemas.microsoft.com/office/drawing/2014/main" val="1373415061"/>
                    </a:ext>
                  </a:extLst>
                </a:gridCol>
                <a:gridCol w="767443">
                  <a:extLst>
                    <a:ext uri="{9D8B030D-6E8A-4147-A177-3AD203B41FA5}">
                      <a16:colId xmlns:a16="http://schemas.microsoft.com/office/drawing/2014/main" val="65667039"/>
                    </a:ext>
                  </a:extLst>
                </a:gridCol>
                <a:gridCol w="767443">
                  <a:extLst>
                    <a:ext uri="{9D8B030D-6E8A-4147-A177-3AD203B41FA5}">
                      <a16:colId xmlns:a16="http://schemas.microsoft.com/office/drawing/2014/main" val="225854240"/>
                    </a:ext>
                  </a:extLst>
                </a:gridCol>
                <a:gridCol w="767443">
                  <a:extLst>
                    <a:ext uri="{9D8B030D-6E8A-4147-A177-3AD203B41FA5}">
                      <a16:colId xmlns:a16="http://schemas.microsoft.com/office/drawing/2014/main" val="3743276753"/>
                    </a:ext>
                  </a:extLst>
                </a:gridCol>
              </a:tblGrid>
              <a:tr h="301045">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5">
                  <a:txBody>
                    <a:bodyPr/>
                    <a:lstStyle/>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kg N/ha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060756592"/>
                  </a:ext>
                </a:extLst>
              </a:tr>
              <a:tr h="870447">
                <a:tc>
                  <a:txBody>
                    <a:bodyPr/>
                    <a:lstStyle/>
                    <a:p>
                      <a:pPr>
                        <a:lnSpc>
                          <a:spcPct val="115000"/>
                        </a:lnSpc>
                      </a:pPr>
                      <a:endParaRPr lang="es-ES"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Presiembra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Ahijamiento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GS23</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Encañado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1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GS31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Zurrón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GS47</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Espigado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GS59</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58021"/>
                  </a:ext>
                </a:extLst>
              </a:tr>
              <a:tr h="358387">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a:lnSpc>
                          <a:spcPct val="115000"/>
                        </a:lnSpc>
                        <a:spcAft>
                          <a:spcPts val="0"/>
                        </a:spcAft>
                      </a:pPr>
                      <a:r>
                        <a:rPr lang="es-E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8394796"/>
                  </a:ext>
                </a:extLst>
              </a:tr>
              <a:tr h="358387">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6476493"/>
                  </a:ext>
                </a:extLst>
              </a:tr>
              <a:tr h="358387">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899287"/>
                  </a:ext>
                </a:extLst>
              </a:tr>
              <a:tr h="358387">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871431"/>
                  </a:ext>
                </a:extLst>
              </a:tr>
            </a:tbl>
          </a:graphicData>
        </a:graphic>
      </p:graphicFrame>
      <p:sp>
        <p:nvSpPr>
          <p:cNvPr id="13" name="CuadroTexto 12">
            <a:extLst>
              <a:ext uri="{FF2B5EF4-FFF2-40B4-BE49-F238E27FC236}">
                <a16:creationId xmlns:a16="http://schemas.microsoft.com/office/drawing/2014/main" id="{EB2D1439-5098-422E-B00C-85C349702A4C}"/>
              </a:ext>
            </a:extLst>
          </p:cNvPr>
          <p:cNvSpPr txBox="1"/>
          <p:nvPr/>
        </p:nvSpPr>
        <p:spPr>
          <a:xfrm>
            <a:off x="6614882" y="1578125"/>
            <a:ext cx="4443186" cy="553998"/>
          </a:xfrm>
          <a:prstGeom prst="rect">
            <a:avLst/>
          </a:prstGeom>
          <a:noFill/>
        </p:spPr>
        <p:txBody>
          <a:bodyPr wrap="square" rtlCol="0">
            <a:spAutoFit/>
          </a:bodyPr>
          <a:lstStyle/>
          <a:p>
            <a:r>
              <a:rPr lang="es-ES" sz="1500" dirty="0"/>
              <a:t>N1 =&gt; Es el más similar a la práctica más habitual de los agricultores.</a:t>
            </a:r>
          </a:p>
        </p:txBody>
      </p:sp>
      <p:sp>
        <p:nvSpPr>
          <p:cNvPr id="15" name="CuadroTexto 14">
            <a:extLst>
              <a:ext uri="{FF2B5EF4-FFF2-40B4-BE49-F238E27FC236}">
                <a16:creationId xmlns:a16="http://schemas.microsoft.com/office/drawing/2014/main" id="{ECA0A4D4-51DC-48FC-B5C0-12127F4C53D4}"/>
              </a:ext>
            </a:extLst>
          </p:cNvPr>
          <p:cNvSpPr txBox="1"/>
          <p:nvPr/>
        </p:nvSpPr>
        <p:spPr>
          <a:xfrm>
            <a:off x="6562721" y="2290642"/>
            <a:ext cx="4443186" cy="553998"/>
          </a:xfrm>
          <a:prstGeom prst="rect">
            <a:avLst/>
          </a:prstGeom>
          <a:noFill/>
        </p:spPr>
        <p:txBody>
          <a:bodyPr wrap="square" rtlCol="0">
            <a:spAutoFit/>
          </a:bodyPr>
          <a:lstStyle/>
          <a:p>
            <a:r>
              <a:rPr lang="es-ES" sz="1500" dirty="0"/>
              <a:t>N2=&gt; Supone aplicar la misma dosis total que el N1 pero con mayor fraccionamiento.</a:t>
            </a:r>
          </a:p>
        </p:txBody>
      </p:sp>
      <p:sp>
        <p:nvSpPr>
          <p:cNvPr id="16" name="CuadroTexto 15">
            <a:extLst>
              <a:ext uri="{FF2B5EF4-FFF2-40B4-BE49-F238E27FC236}">
                <a16:creationId xmlns:a16="http://schemas.microsoft.com/office/drawing/2014/main" id="{274BDD90-3145-4AB2-8667-BAE68269E428}"/>
              </a:ext>
            </a:extLst>
          </p:cNvPr>
          <p:cNvSpPr txBox="1"/>
          <p:nvPr/>
        </p:nvSpPr>
        <p:spPr>
          <a:xfrm>
            <a:off x="6562721" y="3002732"/>
            <a:ext cx="4443186" cy="784830"/>
          </a:xfrm>
          <a:prstGeom prst="rect">
            <a:avLst/>
          </a:prstGeom>
          <a:noFill/>
        </p:spPr>
        <p:txBody>
          <a:bodyPr wrap="square" rtlCol="0">
            <a:spAutoFit/>
          </a:bodyPr>
          <a:lstStyle/>
          <a:p>
            <a:r>
              <a:rPr lang="es-ES" sz="1500" dirty="0"/>
              <a:t>N3=&gt; supone una disminución de la dosis de N con un fraccionamiento mayor que en N2, con 3 aplicaciones en cobertera.</a:t>
            </a:r>
          </a:p>
        </p:txBody>
      </p:sp>
      <p:sp>
        <p:nvSpPr>
          <p:cNvPr id="17" name="CuadroTexto 16">
            <a:extLst>
              <a:ext uri="{FF2B5EF4-FFF2-40B4-BE49-F238E27FC236}">
                <a16:creationId xmlns:a16="http://schemas.microsoft.com/office/drawing/2014/main" id="{371BB496-B205-400A-91B4-BD3A1F75CDE4}"/>
              </a:ext>
            </a:extLst>
          </p:cNvPr>
          <p:cNvSpPr txBox="1"/>
          <p:nvPr/>
        </p:nvSpPr>
        <p:spPr>
          <a:xfrm>
            <a:off x="6527801" y="3854693"/>
            <a:ext cx="3759200" cy="784830"/>
          </a:xfrm>
          <a:prstGeom prst="rect">
            <a:avLst/>
          </a:prstGeom>
          <a:noFill/>
        </p:spPr>
        <p:txBody>
          <a:bodyPr wrap="square" rtlCol="0">
            <a:spAutoFit/>
          </a:bodyPr>
          <a:lstStyle/>
          <a:p>
            <a:r>
              <a:rPr lang="es-ES" sz="1500" dirty="0"/>
              <a:t>N4=&gt; En el tratamiento de R1 con una dosis tardía cuando todas las espigas estén ya fuera (GS59)</a:t>
            </a:r>
          </a:p>
        </p:txBody>
      </p:sp>
      <p:cxnSp>
        <p:nvCxnSpPr>
          <p:cNvPr id="19" name="Conector recto de flecha 18">
            <a:extLst>
              <a:ext uri="{FF2B5EF4-FFF2-40B4-BE49-F238E27FC236}">
                <a16:creationId xmlns:a16="http://schemas.microsoft.com/office/drawing/2014/main" id="{09DDFC8F-6EB1-4138-8EC3-6EE671B8A852}"/>
              </a:ext>
            </a:extLst>
          </p:cNvPr>
          <p:cNvCxnSpPr>
            <a:cxnSpLocks/>
          </p:cNvCxnSpPr>
          <p:nvPr/>
        </p:nvCxnSpPr>
        <p:spPr>
          <a:xfrm flipV="1">
            <a:off x="5751285" y="1916649"/>
            <a:ext cx="776513" cy="1168817"/>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1" name="Conector recto de flecha 20">
            <a:extLst>
              <a:ext uri="{FF2B5EF4-FFF2-40B4-BE49-F238E27FC236}">
                <a16:creationId xmlns:a16="http://schemas.microsoft.com/office/drawing/2014/main" id="{8FBFDE42-4AAB-43BD-9907-7126005CF476}"/>
              </a:ext>
            </a:extLst>
          </p:cNvPr>
          <p:cNvCxnSpPr>
            <a:cxnSpLocks/>
          </p:cNvCxnSpPr>
          <p:nvPr/>
        </p:nvCxnSpPr>
        <p:spPr>
          <a:xfrm flipV="1">
            <a:off x="5717495" y="2561022"/>
            <a:ext cx="757009" cy="880577"/>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3" name="Conector recto de flecha 22">
            <a:extLst>
              <a:ext uri="{FF2B5EF4-FFF2-40B4-BE49-F238E27FC236}">
                <a16:creationId xmlns:a16="http://schemas.microsoft.com/office/drawing/2014/main" id="{87F6E2E4-B8B2-4610-A688-090C1A1FA723}"/>
              </a:ext>
            </a:extLst>
          </p:cNvPr>
          <p:cNvCxnSpPr>
            <a:cxnSpLocks/>
          </p:cNvCxnSpPr>
          <p:nvPr/>
        </p:nvCxnSpPr>
        <p:spPr>
          <a:xfrm flipV="1">
            <a:off x="5725887" y="3278805"/>
            <a:ext cx="748617" cy="473633"/>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5" name="Conector recto de flecha 24">
            <a:extLst>
              <a:ext uri="{FF2B5EF4-FFF2-40B4-BE49-F238E27FC236}">
                <a16:creationId xmlns:a16="http://schemas.microsoft.com/office/drawing/2014/main" id="{16249D64-0DF0-4E20-B79B-79F10D570143}"/>
              </a:ext>
            </a:extLst>
          </p:cNvPr>
          <p:cNvCxnSpPr>
            <a:cxnSpLocks/>
          </p:cNvCxnSpPr>
          <p:nvPr/>
        </p:nvCxnSpPr>
        <p:spPr>
          <a:xfrm>
            <a:off x="5708309" y="4085972"/>
            <a:ext cx="597124" cy="0"/>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35" name="CuadroTexto 34">
            <a:extLst>
              <a:ext uri="{FF2B5EF4-FFF2-40B4-BE49-F238E27FC236}">
                <a16:creationId xmlns:a16="http://schemas.microsoft.com/office/drawing/2014/main" id="{FFE6D7E8-036C-4D2A-8F78-EC14C5B734B0}"/>
              </a:ext>
            </a:extLst>
          </p:cNvPr>
          <p:cNvSpPr txBox="1"/>
          <p:nvPr/>
        </p:nvSpPr>
        <p:spPr>
          <a:xfrm>
            <a:off x="292100" y="4730346"/>
            <a:ext cx="10698841" cy="1708160"/>
          </a:xfrm>
          <a:prstGeom prst="rect">
            <a:avLst/>
          </a:prstGeom>
          <a:noFill/>
        </p:spPr>
        <p:txBody>
          <a:bodyPr wrap="square" rtlCol="0">
            <a:spAutoFit/>
          </a:bodyPr>
          <a:lstStyle/>
          <a:p>
            <a:pPr indent="360363" algn="just"/>
            <a:r>
              <a:rPr lang="es-ES" sz="1500" dirty="0"/>
              <a:t>Se utilizarán los sectores de riego para distribuir las distintas combinaciones de los factores “dosis de riego” y “nitrógeno”. Así, cada sector de riego tendrá una combinación de dosis de riego y de tratamiento fertilizante. El nitrógeno se aplicará mediante el agua de riego inyectando fertilizante líquido en cada sector. Se utilizará una formulación líquida, controlando de forma rigurosa la cantidad a aplicar en cada tratamiento. La imagen de los sectores de riego de la diapositiva anterior, presenta la ubicación de los distintos tratamientos de riego y fertilizante nitrogenado. El ensayo de R y N utiliza los sectores S1 a S10,  y se empleará el S11 para ubicar un ensayo de variedades de trigo duro. El S10 se utilizará para un tratamiento específico de N extratardío (R1N4).</a:t>
            </a:r>
          </a:p>
          <a:p>
            <a:endParaRPr lang="es-ES" sz="1500" dirty="0"/>
          </a:p>
        </p:txBody>
      </p:sp>
      <p:sp>
        <p:nvSpPr>
          <p:cNvPr id="41" name="CuadroTexto 40">
            <a:extLst>
              <a:ext uri="{FF2B5EF4-FFF2-40B4-BE49-F238E27FC236}">
                <a16:creationId xmlns:a16="http://schemas.microsoft.com/office/drawing/2014/main" id="{0EBB1433-F301-4FF0-BD5A-1CA31D09E732}"/>
              </a:ext>
            </a:extLst>
          </p:cNvPr>
          <p:cNvSpPr txBox="1"/>
          <p:nvPr/>
        </p:nvSpPr>
        <p:spPr>
          <a:xfrm>
            <a:off x="2616200" y="4362524"/>
            <a:ext cx="2070100" cy="276999"/>
          </a:xfrm>
          <a:prstGeom prst="rect">
            <a:avLst/>
          </a:prstGeom>
          <a:noFill/>
        </p:spPr>
        <p:txBody>
          <a:bodyPr wrap="square" rtlCol="0">
            <a:spAutoFit/>
          </a:bodyPr>
          <a:lstStyle/>
          <a:p>
            <a:r>
              <a:rPr lang="es-ES" sz="1200" b="1" dirty="0"/>
              <a:t>TABLA 1</a:t>
            </a:r>
          </a:p>
        </p:txBody>
      </p:sp>
    </p:spTree>
    <p:extLst>
      <p:ext uri="{BB962C8B-B14F-4D97-AF65-F5344CB8AC3E}">
        <p14:creationId xmlns:p14="http://schemas.microsoft.com/office/powerpoint/2010/main" val="63618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7</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16200" y="168230"/>
            <a:ext cx="6959600" cy="1015663"/>
          </a:xfrm>
          <a:prstGeom prst="rect">
            <a:avLst/>
          </a:prstGeom>
          <a:noFill/>
        </p:spPr>
        <p:txBody>
          <a:bodyPr wrap="square" rtlCol="0">
            <a:spAutoFit/>
          </a:bodyPr>
          <a:lstStyle/>
          <a:p>
            <a:pPr algn="ctr"/>
            <a:r>
              <a:rPr lang="es-ES" sz="2400" b="1" u="sng" dirty="0"/>
              <a:t>ENSAYO VARIETAL DE </a:t>
            </a:r>
            <a:r>
              <a:rPr lang="es-ES" sz="2400" b="1" u="sng" dirty="0" err="1"/>
              <a:t>MICROPARCELAS</a:t>
            </a:r>
            <a:r>
              <a:rPr lang="es-ES" sz="2400" b="1" u="sng" dirty="0"/>
              <a:t> 2017/2018</a:t>
            </a:r>
          </a:p>
          <a:p>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pic>
        <p:nvPicPr>
          <p:cNvPr id="18" name="Imagen 17" descr="C:\Users\risla\Dropbox\DropBox_Ramoncho\GC-TRITICUM\Ensayo2018\EnsayoVarietal-trigos.jpg">
            <a:extLst>
              <a:ext uri="{FF2B5EF4-FFF2-40B4-BE49-F238E27FC236}">
                <a16:creationId xmlns:a16="http://schemas.microsoft.com/office/drawing/2014/main" id="{B65E9FC3-6E67-470C-BEB5-DE98E116E975}"/>
              </a:ext>
            </a:extLst>
          </p:cNvPr>
          <p:cNvPicPr/>
          <p:nvPr/>
        </p:nvPicPr>
        <p:blipFill rotWithShape="1">
          <a:blip r:embed="rId3" cstate="print">
            <a:extLst>
              <a:ext uri="{28A0092B-C50C-407E-A947-70E740481C1C}">
                <a14:useLocalDpi xmlns:a14="http://schemas.microsoft.com/office/drawing/2010/main" val="0"/>
              </a:ext>
            </a:extLst>
          </a:blip>
          <a:srcRect l="18733" t="7638" r="6876" b="14578"/>
          <a:stretch/>
        </p:blipFill>
        <p:spPr bwMode="auto">
          <a:xfrm rot="5400000">
            <a:off x="5952323" y="215898"/>
            <a:ext cx="4703322" cy="61214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C2E8124E-DFBC-4F18-9740-7F3A05467243}"/>
              </a:ext>
            </a:extLst>
          </p:cNvPr>
          <p:cNvSpPr txBox="1"/>
          <p:nvPr/>
        </p:nvSpPr>
        <p:spPr>
          <a:xfrm>
            <a:off x="442024" y="689807"/>
            <a:ext cx="4406900" cy="3077766"/>
          </a:xfrm>
          <a:prstGeom prst="rect">
            <a:avLst/>
          </a:prstGeom>
          <a:noFill/>
        </p:spPr>
        <p:txBody>
          <a:bodyPr wrap="square" rtlCol="0">
            <a:spAutoFit/>
          </a:bodyPr>
          <a:lstStyle/>
          <a:p>
            <a:pPr indent="269875" algn="just"/>
            <a:r>
              <a:rPr lang="es-ES" sz="1600" dirty="0"/>
              <a:t>En el sector 11 se ubica el ensayo varietal en microparcelas para evaluar la interacción el efecto de los tratamientos de N y las distintas variedades. Por ello habrá un ensayo en bloques con 10 variedades y 4 repeticiones replicado 3 veces. En cada “replica” se aplicará de forma manual mediante abono sólido cada uno de los 3 tratamientos N1, N2, y N3, definidos en la Tabla 1. Las variedades a evaluar son Amilcar, Partitur, Xiriur, Voilur, Aventadur, Maximo-meridio, Redigo, Aneto, Sculptur, y Anvergur.</a:t>
            </a:r>
          </a:p>
          <a:p>
            <a:endParaRPr lang="es-ES" dirty="0"/>
          </a:p>
        </p:txBody>
      </p:sp>
      <p:sp>
        <p:nvSpPr>
          <p:cNvPr id="9" name="CuadroTexto 8">
            <a:extLst>
              <a:ext uri="{FF2B5EF4-FFF2-40B4-BE49-F238E27FC236}">
                <a16:creationId xmlns:a16="http://schemas.microsoft.com/office/drawing/2014/main" id="{27FA5E44-46BE-4EE1-90D0-B8543BA81F26}"/>
              </a:ext>
            </a:extLst>
          </p:cNvPr>
          <p:cNvSpPr txBox="1"/>
          <p:nvPr/>
        </p:nvSpPr>
        <p:spPr>
          <a:xfrm>
            <a:off x="5497286" y="5641556"/>
            <a:ext cx="5867400" cy="461665"/>
          </a:xfrm>
          <a:prstGeom prst="rect">
            <a:avLst/>
          </a:prstGeom>
          <a:noFill/>
        </p:spPr>
        <p:txBody>
          <a:bodyPr wrap="square" rtlCol="0">
            <a:spAutoFit/>
          </a:bodyPr>
          <a:lstStyle/>
          <a:p>
            <a:r>
              <a:rPr lang="es-ES" sz="1200" b="1" dirty="0"/>
              <a:t>Croquis del ensayo varietal (10 variedades x 4 repeticiones). Dicho esquema está triplicado para aplicar los 3 tratamientos de fertilizante N.</a:t>
            </a:r>
          </a:p>
        </p:txBody>
      </p:sp>
      <p:pic>
        <p:nvPicPr>
          <p:cNvPr id="12" name="Imagen 11" descr="Imagen que contiene hierba, exterior, cielo, suelo&#10;&#10;Descripción generada con confianza muy alta">
            <a:extLst>
              <a:ext uri="{FF2B5EF4-FFF2-40B4-BE49-F238E27FC236}">
                <a16:creationId xmlns:a16="http://schemas.microsoft.com/office/drawing/2014/main" id="{8C63B36A-B985-40F0-ADF3-5E97720A6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88" y="3665084"/>
            <a:ext cx="4789223" cy="2327221"/>
          </a:xfrm>
          <a:prstGeom prst="rect">
            <a:avLst/>
          </a:prstGeom>
        </p:spPr>
      </p:pic>
    </p:spTree>
    <p:extLst>
      <p:ext uri="{BB962C8B-B14F-4D97-AF65-F5344CB8AC3E}">
        <p14:creationId xmlns:p14="http://schemas.microsoft.com/office/powerpoint/2010/main" val="401350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8</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2692400" y="187088"/>
            <a:ext cx="6464300" cy="1015663"/>
          </a:xfrm>
          <a:prstGeom prst="rect">
            <a:avLst/>
          </a:prstGeom>
          <a:noFill/>
        </p:spPr>
        <p:txBody>
          <a:bodyPr wrap="square" rtlCol="0">
            <a:spAutoFit/>
          </a:bodyPr>
          <a:lstStyle/>
          <a:p>
            <a:pPr algn="ctr"/>
            <a:r>
              <a:rPr lang="es-ES" sz="2400" b="1" u="sng" dirty="0"/>
              <a:t>RESULTADOS DEL ENSAYO VARIETAL 2017/2018</a:t>
            </a:r>
          </a:p>
          <a:p>
            <a:pPr algn="ct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pic>
        <p:nvPicPr>
          <p:cNvPr id="7" name="Imagen 6">
            <a:extLst>
              <a:ext uri="{FF2B5EF4-FFF2-40B4-BE49-F238E27FC236}">
                <a16:creationId xmlns:a16="http://schemas.microsoft.com/office/drawing/2014/main" id="{8BFBC9C7-0C5D-440E-B071-534F5F7F5872}"/>
              </a:ext>
            </a:extLst>
          </p:cNvPr>
          <p:cNvPicPr>
            <a:picLocks noChangeAspect="1"/>
          </p:cNvPicPr>
          <p:nvPr/>
        </p:nvPicPr>
        <p:blipFill rotWithShape="1">
          <a:blip r:embed="rId4"/>
          <a:srcRect l="14888" r="17226" b="9664"/>
          <a:stretch/>
        </p:blipFill>
        <p:spPr>
          <a:xfrm>
            <a:off x="434205" y="726002"/>
            <a:ext cx="3604395" cy="5830099"/>
          </a:xfrm>
          <a:prstGeom prst="rect">
            <a:avLst/>
          </a:prstGeom>
        </p:spPr>
      </p:pic>
      <p:sp>
        <p:nvSpPr>
          <p:cNvPr id="8" name="CuadroTexto 7">
            <a:extLst>
              <a:ext uri="{FF2B5EF4-FFF2-40B4-BE49-F238E27FC236}">
                <a16:creationId xmlns:a16="http://schemas.microsoft.com/office/drawing/2014/main" id="{E46EA79B-671B-4F05-AC99-DB24C3973944}"/>
              </a:ext>
            </a:extLst>
          </p:cNvPr>
          <p:cNvSpPr txBox="1"/>
          <p:nvPr/>
        </p:nvSpPr>
        <p:spPr>
          <a:xfrm>
            <a:off x="4778062" y="1378039"/>
            <a:ext cx="6078828" cy="3693319"/>
          </a:xfrm>
          <a:prstGeom prst="rect">
            <a:avLst/>
          </a:prstGeom>
          <a:noFill/>
        </p:spPr>
        <p:txBody>
          <a:bodyPr wrap="square" rtlCol="0">
            <a:spAutoFit/>
          </a:bodyPr>
          <a:lstStyle/>
          <a:p>
            <a:pPr marL="285750" indent="346075" algn="just">
              <a:buFont typeface="Arial" panose="020B0604020202020204" pitchFamily="34" charset="0"/>
              <a:buChar char="•"/>
            </a:pPr>
            <a:r>
              <a:rPr lang="es-ES" dirty="0"/>
              <a:t>Producción media 5839 Kg/ha al 12% de humedad</a:t>
            </a:r>
          </a:p>
          <a:p>
            <a:pPr marL="285750" indent="346075" algn="just"/>
            <a:endParaRPr lang="es-ES" dirty="0"/>
          </a:p>
          <a:p>
            <a:pPr marL="285750" indent="346075" algn="just">
              <a:buFont typeface="Arial" panose="020B0604020202020204" pitchFamily="34" charset="0"/>
              <a:buChar char="•"/>
            </a:pPr>
            <a:r>
              <a:rPr lang="es-ES" dirty="0"/>
              <a:t>Partitur, Aneto, y Aventadur son las variedades más productivas para el promedio de los tres tratamientos fertilizantes. Por otro lado Massimo Meridio, Sculptur, Redigo, y Xiriur fueron las menos productivas.</a:t>
            </a:r>
          </a:p>
          <a:p>
            <a:pPr marL="285750" indent="346075" algn="just">
              <a:buFont typeface="Arial" panose="020B0604020202020204" pitchFamily="34" charset="0"/>
              <a:buChar char="•"/>
            </a:pPr>
            <a:endParaRPr lang="es-ES" dirty="0"/>
          </a:p>
          <a:p>
            <a:pPr marL="285750" indent="346075" algn="just">
              <a:buFont typeface="Arial" panose="020B0604020202020204" pitchFamily="34" charset="0"/>
              <a:buChar char="•"/>
            </a:pPr>
            <a:r>
              <a:rPr lang="es-ES" dirty="0"/>
              <a:t>N2 fue el tratamiento más productivo, mientras que N3 con 3 fraccionamientos en cobertera fue el que menos rendimiento produjo.</a:t>
            </a:r>
          </a:p>
          <a:p>
            <a:pPr marL="285750" indent="346075" algn="just">
              <a:buFont typeface="Arial" panose="020B0604020202020204" pitchFamily="34" charset="0"/>
              <a:buChar char="•"/>
            </a:pPr>
            <a:endParaRPr lang="es-ES" dirty="0"/>
          </a:p>
          <a:p>
            <a:pPr marL="285750" indent="346075" algn="just">
              <a:buFont typeface="Arial" panose="020B0604020202020204" pitchFamily="34" charset="0"/>
              <a:buChar char="•"/>
            </a:pPr>
            <a:r>
              <a:rPr lang="es-ES" dirty="0"/>
              <a:t>En cuanto al % de proteína se observa un efecto varietal independientemente del tratamiento fertilizante.</a:t>
            </a:r>
          </a:p>
        </p:txBody>
      </p:sp>
    </p:spTree>
    <p:extLst>
      <p:ext uri="{BB962C8B-B14F-4D97-AF65-F5344CB8AC3E}">
        <p14:creationId xmlns:p14="http://schemas.microsoft.com/office/powerpoint/2010/main" val="34022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a16="http://schemas.microsoft.com/office/drawing/2014/main" id="{C3C6C78C-70EC-4A59-838D-CCE0A3E6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3" t="-4546" r="38585" b="34092"/>
          <a:stretch/>
        </p:blipFill>
        <p:spPr>
          <a:xfrm>
            <a:off x="11364686" y="0"/>
            <a:ext cx="827314" cy="1112841"/>
          </a:xfrm>
          <a:prstGeom prst="rect">
            <a:avLst/>
          </a:prstGeom>
        </p:spPr>
      </p:pic>
      <p:sp>
        <p:nvSpPr>
          <p:cNvPr id="6" name="Marcador de número de diapositiva 5">
            <a:extLst>
              <a:ext uri="{FF2B5EF4-FFF2-40B4-BE49-F238E27FC236}">
                <a16:creationId xmlns:a16="http://schemas.microsoft.com/office/drawing/2014/main" id="{ABB160CB-E00F-49DE-949E-35B351DEE57C}"/>
              </a:ext>
            </a:extLst>
          </p:cNvPr>
          <p:cNvSpPr>
            <a:spLocks noGrp="1"/>
          </p:cNvSpPr>
          <p:nvPr>
            <p:ph type="sldNum" sz="quarter" idx="12"/>
          </p:nvPr>
        </p:nvSpPr>
        <p:spPr>
          <a:xfrm>
            <a:off x="8610600" y="6356350"/>
            <a:ext cx="2743200" cy="365125"/>
          </a:xfrm>
        </p:spPr>
        <p:txBody>
          <a:bodyPr/>
          <a:lstStyle/>
          <a:p>
            <a:fld id="{E9324B7B-0417-47E2-AEDA-641DD7CDE9EC}" type="slidenum">
              <a:rPr lang="es-ES" smtClean="0"/>
              <a:t>9</a:t>
            </a:fld>
            <a:endParaRPr lang="es-ES" dirty="0"/>
          </a:p>
        </p:txBody>
      </p:sp>
      <p:sp>
        <p:nvSpPr>
          <p:cNvPr id="2" name="CuadroTexto 1">
            <a:extLst>
              <a:ext uri="{FF2B5EF4-FFF2-40B4-BE49-F238E27FC236}">
                <a16:creationId xmlns:a16="http://schemas.microsoft.com/office/drawing/2014/main" id="{9AF7DDEC-E43E-400A-8E65-33D0C9BD91CE}"/>
              </a:ext>
            </a:extLst>
          </p:cNvPr>
          <p:cNvSpPr txBox="1"/>
          <p:nvPr/>
        </p:nvSpPr>
        <p:spPr>
          <a:xfrm>
            <a:off x="661215" y="187088"/>
            <a:ext cx="4843192" cy="738664"/>
          </a:xfrm>
          <a:prstGeom prst="rect">
            <a:avLst/>
          </a:prstGeom>
          <a:noFill/>
        </p:spPr>
        <p:txBody>
          <a:bodyPr wrap="square" rtlCol="0">
            <a:spAutoFit/>
          </a:bodyPr>
          <a:lstStyle/>
          <a:p>
            <a:pPr algn="ctr"/>
            <a:r>
              <a:rPr lang="es-ES" sz="2400" b="1" u="sng" dirty="0"/>
              <a:t>MANEJO DEL ENSAYO 2017/2018</a:t>
            </a:r>
            <a:endParaRPr lang="es-ES" dirty="0"/>
          </a:p>
          <a:p>
            <a:endParaRPr lang="es-ES" dirty="0"/>
          </a:p>
        </p:txBody>
      </p:sp>
      <p:sp>
        <p:nvSpPr>
          <p:cNvPr id="5" name="Marcador de pie de página 4">
            <a:extLst>
              <a:ext uri="{FF2B5EF4-FFF2-40B4-BE49-F238E27FC236}">
                <a16:creationId xmlns:a16="http://schemas.microsoft.com/office/drawing/2014/main" id="{15679022-FD51-4D5B-B131-5C5318445D14}"/>
              </a:ext>
            </a:extLst>
          </p:cNvPr>
          <p:cNvSpPr>
            <a:spLocks noGrp="1"/>
          </p:cNvSpPr>
          <p:nvPr>
            <p:ph type="ftr" sz="quarter" idx="11"/>
          </p:nvPr>
        </p:nvSpPr>
        <p:spPr>
          <a:xfrm>
            <a:off x="4038600" y="6356350"/>
            <a:ext cx="4114800" cy="365125"/>
          </a:xfrm>
        </p:spPr>
        <p:txBody>
          <a:bodyPr/>
          <a:lstStyle/>
          <a:p>
            <a:r>
              <a:rPr lang="es-ES">
                <a:solidFill>
                  <a:schemeClr val="bg2">
                    <a:lumMod val="75000"/>
                  </a:schemeClr>
                </a:solidFill>
              </a:rPr>
              <a:t>VALORIZACION DE TECNICAS DE CULTIVO PARA LA MEJORA EN LA CALIDAD DEL TRIGO DURO GCP2017001800</a:t>
            </a:r>
          </a:p>
          <a:p>
            <a:endParaRPr lang="es-ES" dirty="0"/>
          </a:p>
        </p:txBody>
      </p:sp>
      <p:sp>
        <p:nvSpPr>
          <p:cNvPr id="10" name="CuadroTexto 9">
            <a:extLst>
              <a:ext uri="{FF2B5EF4-FFF2-40B4-BE49-F238E27FC236}">
                <a16:creationId xmlns:a16="http://schemas.microsoft.com/office/drawing/2014/main" id="{61E86CAD-10D7-4DC6-A633-1F08CD44BC62}"/>
              </a:ext>
            </a:extLst>
          </p:cNvPr>
          <p:cNvSpPr txBox="1"/>
          <p:nvPr/>
        </p:nvSpPr>
        <p:spPr>
          <a:xfrm>
            <a:off x="6604185" y="103742"/>
            <a:ext cx="4505864" cy="461665"/>
          </a:xfrm>
          <a:prstGeom prst="rect">
            <a:avLst/>
          </a:prstGeom>
          <a:noFill/>
        </p:spPr>
        <p:txBody>
          <a:bodyPr wrap="square" rtlCol="0">
            <a:spAutoFit/>
          </a:bodyPr>
          <a:lstStyle/>
          <a:p>
            <a:pPr algn="ctr"/>
            <a:r>
              <a:rPr lang="es-ES" sz="2400" b="1" u="sng" dirty="0"/>
              <a:t>MEDIDAS A REALIZAR 2017/2018</a:t>
            </a:r>
            <a:endParaRPr lang="es-ES" dirty="0"/>
          </a:p>
        </p:txBody>
      </p:sp>
      <p:sp>
        <p:nvSpPr>
          <p:cNvPr id="3" name="CuadroTexto 2">
            <a:extLst>
              <a:ext uri="{FF2B5EF4-FFF2-40B4-BE49-F238E27FC236}">
                <a16:creationId xmlns:a16="http://schemas.microsoft.com/office/drawing/2014/main" id="{71381426-F5FE-4090-BF9E-402E0425A202}"/>
              </a:ext>
            </a:extLst>
          </p:cNvPr>
          <p:cNvSpPr txBox="1"/>
          <p:nvPr/>
        </p:nvSpPr>
        <p:spPr>
          <a:xfrm>
            <a:off x="0" y="915248"/>
            <a:ext cx="6165623" cy="5401479"/>
          </a:xfrm>
          <a:prstGeom prst="rect">
            <a:avLst/>
          </a:prstGeom>
          <a:noFill/>
        </p:spPr>
        <p:txBody>
          <a:bodyPr wrap="square" rtlCol="0">
            <a:spAutoFit/>
          </a:bodyPr>
          <a:lstStyle/>
          <a:p>
            <a:pPr marL="90488" lvl="0" indent="269875" algn="just">
              <a:buFont typeface="Arial" panose="020B0604020202020204" pitchFamily="34" charset="0"/>
              <a:buChar char="•"/>
              <a:tabLst>
                <a:tab pos="541338" algn="l"/>
              </a:tabLst>
            </a:pPr>
            <a:r>
              <a:rPr lang="es-ES" sz="1500" dirty="0"/>
              <a:t>Las aplicaciones de N en cobertera se realizarán con abono líquido inyectándolo con el riego.</a:t>
            </a:r>
          </a:p>
          <a:p>
            <a:pPr marL="90488" lvl="0" indent="269875" algn="just"/>
            <a:endParaRPr lang="es-ES" sz="1500" dirty="0"/>
          </a:p>
          <a:p>
            <a:pPr marL="90488" lvl="0" indent="269875" algn="just">
              <a:buFont typeface="Arial" panose="020B0604020202020204" pitchFamily="34" charset="0"/>
              <a:buChar char="•"/>
            </a:pPr>
            <a:r>
              <a:rPr lang="es-ES" sz="1500" dirty="0"/>
              <a:t>Cuando haya 2 coberteras en ahijamiento y encañado éstas se aplicarán al inicio de cada estado (GS23 y GS31).</a:t>
            </a:r>
          </a:p>
          <a:p>
            <a:pPr marL="90488" lvl="0" indent="269875" algn="just"/>
            <a:endParaRPr lang="es-ES" sz="1500" dirty="0"/>
          </a:p>
          <a:p>
            <a:pPr marL="90488" lvl="0" indent="269875" algn="just">
              <a:buFont typeface="Arial" panose="020B0604020202020204" pitchFamily="34" charset="0"/>
              <a:buChar char="•"/>
            </a:pPr>
            <a:r>
              <a:rPr lang="es-ES" sz="1500" dirty="0"/>
              <a:t>Cuando haya una única cobertera en ahijamiento/encañado está se aplicará al inicio de encañado (primer nudo a 1 cm / sobre tallo principal).</a:t>
            </a:r>
          </a:p>
          <a:p>
            <a:pPr marL="90488" lvl="0" indent="269875" algn="just"/>
            <a:endParaRPr lang="es-ES" sz="1500" dirty="0"/>
          </a:p>
          <a:p>
            <a:pPr marL="90488" lvl="0" indent="269875" algn="just">
              <a:buFont typeface="Arial" panose="020B0604020202020204" pitchFamily="34" charset="0"/>
              <a:buChar char="•"/>
            </a:pPr>
            <a:r>
              <a:rPr lang="es-ES" sz="1500" dirty="0"/>
              <a:t>Cuando se realice una tercera aplicación de cobertera ésta será en estado de zurrón (GS47) excepto en el N4 que se retrasará hasta espigado (GS59), evaluado en tallos principales).</a:t>
            </a:r>
          </a:p>
          <a:p>
            <a:pPr marL="90488" lvl="0" indent="269875" algn="just"/>
            <a:endParaRPr lang="es-ES" sz="1500" dirty="0"/>
          </a:p>
          <a:p>
            <a:pPr marL="90488" lvl="0" indent="269875" algn="just">
              <a:buFont typeface="Arial" panose="020B0604020202020204" pitchFamily="34" charset="0"/>
              <a:buChar char="•"/>
            </a:pPr>
            <a:r>
              <a:rPr lang="es-ES" sz="1500" dirty="0"/>
              <a:t>Una vez empiece la temporada de riego en primavera, el CITA suministrará al agricultor colaborador las dosis de riego semanales (en horas/semana) a aplicar en cada sector de riego. Ésta dosis se fraccionará en 1 o 3 riegos cada semana en función de su cuantía. Preferiblemente por la noche.</a:t>
            </a:r>
          </a:p>
          <a:p>
            <a:pPr marL="90488" lvl="0" indent="269875" algn="just"/>
            <a:endParaRPr lang="es-ES" sz="1500" dirty="0"/>
          </a:p>
          <a:p>
            <a:pPr marL="90488" indent="269875" algn="just">
              <a:buFont typeface="Arial" panose="020B0604020202020204" pitchFamily="34" charset="0"/>
              <a:buChar char="•"/>
            </a:pPr>
            <a:r>
              <a:rPr lang="es-ES" sz="1500" dirty="0"/>
              <a:t>Se aplicarán los tratamientos herbicidas y de control de enfermedades necesarias para que no limiten el crecimiento del cultivo. Habrá que realizar un seguimiento especial en primavera para detectar posibles problemas con hongos y poder aplicar los tratamientos adecuados lo antes posible</a:t>
            </a:r>
          </a:p>
        </p:txBody>
      </p:sp>
      <p:sp>
        <p:nvSpPr>
          <p:cNvPr id="8" name="CuadroTexto 7">
            <a:extLst>
              <a:ext uri="{FF2B5EF4-FFF2-40B4-BE49-F238E27FC236}">
                <a16:creationId xmlns:a16="http://schemas.microsoft.com/office/drawing/2014/main" id="{335DB01B-69D3-4FFC-94AC-097A873C5067}"/>
              </a:ext>
            </a:extLst>
          </p:cNvPr>
          <p:cNvSpPr txBox="1"/>
          <p:nvPr/>
        </p:nvSpPr>
        <p:spPr>
          <a:xfrm>
            <a:off x="6457951" y="1003005"/>
            <a:ext cx="4798332" cy="4478149"/>
          </a:xfrm>
          <a:prstGeom prst="rect">
            <a:avLst/>
          </a:prstGeom>
          <a:noFill/>
        </p:spPr>
        <p:txBody>
          <a:bodyPr wrap="square" rtlCol="0">
            <a:spAutoFit/>
          </a:bodyPr>
          <a:lstStyle/>
          <a:p>
            <a:pPr marL="90488" lvl="0" indent="269875" algn="just">
              <a:buFont typeface="Arial" panose="020B0604020202020204" pitchFamily="34" charset="0"/>
              <a:buChar char="•"/>
            </a:pPr>
            <a:r>
              <a:rPr lang="es-ES" sz="1500" dirty="0"/>
              <a:t>Evolución de la fenología: Cada vez que se visite la parcela se anotará el estado fenológico general de la parcela.</a:t>
            </a:r>
          </a:p>
          <a:p>
            <a:pPr marL="90488" lvl="0" indent="269875" algn="just"/>
            <a:endParaRPr lang="es-ES" sz="1500" dirty="0"/>
          </a:p>
          <a:p>
            <a:pPr marL="90488" lvl="0" indent="269875" algn="just">
              <a:buFont typeface="Arial" panose="020B0604020202020204" pitchFamily="34" charset="0"/>
              <a:buChar char="•"/>
            </a:pPr>
            <a:r>
              <a:rPr lang="es-ES" sz="1500" dirty="0"/>
              <a:t>Medida del N mineral disponible a la salida del invierno, antes de la primera aplicación de fertilizante. En cada parcela se tomará una muestra de suelo (0-30 cm) y se analizará el contenido de nitratos. De esta forma se podrá ajustar la dosis a aplicar si se considera necesario.</a:t>
            </a:r>
          </a:p>
          <a:p>
            <a:pPr marL="90488" lvl="0" indent="269875" algn="just"/>
            <a:endParaRPr lang="es-ES" sz="1500" dirty="0"/>
          </a:p>
          <a:p>
            <a:pPr marL="90488" lvl="0" indent="269875" algn="just">
              <a:buFont typeface="Arial" panose="020B0604020202020204" pitchFamily="34" charset="0"/>
              <a:buChar char="•"/>
            </a:pPr>
            <a:r>
              <a:rPr lang="es-ES" sz="1500" dirty="0"/>
              <a:t>(tentativo) Seguimiento del estado nutricional mediante imagen multiespectral tomada con un dron. Para ello se contratará un servicio para la realización de varias imágenes a final de ahijamiento, mediados de encañado, antes de floración, llenado de grano. A partir de las imágenes multiespectrales se obtendrán algunos índices de verdor (GNDVI) y de vigor (NDVI) de las distintas parcelas experimentales.</a:t>
            </a:r>
          </a:p>
          <a:p>
            <a:endParaRPr lang="es-ES" sz="1500" dirty="0"/>
          </a:p>
        </p:txBody>
      </p:sp>
    </p:spTree>
    <p:extLst>
      <p:ext uri="{BB962C8B-B14F-4D97-AF65-F5344CB8AC3E}">
        <p14:creationId xmlns:p14="http://schemas.microsoft.com/office/powerpoint/2010/main" val="221539797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TM03457464[[fn=Dividendo]]</Template>
  <TotalTime>1460</TotalTime>
  <Words>4046</Words>
  <Application>Microsoft Office PowerPoint</Application>
  <PresentationFormat>Panorámica</PresentationFormat>
  <Paragraphs>465</Paragraphs>
  <Slides>30</Slides>
  <Notes>11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9" baseType="lpstr">
      <vt:lpstr>Arial</vt:lpstr>
      <vt:lpstr>Calibri</vt:lpstr>
      <vt:lpstr>Calibri Light</vt:lpstr>
      <vt:lpstr>Consolas</vt:lpstr>
      <vt:lpstr>Myriad Pro</vt:lpstr>
      <vt:lpstr>Times New Roman</vt:lpstr>
      <vt:lpstr>Wingdings</vt:lpstr>
      <vt:lpstr>Tema de Office</vt:lpstr>
      <vt:lpstr>Document</vt:lpstr>
      <vt:lpstr>VALORIZACION DE TECNICAS  DE CULTIVO PARA LA MEJORA EN LA  CALIDAD DEL TRIGO DURO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VALORIZACION DE TECNICAS  DE CULTIVO PARA LA MEJORA EN LA  CALIDAD DE L TRIGO DURO</dc:title>
  <dc:creator>Silvia Francín</dc:creator>
  <cp:lastModifiedBy>Silvia Francín</cp:lastModifiedBy>
  <cp:revision>79</cp:revision>
  <dcterms:created xsi:type="dcterms:W3CDTF">2019-09-23T08:21:53Z</dcterms:created>
  <dcterms:modified xsi:type="dcterms:W3CDTF">2019-10-28T10:48:47Z</dcterms:modified>
</cp:coreProperties>
</file>