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handoutMasterIdLst>
    <p:handoutMasterId r:id="rId33"/>
  </p:handoutMasterIdLst>
  <p:sldIdLst>
    <p:sldId id="275" r:id="rId2"/>
    <p:sldId id="276" r:id="rId3"/>
    <p:sldId id="281" r:id="rId4"/>
    <p:sldId id="282" r:id="rId5"/>
    <p:sldId id="283" r:id="rId6"/>
    <p:sldId id="284" r:id="rId7"/>
    <p:sldId id="297" r:id="rId8"/>
    <p:sldId id="308" r:id="rId9"/>
    <p:sldId id="317" r:id="rId10"/>
    <p:sldId id="318" r:id="rId11"/>
    <p:sldId id="309" r:id="rId12"/>
    <p:sldId id="333" r:id="rId13"/>
    <p:sldId id="321" r:id="rId14"/>
    <p:sldId id="322" r:id="rId15"/>
    <p:sldId id="320" r:id="rId16"/>
    <p:sldId id="323" r:id="rId17"/>
    <p:sldId id="319" r:id="rId18"/>
    <p:sldId id="324" r:id="rId19"/>
    <p:sldId id="325" r:id="rId20"/>
    <p:sldId id="299" r:id="rId21"/>
    <p:sldId id="334" r:id="rId22"/>
    <p:sldId id="310" r:id="rId23"/>
    <p:sldId id="326" r:id="rId24"/>
    <p:sldId id="327" r:id="rId25"/>
    <p:sldId id="316" r:id="rId26"/>
    <p:sldId id="332" r:id="rId27"/>
    <p:sldId id="328" r:id="rId28"/>
    <p:sldId id="285" r:id="rId29"/>
    <p:sldId id="330" r:id="rId30"/>
    <p:sldId id="329" r:id="rId3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88" autoAdjust="0"/>
    <p:restoredTop sz="96357" autoAdjust="0"/>
  </p:normalViewPr>
  <p:slideViewPr>
    <p:cSldViewPr snapToGrid="0">
      <p:cViewPr>
        <p:scale>
          <a:sx n="50" d="100"/>
          <a:sy n="50" d="100"/>
        </p:scale>
        <p:origin x="754" y="6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0F5038C-B37C-402A-B905-9AC3E93C44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30EBC7-A94E-4181-B29F-57F19360A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1FE0E-DED3-4F15-A5A8-89F2A134E4B4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2974D2-5684-4926-A874-3CE83098D4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D5B1EE-D97B-4DD4-9F7E-38E03BAF42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BFBCB-5904-4B89-A98F-F68F862B52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034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D15B0-7683-4314-B40F-3AC0DBDFA38D}" type="datetimeFigureOut">
              <a:rPr lang="es-ES" smtClean="0"/>
              <a:t>31/10/2019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454CA-4A7B-4646-85DC-FB229BF365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11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92C5AF7-FDCA-4D4C-837D-E84650D09E2E}"/>
              </a:ext>
            </a:extLst>
          </p:cNvPr>
          <p:cNvGrpSpPr/>
          <p:nvPr userDrawn="1"/>
        </p:nvGrpSpPr>
        <p:grpSpPr>
          <a:xfrm>
            <a:off x="294770" y="205216"/>
            <a:ext cx="1738567" cy="1286700"/>
            <a:chOff x="572855" y="235008"/>
            <a:chExt cx="1568776" cy="1300284"/>
          </a:xfrm>
        </p:grpSpPr>
        <p:pic>
          <p:nvPicPr>
            <p:cNvPr id="20" name="8 Imagen" descr="cotega_ok.jpg">
              <a:extLst>
                <a:ext uri="{FF2B5EF4-FFF2-40B4-BE49-F238E27FC236}">
                  <a16:creationId xmlns:a16="http://schemas.microsoft.com/office/drawing/2014/main" id="{13C4F8A2-A1AB-42F6-9464-E5A9CD4A6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582549" y="1221039"/>
              <a:ext cx="1559082" cy="314253"/>
            </a:xfrm>
            <a:prstGeom prst="rect">
              <a:avLst/>
            </a:prstGeom>
          </p:spPr>
        </p:pic>
        <p:pic>
          <p:nvPicPr>
            <p:cNvPr id="21" name="9 Imagen" descr="Upra I+D.jpg">
              <a:extLst>
                <a:ext uri="{FF2B5EF4-FFF2-40B4-BE49-F238E27FC236}">
                  <a16:creationId xmlns:a16="http://schemas.microsoft.com/office/drawing/2014/main" id="{CF591AFE-7404-4B3B-A3A8-D648E8A4B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517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8408" y="267419"/>
            <a:ext cx="11757803" cy="6409426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F0BF662-3EC8-4882-805D-D86EAC5D3BF4}"/>
              </a:ext>
            </a:extLst>
          </p:cNvPr>
          <p:cNvGrpSpPr/>
          <p:nvPr userDrawn="1"/>
        </p:nvGrpSpPr>
        <p:grpSpPr>
          <a:xfrm>
            <a:off x="10665991" y="157091"/>
            <a:ext cx="1274029" cy="1126930"/>
            <a:chOff x="572855" y="235008"/>
            <a:chExt cx="1568776" cy="1300284"/>
          </a:xfrm>
        </p:grpSpPr>
        <p:pic>
          <p:nvPicPr>
            <p:cNvPr id="17" name="8 Imagen" descr="cotega_ok.jpg">
              <a:extLst>
                <a:ext uri="{FF2B5EF4-FFF2-40B4-BE49-F238E27FC236}">
                  <a16:creationId xmlns:a16="http://schemas.microsoft.com/office/drawing/2014/main" id="{9DC139B5-6305-4997-AFC1-A70FAF836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582549" y="1221039"/>
              <a:ext cx="1559082" cy="314253"/>
            </a:xfrm>
            <a:prstGeom prst="rect">
              <a:avLst/>
            </a:prstGeom>
          </p:spPr>
        </p:pic>
        <p:pic>
          <p:nvPicPr>
            <p:cNvPr id="18" name="9 Imagen" descr="Upra I+D.jpg">
              <a:extLst>
                <a:ext uri="{FF2B5EF4-FFF2-40B4-BE49-F238E27FC236}">
                  <a16:creationId xmlns:a16="http://schemas.microsoft.com/office/drawing/2014/main" id="{A71CAECE-3729-4708-8ED5-0301A5F3FB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2093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4F0BF662-3EC8-4882-805D-D86EAC5D3BF4}"/>
              </a:ext>
            </a:extLst>
          </p:cNvPr>
          <p:cNvGrpSpPr/>
          <p:nvPr userDrawn="1"/>
        </p:nvGrpSpPr>
        <p:grpSpPr>
          <a:xfrm>
            <a:off x="10665991" y="157091"/>
            <a:ext cx="1274029" cy="1126930"/>
            <a:chOff x="572855" y="235008"/>
            <a:chExt cx="1568776" cy="1300284"/>
          </a:xfrm>
        </p:grpSpPr>
        <p:pic>
          <p:nvPicPr>
            <p:cNvPr id="17" name="8 Imagen" descr="cotega_ok.jpg">
              <a:extLst>
                <a:ext uri="{FF2B5EF4-FFF2-40B4-BE49-F238E27FC236}">
                  <a16:creationId xmlns:a16="http://schemas.microsoft.com/office/drawing/2014/main" id="{9DC139B5-6305-4997-AFC1-A70FAF836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582549" y="1221039"/>
              <a:ext cx="1559082" cy="314253"/>
            </a:xfrm>
            <a:prstGeom prst="rect">
              <a:avLst/>
            </a:prstGeom>
          </p:spPr>
        </p:pic>
        <p:pic>
          <p:nvPicPr>
            <p:cNvPr id="18" name="9 Imagen" descr="Upra I+D.jpg">
              <a:extLst>
                <a:ext uri="{FF2B5EF4-FFF2-40B4-BE49-F238E27FC236}">
                  <a16:creationId xmlns:a16="http://schemas.microsoft.com/office/drawing/2014/main" id="{A71CAECE-3729-4708-8ED5-0301A5F3FB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837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11C0D120-3B09-44B7-975B-66701C3857A4}"/>
              </a:ext>
            </a:extLst>
          </p:cNvPr>
          <p:cNvGrpSpPr/>
          <p:nvPr userDrawn="1"/>
        </p:nvGrpSpPr>
        <p:grpSpPr>
          <a:xfrm>
            <a:off x="10665991" y="157091"/>
            <a:ext cx="1274029" cy="1126930"/>
            <a:chOff x="572855" y="235008"/>
            <a:chExt cx="1568776" cy="1300284"/>
          </a:xfrm>
        </p:grpSpPr>
        <p:pic>
          <p:nvPicPr>
            <p:cNvPr id="15" name="8 Imagen" descr="cotega_ok.jpg">
              <a:extLst>
                <a:ext uri="{FF2B5EF4-FFF2-40B4-BE49-F238E27FC236}">
                  <a16:creationId xmlns:a16="http://schemas.microsoft.com/office/drawing/2014/main" id="{C5C52E3D-BEBA-4A26-9AB7-9E9F7FCFE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582549" y="1221039"/>
              <a:ext cx="1559082" cy="314253"/>
            </a:xfrm>
            <a:prstGeom prst="rect">
              <a:avLst/>
            </a:prstGeom>
          </p:spPr>
        </p:pic>
        <p:pic>
          <p:nvPicPr>
            <p:cNvPr id="16" name="9 Imagen" descr="Upra I+D.jpg">
              <a:extLst>
                <a:ext uri="{FF2B5EF4-FFF2-40B4-BE49-F238E27FC236}">
                  <a16:creationId xmlns:a16="http://schemas.microsoft.com/office/drawing/2014/main" id="{348B8F1A-0F77-41C2-8C2E-E37396A535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7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5" r:id="rId2"/>
    <p:sldLayoutId id="2147483688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702D99D1-A2BA-4C1B-9216-2D680E3FAA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6 Rectángulo">
              <a:extLst>
                <a:ext uri="{FF2B5EF4-FFF2-40B4-BE49-F238E27FC236}">
                  <a16:creationId xmlns:a16="http://schemas.microsoft.com/office/drawing/2014/main" id="{E7743746-1FF3-47DA-84FF-D0C3D271152F}"/>
                </a:ext>
              </a:extLst>
            </p:cNvPr>
            <p:cNvSpPr/>
            <p:nvPr/>
          </p:nvSpPr>
          <p:spPr>
            <a:xfrm>
              <a:off x="0" y="0"/>
              <a:ext cx="12192000" cy="5357826"/>
            </a:xfrm>
            <a:prstGeom prst="rect">
              <a:avLst/>
            </a:prstGeom>
            <a:solidFill>
              <a:srgbClr val="9E3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8 Rectángulo">
              <a:extLst>
                <a:ext uri="{FF2B5EF4-FFF2-40B4-BE49-F238E27FC236}">
                  <a16:creationId xmlns:a16="http://schemas.microsoft.com/office/drawing/2014/main" id="{4516FF72-D3D5-4F20-BCF0-2EC6315D269F}"/>
                </a:ext>
              </a:extLst>
            </p:cNvPr>
            <p:cNvSpPr/>
            <p:nvPr/>
          </p:nvSpPr>
          <p:spPr>
            <a:xfrm>
              <a:off x="0" y="5429264"/>
              <a:ext cx="12192000" cy="1428736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6A68E81B-D2FE-4B52-AB9A-48964D1E3A94}"/>
                </a:ext>
              </a:extLst>
            </p:cNvPr>
            <p:cNvSpPr/>
            <p:nvPr/>
          </p:nvSpPr>
          <p:spPr>
            <a:xfrm>
              <a:off x="0" y="5357826"/>
              <a:ext cx="12192000" cy="71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2238348" y="357166"/>
            <a:ext cx="77153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dirty="0">
                <a:solidFill>
                  <a:schemeClr val="bg1"/>
                </a:solidFill>
              </a:rPr>
              <a:t>PROGRAMA DE DESARROLLO RURAL DE ARAGÓM 2014-2020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381224" y="1625261"/>
            <a:ext cx="742955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400" dirty="0">
                <a:solidFill>
                  <a:schemeClr val="bg1"/>
                </a:solidFill>
              </a:rPr>
              <a:t>OPTIMIZACIÓN DE LA UTILIZACIÓN DE PRADERAS EN GANADERÍA EXTENSIVA.</a:t>
            </a:r>
          </a:p>
          <a:p>
            <a:pPr algn="ctr">
              <a:spcBef>
                <a:spcPts val="1800"/>
              </a:spcBef>
            </a:pPr>
            <a:r>
              <a:rPr lang="es-ES" sz="4000" dirty="0">
                <a:solidFill>
                  <a:schemeClr val="bg1"/>
                </a:solidFill>
              </a:rPr>
              <a:t>GCP-2017-0007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5556" b="16667"/>
          <a:stretch>
            <a:fillRect/>
          </a:stretch>
        </p:blipFill>
        <p:spPr bwMode="auto">
          <a:xfrm>
            <a:off x="3238481" y="5500702"/>
            <a:ext cx="558965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3238480" y="6488668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Fondo Europeo Agrícola de Desarrollo Rural: Europa invierte en Zonas Rurales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238480" y="5034661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Cofinanciado 80% Unión Europea 20% Gobierno de Aragón</a:t>
            </a:r>
          </a:p>
        </p:txBody>
      </p:sp>
    </p:spTree>
    <p:extLst>
      <p:ext uri="{BB962C8B-B14F-4D97-AF65-F5344CB8AC3E}">
        <p14:creationId xmlns:p14="http://schemas.microsoft.com/office/powerpoint/2010/main" val="17963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Imagen que contiene hierba, exterior, cielo, planta&#10;&#10;Descripción generada automáticamente">
            <a:extLst>
              <a:ext uri="{FF2B5EF4-FFF2-40B4-BE49-F238E27FC236}">
                <a16:creationId xmlns:a16="http://schemas.microsoft.com/office/drawing/2014/main" id="{6387CC0D-051E-4124-8312-B8BA6CADF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6FC9551-7BBC-440D-98FE-414636EC3CFE}"/>
              </a:ext>
            </a:extLst>
          </p:cNvPr>
          <p:cNvSpPr/>
          <p:nvPr/>
        </p:nvSpPr>
        <p:spPr>
          <a:xfrm>
            <a:off x="2494507" y="315178"/>
            <a:ext cx="7272336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TRITICALE. (Varias variedades: </a:t>
            </a:r>
            <a:r>
              <a:rPr lang="es-ES" sz="3200" dirty="0" err="1">
                <a:solidFill>
                  <a:schemeClr val="tx2"/>
                </a:solidFill>
              </a:rPr>
              <a:t>Trimour</a:t>
            </a:r>
            <a:r>
              <a:rPr lang="es-ES" sz="3200" dirty="0">
                <a:solidFill>
                  <a:schemeClr val="tx2"/>
                </a:solidFill>
              </a:rPr>
              <a:t>, Amarillo, </a:t>
            </a:r>
            <a:r>
              <a:rPr lang="es-ES" sz="3200" dirty="0" err="1">
                <a:solidFill>
                  <a:schemeClr val="tx2"/>
                </a:solidFill>
              </a:rPr>
              <a:t>Alambic</a:t>
            </a:r>
            <a:r>
              <a:rPr lang="es-ES" sz="3200" dirty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C624A240-960E-4086-98FB-B2D2D2ED4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258305"/>
              </p:ext>
            </p:extLst>
          </p:nvPr>
        </p:nvGraphicFramePr>
        <p:xfrm>
          <a:off x="4086138" y="4080950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0,04-0,13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6,98-21,19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0,06-0,19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10,47-31,79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5F502993-3C3C-4722-84F5-34E776C51015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graphicFrame>
        <p:nvGraphicFramePr>
          <p:cNvPr id="102" name="Tabla 101">
            <a:extLst>
              <a:ext uri="{FF2B5EF4-FFF2-40B4-BE49-F238E27FC236}">
                <a16:creationId xmlns:a16="http://schemas.microsoft.com/office/drawing/2014/main" id="{CCF92810-2227-43F8-89FE-CB31A47874F3}"/>
              </a:ext>
            </a:extLst>
          </p:cNvPr>
          <p:cNvGraphicFramePr>
            <a:graphicFrameLocks noGrp="1"/>
          </p:cNvGraphicFramePr>
          <p:nvPr/>
        </p:nvGraphicFramePr>
        <p:xfrm>
          <a:off x="389291" y="2246685"/>
          <a:ext cx="11212777" cy="78415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00057">
                  <a:extLst>
                    <a:ext uri="{9D8B030D-6E8A-4147-A177-3AD203B41FA5}">
                      <a16:colId xmlns:a16="http://schemas.microsoft.com/office/drawing/2014/main" val="1221246382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394202913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1379116386"/>
                    </a:ext>
                  </a:extLst>
                </a:gridCol>
                <a:gridCol w="711922">
                  <a:extLst>
                    <a:ext uri="{9D8B030D-6E8A-4147-A177-3AD203B41FA5}">
                      <a16:colId xmlns:a16="http://schemas.microsoft.com/office/drawing/2014/main" val="1346240073"/>
                    </a:ext>
                  </a:extLst>
                </a:gridCol>
                <a:gridCol w="688192">
                  <a:extLst>
                    <a:ext uri="{9D8B030D-6E8A-4147-A177-3AD203B41FA5}">
                      <a16:colId xmlns:a16="http://schemas.microsoft.com/office/drawing/2014/main" val="4052231859"/>
                    </a:ext>
                  </a:extLst>
                </a:gridCol>
                <a:gridCol w="711922">
                  <a:extLst>
                    <a:ext uri="{9D8B030D-6E8A-4147-A177-3AD203B41FA5}">
                      <a16:colId xmlns:a16="http://schemas.microsoft.com/office/drawing/2014/main" val="37922212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43851215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302163582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924175135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94444325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628396364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1003305541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88019059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685995340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427568803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773466505"/>
                    </a:ext>
                  </a:extLst>
                </a:gridCol>
              </a:tblGrid>
              <a:tr h="147691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ROBRES. PLUVIOMETRÍA litros/m2</a:t>
                      </a: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extLst>
                  <a:ext uri="{0D108BD9-81ED-4DB2-BD59-A6C34878D82A}">
                    <a16:rowId xmlns:a16="http://schemas.microsoft.com/office/drawing/2014/main" val="455349242"/>
                  </a:ext>
                </a:extLst>
              </a:tr>
              <a:tr h="1476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SEPT.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OCT.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NOV.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DIC.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ENE.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FEB.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MAR.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ABR.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MAY.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JUN.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JUL.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AGO.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SEP.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OCT.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NOV.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DIC.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2748713591"/>
                  </a:ext>
                </a:extLst>
              </a:tr>
              <a:tr h="1181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14,4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43,8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7,8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12,4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35,4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42,0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34,0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99,6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121,4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26,0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26,2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36,2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14,2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80,4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35,2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17,2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3582225897"/>
                  </a:ext>
                </a:extLst>
              </a:tr>
            </a:tbl>
          </a:graphicData>
        </a:graphic>
      </p:graphicFrame>
      <p:graphicFrame>
        <p:nvGraphicFramePr>
          <p:cNvPr id="103" name="Tabla 102">
            <a:extLst>
              <a:ext uri="{FF2B5EF4-FFF2-40B4-BE49-F238E27FC236}">
                <a16:creationId xmlns:a16="http://schemas.microsoft.com/office/drawing/2014/main" id="{5803163F-9A71-4D1B-AA3F-B3DD53FC8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756854"/>
              </p:ext>
            </p:extLst>
          </p:nvPr>
        </p:nvGraphicFramePr>
        <p:xfrm>
          <a:off x="7476058" y="3067769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</a:t>
                      </a:r>
                      <a:r>
                        <a:rPr lang="es-E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499 </a:t>
                      </a: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107" name="CuadroTexto 106">
            <a:extLst>
              <a:ext uri="{FF2B5EF4-FFF2-40B4-BE49-F238E27FC236}">
                <a16:creationId xmlns:a16="http://schemas.microsoft.com/office/drawing/2014/main" id="{0C045A41-F56E-4B09-B0E2-9A9373292D01}"/>
              </a:ext>
            </a:extLst>
          </p:cNvPr>
          <p:cNvSpPr txBox="1"/>
          <p:nvPr/>
        </p:nvSpPr>
        <p:spPr>
          <a:xfrm>
            <a:off x="1699177" y="1746505"/>
            <a:ext cx="910621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CD88AF25-9ABF-40D9-A3E2-CA050FFB04DF}"/>
              </a:ext>
            </a:extLst>
          </p:cNvPr>
          <p:cNvCxnSpPr>
            <a:cxnSpLocks/>
          </p:cNvCxnSpPr>
          <p:nvPr/>
        </p:nvCxnSpPr>
        <p:spPr>
          <a:xfrm flipH="1">
            <a:off x="7772916" y="2085059"/>
            <a:ext cx="1" cy="45061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CE0E89B-CEE3-4A11-A0C3-087D216F3FA9}"/>
              </a:ext>
            </a:extLst>
          </p:cNvPr>
          <p:cNvCxnSpPr>
            <a:cxnSpLocks/>
          </p:cNvCxnSpPr>
          <p:nvPr/>
        </p:nvCxnSpPr>
        <p:spPr>
          <a:xfrm>
            <a:off x="2154487" y="2085059"/>
            <a:ext cx="1" cy="3478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68A108A-F452-497B-8406-92ACBDB21557}"/>
              </a:ext>
            </a:extLst>
          </p:cNvPr>
          <p:cNvSpPr txBox="1"/>
          <p:nvPr/>
        </p:nvSpPr>
        <p:spPr>
          <a:xfrm>
            <a:off x="7317605" y="1760863"/>
            <a:ext cx="910621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COSECHA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0E7768E-6AC6-4D0A-91AE-927C568F994C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19" name="8 Imagen" descr="cotega_ok.jpg">
              <a:extLst>
                <a:ext uri="{FF2B5EF4-FFF2-40B4-BE49-F238E27FC236}">
                  <a16:creationId xmlns:a16="http://schemas.microsoft.com/office/drawing/2014/main" id="{8301EE3D-7F42-4960-8710-A0CF55EB9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1" name="9 Imagen" descr="Upra I+D.jpg">
              <a:extLst>
                <a:ext uri="{FF2B5EF4-FFF2-40B4-BE49-F238E27FC236}">
                  <a16:creationId xmlns:a16="http://schemas.microsoft.com/office/drawing/2014/main" id="{77E0EDE7-31F4-42C9-A9D3-36AE2687C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EA4C484-532C-4F93-A9F0-F753A64988A2}"/>
              </a:ext>
            </a:extLst>
          </p:cNvPr>
          <p:cNvCxnSpPr/>
          <p:nvPr/>
        </p:nvCxnSpPr>
        <p:spPr>
          <a:xfrm>
            <a:off x="9858279" y="2122910"/>
            <a:ext cx="0" cy="4832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264C0AE-E53E-4309-A431-378CC8556528}"/>
              </a:ext>
            </a:extLst>
          </p:cNvPr>
          <p:cNvCxnSpPr/>
          <p:nvPr/>
        </p:nvCxnSpPr>
        <p:spPr>
          <a:xfrm>
            <a:off x="10562942" y="2112352"/>
            <a:ext cx="0" cy="4832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DDDA82C-49AA-41FA-85A3-3F6E2B86AD5D}"/>
              </a:ext>
            </a:extLst>
          </p:cNvPr>
          <p:cNvSpPr txBox="1"/>
          <p:nvPr/>
        </p:nvSpPr>
        <p:spPr>
          <a:xfrm>
            <a:off x="9453924" y="1776537"/>
            <a:ext cx="1482662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</p:txBody>
      </p:sp>
    </p:spTree>
    <p:extLst>
      <p:ext uri="{BB962C8B-B14F-4D97-AF65-F5344CB8AC3E}">
        <p14:creationId xmlns:p14="http://schemas.microsoft.com/office/powerpoint/2010/main" val="18189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n 51" descr="Imagen que contiene hierba, exterior, cielo, campo&#10;&#10;Descripción generada automáticamente">
            <a:extLst>
              <a:ext uri="{FF2B5EF4-FFF2-40B4-BE49-F238E27FC236}">
                <a16:creationId xmlns:a16="http://schemas.microsoft.com/office/drawing/2014/main" id="{B4D41E69-FA3F-4282-8D38-CACDBC2EF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68F2E76E-6064-4376-BF31-1F2919F99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246365"/>
              </p:ext>
            </p:extLst>
          </p:nvPr>
        </p:nvGraphicFramePr>
        <p:xfrm>
          <a:off x="1078778" y="1839959"/>
          <a:ext cx="10034443" cy="72319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26489">
                  <a:extLst>
                    <a:ext uri="{9D8B030D-6E8A-4147-A177-3AD203B41FA5}">
                      <a16:colId xmlns:a16="http://schemas.microsoft.com/office/drawing/2014/main" val="1630732151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523916144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351943084"/>
                    </a:ext>
                  </a:extLst>
                </a:gridCol>
                <a:gridCol w="637108">
                  <a:extLst>
                    <a:ext uri="{9D8B030D-6E8A-4147-A177-3AD203B41FA5}">
                      <a16:colId xmlns:a16="http://schemas.microsoft.com/office/drawing/2014/main" val="3852391233"/>
                    </a:ext>
                  </a:extLst>
                </a:gridCol>
                <a:gridCol w="615870">
                  <a:extLst>
                    <a:ext uri="{9D8B030D-6E8A-4147-A177-3AD203B41FA5}">
                      <a16:colId xmlns:a16="http://schemas.microsoft.com/office/drawing/2014/main" val="1846498075"/>
                    </a:ext>
                  </a:extLst>
                </a:gridCol>
                <a:gridCol w="637108">
                  <a:extLst>
                    <a:ext uri="{9D8B030D-6E8A-4147-A177-3AD203B41FA5}">
                      <a16:colId xmlns:a16="http://schemas.microsoft.com/office/drawing/2014/main" val="85312785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4091495701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155801680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188319289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35682251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515860035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3572170351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39185598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1695723853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810702412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4055978347"/>
                    </a:ext>
                  </a:extLst>
                </a:gridCol>
              </a:tblGrid>
              <a:tr h="147691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CENTENERO. PLUVIOMETRÍA litros/m2</a:t>
                      </a:r>
                    </a:p>
                  </a:txBody>
                  <a:tcPr marL="7385" marR="7385" marT="738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extLst>
                  <a:ext uri="{0D108BD9-81ED-4DB2-BD59-A6C34878D82A}">
                    <a16:rowId xmlns:a16="http://schemas.microsoft.com/office/drawing/2014/main" val="1776377958"/>
                  </a:ext>
                </a:extLst>
              </a:tr>
              <a:tr h="1476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SEPT.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NOV.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DIC.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ENE.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FEB.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MAR.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ABR.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MAY.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JUN.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JUL.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AGO.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SEP.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OCT.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NOV.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DIC.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1486566835"/>
                  </a:ext>
                </a:extLst>
              </a:tr>
              <a:tr h="11372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25,8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22,0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21,1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113,1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63,4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52,0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142,0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141,3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112,4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72,0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11,3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48,6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83,8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64,9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28,0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1537576585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925E6ED2-7EA7-4020-A217-0F2A2B332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104198"/>
              </p:ext>
            </p:extLst>
          </p:nvPr>
        </p:nvGraphicFramePr>
        <p:xfrm>
          <a:off x="2984658" y="3946962"/>
          <a:ext cx="6753543" cy="68008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48983">
                  <a:extLst>
                    <a:ext uri="{9D8B030D-6E8A-4147-A177-3AD203B41FA5}">
                      <a16:colId xmlns:a16="http://schemas.microsoft.com/office/drawing/2014/main" val="3816158607"/>
                    </a:ext>
                  </a:extLst>
                </a:gridCol>
                <a:gridCol w="748983">
                  <a:extLst>
                    <a:ext uri="{9D8B030D-6E8A-4147-A177-3AD203B41FA5}">
                      <a16:colId xmlns:a16="http://schemas.microsoft.com/office/drawing/2014/main" val="1147938578"/>
                    </a:ext>
                  </a:extLst>
                </a:gridCol>
                <a:gridCol w="748983">
                  <a:extLst>
                    <a:ext uri="{9D8B030D-6E8A-4147-A177-3AD203B41FA5}">
                      <a16:colId xmlns:a16="http://schemas.microsoft.com/office/drawing/2014/main" val="3232314930"/>
                    </a:ext>
                  </a:extLst>
                </a:gridCol>
                <a:gridCol w="761678">
                  <a:extLst>
                    <a:ext uri="{9D8B030D-6E8A-4147-A177-3AD203B41FA5}">
                      <a16:colId xmlns:a16="http://schemas.microsoft.com/office/drawing/2014/main" val="2802860494"/>
                    </a:ext>
                  </a:extLst>
                </a:gridCol>
                <a:gridCol w="736289">
                  <a:extLst>
                    <a:ext uri="{9D8B030D-6E8A-4147-A177-3AD203B41FA5}">
                      <a16:colId xmlns:a16="http://schemas.microsoft.com/office/drawing/2014/main" val="1928707485"/>
                    </a:ext>
                  </a:extLst>
                </a:gridCol>
                <a:gridCol w="761678">
                  <a:extLst>
                    <a:ext uri="{9D8B030D-6E8A-4147-A177-3AD203B41FA5}">
                      <a16:colId xmlns:a16="http://schemas.microsoft.com/office/drawing/2014/main" val="186873420"/>
                    </a:ext>
                  </a:extLst>
                </a:gridCol>
                <a:gridCol w="748983">
                  <a:extLst>
                    <a:ext uri="{9D8B030D-6E8A-4147-A177-3AD203B41FA5}">
                      <a16:colId xmlns:a16="http://schemas.microsoft.com/office/drawing/2014/main" val="1874988535"/>
                    </a:ext>
                  </a:extLst>
                </a:gridCol>
                <a:gridCol w="748983">
                  <a:extLst>
                    <a:ext uri="{9D8B030D-6E8A-4147-A177-3AD203B41FA5}">
                      <a16:colId xmlns:a16="http://schemas.microsoft.com/office/drawing/2014/main" val="419075308"/>
                    </a:ext>
                  </a:extLst>
                </a:gridCol>
                <a:gridCol w="748983">
                  <a:extLst>
                    <a:ext uri="{9D8B030D-6E8A-4147-A177-3AD203B41FA5}">
                      <a16:colId xmlns:a16="http://schemas.microsoft.com/office/drawing/2014/main" val="2785308459"/>
                    </a:ext>
                  </a:extLst>
                </a:gridCol>
              </a:tblGrid>
              <a:tr h="219075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CENTENERO. PLUVIOMETRÍA litros/m2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0" i="0" u="none" strike="noStrike" dirty="0"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964164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SEP. 2018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OCT. 2018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NOV. 2018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DIC. 2018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ENE. 2019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FEB. 2019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MAR. 2019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>
                          <a:effectLst/>
                          <a:latin typeface="+mn-lt"/>
                        </a:rPr>
                        <a:t>ABR. 2019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MAYO 2019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149392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48,6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  <a:latin typeface="+mn-lt"/>
                        </a:rPr>
                        <a:t>83,8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64,9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  <a:latin typeface="+mn-lt"/>
                        </a:rPr>
                        <a:t>28,0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  <a:latin typeface="+mn-lt"/>
                        </a:rPr>
                        <a:t>80,6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24,5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  <a:latin typeface="+mn-lt"/>
                        </a:rPr>
                        <a:t>13,7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97,8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9379330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3087899-100C-427B-8A8D-7285476E3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24270"/>
              </p:ext>
            </p:extLst>
          </p:nvPr>
        </p:nvGraphicFramePr>
        <p:xfrm>
          <a:off x="7629967" y="2617276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837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3FA146A1-FD20-46CD-BB9E-E87C9BBF1D66}"/>
              </a:ext>
            </a:extLst>
          </p:cNvPr>
          <p:cNvSpPr/>
          <p:nvPr/>
        </p:nvSpPr>
        <p:spPr>
          <a:xfrm>
            <a:off x="2556228" y="319758"/>
            <a:ext cx="7079542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RAYGRASS WESTERWOLD (Varios: </a:t>
            </a:r>
            <a:r>
              <a:rPr lang="es-ES" sz="3200" dirty="0" err="1">
                <a:solidFill>
                  <a:schemeClr val="tx2"/>
                </a:solidFill>
              </a:rPr>
              <a:t>Promenade</a:t>
            </a:r>
            <a:r>
              <a:rPr lang="es-ES" sz="3200" dirty="0">
                <a:solidFill>
                  <a:schemeClr val="tx2"/>
                </a:solidFill>
              </a:rPr>
              <a:t>, </a:t>
            </a:r>
            <a:r>
              <a:rPr lang="es-ES" sz="3200" dirty="0" err="1">
                <a:solidFill>
                  <a:schemeClr val="tx2"/>
                </a:solidFill>
              </a:rPr>
              <a:t>Speedyl</a:t>
            </a:r>
            <a:r>
              <a:rPr lang="es-ES" sz="3200" dirty="0">
                <a:solidFill>
                  <a:schemeClr val="tx2"/>
                </a:solidFill>
              </a:rPr>
              <a:t>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523874-9971-4FC2-8965-5B252D58F62A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204C12-E381-4C15-B68E-489673DEDEF6}"/>
              </a:ext>
            </a:extLst>
          </p:cNvPr>
          <p:cNvSpPr txBox="1"/>
          <p:nvPr/>
        </p:nvSpPr>
        <p:spPr>
          <a:xfrm>
            <a:off x="8573632" y="1456854"/>
            <a:ext cx="805758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3A34B3AA-C71C-49FD-8E3A-DD087785226B}"/>
              </a:ext>
            </a:extLst>
          </p:cNvPr>
          <p:cNvCxnSpPr>
            <a:cxnSpLocks/>
          </p:cNvCxnSpPr>
          <p:nvPr/>
        </p:nvCxnSpPr>
        <p:spPr>
          <a:xfrm>
            <a:off x="8974688" y="1795408"/>
            <a:ext cx="0" cy="29594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a 32">
            <a:extLst>
              <a:ext uri="{FF2B5EF4-FFF2-40B4-BE49-F238E27FC236}">
                <a16:creationId xmlns:a16="http://schemas.microsoft.com/office/drawing/2014/main" id="{D7925BAA-BF18-4B61-BD41-69BC679E2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735050"/>
              </p:ext>
            </p:extLst>
          </p:nvPr>
        </p:nvGraphicFramePr>
        <p:xfrm>
          <a:off x="3557576" y="5152570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8042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7,82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11,81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7D5791D5-6C1C-401F-AD0F-AC36F202FFFA}"/>
              </a:ext>
            </a:extLst>
          </p:cNvPr>
          <p:cNvCxnSpPr>
            <a:cxnSpLocks/>
          </p:cNvCxnSpPr>
          <p:nvPr/>
        </p:nvCxnSpPr>
        <p:spPr>
          <a:xfrm>
            <a:off x="9264183" y="3703796"/>
            <a:ext cx="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4EC2676-C9DE-433C-A09E-F99A8ABE243B}"/>
              </a:ext>
            </a:extLst>
          </p:cNvPr>
          <p:cNvCxnSpPr>
            <a:cxnSpLocks/>
          </p:cNvCxnSpPr>
          <p:nvPr/>
        </p:nvCxnSpPr>
        <p:spPr>
          <a:xfrm>
            <a:off x="3393763" y="3712836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964E97AE-72B3-4118-80EF-013894CAB9C6}"/>
              </a:ext>
            </a:extLst>
          </p:cNvPr>
          <p:cNvCxnSpPr>
            <a:cxnSpLocks/>
          </p:cNvCxnSpPr>
          <p:nvPr/>
        </p:nvCxnSpPr>
        <p:spPr>
          <a:xfrm>
            <a:off x="6388944" y="3729435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B81AE82E-9060-4774-938A-DA68C786847E}"/>
              </a:ext>
            </a:extLst>
          </p:cNvPr>
          <p:cNvCxnSpPr>
            <a:cxnSpLocks/>
          </p:cNvCxnSpPr>
          <p:nvPr/>
        </p:nvCxnSpPr>
        <p:spPr>
          <a:xfrm>
            <a:off x="7890306" y="3709825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FF900F48-2264-4C62-9B0E-7A71F699166C}"/>
              </a:ext>
            </a:extLst>
          </p:cNvPr>
          <p:cNvCxnSpPr>
            <a:cxnSpLocks/>
          </p:cNvCxnSpPr>
          <p:nvPr/>
        </p:nvCxnSpPr>
        <p:spPr>
          <a:xfrm>
            <a:off x="9255860" y="3708312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69AC8B6-9CBC-4E7D-9172-F4CA995A4726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26" name="8 Imagen" descr="cotega_ok.jpg">
              <a:extLst>
                <a:ext uri="{FF2B5EF4-FFF2-40B4-BE49-F238E27FC236}">
                  <a16:creationId xmlns:a16="http://schemas.microsoft.com/office/drawing/2014/main" id="{473A4D7B-9E2F-45B9-B7A9-2A70D9AADB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7" name="9 Imagen" descr="Upra I+D.jpg">
              <a:extLst>
                <a:ext uri="{FF2B5EF4-FFF2-40B4-BE49-F238E27FC236}">
                  <a16:creationId xmlns:a16="http://schemas.microsoft.com/office/drawing/2014/main" id="{014810F0-7ECD-4081-B195-F7F233DEF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FB91270-9BED-44E4-B9F4-107ACB6184CC}"/>
              </a:ext>
            </a:extLst>
          </p:cNvPr>
          <p:cNvSpPr txBox="1"/>
          <p:nvPr/>
        </p:nvSpPr>
        <p:spPr>
          <a:xfrm>
            <a:off x="3250194" y="3465978"/>
            <a:ext cx="6129196" cy="276999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APROVECHAMIENTO</a:t>
            </a:r>
          </a:p>
        </p:txBody>
      </p:sp>
    </p:spTree>
    <p:extLst>
      <p:ext uri="{BB962C8B-B14F-4D97-AF65-F5344CB8AC3E}">
        <p14:creationId xmlns:p14="http://schemas.microsoft.com/office/powerpoint/2010/main" val="21251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exterior, firmar, amarillo&#10;&#10;Descripción generada automáticamente">
            <a:extLst>
              <a:ext uri="{FF2B5EF4-FFF2-40B4-BE49-F238E27FC236}">
                <a16:creationId xmlns:a16="http://schemas.microsoft.com/office/drawing/2014/main" id="{3B8F1176-5A25-4424-B572-4D5135F0F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FA146A1-FD20-46CD-BB9E-E87C9BBF1D66}"/>
              </a:ext>
            </a:extLst>
          </p:cNvPr>
          <p:cNvSpPr/>
          <p:nvPr/>
        </p:nvSpPr>
        <p:spPr>
          <a:xfrm>
            <a:off x="2556228" y="319758"/>
            <a:ext cx="7079542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RAYGRASS ITALIANO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523874-9971-4FC2-8965-5B252D58F62A}"/>
              </a:ext>
            </a:extLst>
          </p:cNvPr>
          <p:cNvSpPr txBox="1"/>
          <p:nvPr/>
        </p:nvSpPr>
        <p:spPr>
          <a:xfrm rot="18851118">
            <a:off x="401731" y="1031820"/>
            <a:ext cx="1321806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 FRESCO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7D5791D5-6C1C-401F-AD0F-AC36F202FFFA}"/>
              </a:ext>
            </a:extLst>
          </p:cNvPr>
          <p:cNvCxnSpPr>
            <a:cxnSpLocks/>
          </p:cNvCxnSpPr>
          <p:nvPr/>
        </p:nvCxnSpPr>
        <p:spPr>
          <a:xfrm>
            <a:off x="9264183" y="3703796"/>
            <a:ext cx="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69AC8B6-9CBC-4E7D-9172-F4CA995A4726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26" name="8 Imagen" descr="cotega_ok.jpg">
              <a:extLst>
                <a:ext uri="{FF2B5EF4-FFF2-40B4-BE49-F238E27FC236}">
                  <a16:creationId xmlns:a16="http://schemas.microsoft.com/office/drawing/2014/main" id="{473A4D7B-9E2F-45B9-B7A9-2A70D9AADB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7" name="9 Imagen" descr="Upra I+D.jpg">
              <a:extLst>
                <a:ext uri="{FF2B5EF4-FFF2-40B4-BE49-F238E27FC236}">
                  <a16:creationId xmlns:a16="http://schemas.microsoft.com/office/drawing/2014/main" id="{014810F0-7ECD-4081-B195-F7F233DEF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5D10364-1544-4925-8563-377FE28C97B7}"/>
              </a:ext>
            </a:extLst>
          </p:cNvPr>
          <p:cNvSpPr txBox="1"/>
          <p:nvPr/>
        </p:nvSpPr>
        <p:spPr>
          <a:xfrm>
            <a:off x="862492" y="5638800"/>
            <a:ext cx="1693736" cy="40011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NASCENCIA</a:t>
            </a:r>
          </a:p>
        </p:txBody>
      </p:sp>
    </p:spTree>
    <p:extLst>
      <p:ext uri="{BB962C8B-B14F-4D97-AF65-F5344CB8AC3E}">
        <p14:creationId xmlns:p14="http://schemas.microsoft.com/office/powerpoint/2010/main" val="321885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 descr="Imagen que contiene hierba, exterior, cielo, señal&#10;&#10;Descripción generada automáticamente">
            <a:extLst>
              <a:ext uri="{FF2B5EF4-FFF2-40B4-BE49-F238E27FC236}">
                <a16:creationId xmlns:a16="http://schemas.microsoft.com/office/drawing/2014/main" id="{08AB5062-461C-430D-ACC1-CD1BF8B13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" b="1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68F2E76E-6064-4376-BF31-1F2919F99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524345"/>
              </p:ext>
            </p:extLst>
          </p:nvPr>
        </p:nvGraphicFramePr>
        <p:xfrm>
          <a:off x="1078778" y="1826346"/>
          <a:ext cx="10034443" cy="72319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26489">
                  <a:extLst>
                    <a:ext uri="{9D8B030D-6E8A-4147-A177-3AD203B41FA5}">
                      <a16:colId xmlns:a16="http://schemas.microsoft.com/office/drawing/2014/main" val="1630732151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523916144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351943084"/>
                    </a:ext>
                  </a:extLst>
                </a:gridCol>
                <a:gridCol w="637108">
                  <a:extLst>
                    <a:ext uri="{9D8B030D-6E8A-4147-A177-3AD203B41FA5}">
                      <a16:colId xmlns:a16="http://schemas.microsoft.com/office/drawing/2014/main" val="3852391233"/>
                    </a:ext>
                  </a:extLst>
                </a:gridCol>
                <a:gridCol w="615870">
                  <a:extLst>
                    <a:ext uri="{9D8B030D-6E8A-4147-A177-3AD203B41FA5}">
                      <a16:colId xmlns:a16="http://schemas.microsoft.com/office/drawing/2014/main" val="1846498075"/>
                    </a:ext>
                  </a:extLst>
                </a:gridCol>
                <a:gridCol w="637108">
                  <a:extLst>
                    <a:ext uri="{9D8B030D-6E8A-4147-A177-3AD203B41FA5}">
                      <a16:colId xmlns:a16="http://schemas.microsoft.com/office/drawing/2014/main" val="85312785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4091495701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155801680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188319289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35682251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515860035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3572170351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39185598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1695723853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810702412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4055978347"/>
                    </a:ext>
                  </a:extLst>
                </a:gridCol>
              </a:tblGrid>
              <a:tr h="147691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CENTENERO. PLUVIOMETRÍA litros/m2</a:t>
                      </a:r>
                    </a:p>
                  </a:txBody>
                  <a:tcPr marL="7385" marR="7385" marT="738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extLst>
                  <a:ext uri="{0D108BD9-81ED-4DB2-BD59-A6C34878D82A}">
                    <a16:rowId xmlns:a16="http://schemas.microsoft.com/office/drawing/2014/main" val="1776377958"/>
                  </a:ext>
                </a:extLst>
              </a:tr>
              <a:tr h="1476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SEPT.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NOV.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DIC.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ENE.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FEB.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MAR.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ABR.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MAY.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JUN.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JUL.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AGO.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SEP.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OCT.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NOV.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DIC.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1486566835"/>
                  </a:ext>
                </a:extLst>
              </a:tr>
              <a:tr h="11372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25,8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22,0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21,1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113,1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63,4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52,0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142,0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141,3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112,4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72,0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11,3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48,6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83,8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64,9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28,0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1537576585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925E6ED2-7EA7-4020-A217-0F2A2B332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73595"/>
              </p:ext>
            </p:extLst>
          </p:nvPr>
        </p:nvGraphicFramePr>
        <p:xfrm>
          <a:off x="2522015" y="3955269"/>
          <a:ext cx="6753537" cy="68008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13013">
                  <a:extLst>
                    <a:ext uri="{9D8B030D-6E8A-4147-A177-3AD203B41FA5}">
                      <a16:colId xmlns:a16="http://schemas.microsoft.com/office/drawing/2014/main" val="3816158607"/>
                    </a:ext>
                  </a:extLst>
                </a:gridCol>
                <a:gridCol w="613013">
                  <a:extLst>
                    <a:ext uri="{9D8B030D-6E8A-4147-A177-3AD203B41FA5}">
                      <a16:colId xmlns:a16="http://schemas.microsoft.com/office/drawing/2014/main" val="1147938578"/>
                    </a:ext>
                  </a:extLst>
                </a:gridCol>
                <a:gridCol w="613013">
                  <a:extLst>
                    <a:ext uri="{9D8B030D-6E8A-4147-A177-3AD203B41FA5}">
                      <a16:colId xmlns:a16="http://schemas.microsoft.com/office/drawing/2014/main" val="3232314930"/>
                    </a:ext>
                  </a:extLst>
                </a:gridCol>
                <a:gridCol w="623404">
                  <a:extLst>
                    <a:ext uri="{9D8B030D-6E8A-4147-A177-3AD203B41FA5}">
                      <a16:colId xmlns:a16="http://schemas.microsoft.com/office/drawing/2014/main" val="2802860494"/>
                    </a:ext>
                  </a:extLst>
                </a:gridCol>
                <a:gridCol w="602625">
                  <a:extLst>
                    <a:ext uri="{9D8B030D-6E8A-4147-A177-3AD203B41FA5}">
                      <a16:colId xmlns:a16="http://schemas.microsoft.com/office/drawing/2014/main" val="1928707485"/>
                    </a:ext>
                  </a:extLst>
                </a:gridCol>
                <a:gridCol w="623404">
                  <a:extLst>
                    <a:ext uri="{9D8B030D-6E8A-4147-A177-3AD203B41FA5}">
                      <a16:colId xmlns:a16="http://schemas.microsoft.com/office/drawing/2014/main" val="186873420"/>
                    </a:ext>
                  </a:extLst>
                </a:gridCol>
                <a:gridCol w="613013">
                  <a:extLst>
                    <a:ext uri="{9D8B030D-6E8A-4147-A177-3AD203B41FA5}">
                      <a16:colId xmlns:a16="http://schemas.microsoft.com/office/drawing/2014/main" val="1874988535"/>
                    </a:ext>
                  </a:extLst>
                </a:gridCol>
                <a:gridCol w="613013">
                  <a:extLst>
                    <a:ext uri="{9D8B030D-6E8A-4147-A177-3AD203B41FA5}">
                      <a16:colId xmlns:a16="http://schemas.microsoft.com/office/drawing/2014/main" val="419075308"/>
                    </a:ext>
                  </a:extLst>
                </a:gridCol>
                <a:gridCol w="613013">
                  <a:extLst>
                    <a:ext uri="{9D8B030D-6E8A-4147-A177-3AD203B41FA5}">
                      <a16:colId xmlns:a16="http://schemas.microsoft.com/office/drawing/2014/main" val="2785308459"/>
                    </a:ext>
                  </a:extLst>
                </a:gridCol>
                <a:gridCol w="613013">
                  <a:extLst>
                    <a:ext uri="{9D8B030D-6E8A-4147-A177-3AD203B41FA5}">
                      <a16:colId xmlns:a16="http://schemas.microsoft.com/office/drawing/2014/main" val="2128934100"/>
                    </a:ext>
                  </a:extLst>
                </a:gridCol>
                <a:gridCol w="613013">
                  <a:extLst>
                    <a:ext uri="{9D8B030D-6E8A-4147-A177-3AD203B41FA5}">
                      <a16:colId xmlns:a16="http://schemas.microsoft.com/office/drawing/2014/main" val="2557880636"/>
                    </a:ext>
                  </a:extLst>
                </a:gridCol>
              </a:tblGrid>
              <a:tr h="219075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CENTENERO. PLUVIOMETRÍA litros/m2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900" b="0" i="0" u="none" strike="noStrike" dirty="0"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964164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SEP. 2018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OCT. 2018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NOV. 2018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DIC. 2018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ENE. 2019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FEB. 2019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MAR. 2019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>
                          <a:effectLst/>
                          <a:latin typeface="+mn-lt"/>
                        </a:rPr>
                        <a:t>ABR. 2019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MAYO 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JUNIO 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JULIO 2019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149392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48,6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  <a:latin typeface="+mn-lt"/>
                        </a:rPr>
                        <a:t>83,8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64,9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  <a:latin typeface="+mn-lt"/>
                        </a:rPr>
                        <a:t>28,0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  <a:latin typeface="+mn-lt"/>
                        </a:rPr>
                        <a:t>80,6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24,5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  <a:latin typeface="+mn-lt"/>
                        </a:rPr>
                        <a:t>13,7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  <a:latin typeface="+mn-lt"/>
                        </a:rPr>
                        <a:t>97,8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9379330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3087899-100C-427B-8A8D-7285476E3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985790"/>
              </p:ext>
            </p:extLst>
          </p:nvPr>
        </p:nvGraphicFramePr>
        <p:xfrm>
          <a:off x="7629967" y="2603663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837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3FA146A1-FD20-46CD-BB9E-E87C9BBF1D66}"/>
              </a:ext>
            </a:extLst>
          </p:cNvPr>
          <p:cNvSpPr/>
          <p:nvPr/>
        </p:nvSpPr>
        <p:spPr>
          <a:xfrm>
            <a:off x="1941589" y="1023"/>
            <a:ext cx="8772807" cy="101566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FERTIHENO: </a:t>
            </a:r>
            <a:r>
              <a:rPr lang="es-ES" sz="2800" dirty="0">
                <a:solidFill>
                  <a:schemeClr val="tx2"/>
                </a:solidFill>
              </a:rPr>
              <a:t>LOLIUMS MULTIFLORUM (2N Y 4 N), TRIFOLIUMS RE SUPINATUM,</a:t>
            </a:r>
          </a:p>
          <a:p>
            <a:pPr algn="ctr"/>
            <a:r>
              <a:rPr lang="es-ES" sz="2800" dirty="0">
                <a:solidFill>
                  <a:schemeClr val="tx2"/>
                </a:solidFill>
              </a:rPr>
              <a:t>VESICULOSUM, SQUAROSUM Y VICIA VILLOSA (UAE. AMOREIRA)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523874-9971-4FC2-8965-5B252D58F62A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204C12-E381-4C15-B68E-489673DEDEF6}"/>
              </a:ext>
            </a:extLst>
          </p:cNvPr>
          <p:cNvSpPr txBox="1"/>
          <p:nvPr/>
        </p:nvSpPr>
        <p:spPr>
          <a:xfrm>
            <a:off x="8392559" y="1309130"/>
            <a:ext cx="1073112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3A34B3AA-C71C-49FD-8E3A-DD087785226B}"/>
              </a:ext>
            </a:extLst>
          </p:cNvPr>
          <p:cNvCxnSpPr>
            <a:cxnSpLocks/>
          </p:cNvCxnSpPr>
          <p:nvPr/>
        </p:nvCxnSpPr>
        <p:spPr>
          <a:xfrm>
            <a:off x="8984381" y="1647684"/>
            <a:ext cx="0" cy="424829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a 32">
            <a:extLst>
              <a:ext uri="{FF2B5EF4-FFF2-40B4-BE49-F238E27FC236}">
                <a16:creationId xmlns:a16="http://schemas.microsoft.com/office/drawing/2014/main" id="{D7925BAA-BF18-4B61-BD41-69BC679E2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747699"/>
              </p:ext>
            </p:extLst>
          </p:nvPr>
        </p:nvGraphicFramePr>
        <p:xfrm>
          <a:off x="3557576" y="5152570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8042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9,6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14,43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3D654822-69A8-4E03-8BDF-112E2744DF72}"/>
              </a:ext>
            </a:extLst>
          </p:cNvPr>
          <p:cNvCxnSpPr>
            <a:cxnSpLocks/>
          </p:cNvCxnSpPr>
          <p:nvPr/>
        </p:nvCxnSpPr>
        <p:spPr>
          <a:xfrm>
            <a:off x="8992704" y="3754328"/>
            <a:ext cx="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EB900BD-4E06-4D34-BD46-4E2060F0E4C8}"/>
              </a:ext>
            </a:extLst>
          </p:cNvPr>
          <p:cNvCxnSpPr>
            <a:cxnSpLocks/>
          </p:cNvCxnSpPr>
          <p:nvPr/>
        </p:nvCxnSpPr>
        <p:spPr>
          <a:xfrm flipH="1">
            <a:off x="7250667" y="3763381"/>
            <a:ext cx="174203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44175048-D719-4C33-AD95-3024A76D516D}"/>
              </a:ext>
            </a:extLst>
          </p:cNvPr>
          <p:cNvCxnSpPr>
            <a:cxnSpLocks/>
          </p:cNvCxnSpPr>
          <p:nvPr/>
        </p:nvCxnSpPr>
        <p:spPr>
          <a:xfrm>
            <a:off x="7250667" y="3763368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23740B40-042D-4A11-87E8-28A4AA00187E}"/>
              </a:ext>
            </a:extLst>
          </p:cNvPr>
          <p:cNvCxnSpPr>
            <a:cxnSpLocks/>
          </p:cNvCxnSpPr>
          <p:nvPr/>
        </p:nvCxnSpPr>
        <p:spPr>
          <a:xfrm>
            <a:off x="7728985" y="3761861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ED95B73D-793D-4C5A-A73F-5B9E3BFDF220}"/>
              </a:ext>
            </a:extLst>
          </p:cNvPr>
          <p:cNvCxnSpPr>
            <a:cxnSpLocks/>
          </p:cNvCxnSpPr>
          <p:nvPr/>
        </p:nvCxnSpPr>
        <p:spPr>
          <a:xfrm>
            <a:off x="8406472" y="3760357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B84FBA1B-A330-465A-BA22-628E196A323F}"/>
              </a:ext>
            </a:extLst>
          </p:cNvPr>
          <p:cNvCxnSpPr>
            <a:cxnSpLocks/>
          </p:cNvCxnSpPr>
          <p:nvPr/>
        </p:nvCxnSpPr>
        <p:spPr>
          <a:xfrm>
            <a:off x="8984381" y="3758844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o 56">
            <a:extLst>
              <a:ext uri="{FF2B5EF4-FFF2-40B4-BE49-F238E27FC236}">
                <a16:creationId xmlns:a16="http://schemas.microsoft.com/office/drawing/2014/main" id="{230D1ED3-DEC5-4A8F-BCF5-9460FCA74ECB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58" name="8 Imagen" descr="cotega_ok.jpg">
              <a:extLst>
                <a:ext uri="{FF2B5EF4-FFF2-40B4-BE49-F238E27FC236}">
                  <a16:creationId xmlns:a16="http://schemas.microsoft.com/office/drawing/2014/main" id="{B1A8BBA5-1126-4022-AE2A-D0C7F79552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59" name="9 Imagen" descr="Upra I+D.jpg">
              <a:extLst>
                <a:ext uri="{FF2B5EF4-FFF2-40B4-BE49-F238E27FC236}">
                  <a16:creationId xmlns:a16="http://schemas.microsoft.com/office/drawing/2014/main" id="{0AFEB808-502A-4475-B1A6-C199C8C7A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E0DFFED-4782-478C-AF1D-1E14150ACAC4}"/>
              </a:ext>
            </a:extLst>
          </p:cNvPr>
          <p:cNvSpPr txBox="1"/>
          <p:nvPr/>
        </p:nvSpPr>
        <p:spPr>
          <a:xfrm>
            <a:off x="7719932" y="3438053"/>
            <a:ext cx="1616737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</p:txBody>
      </p:sp>
    </p:spTree>
    <p:extLst>
      <p:ext uri="{BB962C8B-B14F-4D97-AF65-F5344CB8AC3E}">
        <p14:creationId xmlns:p14="http://schemas.microsoft.com/office/powerpoint/2010/main" val="370911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FFDE3D-9644-496A-91EF-58F99CDA0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5" b="16637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68F2E76E-6064-4376-BF31-1F2919F99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589525"/>
              </p:ext>
            </p:extLst>
          </p:nvPr>
        </p:nvGraphicFramePr>
        <p:xfrm>
          <a:off x="1078778" y="2430468"/>
          <a:ext cx="10034443" cy="72319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26489">
                  <a:extLst>
                    <a:ext uri="{9D8B030D-6E8A-4147-A177-3AD203B41FA5}">
                      <a16:colId xmlns:a16="http://schemas.microsoft.com/office/drawing/2014/main" val="1630732151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523916144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351943084"/>
                    </a:ext>
                  </a:extLst>
                </a:gridCol>
                <a:gridCol w="637108">
                  <a:extLst>
                    <a:ext uri="{9D8B030D-6E8A-4147-A177-3AD203B41FA5}">
                      <a16:colId xmlns:a16="http://schemas.microsoft.com/office/drawing/2014/main" val="3852391233"/>
                    </a:ext>
                  </a:extLst>
                </a:gridCol>
                <a:gridCol w="615870">
                  <a:extLst>
                    <a:ext uri="{9D8B030D-6E8A-4147-A177-3AD203B41FA5}">
                      <a16:colId xmlns:a16="http://schemas.microsoft.com/office/drawing/2014/main" val="1846498075"/>
                    </a:ext>
                  </a:extLst>
                </a:gridCol>
                <a:gridCol w="637108">
                  <a:extLst>
                    <a:ext uri="{9D8B030D-6E8A-4147-A177-3AD203B41FA5}">
                      <a16:colId xmlns:a16="http://schemas.microsoft.com/office/drawing/2014/main" val="85312785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4091495701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155801680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188319289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35682251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515860035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3572170351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2391855987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1695723853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810702412"/>
                    </a:ext>
                  </a:extLst>
                </a:gridCol>
                <a:gridCol w="626489">
                  <a:extLst>
                    <a:ext uri="{9D8B030D-6E8A-4147-A177-3AD203B41FA5}">
                      <a16:colId xmlns:a16="http://schemas.microsoft.com/office/drawing/2014/main" val="4055978347"/>
                    </a:ext>
                  </a:extLst>
                </a:gridCol>
              </a:tblGrid>
              <a:tr h="147691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CENTENERO. PLUVIOMETRÍA litros/m2</a:t>
                      </a:r>
                    </a:p>
                  </a:txBody>
                  <a:tcPr marL="7385" marR="7385" marT="738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extLst>
                  <a:ext uri="{0D108BD9-81ED-4DB2-BD59-A6C34878D82A}">
                    <a16:rowId xmlns:a16="http://schemas.microsoft.com/office/drawing/2014/main" val="1776377958"/>
                  </a:ext>
                </a:extLst>
              </a:tr>
              <a:tr h="1476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SEPT.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NOV.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DIC.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ENE.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FEB.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MAR.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ABR.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MAY.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JUN.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JUL.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AGO.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SEP.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OCT.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NOV.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DIC.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1486566835"/>
                  </a:ext>
                </a:extLst>
              </a:tr>
              <a:tr h="11372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25,8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22,0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21,1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113,1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63,4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52,0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142,0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141,3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112,4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72,0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11,3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48,6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83,8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64,9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28,0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1537576585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3087899-100C-427B-8A8D-7285476E3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93943"/>
              </p:ext>
            </p:extLst>
          </p:nvPr>
        </p:nvGraphicFramePr>
        <p:xfrm>
          <a:off x="7629967" y="3207785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837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EE523874-9971-4FC2-8965-5B252D58F62A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204C12-E381-4C15-B68E-489673DEDEF6}"/>
              </a:ext>
            </a:extLst>
          </p:cNvPr>
          <p:cNvSpPr txBox="1"/>
          <p:nvPr/>
        </p:nvSpPr>
        <p:spPr>
          <a:xfrm>
            <a:off x="1078778" y="1756999"/>
            <a:ext cx="1838046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SIEMBRA OTOÑO 2016</a:t>
            </a:r>
          </a:p>
        </p:txBody>
      </p:sp>
      <p:graphicFrame>
        <p:nvGraphicFramePr>
          <p:cNvPr id="33" name="Tabla 32">
            <a:extLst>
              <a:ext uri="{FF2B5EF4-FFF2-40B4-BE49-F238E27FC236}">
                <a16:creationId xmlns:a16="http://schemas.microsoft.com/office/drawing/2014/main" id="{D7925BAA-BF18-4B61-BD41-69BC679E2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540861"/>
              </p:ext>
            </p:extLst>
          </p:nvPr>
        </p:nvGraphicFramePr>
        <p:xfrm>
          <a:off x="3950327" y="4039888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8042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7,34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11,01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sp>
        <p:nvSpPr>
          <p:cNvPr id="21" name="Rectángulo 20">
            <a:extLst>
              <a:ext uri="{FF2B5EF4-FFF2-40B4-BE49-F238E27FC236}">
                <a16:creationId xmlns:a16="http://schemas.microsoft.com/office/drawing/2014/main" id="{59428B2A-E270-472C-AC49-481A85587473}"/>
              </a:ext>
            </a:extLst>
          </p:cNvPr>
          <p:cNvSpPr/>
          <p:nvPr/>
        </p:nvSpPr>
        <p:spPr>
          <a:xfrm>
            <a:off x="4807406" y="209412"/>
            <a:ext cx="2577186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ALFALFA ARAGÓN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17E9D2D-4498-4A4B-9166-ED4ECC7A5FE2}"/>
              </a:ext>
            </a:extLst>
          </p:cNvPr>
          <p:cNvSpPr txBox="1"/>
          <p:nvPr/>
        </p:nvSpPr>
        <p:spPr>
          <a:xfrm>
            <a:off x="6619513" y="1813306"/>
            <a:ext cx="923450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1 CORTE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F3996017-3850-4CA8-A693-B8E38B1AEC33}"/>
              </a:ext>
            </a:extLst>
          </p:cNvPr>
          <p:cNvCxnSpPr>
            <a:cxnSpLocks/>
          </p:cNvCxnSpPr>
          <p:nvPr/>
        </p:nvCxnSpPr>
        <p:spPr>
          <a:xfrm>
            <a:off x="7093820" y="2146293"/>
            <a:ext cx="0" cy="639714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E7F1917-C376-48A1-8363-100F013D25DD}"/>
              </a:ext>
            </a:extLst>
          </p:cNvPr>
          <p:cNvSpPr txBox="1"/>
          <p:nvPr/>
        </p:nvSpPr>
        <p:spPr>
          <a:xfrm>
            <a:off x="7992105" y="1799840"/>
            <a:ext cx="2544024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FF6CF04D-624F-4CD5-A716-0DC813F206EB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31" name="8 Imagen" descr="cotega_ok.jpg">
              <a:extLst>
                <a:ext uri="{FF2B5EF4-FFF2-40B4-BE49-F238E27FC236}">
                  <a16:creationId xmlns:a16="http://schemas.microsoft.com/office/drawing/2014/main" id="{BB634714-0148-4E82-BAC8-02653D69D6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32" name="9 Imagen" descr="Upra I+D.jpg">
              <a:extLst>
                <a:ext uri="{FF2B5EF4-FFF2-40B4-BE49-F238E27FC236}">
                  <a16:creationId xmlns:a16="http://schemas.microsoft.com/office/drawing/2014/main" id="{C4DDAFEA-6FD4-4173-ADFD-081475117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6F194B8-7AC1-460B-B86F-1580D79D48C3}"/>
              </a:ext>
            </a:extLst>
          </p:cNvPr>
          <p:cNvCxnSpPr/>
          <p:nvPr/>
        </p:nvCxnSpPr>
        <p:spPr>
          <a:xfrm>
            <a:off x="8280365" y="2139900"/>
            <a:ext cx="0" cy="62394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6400F7DF-EB89-4664-B990-53F695040142}"/>
              </a:ext>
            </a:extLst>
          </p:cNvPr>
          <p:cNvCxnSpPr/>
          <p:nvPr/>
        </p:nvCxnSpPr>
        <p:spPr>
          <a:xfrm>
            <a:off x="10161973" y="2138394"/>
            <a:ext cx="0" cy="62394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1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hierba, cielo, exterior, campo&#10;&#10;Descripción generada automáticamente">
            <a:extLst>
              <a:ext uri="{FF2B5EF4-FFF2-40B4-BE49-F238E27FC236}">
                <a16:creationId xmlns:a16="http://schemas.microsoft.com/office/drawing/2014/main" id="{9D7B5C4A-DDCB-43F6-822E-6AA2CE5ED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E68E517-E7BE-49D2-AB00-285EA65E4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457480"/>
              </p:ext>
            </p:extLst>
          </p:nvPr>
        </p:nvGraphicFramePr>
        <p:xfrm>
          <a:off x="3651572" y="4147051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15,33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23,00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74FCD7E-BCF4-4929-8249-2CCBAAF9C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592623"/>
              </p:ext>
            </p:extLst>
          </p:nvPr>
        </p:nvGraphicFramePr>
        <p:xfrm>
          <a:off x="972968" y="2348646"/>
          <a:ext cx="9895191" cy="72460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17795">
                  <a:extLst>
                    <a:ext uri="{9D8B030D-6E8A-4147-A177-3AD203B41FA5}">
                      <a16:colId xmlns:a16="http://schemas.microsoft.com/office/drawing/2014/main" val="1450764928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06629139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4076277669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2223634012"/>
                    </a:ext>
                  </a:extLst>
                </a:gridCol>
                <a:gridCol w="607324">
                  <a:extLst>
                    <a:ext uri="{9D8B030D-6E8A-4147-A177-3AD203B41FA5}">
                      <a16:colId xmlns:a16="http://schemas.microsoft.com/office/drawing/2014/main" val="2255414569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397659396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4291039230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04162959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29599052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643469882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327725944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30765849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201118593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638173032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4111963894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1935760520"/>
                    </a:ext>
                  </a:extLst>
                </a:gridCol>
              </a:tblGrid>
              <a:tr h="157106">
                <a:tc gridSpan="1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CELADAS. PLUVIOMETRÍA litros/m2</a:t>
                      </a: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10994863"/>
                  </a:ext>
                </a:extLst>
              </a:tr>
              <a:tr h="15710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SEPT.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NOV.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DIC.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ENE.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FEB.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ABR.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MAY.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JUN.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JUL.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AGO.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SEP.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OCT.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NOV.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DIC.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484608727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40,6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14,4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28,6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33,4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49,4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65,8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27,8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37,2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73,2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138,6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31,8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13,8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2802462366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930B53B-9D86-41AE-94C8-62A91DF2A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677018"/>
              </p:ext>
            </p:extLst>
          </p:nvPr>
        </p:nvGraphicFramePr>
        <p:xfrm>
          <a:off x="7049513" y="3166408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457,4</a:t>
                      </a:r>
                      <a:r>
                        <a:rPr lang="es-E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6563AEB-8DFA-4EF0-8F74-4F0CA0321885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CF51D15-CF64-464E-AC2F-54F968768F1E}"/>
              </a:ext>
            </a:extLst>
          </p:cNvPr>
          <p:cNvSpPr/>
          <p:nvPr/>
        </p:nvSpPr>
        <p:spPr>
          <a:xfrm>
            <a:off x="2932017" y="208145"/>
            <a:ext cx="5977092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RAYGRASS WESTERWOLD. VARIEDAD SPEEDYL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5A34F15-CABF-484E-971B-8017E2EAF3F7}"/>
              </a:ext>
            </a:extLst>
          </p:cNvPr>
          <p:cNvSpPr txBox="1"/>
          <p:nvPr/>
        </p:nvSpPr>
        <p:spPr>
          <a:xfrm>
            <a:off x="1487204" y="1829062"/>
            <a:ext cx="861721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2B744119-47C3-4884-AD6E-CADA962BAA23}"/>
              </a:ext>
            </a:extLst>
          </p:cNvPr>
          <p:cNvCxnSpPr>
            <a:cxnSpLocks/>
          </p:cNvCxnSpPr>
          <p:nvPr/>
        </p:nvCxnSpPr>
        <p:spPr>
          <a:xfrm>
            <a:off x="1915938" y="2167616"/>
            <a:ext cx="0" cy="41296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4A2655-5DE8-4B41-88C0-520914FCDBE8}"/>
              </a:ext>
            </a:extLst>
          </p:cNvPr>
          <p:cNvSpPr txBox="1"/>
          <p:nvPr/>
        </p:nvSpPr>
        <p:spPr>
          <a:xfrm>
            <a:off x="5009787" y="1819299"/>
            <a:ext cx="2335790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 HENO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B1C0178D-71D7-41F4-BA60-301C0404BEE9}"/>
              </a:ext>
            </a:extLst>
          </p:cNvPr>
          <p:cNvCxnSpPr>
            <a:cxnSpLocks/>
          </p:cNvCxnSpPr>
          <p:nvPr/>
        </p:nvCxnSpPr>
        <p:spPr>
          <a:xfrm>
            <a:off x="6177682" y="2157853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FA8F33D-32C2-43EA-BF50-93547454AB9C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15" name="8 Imagen" descr="cotega_ok.jpg">
              <a:extLst>
                <a:ext uri="{FF2B5EF4-FFF2-40B4-BE49-F238E27FC236}">
                  <a16:creationId xmlns:a16="http://schemas.microsoft.com/office/drawing/2014/main" id="{C22ED30A-7A3E-4137-976E-5F1A6E81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17" name="9 Imagen" descr="Upra I+D.jpg">
              <a:extLst>
                <a:ext uri="{FF2B5EF4-FFF2-40B4-BE49-F238E27FC236}">
                  <a16:creationId xmlns:a16="http://schemas.microsoft.com/office/drawing/2014/main" id="{73FB5846-7901-4D91-B26E-0ABE7F6F4E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18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ierba, exterior, cielo, niño&#10;&#10;Descripción generada automáticamente">
            <a:extLst>
              <a:ext uri="{FF2B5EF4-FFF2-40B4-BE49-F238E27FC236}">
                <a16:creationId xmlns:a16="http://schemas.microsoft.com/office/drawing/2014/main" id="{5671B7EE-944E-4028-B551-A1FDE510F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E68E517-E7BE-49D2-AB00-285EA65E4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695203"/>
              </p:ext>
            </p:extLst>
          </p:nvPr>
        </p:nvGraphicFramePr>
        <p:xfrm>
          <a:off x="3651572" y="4147051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35,64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53,46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74FCD7E-BCF4-4929-8249-2CCBAAF9C91D}"/>
              </a:ext>
            </a:extLst>
          </p:cNvPr>
          <p:cNvGraphicFramePr>
            <a:graphicFrameLocks noGrp="1"/>
          </p:cNvGraphicFramePr>
          <p:nvPr/>
        </p:nvGraphicFramePr>
        <p:xfrm>
          <a:off x="972968" y="2348646"/>
          <a:ext cx="9895191" cy="72460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17795">
                  <a:extLst>
                    <a:ext uri="{9D8B030D-6E8A-4147-A177-3AD203B41FA5}">
                      <a16:colId xmlns:a16="http://schemas.microsoft.com/office/drawing/2014/main" val="1450764928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06629139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4076277669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2223634012"/>
                    </a:ext>
                  </a:extLst>
                </a:gridCol>
                <a:gridCol w="607324">
                  <a:extLst>
                    <a:ext uri="{9D8B030D-6E8A-4147-A177-3AD203B41FA5}">
                      <a16:colId xmlns:a16="http://schemas.microsoft.com/office/drawing/2014/main" val="2255414569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397659396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4291039230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04162959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29599052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643469882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327725944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30765849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201118593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638173032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4111963894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1935760520"/>
                    </a:ext>
                  </a:extLst>
                </a:gridCol>
              </a:tblGrid>
              <a:tr h="157106">
                <a:tc gridSpan="1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CELADAS. PLUVIOMETRÍA litros/m2</a:t>
                      </a: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10994863"/>
                  </a:ext>
                </a:extLst>
              </a:tr>
              <a:tr h="15710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SEPT.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NOV.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DIC.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ENE.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FEB.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ABR.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MAY.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JUN.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JUL.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AGO.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SEP.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OCT.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NOV.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DIC.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484608727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40,6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14,4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28,6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33,4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49,4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65,8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27,8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37,2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73,2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72,0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138,6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31,8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13,8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2802462366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930B53B-9D86-41AE-94C8-62A91DF2A580}"/>
              </a:ext>
            </a:extLst>
          </p:cNvPr>
          <p:cNvGraphicFramePr>
            <a:graphicFrameLocks noGrp="1"/>
          </p:cNvGraphicFramePr>
          <p:nvPr/>
        </p:nvGraphicFramePr>
        <p:xfrm>
          <a:off x="7049513" y="3166408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457,4</a:t>
                      </a:r>
                      <a:r>
                        <a:rPr lang="es-E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6563AEB-8DFA-4EF0-8F74-4F0CA0321885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CF51D15-CF64-464E-AC2F-54F968768F1E}"/>
              </a:ext>
            </a:extLst>
          </p:cNvPr>
          <p:cNvSpPr/>
          <p:nvPr/>
        </p:nvSpPr>
        <p:spPr>
          <a:xfrm>
            <a:off x="5570196" y="139717"/>
            <a:ext cx="1214969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AVENA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5A34F15-CABF-484E-971B-8017E2EAF3F7}"/>
              </a:ext>
            </a:extLst>
          </p:cNvPr>
          <p:cNvSpPr txBox="1"/>
          <p:nvPr/>
        </p:nvSpPr>
        <p:spPr>
          <a:xfrm>
            <a:off x="1570846" y="1742606"/>
            <a:ext cx="887448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2B744119-47C3-4884-AD6E-CADA962BAA23}"/>
              </a:ext>
            </a:extLst>
          </p:cNvPr>
          <p:cNvCxnSpPr>
            <a:cxnSpLocks/>
          </p:cNvCxnSpPr>
          <p:nvPr/>
        </p:nvCxnSpPr>
        <p:spPr>
          <a:xfrm>
            <a:off x="1946258" y="2071674"/>
            <a:ext cx="0" cy="55394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4A2655-5DE8-4B41-88C0-520914FCDBE8}"/>
              </a:ext>
            </a:extLst>
          </p:cNvPr>
          <p:cNvSpPr txBox="1"/>
          <p:nvPr/>
        </p:nvSpPr>
        <p:spPr>
          <a:xfrm>
            <a:off x="5323441" y="1819299"/>
            <a:ext cx="1874466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 HENO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B1C0178D-71D7-41F4-BA60-301C0404BEE9}"/>
              </a:ext>
            </a:extLst>
          </p:cNvPr>
          <p:cNvCxnSpPr>
            <a:cxnSpLocks/>
          </p:cNvCxnSpPr>
          <p:nvPr/>
        </p:nvCxnSpPr>
        <p:spPr>
          <a:xfrm>
            <a:off x="6177682" y="2157853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950756E-3982-41FC-8404-11A3CD86C7E1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15" name="8 Imagen" descr="cotega_ok.jpg">
              <a:extLst>
                <a:ext uri="{FF2B5EF4-FFF2-40B4-BE49-F238E27FC236}">
                  <a16:creationId xmlns:a16="http://schemas.microsoft.com/office/drawing/2014/main" id="{8EE375E2-166A-4961-B98B-9BDDD0A2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17" name="9 Imagen" descr="Upra I+D.jpg">
              <a:extLst>
                <a:ext uri="{FF2B5EF4-FFF2-40B4-BE49-F238E27FC236}">
                  <a16:creationId xmlns:a16="http://schemas.microsoft.com/office/drawing/2014/main" id="{B0248038-309C-40CD-9848-EC63E4A67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32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ierba, exterior, campo, árbol&#10;&#10;Descripción generada automáticamente">
            <a:extLst>
              <a:ext uri="{FF2B5EF4-FFF2-40B4-BE49-F238E27FC236}">
                <a16:creationId xmlns:a16="http://schemas.microsoft.com/office/drawing/2014/main" id="{673D7480-09A0-49E1-BEEA-8E3869C34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E68E517-E7BE-49D2-AB00-285EA65E4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515004"/>
              </p:ext>
            </p:extLst>
          </p:nvPr>
        </p:nvGraphicFramePr>
        <p:xfrm>
          <a:off x="3640121" y="4005336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7,2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10,7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07525E6-4895-4373-97FF-703616AD8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447494"/>
              </p:ext>
            </p:extLst>
          </p:nvPr>
        </p:nvGraphicFramePr>
        <p:xfrm>
          <a:off x="838198" y="2192739"/>
          <a:ext cx="9895191" cy="72460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17795">
                  <a:extLst>
                    <a:ext uri="{9D8B030D-6E8A-4147-A177-3AD203B41FA5}">
                      <a16:colId xmlns:a16="http://schemas.microsoft.com/office/drawing/2014/main" val="416795752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29909679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4195095653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1140995603"/>
                    </a:ext>
                  </a:extLst>
                </a:gridCol>
                <a:gridCol w="607324">
                  <a:extLst>
                    <a:ext uri="{9D8B030D-6E8A-4147-A177-3AD203B41FA5}">
                      <a16:colId xmlns:a16="http://schemas.microsoft.com/office/drawing/2014/main" val="18290271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268688524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10632807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01415709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33996983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1109461179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452939774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53115836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43991070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21872764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59406777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157432290"/>
                    </a:ext>
                  </a:extLst>
                </a:gridCol>
              </a:tblGrid>
              <a:tr h="0">
                <a:tc gridSpan="1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ALCAÑIZ. PLUVIOMETRÍA litros/m2</a:t>
                      </a: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147669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SEPT.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NOV.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DIC.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ENE.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FEB.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ABR.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MAY.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JUN.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JUL.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AGO.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SEP.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OCT.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NOV.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DIC.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17814183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9,4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41,8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27,5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27,2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83,4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55,6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21,2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9,0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24,6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44,0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101,0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46,2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13,2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402056613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37F5239-12C3-4773-B2BF-C0A3B0DE9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570990"/>
              </p:ext>
            </p:extLst>
          </p:nvPr>
        </p:nvGraphicFramePr>
        <p:xfrm>
          <a:off x="6851369" y="2951956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357,6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0104D9B-E455-4ABE-948B-216EDDD463CF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A04D0AB-BECE-4F24-90C1-FBD6BAF1B8F8}"/>
              </a:ext>
            </a:extLst>
          </p:cNvPr>
          <p:cNvSpPr/>
          <p:nvPr/>
        </p:nvSpPr>
        <p:spPr>
          <a:xfrm>
            <a:off x="4165219" y="319758"/>
            <a:ext cx="3596030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ALFALFA ARAGÓN (2009)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C4298F-69AC-4A2F-A519-482B001FA8A8}"/>
              </a:ext>
            </a:extLst>
          </p:cNvPr>
          <p:cNvSpPr txBox="1"/>
          <p:nvPr/>
        </p:nvSpPr>
        <p:spPr>
          <a:xfrm>
            <a:off x="4404685" y="1731895"/>
            <a:ext cx="2133653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 A DIENTE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6C9D879-FB44-4FE6-B451-3849E1EFD2C2}"/>
              </a:ext>
            </a:extLst>
          </p:cNvPr>
          <p:cNvCxnSpPr>
            <a:cxnSpLocks/>
          </p:cNvCxnSpPr>
          <p:nvPr/>
        </p:nvCxnSpPr>
        <p:spPr>
          <a:xfrm>
            <a:off x="5471512" y="2070449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0E01B73-C0FB-4151-9E80-C88A989ED8FB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13" name="8 Imagen" descr="cotega_ok.jpg">
              <a:extLst>
                <a:ext uri="{FF2B5EF4-FFF2-40B4-BE49-F238E27FC236}">
                  <a16:creationId xmlns:a16="http://schemas.microsoft.com/office/drawing/2014/main" id="{4E43A806-8564-4654-BEB8-DC4419E742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14" name="9 Imagen" descr="Upra I+D.jpg">
              <a:extLst>
                <a:ext uri="{FF2B5EF4-FFF2-40B4-BE49-F238E27FC236}">
                  <a16:creationId xmlns:a16="http://schemas.microsoft.com/office/drawing/2014/main" id="{64C1FF3D-FBAA-4093-A13F-A6E4D5124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99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A3A10AF-92FA-4E7E-BCA4-1696E447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E68E517-E7BE-49D2-AB00-285EA65E4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22811"/>
              </p:ext>
            </p:extLst>
          </p:nvPr>
        </p:nvGraphicFramePr>
        <p:xfrm>
          <a:off x="3640121" y="4005336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8,57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12,8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07525E6-4895-4373-97FF-703616AD80DC}"/>
              </a:ext>
            </a:extLst>
          </p:cNvPr>
          <p:cNvGraphicFramePr>
            <a:graphicFrameLocks noGrp="1"/>
          </p:cNvGraphicFramePr>
          <p:nvPr/>
        </p:nvGraphicFramePr>
        <p:xfrm>
          <a:off x="838198" y="2192739"/>
          <a:ext cx="9895191" cy="72460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17795">
                  <a:extLst>
                    <a:ext uri="{9D8B030D-6E8A-4147-A177-3AD203B41FA5}">
                      <a16:colId xmlns:a16="http://schemas.microsoft.com/office/drawing/2014/main" val="416795752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29909679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4195095653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1140995603"/>
                    </a:ext>
                  </a:extLst>
                </a:gridCol>
                <a:gridCol w="607324">
                  <a:extLst>
                    <a:ext uri="{9D8B030D-6E8A-4147-A177-3AD203B41FA5}">
                      <a16:colId xmlns:a16="http://schemas.microsoft.com/office/drawing/2014/main" val="18290271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268688524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10632807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01415709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33996983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1109461179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452939774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53115836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43991070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21872764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59406777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157432290"/>
                    </a:ext>
                  </a:extLst>
                </a:gridCol>
              </a:tblGrid>
              <a:tr h="0">
                <a:tc gridSpan="1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ALCAÑIZ. PLUVIOMETRÍA litros/m2</a:t>
                      </a: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147669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SEPT.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NOV.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DIC.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ENE.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FEB.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ABR.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MAY.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JUN.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JUL.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AGO.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SEP.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OCT.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NOV.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DIC.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17814183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9,4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1,9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41,8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27,5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27,2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83,4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55,6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21,2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9,0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24,6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44,0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101,0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46,2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13,2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402056613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37F5239-12C3-4773-B2BF-C0A3B0DE9216}"/>
              </a:ext>
            </a:extLst>
          </p:cNvPr>
          <p:cNvGraphicFramePr>
            <a:graphicFrameLocks noGrp="1"/>
          </p:cNvGraphicFramePr>
          <p:nvPr/>
        </p:nvGraphicFramePr>
        <p:xfrm>
          <a:off x="6851369" y="2951956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357,6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0104D9B-E455-4ABE-948B-216EDDD463CF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A04D0AB-BECE-4F24-90C1-FBD6BAF1B8F8}"/>
              </a:ext>
            </a:extLst>
          </p:cNvPr>
          <p:cNvSpPr/>
          <p:nvPr/>
        </p:nvSpPr>
        <p:spPr>
          <a:xfrm>
            <a:off x="4138055" y="316687"/>
            <a:ext cx="3596030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CEBADA PEWTER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C4298F-69AC-4A2F-A519-482B001FA8A8}"/>
              </a:ext>
            </a:extLst>
          </p:cNvPr>
          <p:cNvSpPr txBox="1"/>
          <p:nvPr/>
        </p:nvSpPr>
        <p:spPr>
          <a:xfrm>
            <a:off x="6718138" y="1645173"/>
            <a:ext cx="2359795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 A DIENTE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6C9D879-FB44-4FE6-B451-3849E1EFD2C2}"/>
              </a:ext>
            </a:extLst>
          </p:cNvPr>
          <p:cNvCxnSpPr>
            <a:cxnSpLocks/>
          </p:cNvCxnSpPr>
          <p:nvPr/>
        </p:nvCxnSpPr>
        <p:spPr>
          <a:xfrm>
            <a:off x="7950234" y="1988068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6857EC-B919-4A8F-A6A8-ECD967AB049B}"/>
              </a:ext>
            </a:extLst>
          </p:cNvPr>
          <p:cNvSpPr txBox="1"/>
          <p:nvPr/>
        </p:nvSpPr>
        <p:spPr>
          <a:xfrm>
            <a:off x="2579961" y="1643773"/>
            <a:ext cx="905623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7242243C-92F8-4F3B-8162-36EF7808789C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21" name="8 Imagen" descr="cotega_ok.jpg">
              <a:extLst>
                <a:ext uri="{FF2B5EF4-FFF2-40B4-BE49-F238E27FC236}">
                  <a16:creationId xmlns:a16="http://schemas.microsoft.com/office/drawing/2014/main" id="{F9710A26-7416-447E-A27A-4F91AC6A44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2" name="9 Imagen" descr="Upra I+D.jpg">
              <a:extLst>
                <a:ext uri="{FF2B5EF4-FFF2-40B4-BE49-F238E27FC236}">
                  <a16:creationId xmlns:a16="http://schemas.microsoft.com/office/drawing/2014/main" id="{479E1A1E-CE8D-46A0-9364-CAF458D5E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C2C27B0-A56D-49E4-A212-685C7B4D0296}"/>
              </a:ext>
            </a:extLst>
          </p:cNvPr>
          <p:cNvCxnSpPr>
            <a:cxnSpLocks/>
          </p:cNvCxnSpPr>
          <p:nvPr/>
        </p:nvCxnSpPr>
        <p:spPr>
          <a:xfrm>
            <a:off x="3023501" y="1988068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Imagen que contiene hierba, oveja, exterior, cielo&#10;&#10;Descripción generada automáticamente">
            <a:extLst>
              <a:ext uri="{FF2B5EF4-FFF2-40B4-BE49-F238E27FC236}">
                <a16:creationId xmlns:a16="http://schemas.microsoft.com/office/drawing/2014/main" id="{95203BEC-0CAC-4223-A4EC-E4B112532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E68E517-E7BE-49D2-AB00-285EA65E4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849229"/>
              </p:ext>
            </p:extLst>
          </p:nvPr>
        </p:nvGraphicFramePr>
        <p:xfrm>
          <a:off x="3950328" y="4597294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11,4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17,1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07525E6-4895-4373-97FF-703616AD8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822707"/>
              </p:ext>
            </p:extLst>
          </p:nvPr>
        </p:nvGraphicFramePr>
        <p:xfrm>
          <a:off x="1041395" y="2522007"/>
          <a:ext cx="9895191" cy="72460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17795">
                  <a:extLst>
                    <a:ext uri="{9D8B030D-6E8A-4147-A177-3AD203B41FA5}">
                      <a16:colId xmlns:a16="http://schemas.microsoft.com/office/drawing/2014/main" val="416795752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29909679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4195095653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1140995603"/>
                    </a:ext>
                  </a:extLst>
                </a:gridCol>
                <a:gridCol w="607324">
                  <a:extLst>
                    <a:ext uri="{9D8B030D-6E8A-4147-A177-3AD203B41FA5}">
                      <a16:colId xmlns:a16="http://schemas.microsoft.com/office/drawing/2014/main" val="18290271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268688524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10632807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01415709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33996983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1109461179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452939774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353115836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43991070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21872764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59406777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157432290"/>
                    </a:ext>
                  </a:extLst>
                </a:gridCol>
              </a:tblGrid>
              <a:tr h="0">
                <a:tc gridSpan="1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ALCAÑIZ. PLUVIOMETRÍA litros/m2</a:t>
                      </a: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147669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SEPT.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NOV.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DIC.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ENE.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FEB.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ABR.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MAY.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JUN.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JUL.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AGO.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SEP.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OCT.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NOV.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</a:rPr>
                        <a:t>DIC.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17814183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9,4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1,9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41,8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27,5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27,2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83,4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55,6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21,2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9,0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24,6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44,0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101,0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46,2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13,2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402056613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37F5239-12C3-4773-B2BF-C0A3B0DE9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578266"/>
              </p:ext>
            </p:extLst>
          </p:nvPr>
        </p:nvGraphicFramePr>
        <p:xfrm>
          <a:off x="7054566" y="3281224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357,6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0104D9B-E455-4ABE-948B-216EDDD463CF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REGADÍO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A04D0AB-BECE-4F24-90C1-FBD6BAF1B8F8}"/>
              </a:ext>
            </a:extLst>
          </p:cNvPr>
          <p:cNvSpPr/>
          <p:nvPr/>
        </p:nvSpPr>
        <p:spPr>
          <a:xfrm>
            <a:off x="3069745" y="325064"/>
            <a:ext cx="5277549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RAYGRASS WESTERWOLD PROMENADE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6857EC-B919-4A8F-A6A8-ECD967AB049B}"/>
              </a:ext>
            </a:extLst>
          </p:cNvPr>
          <p:cNvSpPr txBox="1"/>
          <p:nvPr/>
        </p:nvSpPr>
        <p:spPr>
          <a:xfrm>
            <a:off x="1029564" y="2001212"/>
            <a:ext cx="914156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C1EEA0F-619F-4AE8-82B6-922BB8AD3D9E}"/>
              </a:ext>
            </a:extLst>
          </p:cNvPr>
          <p:cNvCxnSpPr>
            <a:cxnSpLocks/>
          </p:cNvCxnSpPr>
          <p:nvPr/>
        </p:nvCxnSpPr>
        <p:spPr>
          <a:xfrm>
            <a:off x="1458436" y="2339766"/>
            <a:ext cx="0" cy="45921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E1A084B0-E880-40A7-88D0-EDA60421A438}"/>
              </a:ext>
            </a:extLst>
          </p:cNvPr>
          <p:cNvCxnSpPr>
            <a:cxnSpLocks/>
          </p:cNvCxnSpPr>
          <p:nvPr/>
        </p:nvCxnSpPr>
        <p:spPr>
          <a:xfrm>
            <a:off x="5056225" y="2342042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92877FD9-84AC-425F-A8F7-9E84FAC37C0E}"/>
              </a:ext>
            </a:extLst>
          </p:cNvPr>
          <p:cNvCxnSpPr>
            <a:cxnSpLocks/>
          </p:cNvCxnSpPr>
          <p:nvPr/>
        </p:nvCxnSpPr>
        <p:spPr>
          <a:xfrm>
            <a:off x="7457500" y="2345087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63FADEEB-89BB-49EE-A983-4E40DF7A5CCE}"/>
              </a:ext>
            </a:extLst>
          </p:cNvPr>
          <p:cNvCxnSpPr>
            <a:cxnSpLocks/>
          </p:cNvCxnSpPr>
          <p:nvPr/>
        </p:nvCxnSpPr>
        <p:spPr>
          <a:xfrm>
            <a:off x="6299197" y="2342042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o 33">
            <a:extLst>
              <a:ext uri="{FF2B5EF4-FFF2-40B4-BE49-F238E27FC236}">
                <a16:creationId xmlns:a16="http://schemas.microsoft.com/office/drawing/2014/main" id="{240A9E08-88D8-43DD-8EF1-53C04F6FB8B3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35" name="8 Imagen" descr="cotega_ok.jpg">
              <a:extLst>
                <a:ext uri="{FF2B5EF4-FFF2-40B4-BE49-F238E27FC236}">
                  <a16:creationId xmlns:a16="http://schemas.microsoft.com/office/drawing/2014/main" id="{386738C5-0996-4452-8DE9-F7F3FB7B5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36" name="9 Imagen" descr="Upra I+D.jpg">
              <a:extLst>
                <a:ext uri="{FF2B5EF4-FFF2-40B4-BE49-F238E27FC236}">
                  <a16:creationId xmlns:a16="http://schemas.microsoft.com/office/drawing/2014/main" id="{1DDE0E88-8425-489B-B3E7-FF533DD90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9DC4298F-69AC-4A2F-A519-482B001FA8A8}"/>
              </a:ext>
            </a:extLst>
          </p:cNvPr>
          <p:cNvSpPr txBox="1"/>
          <p:nvPr/>
        </p:nvSpPr>
        <p:spPr>
          <a:xfrm>
            <a:off x="4892125" y="2017092"/>
            <a:ext cx="2712783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</p:txBody>
      </p:sp>
    </p:spTree>
    <p:extLst>
      <p:ext uri="{BB962C8B-B14F-4D97-AF65-F5344CB8AC3E}">
        <p14:creationId xmlns:p14="http://schemas.microsoft.com/office/powerpoint/2010/main" val="32588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90F2733C-0FA2-4A39-AE09-20C8394A8F8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6 Rectángulo">
              <a:extLst>
                <a:ext uri="{FF2B5EF4-FFF2-40B4-BE49-F238E27FC236}">
                  <a16:creationId xmlns:a16="http://schemas.microsoft.com/office/drawing/2014/main" id="{CAF783B8-75C4-4FC5-AED5-1AFBD30E52C7}"/>
                </a:ext>
              </a:extLst>
            </p:cNvPr>
            <p:cNvSpPr/>
            <p:nvPr/>
          </p:nvSpPr>
          <p:spPr>
            <a:xfrm>
              <a:off x="0" y="0"/>
              <a:ext cx="12192000" cy="5357826"/>
            </a:xfrm>
            <a:prstGeom prst="rect">
              <a:avLst/>
            </a:prstGeom>
            <a:solidFill>
              <a:srgbClr val="9E3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8 Rectángulo">
              <a:extLst>
                <a:ext uri="{FF2B5EF4-FFF2-40B4-BE49-F238E27FC236}">
                  <a16:creationId xmlns:a16="http://schemas.microsoft.com/office/drawing/2014/main" id="{FAB68C8F-8D57-43C9-A359-9728563E74D0}"/>
                </a:ext>
              </a:extLst>
            </p:cNvPr>
            <p:cNvSpPr/>
            <p:nvPr/>
          </p:nvSpPr>
          <p:spPr>
            <a:xfrm>
              <a:off x="0" y="5429264"/>
              <a:ext cx="12192000" cy="1428736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A860B11-8B2C-4010-BB94-B02B5C7FC6A8}"/>
                </a:ext>
              </a:extLst>
            </p:cNvPr>
            <p:cNvSpPr/>
            <p:nvPr/>
          </p:nvSpPr>
          <p:spPr>
            <a:xfrm>
              <a:off x="0" y="5357826"/>
              <a:ext cx="12192000" cy="71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2 CuadroTexto"/>
          <p:cNvSpPr txBox="1"/>
          <p:nvPr/>
        </p:nvSpPr>
        <p:spPr>
          <a:xfrm>
            <a:off x="2024034" y="321512"/>
            <a:ext cx="18573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chemeClr val="bg1"/>
                </a:solidFill>
              </a:rPr>
              <a:t>BENEFICIARIOS: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453192" y="321512"/>
            <a:ext cx="18573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chemeClr val="bg1"/>
                </a:solidFill>
              </a:rPr>
              <a:t>COLABORA:</a:t>
            </a:r>
          </a:p>
        </p:txBody>
      </p:sp>
      <p:sp>
        <p:nvSpPr>
          <p:cNvPr id="3076" name="AutoShape 4" descr="Resultado de imagen de universidad de zaragoz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6066" y="1000108"/>
            <a:ext cx="2857520" cy="104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8 Imagen" descr="cotega_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6910" y="1166202"/>
            <a:ext cx="3429024" cy="691163"/>
          </a:xfrm>
          <a:prstGeom prst="rect">
            <a:avLst/>
          </a:prstGeom>
        </p:spPr>
      </p:pic>
      <p:pic>
        <p:nvPicPr>
          <p:cNvPr id="10" name="9 Imagen" descr="Upra I+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6910" y="2214555"/>
            <a:ext cx="2714645" cy="16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hierba, exterior, campo, planta&#10;&#10;Descripción generada automáticamente">
            <a:extLst>
              <a:ext uri="{FF2B5EF4-FFF2-40B4-BE49-F238E27FC236}">
                <a16:creationId xmlns:a16="http://schemas.microsoft.com/office/drawing/2014/main" id="{1FBDC4B8-D1D5-46CE-BED2-EDD0C9F8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E3BDBD98-5D41-4F26-93F2-CE8BF203F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094323"/>
              </p:ext>
            </p:extLst>
          </p:nvPr>
        </p:nvGraphicFramePr>
        <p:xfrm>
          <a:off x="910627" y="2568093"/>
          <a:ext cx="9895191" cy="72460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17795">
                  <a:extLst>
                    <a:ext uri="{9D8B030D-6E8A-4147-A177-3AD203B41FA5}">
                      <a16:colId xmlns:a16="http://schemas.microsoft.com/office/drawing/2014/main" val="306932183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1688124369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1693010955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2534123159"/>
                    </a:ext>
                  </a:extLst>
                </a:gridCol>
                <a:gridCol w="607324">
                  <a:extLst>
                    <a:ext uri="{9D8B030D-6E8A-4147-A177-3AD203B41FA5}">
                      <a16:colId xmlns:a16="http://schemas.microsoft.com/office/drawing/2014/main" val="3010551272"/>
                    </a:ext>
                  </a:extLst>
                </a:gridCol>
                <a:gridCol w="628266">
                  <a:extLst>
                    <a:ext uri="{9D8B030D-6E8A-4147-A177-3AD203B41FA5}">
                      <a16:colId xmlns:a16="http://schemas.microsoft.com/office/drawing/2014/main" val="3007278473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498854602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792259840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149126278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878054524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227892804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1629560386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285409265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95541167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1850301052"/>
                    </a:ext>
                  </a:extLst>
                </a:gridCol>
                <a:gridCol w="617795">
                  <a:extLst>
                    <a:ext uri="{9D8B030D-6E8A-4147-A177-3AD203B41FA5}">
                      <a16:colId xmlns:a16="http://schemas.microsoft.com/office/drawing/2014/main" val="2716993191"/>
                    </a:ext>
                  </a:extLst>
                </a:gridCol>
              </a:tblGrid>
              <a:tr h="157106">
                <a:tc gridSpan="1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SANTA CILIA. PLUVIOMETRÍA litros/m2</a:t>
                      </a: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2413717633"/>
                  </a:ext>
                </a:extLst>
              </a:tr>
              <a:tr h="15710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SEPT.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OCT.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NOV.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DIC. 2017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ENE.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FEB.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MAR.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ABR.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MAY.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JUN.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JUL.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AGO.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SEP.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OCT.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NOV.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DIC.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1283991740"/>
                  </a:ext>
                </a:extLst>
              </a:tr>
              <a:tr h="12097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25,8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22,0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21,1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113,1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63,4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52,0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142,0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141,3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112,4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72,0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12,0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11,3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48,6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83,8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64,9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28,0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559176313"/>
                  </a:ext>
                </a:extLst>
              </a:tr>
            </a:tbl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E68E517-E7BE-49D2-AB00-285EA65E4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656045"/>
              </p:ext>
            </p:extLst>
          </p:nvPr>
        </p:nvGraphicFramePr>
        <p:xfrm>
          <a:off x="3950328" y="4156059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16,27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24,41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7BB71B9F-530D-4E8F-AE2B-504217DFE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975620"/>
              </p:ext>
            </p:extLst>
          </p:nvPr>
        </p:nvGraphicFramePr>
        <p:xfrm>
          <a:off x="7068652" y="3323701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837</a:t>
                      </a:r>
                      <a:r>
                        <a:rPr lang="es-E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783BAB3-B228-4E09-B894-999EAFC87BC2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E46565F-09D2-4730-95AB-3CA2B8243134}"/>
              </a:ext>
            </a:extLst>
          </p:cNvPr>
          <p:cNvSpPr/>
          <p:nvPr/>
        </p:nvSpPr>
        <p:spPr>
          <a:xfrm>
            <a:off x="3323242" y="406884"/>
            <a:ext cx="5277549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RAYGRASS WESTERWOLD PROMENADE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3B5E2F-FBCE-4EC8-ADC9-64FF6BFA2024}"/>
              </a:ext>
            </a:extLst>
          </p:cNvPr>
          <p:cNvSpPr txBox="1"/>
          <p:nvPr/>
        </p:nvSpPr>
        <p:spPr>
          <a:xfrm>
            <a:off x="1372941" y="2025451"/>
            <a:ext cx="993698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F0E7239C-AEB6-4403-BDDB-B99B1FC20224}"/>
              </a:ext>
            </a:extLst>
          </p:cNvPr>
          <p:cNvCxnSpPr>
            <a:cxnSpLocks/>
          </p:cNvCxnSpPr>
          <p:nvPr/>
        </p:nvCxnSpPr>
        <p:spPr>
          <a:xfrm>
            <a:off x="1830069" y="2373768"/>
            <a:ext cx="0" cy="50230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1D8F67D-14BC-43AE-8D3C-2A999AC25EE8}"/>
              </a:ext>
            </a:extLst>
          </p:cNvPr>
          <p:cNvCxnSpPr>
            <a:cxnSpLocks/>
          </p:cNvCxnSpPr>
          <p:nvPr/>
        </p:nvCxnSpPr>
        <p:spPr>
          <a:xfrm>
            <a:off x="6141468" y="2364005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ABC739A-D05F-4B72-88DD-D6AF93032123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19" name="8 Imagen" descr="cotega_ok.jpg">
              <a:extLst>
                <a:ext uri="{FF2B5EF4-FFF2-40B4-BE49-F238E27FC236}">
                  <a16:creationId xmlns:a16="http://schemas.microsoft.com/office/drawing/2014/main" id="{C76A930F-31B1-4952-BDE3-B1E44D9004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0" name="9 Imagen" descr="Upra I+D.jpg">
              <a:extLst>
                <a:ext uri="{FF2B5EF4-FFF2-40B4-BE49-F238E27FC236}">
                  <a16:creationId xmlns:a16="http://schemas.microsoft.com/office/drawing/2014/main" id="{1954F0BE-ACCD-478A-9A92-00BCED37C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0E8301AF-D087-4515-B9C0-74EB24ABCECB}"/>
              </a:ext>
            </a:extLst>
          </p:cNvPr>
          <p:cNvSpPr txBox="1"/>
          <p:nvPr/>
        </p:nvSpPr>
        <p:spPr>
          <a:xfrm>
            <a:off x="5287226" y="2035214"/>
            <a:ext cx="1887256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 HENO</a:t>
            </a:r>
          </a:p>
        </p:txBody>
      </p:sp>
    </p:spTree>
    <p:extLst>
      <p:ext uri="{BB962C8B-B14F-4D97-AF65-F5344CB8AC3E}">
        <p14:creationId xmlns:p14="http://schemas.microsoft.com/office/powerpoint/2010/main" val="40952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AC11200-8B97-4CB4-99EF-7C0FA210F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E46565F-09D2-4730-95AB-3CA2B8243134}"/>
              </a:ext>
            </a:extLst>
          </p:cNvPr>
          <p:cNvSpPr/>
          <p:nvPr/>
        </p:nvSpPr>
        <p:spPr>
          <a:xfrm>
            <a:off x="557225" y="5475491"/>
            <a:ext cx="10869750" cy="1237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HENIFICACIÓN.- RAYGRASS</a:t>
            </a:r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BB502E7E-3C82-47F3-B817-7507C01A1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046527" y="-133294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Imagen 3" descr="Un campo de pasto&#10;&#10;Descripción generada automáticamente">
            <a:extLst>
              <a:ext uri="{FF2B5EF4-FFF2-40B4-BE49-F238E27FC236}">
                <a16:creationId xmlns:a16="http://schemas.microsoft.com/office/drawing/2014/main" id="{C93EC756-03A3-458D-9567-A5F8FD14D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56" y="929612"/>
            <a:ext cx="8061683" cy="4534698"/>
          </a:xfrm>
          <a:prstGeom prst="rect">
            <a:avLst/>
          </a:prstGeom>
        </p:spPr>
      </p:pic>
      <p:sp>
        <p:nvSpPr>
          <p:cNvPr id="33" name="Freeform 6">
            <a:extLst>
              <a:ext uri="{FF2B5EF4-FFF2-40B4-BE49-F238E27FC236}">
                <a16:creationId xmlns:a16="http://schemas.microsoft.com/office/drawing/2014/main" id="{3E5C639E-7A0B-46B2-9273-986E8BE7F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7838485" y="614084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83BAB3-B228-4E09-B894-999EAFC87BC2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3200"/>
              <a:t>SECANO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ABC739A-D05F-4B72-88DD-D6AF93032123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19" name="8 Imagen" descr="cotega_ok.jpg">
              <a:extLst>
                <a:ext uri="{FF2B5EF4-FFF2-40B4-BE49-F238E27FC236}">
                  <a16:creationId xmlns:a16="http://schemas.microsoft.com/office/drawing/2014/main" id="{C76A930F-31B1-4952-BDE3-B1E44D9004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0" name="9 Imagen" descr="Upra I+D.jpg">
              <a:extLst>
                <a:ext uri="{FF2B5EF4-FFF2-40B4-BE49-F238E27FC236}">
                  <a16:creationId xmlns:a16="http://schemas.microsoft.com/office/drawing/2014/main" id="{1954F0BE-ACCD-478A-9A92-00BCED37C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570AC99-640A-43A9-A449-98C10C8325A6}"/>
              </a:ext>
            </a:extLst>
          </p:cNvPr>
          <p:cNvSpPr txBox="1"/>
          <p:nvPr/>
        </p:nvSpPr>
        <p:spPr>
          <a:xfrm>
            <a:off x="7603334" y="1524085"/>
            <a:ext cx="216408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dirty="0"/>
              <a:t>18 JUNIO 2019</a:t>
            </a:r>
          </a:p>
        </p:txBody>
      </p:sp>
    </p:spTree>
    <p:extLst>
      <p:ext uri="{BB962C8B-B14F-4D97-AF65-F5344CB8AC3E}">
        <p14:creationId xmlns:p14="http://schemas.microsoft.com/office/powerpoint/2010/main" val="9949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magen que contiene hierba, cielo, exterior, campo&#10;&#10;Descripción generada automáticamente">
            <a:extLst>
              <a:ext uri="{FF2B5EF4-FFF2-40B4-BE49-F238E27FC236}">
                <a16:creationId xmlns:a16="http://schemas.microsoft.com/office/drawing/2014/main" id="{89975686-6E51-495A-A9C9-833F086AD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EB60DB0-DC1A-4683-B960-51C43C405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975895"/>
              </p:ext>
            </p:extLst>
          </p:nvPr>
        </p:nvGraphicFramePr>
        <p:xfrm>
          <a:off x="894783" y="2389323"/>
          <a:ext cx="10402433" cy="72319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49464">
                  <a:extLst>
                    <a:ext uri="{9D8B030D-6E8A-4147-A177-3AD203B41FA5}">
                      <a16:colId xmlns:a16="http://schemas.microsoft.com/office/drawing/2014/main" val="2848992360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729768370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2390929440"/>
                    </a:ext>
                  </a:extLst>
                </a:gridCol>
                <a:gridCol w="660472">
                  <a:extLst>
                    <a:ext uri="{9D8B030D-6E8A-4147-A177-3AD203B41FA5}">
                      <a16:colId xmlns:a16="http://schemas.microsoft.com/office/drawing/2014/main" val="65740968"/>
                    </a:ext>
                  </a:extLst>
                </a:gridCol>
                <a:gridCol w="638457">
                  <a:extLst>
                    <a:ext uri="{9D8B030D-6E8A-4147-A177-3AD203B41FA5}">
                      <a16:colId xmlns:a16="http://schemas.microsoft.com/office/drawing/2014/main" val="2713642951"/>
                    </a:ext>
                  </a:extLst>
                </a:gridCol>
                <a:gridCol w="660472">
                  <a:extLst>
                    <a:ext uri="{9D8B030D-6E8A-4147-A177-3AD203B41FA5}">
                      <a16:colId xmlns:a16="http://schemas.microsoft.com/office/drawing/2014/main" val="1548385078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7474655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5182225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146182009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2854398769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3643073333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3163841053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470725050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302742786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3163004092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43316655"/>
                    </a:ext>
                  </a:extLst>
                </a:gridCol>
              </a:tblGrid>
              <a:tr h="147691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OJOS NEGROS. PLUVIOMETRÍA litros/m2</a:t>
                      </a: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extLst>
                  <a:ext uri="{0D108BD9-81ED-4DB2-BD59-A6C34878D82A}">
                    <a16:rowId xmlns:a16="http://schemas.microsoft.com/office/drawing/2014/main" val="1245827099"/>
                  </a:ext>
                </a:extLst>
              </a:tr>
              <a:tr h="1476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SEPT.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NOV.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DIC.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ENE.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FEB.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MAR.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ABR.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MAY.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JUN.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JUL.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AGO.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SEP.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NOV.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DIC.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1487944250"/>
                  </a:ext>
                </a:extLst>
              </a:tr>
              <a:tr h="1181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10,0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19,4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30,2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36,0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97,8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85,2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58,2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9,2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49,0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22,6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120,6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40,8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14,4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4079286171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07C831A-8C18-4C10-9842-33CD25A5D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95473"/>
              </p:ext>
            </p:extLst>
          </p:nvPr>
        </p:nvGraphicFramePr>
        <p:xfrm>
          <a:off x="3803961" y="3998762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0,050-0,076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8,31-12,69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0,075-0,114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12,49-19,04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7AACF7E4-A8AD-413A-B5A1-AF765D3C9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202185"/>
              </p:ext>
            </p:extLst>
          </p:nvPr>
        </p:nvGraphicFramePr>
        <p:xfrm>
          <a:off x="7429280" y="3187542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433,6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71BFF0B3-B87A-4062-B1BC-2BFA354C7C2E}"/>
              </a:ext>
            </a:extLst>
          </p:cNvPr>
          <p:cNvSpPr/>
          <p:nvPr/>
        </p:nvSpPr>
        <p:spPr>
          <a:xfrm>
            <a:off x="4104246" y="452153"/>
            <a:ext cx="3675707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CENTENO. VARIEDAD PECUS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D11F4D3-4FDB-4300-A7A1-64BB9DBA0ADD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20B59B-C841-459A-B27B-1F6A530C3838}"/>
              </a:ext>
            </a:extLst>
          </p:cNvPr>
          <p:cNvSpPr txBox="1"/>
          <p:nvPr/>
        </p:nvSpPr>
        <p:spPr>
          <a:xfrm>
            <a:off x="903839" y="1862489"/>
            <a:ext cx="743887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B8096652-A0E1-4921-877E-CB8DDAF7CF3C}"/>
              </a:ext>
            </a:extLst>
          </p:cNvPr>
          <p:cNvCxnSpPr>
            <a:cxnSpLocks/>
          </p:cNvCxnSpPr>
          <p:nvPr/>
        </p:nvCxnSpPr>
        <p:spPr>
          <a:xfrm>
            <a:off x="1261963" y="2201043"/>
            <a:ext cx="0" cy="52415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794C3EA-7D7F-498E-B9DF-30D8F07968E4}"/>
              </a:ext>
            </a:extLst>
          </p:cNvPr>
          <p:cNvSpPr txBox="1"/>
          <p:nvPr/>
        </p:nvSpPr>
        <p:spPr>
          <a:xfrm>
            <a:off x="4986163" y="1862489"/>
            <a:ext cx="1577590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FC154E7A-B214-43DC-82A5-53CC32683E13}"/>
              </a:ext>
            </a:extLst>
          </p:cNvPr>
          <p:cNvCxnSpPr>
            <a:cxnSpLocks/>
          </p:cNvCxnSpPr>
          <p:nvPr/>
        </p:nvCxnSpPr>
        <p:spPr>
          <a:xfrm>
            <a:off x="5132170" y="2213138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F01A88A3-59B5-4013-A921-C97BEAE8B46D}"/>
              </a:ext>
            </a:extLst>
          </p:cNvPr>
          <p:cNvCxnSpPr>
            <a:cxnSpLocks/>
          </p:cNvCxnSpPr>
          <p:nvPr/>
        </p:nvCxnSpPr>
        <p:spPr>
          <a:xfrm>
            <a:off x="6428927" y="2213138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40F67901-2316-4D9F-A70E-614815ACA174}"/>
              </a:ext>
            </a:extLst>
          </p:cNvPr>
          <p:cNvCxnSpPr>
            <a:cxnSpLocks/>
          </p:cNvCxnSpPr>
          <p:nvPr/>
        </p:nvCxnSpPr>
        <p:spPr>
          <a:xfrm>
            <a:off x="5768569" y="2213138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0FF350C-451D-4E1E-9124-0CC02634C694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24" name="8 Imagen" descr="cotega_ok.jpg">
              <a:extLst>
                <a:ext uri="{FF2B5EF4-FFF2-40B4-BE49-F238E27FC236}">
                  <a16:creationId xmlns:a16="http://schemas.microsoft.com/office/drawing/2014/main" id="{B66A73F3-6E38-4BA1-A427-88501222F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5" name="9 Imagen" descr="Upra I+D.jpg">
              <a:extLst>
                <a:ext uri="{FF2B5EF4-FFF2-40B4-BE49-F238E27FC236}">
                  <a16:creationId xmlns:a16="http://schemas.microsoft.com/office/drawing/2014/main" id="{F0930F14-6836-4054-B461-A1AF1CDFA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75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xterior, cielo, campo, hierba&#10;&#10;Descripción generada automáticamente">
            <a:extLst>
              <a:ext uri="{FF2B5EF4-FFF2-40B4-BE49-F238E27FC236}">
                <a16:creationId xmlns:a16="http://schemas.microsoft.com/office/drawing/2014/main" id="{D2484D2F-15FD-4625-ADC3-74DA45904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7" b="36657"/>
          <a:stretch/>
        </p:blipFill>
        <p:spPr>
          <a:xfrm>
            <a:off x="0" y="1"/>
            <a:ext cx="12312713" cy="685800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EB60DB0-DC1A-4683-B960-51C43C40597A}"/>
              </a:ext>
            </a:extLst>
          </p:cNvPr>
          <p:cNvGraphicFramePr>
            <a:graphicFrameLocks noGrp="1"/>
          </p:cNvGraphicFramePr>
          <p:nvPr/>
        </p:nvGraphicFramePr>
        <p:xfrm>
          <a:off x="894783" y="2389323"/>
          <a:ext cx="10402433" cy="72319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49464">
                  <a:extLst>
                    <a:ext uri="{9D8B030D-6E8A-4147-A177-3AD203B41FA5}">
                      <a16:colId xmlns:a16="http://schemas.microsoft.com/office/drawing/2014/main" val="2848992360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729768370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2390929440"/>
                    </a:ext>
                  </a:extLst>
                </a:gridCol>
                <a:gridCol w="660472">
                  <a:extLst>
                    <a:ext uri="{9D8B030D-6E8A-4147-A177-3AD203B41FA5}">
                      <a16:colId xmlns:a16="http://schemas.microsoft.com/office/drawing/2014/main" val="65740968"/>
                    </a:ext>
                  </a:extLst>
                </a:gridCol>
                <a:gridCol w="638457">
                  <a:extLst>
                    <a:ext uri="{9D8B030D-6E8A-4147-A177-3AD203B41FA5}">
                      <a16:colId xmlns:a16="http://schemas.microsoft.com/office/drawing/2014/main" val="2713642951"/>
                    </a:ext>
                  </a:extLst>
                </a:gridCol>
                <a:gridCol w="660472">
                  <a:extLst>
                    <a:ext uri="{9D8B030D-6E8A-4147-A177-3AD203B41FA5}">
                      <a16:colId xmlns:a16="http://schemas.microsoft.com/office/drawing/2014/main" val="1548385078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7474655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5182225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146182009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2854398769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3643073333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3163841053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470725050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302742786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3163004092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43316655"/>
                    </a:ext>
                  </a:extLst>
                </a:gridCol>
              </a:tblGrid>
              <a:tr h="147691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OJOS NEGROS. PLUVIOMETRÍA litros/m2</a:t>
                      </a: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extLst>
                  <a:ext uri="{0D108BD9-81ED-4DB2-BD59-A6C34878D82A}">
                    <a16:rowId xmlns:a16="http://schemas.microsoft.com/office/drawing/2014/main" val="1245827099"/>
                  </a:ext>
                </a:extLst>
              </a:tr>
              <a:tr h="1476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SEPT.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NOV.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DIC.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ENE.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FEB.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MAR.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ABR.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MAY.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JUN.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JUL.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AGO.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SEP.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NOV.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DIC.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1487944250"/>
                  </a:ext>
                </a:extLst>
              </a:tr>
              <a:tr h="1181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10,0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19,4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30,2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36,0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97,8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85,2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58,2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9,2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49,0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22,6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120,6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40,8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14,4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4079286171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07C831A-8C18-4C10-9842-33CD25A5D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54580"/>
              </p:ext>
            </p:extLst>
          </p:nvPr>
        </p:nvGraphicFramePr>
        <p:xfrm>
          <a:off x="3803961" y="3998762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0,015-0,022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2,47-3,65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0,022-0,033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3,65-5,47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7AACF7E4-A8AD-413A-B5A1-AF765D3C9903}"/>
              </a:ext>
            </a:extLst>
          </p:cNvPr>
          <p:cNvGraphicFramePr>
            <a:graphicFrameLocks noGrp="1"/>
          </p:cNvGraphicFramePr>
          <p:nvPr/>
        </p:nvGraphicFramePr>
        <p:xfrm>
          <a:off x="7429280" y="3187542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433,6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71BFF0B3-B87A-4062-B1BC-2BFA354C7C2E}"/>
              </a:ext>
            </a:extLst>
          </p:cNvPr>
          <p:cNvSpPr/>
          <p:nvPr/>
        </p:nvSpPr>
        <p:spPr>
          <a:xfrm>
            <a:off x="4296084" y="416276"/>
            <a:ext cx="3675707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ESPARCETA (Semilla de casa)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D11F4D3-4FDB-4300-A7A1-64BB9DBA0ADD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794C3EA-7D7F-498E-B9DF-30D8F07968E4}"/>
              </a:ext>
            </a:extLst>
          </p:cNvPr>
          <p:cNvSpPr txBox="1"/>
          <p:nvPr/>
        </p:nvSpPr>
        <p:spPr>
          <a:xfrm>
            <a:off x="6674884" y="1874584"/>
            <a:ext cx="1508792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F01A88A3-59B5-4013-A921-C97BEAE8B46D}"/>
              </a:ext>
            </a:extLst>
          </p:cNvPr>
          <p:cNvCxnSpPr>
            <a:cxnSpLocks/>
          </p:cNvCxnSpPr>
          <p:nvPr/>
        </p:nvCxnSpPr>
        <p:spPr>
          <a:xfrm>
            <a:off x="7723565" y="2213138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40F67901-2316-4D9F-A70E-614815ACA174}"/>
              </a:ext>
            </a:extLst>
          </p:cNvPr>
          <p:cNvCxnSpPr>
            <a:cxnSpLocks/>
          </p:cNvCxnSpPr>
          <p:nvPr/>
        </p:nvCxnSpPr>
        <p:spPr>
          <a:xfrm>
            <a:off x="7063207" y="2213138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B043A1B-08A2-456E-9617-E5266AF1D700}"/>
              </a:ext>
            </a:extLst>
          </p:cNvPr>
          <p:cNvSpPr txBox="1"/>
          <p:nvPr/>
        </p:nvSpPr>
        <p:spPr>
          <a:xfrm>
            <a:off x="1223632" y="1450198"/>
            <a:ext cx="2243845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SIEMBRA 2014, 2015, 2016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EE7856D-1D58-4D84-9578-B12CEC2F8126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24" name="8 Imagen" descr="cotega_ok.jpg">
              <a:extLst>
                <a:ext uri="{FF2B5EF4-FFF2-40B4-BE49-F238E27FC236}">
                  <a16:creationId xmlns:a16="http://schemas.microsoft.com/office/drawing/2014/main" id="{E7AB7058-5005-4E37-AD7B-02C291B893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5" name="9 Imagen" descr="Upra I+D.jpg">
              <a:extLst>
                <a:ext uri="{FF2B5EF4-FFF2-40B4-BE49-F238E27FC236}">
                  <a16:creationId xmlns:a16="http://schemas.microsoft.com/office/drawing/2014/main" id="{545C4732-6D2B-4675-B86C-3AAD747C0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90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suelo, exterior, rocoso, rock&#10;&#10;Descripción generada automáticamente">
            <a:extLst>
              <a:ext uri="{FF2B5EF4-FFF2-40B4-BE49-F238E27FC236}">
                <a16:creationId xmlns:a16="http://schemas.microsoft.com/office/drawing/2014/main" id="{E55268BA-339B-4EF8-BC05-34A722958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5"/>
          <a:stretch/>
        </p:blipFill>
        <p:spPr>
          <a:xfrm>
            <a:off x="5149712" y="0"/>
            <a:ext cx="7040911" cy="6858000"/>
          </a:xfrm>
          <a:prstGeom prst="rect">
            <a:avLst/>
          </a:prstGeom>
        </p:spPr>
      </p:pic>
      <p:pic>
        <p:nvPicPr>
          <p:cNvPr id="5" name="Imagen 4" descr="Imagen que contiene exterior, cielo, suelo, naturaleza&#10;&#10;Descripción generada automáticamente">
            <a:extLst>
              <a:ext uri="{FF2B5EF4-FFF2-40B4-BE49-F238E27FC236}">
                <a16:creationId xmlns:a16="http://schemas.microsoft.com/office/drawing/2014/main" id="{061E0165-33DA-4506-A69A-015E131519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" b="12875"/>
          <a:stretch/>
        </p:blipFill>
        <p:spPr>
          <a:xfrm>
            <a:off x="-11453" y="0"/>
            <a:ext cx="6189928" cy="685800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EB60DB0-DC1A-4683-B960-51C43C405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019367"/>
              </p:ext>
            </p:extLst>
          </p:nvPr>
        </p:nvGraphicFramePr>
        <p:xfrm>
          <a:off x="894783" y="1713985"/>
          <a:ext cx="10402433" cy="72319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49464">
                  <a:extLst>
                    <a:ext uri="{9D8B030D-6E8A-4147-A177-3AD203B41FA5}">
                      <a16:colId xmlns:a16="http://schemas.microsoft.com/office/drawing/2014/main" val="2848992360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729768370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2390929440"/>
                    </a:ext>
                  </a:extLst>
                </a:gridCol>
                <a:gridCol w="660472">
                  <a:extLst>
                    <a:ext uri="{9D8B030D-6E8A-4147-A177-3AD203B41FA5}">
                      <a16:colId xmlns:a16="http://schemas.microsoft.com/office/drawing/2014/main" val="65740968"/>
                    </a:ext>
                  </a:extLst>
                </a:gridCol>
                <a:gridCol w="638457">
                  <a:extLst>
                    <a:ext uri="{9D8B030D-6E8A-4147-A177-3AD203B41FA5}">
                      <a16:colId xmlns:a16="http://schemas.microsoft.com/office/drawing/2014/main" val="2713642951"/>
                    </a:ext>
                  </a:extLst>
                </a:gridCol>
                <a:gridCol w="660472">
                  <a:extLst>
                    <a:ext uri="{9D8B030D-6E8A-4147-A177-3AD203B41FA5}">
                      <a16:colId xmlns:a16="http://schemas.microsoft.com/office/drawing/2014/main" val="1548385078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7474655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5182225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146182009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2854398769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3643073333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3163841053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470725050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302742786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3163004092"/>
                    </a:ext>
                  </a:extLst>
                </a:gridCol>
                <a:gridCol w="649464">
                  <a:extLst>
                    <a:ext uri="{9D8B030D-6E8A-4147-A177-3AD203B41FA5}">
                      <a16:colId xmlns:a16="http://schemas.microsoft.com/office/drawing/2014/main" val="143316655"/>
                    </a:ext>
                  </a:extLst>
                </a:gridCol>
              </a:tblGrid>
              <a:tr h="147691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OJOS NEGROS. PLUVIOMETRÍA litros/m2</a:t>
                      </a: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extLst>
                  <a:ext uri="{0D108BD9-81ED-4DB2-BD59-A6C34878D82A}">
                    <a16:rowId xmlns:a16="http://schemas.microsoft.com/office/drawing/2014/main" val="1245827099"/>
                  </a:ext>
                </a:extLst>
              </a:tr>
              <a:tr h="1476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SEPT.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NOV.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DIC.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ENE.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FEB.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MAR.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ABR.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MAY.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JUN.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JUL.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AGO.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SEP.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NOV.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DIC.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1487944250"/>
                  </a:ext>
                </a:extLst>
              </a:tr>
              <a:tr h="1181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6,6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10,0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19,4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30,2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36,0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97,8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85,2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58,2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9,2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49,0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22,6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120,6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</a:rPr>
                        <a:t>40,8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14,4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4079286171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07C831A-8C18-4C10-9842-33CD25A5D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455835"/>
              </p:ext>
            </p:extLst>
          </p:nvPr>
        </p:nvGraphicFramePr>
        <p:xfrm>
          <a:off x="4036291" y="4798549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19,77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29,66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7AACF7E4-A8AD-413A-B5A1-AF765D3C9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67582"/>
              </p:ext>
            </p:extLst>
          </p:nvPr>
        </p:nvGraphicFramePr>
        <p:xfrm>
          <a:off x="7429280" y="2512204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433,6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71BFF0B3-B87A-4062-B1BC-2BFA354C7C2E}"/>
              </a:ext>
            </a:extLst>
          </p:cNvPr>
          <p:cNvSpPr/>
          <p:nvPr/>
        </p:nvSpPr>
        <p:spPr>
          <a:xfrm>
            <a:off x="2829017" y="131485"/>
            <a:ext cx="6355532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NABOS (Variedad NORFLOLCK CUELLO VIOLETA)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D11F4D3-4FDB-4300-A7A1-64BB9DBA0ADD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20B59B-C841-459A-B27B-1F6A530C3838}"/>
              </a:ext>
            </a:extLst>
          </p:cNvPr>
          <p:cNvSpPr txBox="1"/>
          <p:nvPr/>
        </p:nvSpPr>
        <p:spPr>
          <a:xfrm>
            <a:off x="7933486" y="1187158"/>
            <a:ext cx="857620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B8096652-A0E1-4921-877E-CB8DDAF7CF3C}"/>
              </a:ext>
            </a:extLst>
          </p:cNvPr>
          <p:cNvCxnSpPr>
            <a:cxnSpLocks/>
          </p:cNvCxnSpPr>
          <p:nvPr/>
        </p:nvCxnSpPr>
        <p:spPr>
          <a:xfrm>
            <a:off x="8362296" y="1525712"/>
            <a:ext cx="0" cy="54938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48289A1-3E2C-4B98-96C9-17EC239B4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916680"/>
              </p:ext>
            </p:extLst>
          </p:nvPr>
        </p:nvGraphicFramePr>
        <p:xfrm>
          <a:off x="3025057" y="3686757"/>
          <a:ext cx="6004560" cy="7296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48983">
                  <a:extLst>
                    <a:ext uri="{9D8B030D-6E8A-4147-A177-3AD203B41FA5}">
                      <a16:colId xmlns:a16="http://schemas.microsoft.com/office/drawing/2014/main" val="3924857796"/>
                    </a:ext>
                  </a:extLst>
                </a:gridCol>
                <a:gridCol w="748983">
                  <a:extLst>
                    <a:ext uri="{9D8B030D-6E8A-4147-A177-3AD203B41FA5}">
                      <a16:colId xmlns:a16="http://schemas.microsoft.com/office/drawing/2014/main" val="1483662081"/>
                    </a:ext>
                  </a:extLst>
                </a:gridCol>
                <a:gridCol w="748983">
                  <a:extLst>
                    <a:ext uri="{9D8B030D-6E8A-4147-A177-3AD203B41FA5}">
                      <a16:colId xmlns:a16="http://schemas.microsoft.com/office/drawing/2014/main" val="3694015813"/>
                    </a:ext>
                  </a:extLst>
                </a:gridCol>
                <a:gridCol w="761678">
                  <a:extLst>
                    <a:ext uri="{9D8B030D-6E8A-4147-A177-3AD203B41FA5}">
                      <a16:colId xmlns:a16="http://schemas.microsoft.com/office/drawing/2014/main" val="3539968735"/>
                    </a:ext>
                  </a:extLst>
                </a:gridCol>
                <a:gridCol w="736289">
                  <a:extLst>
                    <a:ext uri="{9D8B030D-6E8A-4147-A177-3AD203B41FA5}">
                      <a16:colId xmlns:a16="http://schemas.microsoft.com/office/drawing/2014/main" val="1211333442"/>
                    </a:ext>
                  </a:extLst>
                </a:gridCol>
                <a:gridCol w="761678">
                  <a:extLst>
                    <a:ext uri="{9D8B030D-6E8A-4147-A177-3AD203B41FA5}">
                      <a16:colId xmlns:a16="http://schemas.microsoft.com/office/drawing/2014/main" val="68666154"/>
                    </a:ext>
                  </a:extLst>
                </a:gridCol>
                <a:gridCol w="748983">
                  <a:extLst>
                    <a:ext uri="{9D8B030D-6E8A-4147-A177-3AD203B41FA5}">
                      <a16:colId xmlns:a16="http://schemas.microsoft.com/office/drawing/2014/main" val="3097777658"/>
                    </a:ext>
                  </a:extLst>
                </a:gridCol>
                <a:gridCol w="748983">
                  <a:extLst>
                    <a:ext uri="{9D8B030D-6E8A-4147-A177-3AD203B41FA5}">
                      <a16:colId xmlns:a16="http://schemas.microsoft.com/office/drawing/2014/main" val="142652132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OJOS NEGROS. PLUVIOMETRÍA litros/m2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4069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SEP.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OCT.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NOV.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DIC.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ENE. 2019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FEB. 2019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MAR. 2019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ABR. 2019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038941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22,6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120,6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40,8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14,4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20,4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2,2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18,2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84,0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8207481"/>
                  </a:ext>
                </a:extLst>
              </a:tr>
            </a:tbl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2794C3EA-7D7F-498E-B9DF-30D8F07968E4}"/>
              </a:ext>
            </a:extLst>
          </p:cNvPr>
          <p:cNvSpPr txBox="1"/>
          <p:nvPr/>
        </p:nvSpPr>
        <p:spPr>
          <a:xfrm>
            <a:off x="6027337" y="3171243"/>
            <a:ext cx="1598846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F01A88A3-59B5-4013-A921-C97BEAE8B46D}"/>
              </a:ext>
            </a:extLst>
          </p:cNvPr>
          <p:cNvCxnSpPr>
            <a:cxnSpLocks/>
          </p:cNvCxnSpPr>
          <p:nvPr/>
        </p:nvCxnSpPr>
        <p:spPr>
          <a:xfrm>
            <a:off x="7143665" y="3501758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40F67901-2316-4D9F-A70E-614815ACA174}"/>
              </a:ext>
            </a:extLst>
          </p:cNvPr>
          <p:cNvCxnSpPr>
            <a:cxnSpLocks/>
          </p:cNvCxnSpPr>
          <p:nvPr/>
        </p:nvCxnSpPr>
        <p:spPr>
          <a:xfrm>
            <a:off x="6483307" y="3501758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E6FDC1F-21D8-4189-B086-7F8C5354B7D8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22" name="8 Imagen" descr="cotega_ok.jpg">
              <a:extLst>
                <a:ext uri="{FF2B5EF4-FFF2-40B4-BE49-F238E27FC236}">
                  <a16:creationId xmlns:a16="http://schemas.microsoft.com/office/drawing/2014/main" id="{7DF3FC1A-4EBB-4E34-8ED6-45DAF66461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3" name="9 Imagen" descr="Upra I+D.jpg">
              <a:extLst>
                <a:ext uri="{FF2B5EF4-FFF2-40B4-BE49-F238E27FC236}">
                  <a16:creationId xmlns:a16="http://schemas.microsoft.com/office/drawing/2014/main" id="{F8EE7050-740A-42E4-8878-0029C783D7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42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oveja, hierba, exterior, pastoreo&#10;&#10;Descripción generada automáticamente">
            <a:extLst>
              <a:ext uri="{FF2B5EF4-FFF2-40B4-BE49-F238E27FC236}">
                <a16:creationId xmlns:a16="http://schemas.microsoft.com/office/drawing/2014/main" id="{533633D4-FE97-41CD-A6F0-E5C87C5BE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9" b="3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1071CE8-858D-40A9-8B97-0DB4D1786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74813"/>
              </p:ext>
            </p:extLst>
          </p:nvPr>
        </p:nvGraphicFramePr>
        <p:xfrm>
          <a:off x="654869" y="2528869"/>
          <a:ext cx="10671708" cy="72460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66276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  <a:gridCol w="677569">
                  <a:extLst>
                    <a:ext uri="{9D8B030D-6E8A-4147-A177-3AD203B41FA5}">
                      <a16:colId xmlns:a16="http://schemas.microsoft.com/office/drawing/2014/main" val="2272097884"/>
                    </a:ext>
                  </a:extLst>
                </a:gridCol>
                <a:gridCol w="654982">
                  <a:extLst>
                    <a:ext uri="{9D8B030D-6E8A-4147-A177-3AD203B41FA5}">
                      <a16:colId xmlns:a16="http://schemas.microsoft.com/office/drawing/2014/main" val="1850020428"/>
                    </a:ext>
                  </a:extLst>
                </a:gridCol>
                <a:gridCol w="677569">
                  <a:extLst>
                    <a:ext uri="{9D8B030D-6E8A-4147-A177-3AD203B41FA5}">
                      <a16:colId xmlns:a16="http://schemas.microsoft.com/office/drawing/2014/main" val="2245052478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3661991217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779870078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188055126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2886297824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3586512724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43771675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2482071283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720078443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946115006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63727286"/>
                    </a:ext>
                  </a:extLst>
                </a:gridCol>
              </a:tblGrid>
              <a:tr h="0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HERRERA DE LOS NAVARROS. PLUVIOMETRÍA litros/m2</a:t>
                      </a: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SEPT.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NOV.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DIC.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ENE.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FEB.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MAR.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ABR.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MAY.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JUN.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JUL.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AGO.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SEP.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OCT.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NOV.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DIC.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2,7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1,2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4,2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10,2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21,4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34,8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43,5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107,6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64,8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143,1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16,4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31,0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30,6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84,0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32,4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16,0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3151CB4-10CA-4909-A013-1E93BF1D3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683155"/>
              </p:ext>
            </p:extLst>
          </p:nvPr>
        </p:nvGraphicFramePr>
        <p:xfrm>
          <a:off x="7447385" y="3318392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511,5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4BB4600-C6AE-4843-8816-96289F465D52}"/>
              </a:ext>
            </a:extLst>
          </p:cNvPr>
          <p:cNvSpPr txBox="1"/>
          <p:nvPr/>
        </p:nvSpPr>
        <p:spPr>
          <a:xfrm>
            <a:off x="1293706" y="2130757"/>
            <a:ext cx="781584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A5E60D6-4F73-467A-9B00-C9494354B90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1684498" y="2469311"/>
            <a:ext cx="3644" cy="33302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0627373E-FC83-4022-89D1-AFD94CF83884}"/>
              </a:ext>
            </a:extLst>
          </p:cNvPr>
          <p:cNvSpPr txBox="1"/>
          <p:nvPr/>
        </p:nvSpPr>
        <p:spPr>
          <a:xfrm>
            <a:off x="3845051" y="1992933"/>
            <a:ext cx="2344477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 A DIENTE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9BD38FC8-CB5B-4A0E-871B-98A881D7B864}"/>
              </a:ext>
            </a:extLst>
          </p:cNvPr>
          <p:cNvCxnSpPr>
            <a:cxnSpLocks/>
          </p:cNvCxnSpPr>
          <p:nvPr/>
        </p:nvCxnSpPr>
        <p:spPr>
          <a:xfrm>
            <a:off x="5035018" y="2323047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C8E0A424-0B48-423B-91CB-A6657DE05F34}"/>
              </a:ext>
            </a:extLst>
          </p:cNvPr>
          <p:cNvSpPr/>
          <p:nvPr/>
        </p:nvSpPr>
        <p:spPr>
          <a:xfrm>
            <a:off x="4535785" y="434046"/>
            <a:ext cx="2782433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TRITICALE TRUJILLO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003F7A-8466-4B6E-84E1-F50A4CDB894D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17D018-A34B-4A50-9544-5B7BB5E4D10A}"/>
              </a:ext>
            </a:extLst>
          </p:cNvPr>
          <p:cNvSpPr txBox="1"/>
          <p:nvPr/>
        </p:nvSpPr>
        <p:spPr>
          <a:xfrm>
            <a:off x="9306967" y="1941151"/>
            <a:ext cx="2262741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 A DIENTE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2D1BD09-8891-46E5-ABC4-27D4F3D92FBF}"/>
              </a:ext>
            </a:extLst>
          </p:cNvPr>
          <p:cNvCxnSpPr>
            <a:cxnSpLocks/>
          </p:cNvCxnSpPr>
          <p:nvPr/>
        </p:nvCxnSpPr>
        <p:spPr>
          <a:xfrm>
            <a:off x="10954475" y="2290271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7AECCE27-4091-42DE-AC20-C7BC97C9D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11233"/>
              </p:ext>
            </p:extLst>
          </p:nvPr>
        </p:nvGraphicFramePr>
        <p:xfrm>
          <a:off x="3845051" y="4418304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15,34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23,02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grpSp>
        <p:nvGrpSpPr>
          <p:cNvPr id="16" name="Grupo 15">
            <a:extLst>
              <a:ext uri="{FF2B5EF4-FFF2-40B4-BE49-F238E27FC236}">
                <a16:creationId xmlns:a16="http://schemas.microsoft.com/office/drawing/2014/main" id="{369C2A5E-D908-406E-9850-12DD533FD500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17" name="8 Imagen" descr="cotega_ok.jpg">
              <a:extLst>
                <a:ext uri="{FF2B5EF4-FFF2-40B4-BE49-F238E27FC236}">
                  <a16:creationId xmlns:a16="http://schemas.microsoft.com/office/drawing/2014/main" id="{5B0A5086-A4AA-4795-92DB-AB5FAED116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18" name="9 Imagen" descr="Upra I+D.jpg">
              <a:extLst>
                <a:ext uri="{FF2B5EF4-FFF2-40B4-BE49-F238E27FC236}">
                  <a16:creationId xmlns:a16="http://schemas.microsoft.com/office/drawing/2014/main" id="{A9E19804-1BC2-44BB-B6B0-387708ACD8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95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Planta verde en el pasto&#10;&#10;Descripción generada automáticamente">
            <a:extLst>
              <a:ext uri="{FF2B5EF4-FFF2-40B4-BE49-F238E27FC236}">
                <a16:creationId xmlns:a16="http://schemas.microsoft.com/office/drawing/2014/main" id="{7BB4C75A-BA99-47D3-B109-8FFF2EEB7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A5E60D6-4F73-467A-9B00-C9494354B904}"/>
              </a:ext>
            </a:extLst>
          </p:cNvPr>
          <p:cNvCxnSpPr>
            <a:cxnSpLocks/>
          </p:cNvCxnSpPr>
          <p:nvPr/>
        </p:nvCxnSpPr>
        <p:spPr>
          <a:xfrm>
            <a:off x="1684498" y="2469311"/>
            <a:ext cx="3644" cy="33302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C8E0A424-0B48-423B-91CB-A6657DE05F34}"/>
              </a:ext>
            </a:extLst>
          </p:cNvPr>
          <p:cNvSpPr/>
          <p:nvPr/>
        </p:nvSpPr>
        <p:spPr>
          <a:xfrm>
            <a:off x="4515465" y="319758"/>
            <a:ext cx="2782433" cy="10772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TRITICALE AMARILLO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003F7A-8466-4B6E-84E1-F50A4CDB894D}"/>
              </a:ext>
            </a:extLst>
          </p:cNvPr>
          <p:cNvSpPr txBox="1"/>
          <p:nvPr/>
        </p:nvSpPr>
        <p:spPr>
          <a:xfrm rot="18851118">
            <a:off x="485489" y="612144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REGADIO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2D1BD09-8891-46E5-ABC4-27D4F3D92FBF}"/>
              </a:ext>
            </a:extLst>
          </p:cNvPr>
          <p:cNvCxnSpPr>
            <a:cxnSpLocks/>
          </p:cNvCxnSpPr>
          <p:nvPr/>
        </p:nvCxnSpPr>
        <p:spPr>
          <a:xfrm>
            <a:off x="10954475" y="2290271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69C2A5E-D908-406E-9850-12DD533FD500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17" name="8 Imagen" descr="cotega_ok.jpg">
              <a:extLst>
                <a:ext uri="{FF2B5EF4-FFF2-40B4-BE49-F238E27FC236}">
                  <a16:creationId xmlns:a16="http://schemas.microsoft.com/office/drawing/2014/main" id="{5B0A5086-A4AA-4795-92DB-AB5FAED116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18" name="9 Imagen" descr="Upra I+D.jpg">
              <a:extLst>
                <a:ext uri="{FF2B5EF4-FFF2-40B4-BE49-F238E27FC236}">
                  <a16:creationId xmlns:a16="http://schemas.microsoft.com/office/drawing/2014/main" id="{A9E19804-1BC2-44BB-B6B0-387708ACD8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pic>
        <p:nvPicPr>
          <p:cNvPr id="20" name="Imagen 19" descr="Imagen que contiene pasto, exterior, campo, parado&#10;&#10;Descripción generada automáticamente">
            <a:extLst>
              <a:ext uri="{FF2B5EF4-FFF2-40B4-BE49-F238E27FC236}">
                <a16:creationId xmlns:a16="http://schemas.microsoft.com/office/drawing/2014/main" id="{2FBA050A-6BEC-4F84-9B27-C5AD4CBBF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17" y="3429000"/>
            <a:ext cx="5837235" cy="3283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48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hierba, exterior, cielo, campo&#10;&#10;Descripción generada automáticamente">
            <a:extLst>
              <a:ext uri="{FF2B5EF4-FFF2-40B4-BE49-F238E27FC236}">
                <a16:creationId xmlns:a16="http://schemas.microsoft.com/office/drawing/2014/main" id="{C7F21E6F-E625-4395-8EC4-A64C2FD12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t="16922" r="-37" b="8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1071CE8-858D-40A9-8B97-0DB4D1786FCA}"/>
              </a:ext>
            </a:extLst>
          </p:cNvPr>
          <p:cNvGraphicFramePr>
            <a:graphicFrameLocks noGrp="1"/>
          </p:cNvGraphicFramePr>
          <p:nvPr/>
        </p:nvGraphicFramePr>
        <p:xfrm>
          <a:off x="654869" y="2528869"/>
          <a:ext cx="10671708" cy="72460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666276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  <a:gridCol w="677569">
                  <a:extLst>
                    <a:ext uri="{9D8B030D-6E8A-4147-A177-3AD203B41FA5}">
                      <a16:colId xmlns:a16="http://schemas.microsoft.com/office/drawing/2014/main" val="2272097884"/>
                    </a:ext>
                  </a:extLst>
                </a:gridCol>
                <a:gridCol w="654982">
                  <a:extLst>
                    <a:ext uri="{9D8B030D-6E8A-4147-A177-3AD203B41FA5}">
                      <a16:colId xmlns:a16="http://schemas.microsoft.com/office/drawing/2014/main" val="1850020428"/>
                    </a:ext>
                  </a:extLst>
                </a:gridCol>
                <a:gridCol w="677569">
                  <a:extLst>
                    <a:ext uri="{9D8B030D-6E8A-4147-A177-3AD203B41FA5}">
                      <a16:colId xmlns:a16="http://schemas.microsoft.com/office/drawing/2014/main" val="2245052478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3661991217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779870078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188055126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2886297824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3586512724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43771675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2482071283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720078443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946115006"/>
                    </a:ext>
                  </a:extLst>
                </a:gridCol>
                <a:gridCol w="666276">
                  <a:extLst>
                    <a:ext uri="{9D8B030D-6E8A-4147-A177-3AD203B41FA5}">
                      <a16:colId xmlns:a16="http://schemas.microsoft.com/office/drawing/2014/main" val="163727286"/>
                    </a:ext>
                  </a:extLst>
                </a:gridCol>
              </a:tblGrid>
              <a:tr h="0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HERRERA DE LOS NAVARROS. PLUVIOMETRÍA litros/m2</a:t>
                      </a: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SEPT.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OCT.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NOV.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DIC. 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ENE.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FEB.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MAR.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ABR.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MAY.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JUN.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JUL.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AGO.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SEP.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OCT. 2018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NOV.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>
                          <a:effectLst/>
                          <a:latin typeface="+mn-lt"/>
                        </a:rPr>
                        <a:t>DIC. 2018</a:t>
                      </a: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2,7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1,2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4,2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10,2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21,4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34,8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43,5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107,6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64,8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143,1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16,4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31,0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30,6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84,0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32,4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16,0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3151CB4-10CA-4909-A013-1E93BF1D3AB6}"/>
              </a:ext>
            </a:extLst>
          </p:cNvPr>
          <p:cNvGraphicFramePr>
            <a:graphicFrameLocks noGrp="1"/>
          </p:cNvGraphicFramePr>
          <p:nvPr/>
        </p:nvGraphicFramePr>
        <p:xfrm>
          <a:off x="7447385" y="3318392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511,5</a:t>
                      </a:r>
                      <a:endParaRPr lang="es-E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4BB4600-C6AE-4843-8816-96289F465D52}"/>
              </a:ext>
            </a:extLst>
          </p:cNvPr>
          <p:cNvSpPr txBox="1"/>
          <p:nvPr/>
        </p:nvSpPr>
        <p:spPr>
          <a:xfrm>
            <a:off x="4530247" y="2039043"/>
            <a:ext cx="976781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A5E60D6-4F73-467A-9B00-C9494354B904}"/>
              </a:ext>
            </a:extLst>
          </p:cNvPr>
          <p:cNvCxnSpPr>
            <a:cxnSpLocks/>
          </p:cNvCxnSpPr>
          <p:nvPr/>
        </p:nvCxnSpPr>
        <p:spPr>
          <a:xfrm>
            <a:off x="5018638" y="2377597"/>
            <a:ext cx="0" cy="487895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9BD38FC8-CB5B-4A0E-871B-98A881D7B864}"/>
              </a:ext>
            </a:extLst>
          </p:cNvPr>
          <p:cNvCxnSpPr>
            <a:cxnSpLocks/>
          </p:cNvCxnSpPr>
          <p:nvPr/>
        </p:nvCxnSpPr>
        <p:spPr>
          <a:xfrm>
            <a:off x="7629117" y="2363989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C8E0A424-0B48-423B-91CB-A6657DE05F34}"/>
              </a:ext>
            </a:extLst>
          </p:cNvPr>
          <p:cNvSpPr/>
          <p:nvPr/>
        </p:nvSpPr>
        <p:spPr>
          <a:xfrm>
            <a:off x="5207316" y="525044"/>
            <a:ext cx="1768444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VEZA-AVENA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003F7A-8466-4B6E-84E1-F50A4CDB894D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SECANO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7AECCE27-4091-42DE-AC20-C7BC97C9D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567677"/>
              </p:ext>
            </p:extLst>
          </p:nvPr>
        </p:nvGraphicFramePr>
        <p:xfrm>
          <a:off x="3772624" y="4287195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12,61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0,1136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18,91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85101A0-4DB9-4690-868A-9E766FCA59E6}"/>
              </a:ext>
            </a:extLst>
          </p:cNvPr>
          <p:cNvCxnSpPr>
            <a:cxnSpLocks/>
          </p:cNvCxnSpPr>
          <p:nvPr/>
        </p:nvCxnSpPr>
        <p:spPr>
          <a:xfrm>
            <a:off x="6975760" y="2353429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61D4D43-B24C-47ED-95C2-505392C5C3EC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18" name="8 Imagen" descr="cotega_ok.jpg">
              <a:extLst>
                <a:ext uri="{FF2B5EF4-FFF2-40B4-BE49-F238E27FC236}">
                  <a16:creationId xmlns:a16="http://schemas.microsoft.com/office/drawing/2014/main" id="{A133023E-C1CB-4168-A117-6C93361F10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19" name="9 Imagen" descr="Upra I+D.jpg">
              <a:extLst>
                <a:ext uri="{FF2B5EF4-FFF2-40B4-BE49-F238E27FC236}">
                  <a16:creationId xmlns:a16="http://schemas.microsoft.com/office/drawing/2014/main" id="{A6603B7C-9A28-4084-BE9C-AB435AD1A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627373E-FC83-4022-89D1-AFD94CF83884}"/>
              </a:ext>
            </a:extLst>
          </p:cNvPr>
          <p:cNvSpPr txBox="1"/>
          <p:nvPr/>
        </p:nvSpPr>
        <p:spPr>
          <a:xfrm>
            <a:off x="6079530" y="2039043"/>
            <a:ext cx="2429999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 A DIENTE</a:t>
            </a:r>
          </a:p>
        </p:txBody>
      </p:sp>
    </p:spTree>
    <p:extLst>
      <p:ext uri="{BB962C8B-B14F-4D97-AF65-F5344CB8AC3E}">
        <p14:creationId xmlns:p14="http://schemas.microsoft.com/office/powerpoint/2010/main" val="35889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>
            <a:extLst>
              <a:ext uri="{FF2B5EF4-FFF2-40B4-BE49-F238E27FC236}">
                <a16:creationId xmlns:a16="http://schemas.microsoft.com/office/drawing/2014/main" id="{CBB4FE4B-D3FB-41CD-BFEF-9DF71D9F353B}"/>
              </a:ext>
            </a:extLst>
          </p:cNvPr>
          <p:cNvSpPr txBox="1"/>
          <p:nvPr/>
        </p:nvSpPr>
        <p:spPr>
          <a:xfrm>
            <a:off x="1940768" y="1290639"/>
            <a:ext cx="77153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0" dirty="0">
                <a:solidFill>
                  <a:schemeClr val="bg2"/>
                </a:solidFill>
              </a:rPr>
              <a:t>¡GRACIAS POR</a:t>
            </a:r>
          </a:p>
          <a:p>
            <a:pPr algn="ctr"/>
            <a:r>
              <a:rPr lang="es-ES" sz="12000" dirty="0">
                <a:solidFill>
                  <a:schemeClr val="bg2"/>
                </a:solidFill>
              </a:rPr>
              <a:t>SU ATENCIÓN!</a:t>
            </a:r>
          </a:p>
        </p:txBody>
      </p:sp>
      <p:pic>
        <p:nvPicPr>
          <p:cNvPr id="4" name="Imagen 3" descr="25/04/2019Jornada de Formación Ojos Negros  ( TE)&#10;&#10;">
            <a:extLst>
              <a:ext uri="{FF2B5EF4-FFF2-40B4-BE49-F238E27FC236}">
                <a16:creationId xmlns:a16="http://schemas.microsoft.com/office/drawing/2014/main" id="{2F43A48D-5EF6-4FB9-8C9E-D8FD90D8E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8" y="684706"/>
            <a:ext cx="5323044" cy="2994212"/>
          </a:xfrm>
          <a:prstGeom prst="rect">
            <a:avLst/>
          </a:prstGeom>
        </p:spPr>
      </p:pic>
      <p:pic>
        <p:nvPicPr>
          <p:cNvPr id="6" name="Imagen 5" descr="Un grupo de personas en medio de campo&#10;&#10;Descripción generada automáticamente">
            <a:extLst>
              <a:ext uri="{FF2B5EF4-FFF2-40B4-BE49-F238E27FC236}">
                <a16:creationId xmlns:a16="http://schemas.microsoft.com/office/drawing/2014/main" id="{F82E62B9-D997-46E1-ACB3-4944EE479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23" y="197224"/>
            <a:ext cx="2385172" cy="4240306"/>
          </a:xfrm>
          <a:prstGeom prst="rect">
            <a:avLst/>
          </a:prstGeom>
        </p:spPr>
      </p:pic>
      <p:pic>
        <p:nvPicPr>
          <p:cNvPr id="8" name="Imagen 7" descr="Grupo de personas de pie sobre pasto&#10;&#10;Descripción generada automáticamente">
            <a:extLst>
              <a:ext uri="{FF2B5EF4-FFF2-40B4-BE49-F238E27FC236}">
                <a16:creationId xmlns:a16="http://schemas.microsoft.com/office/drawing/2014/main" id="{E70A6864-66FC-4A87-ACBF-3B5C5298D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0" y="3863787"/>
            <a:ext cx="5145741" cy="2894479"/>
          </a:xfrm>
          <a:prstGeom prst="rect">
            <a:avLst/>
          </a:prstGeom>
        </p:spPr>
      </p:pic>
      <p:pic>
        <p:nvPicPr>
          <p:cNvPr id="10" name="Imagen 9" descr="Un grupo de personas en medio de campo&#10;&#10;Descripción generada automáticamente">
            <a:extLst>
              <a:ext uri="{FF2B5EF4-FFF2-40B4-BE49-F238E27FC236}">
                <a16:creationId xmlns:a16="http://schemas.microsoft.com/office/drawing/2014/main" id="{952D3D59-F27B-4113-B194-ADBADAD31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61" y="3906396"/>
            <a:ext cx="4159624" cy="233978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3899A90-95BD-47F6-8A55-FD24A49A6461}"/>
              </a:ext>
            </a:extLst>
          </p:cNvPr>
          <p:cNvSpPr txBox="1"/>
          <p:nvPr/>
        </p:nvSpPr>
        <p:spPr>
          <a:xfrm>
            <a:off x="6217481" y="197224"/>
            <a:ext cx="15854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Jornada de Formación  con ganaderos. </a:t>
            </a:r>
          </a:p>
          <a:p>
            <a:pPr algn="ctr"/>
            <a:r>
              <a:rPr lang="es-ES" sz="2400" dirty="0"/>
              <a:t>Ojos Negros       (TE) 25/04/2019</a:t>
            </a:r>
          </a:p>
        </p:txBody>
      </p:sp>
    </p:spTree>
    <p:extLst>
      <p:ext uri="{BB962C8B-B14F-4D97-AF65-F5344CB8AC3E}">
        <p14:creationId xmlns:p14="http://schemas.microsoft.com/office/powerpoint/2010/main" val="1448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interior, cocina, tabla, pequeño&#10;&#10;Descripción generada automáticamente">
            <a:extLst>
              <a:ext uri="{FF2B5EF4-FFF2-40B4-BE49-F238E27FC236}">
                <a16:creationId xmlns:a16="http://schemas.microsoft.com/office/drawing/2014/main" id="{96E2F134-2955-46E4-82B7-3567CDBAE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125998"/>
            <a:ext cx="6900380" cy="4606003"/>
          </a:xfrm>
          <a:prstGeom prst="rect">
            <a:avLst/>
          </a:prstGeom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391972-C238-4866-9AAB-0F0A73B4314C}"/>
              </a:ext>
            </a:extLst>
          </p:cNvPr>
          <p:cNvSpPr txBox="1"/>
          <p:nvPr/>
        </p:nvSpPr>
        <p:spPr>
          <a:xfrm>
            <a:off x="8569666" y="1314922"/>
            <a:ext cx="3176246" cy="30001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XXII Jornada sobre la ganadería ovina del siglo XXI el 20/09/2019. FEMOGA </a:t>
            </a:r>
          </a:p>
        </p:txBody>
      </p:sp>
    </p:spTree>
    <p:extLst>
      <p:ext uri="{BB962C8B-B14F-4D97-AF65-F5344CB8AC3E}">
        <p14:creationId xmlns:p14="http://schemas.microsoft.com/office/powerpoint/2010/main" val="2672193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CuadroTexto">
            <a:extLst>
              <a:ext uri="{FF2B5EF4-FFF2-40B4-BE49-F238E27FC236}">
                <a16:creationId xmlns:a16="http://schemas.microsoft.com/office/drawing/2014/main" id="{25D78503-32F9-4C40-934B-9B25329B17F6}"/>
              </a:ext>
            </a:extLst>
          </p:cNvPr>
          <p:cNvSpPr txBox="1"/>
          <p:nvPr/>
        </p:nvSpPr>
        <p:spPr>
          <a:xfrm>
            <a:off x="1622322" y="1589758"/>
            <a:ext cx="9507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accent2">
                    <a:lumMod val="50000"/>
                  </a:schemeClr>
                </a:solidFill>
              </a:rPr>
              <a:t>INDISPENSABLE INVESTIGAR LA PRODUCTIVIDAD FORRAJERA DE LAS VARIEDADES QUE PODAMOS CULTIVAR Y LA FORMA DE APROVECHAMIENTO.</a:t>
            </a:r>
          </a:p>
        </p:txBody>
      </p:sp>
      <p:pic>
        <p:nvPicPr>
          <p:cNvPr id="3" name="Picture 4" descr="Resultado de imagen de EMOTICONO PENSANDO">
            <a:extLst>
              <a:ext uri="{FF2B5EF4-FFF2-40B4-BE49-F238E27FC236}">
                <a16:creationId xmlns:a16="http://schemas.microsoft.com/office/drawing/2014/main" id="{1CC127E2-9438-41A4-AA74-77DF930A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2428" y="3008381"/>
            <a:ext cx="2555776" cy="255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7 CuadroTexto">
            <a:extLst>
              <a:ext uri="{FF2B5EF4-FFF2-40B4-BE49-F238E27FC236}">
                <a16:creationId xmlns:a16="http://schemas.microsoft.com/office/drawing/2014/main" id="{2B03397F-057A-484A-AA60-3B9AB22B88DE}"/>
              </a:ext>
            </a:extLst>
          </p:cNvPr>
          <p:cNvSpPr txBox="1"/>
          <p:nvPr/>
        </p:nvSpPr>
        <p:spPr>
          <a:xfrm>
            <a:off x="4962824" y="3780183"/>
            <a:ext cx="1714512" cy="1569660"/>
          </a:xfrm>
          <a:prstGeom prst="rect">
            <a:avLst/>
          </a:prstGeom>
          <a:gradFill flip="none" rotWithShape="1">
            <a:gsLst>
              <a:gs pos="0">
                <a:srgbClr val="F6BB00">
                  <a:shade val="30000"/>
                  <a:satMod val="115000"/>
                </a:srgbClr>
              </a:gs>
              <a:gs pos="50000">
                <a:srgbClr val="F6BB00">
                  <a:shade val="67500"/>
                  <a:satMod val="115000"/>
                </a:srgbClr>
              </a:gs>
              <a:gs pos="100000">
                <a:srgbClr val="F6BB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s-ES" sz="2400" dirty="0"/>
              <a:t>TRITICALES</a:t>
            </a:r>
          </a:p>
          <a:p>
            <a:r>
              <a:rPr lang="es-ES" sz="2400" dirty="0"/>
              <a:t>CENTENOS</a:t>
            </a:r>
          </a:p>
          <a:p>
            <a:r>
              <a:rPr lang="es-ES" sz="2400" dirty="0"/>
              <a:t>ALFALFAS</a:t>
            </a:r>
          </a:p>
          <a:p>
            <a:r>
              <a:rPr lang="es-ES" sz="2400" dirty="0"/>
              <a:t>RAY GRASS . . . .</a:t>
            </a:r>
            <a:r>
              <a:rPr lang="es-ES" dirty="0"/>
              <a:t> </a:t>
            </a:r>
          </a:p>
        </p:txBody>
      </p:sp>
      <p:pic>
        <p:nvPicPr>
          <p:cNvPr id="5" name="Picture 6" descr="Resultado de imagen de DIBUJO HIERBA">
            <a:extLst>
              <a:ext uri="{FF2B5EF4-FFF2-40B4-BE49-F238E27FC236}">
                <a16:creationId xmlns:a16="http://schemas.microsoft.com/office/drawing/2014/main" id="{B9553933-0730-42C5-BEB4-7685BBF3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7403" y="3778208"/>
            <a:ext cx="2895601" cy="144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8 CuadroTexto">
            <a:extLst>
              <a:ext uri="{FF2B5EF4-FFF2-40B4-BE49-F238E27FC236}">
                <a16:creationId xmlns:a16="http://schemas.microsoft.com/office/drawing/2014/main" id="{D2AA7613-C195-4B83-A98A-EF5D3C14B1F2}"/>
              </a:ext>
            </a:extLst>
          </p:cNvPr>
          <p:cNvSpPr txBox="1"/>
          <p:nvPr/>
        </p:nvSpPr>
        <p:spPr>
          <a:xfrm>
            <a:off x="5167307" y="704891"/>
            <a:ext cx="2000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OBJETIVO:</a:t>
            </a:r>
          </a:p>
        </p:txBody>
      </p:sp>
    </p:spTree>
    <p:extLst>
      <p:ext uri="{BB962C8B-B14F-4D97-AF65-F5344CB8AC3E}">
        <p14:creationId xmlns:p14="http://schemas.microsoft.com/office/powerpoint/2010/main" val="35539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391972-C238-4866-9AAB-0F0A73B4314C}"/>
              </a:ext>
            </a:extLst>
          </p:cNvPr>
          <p:cNvSpPr txBox="1"/>
          <p:nvPr/>
        </p:nvSpPr>
        <p:spPr>
          <a:xfrm>
            <a:off x="8154186" y="634028"/>
            <a:ext cx="3355942" cy="3732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Jornada de formación de ganaderos de alto rendimiento</a:t>
            </a:r>
            <a:r>
              <a:rPr lang="en-US" sz="38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organizada por Upra el día 28/10/2019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Imagen 5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CDD69DE5-C021-4A2F-BA69-2207D2E8E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23" y="1639831"/>
            <a:ext cx="5659222" cy="37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02FD695B-18BE-4164-A4D0-EEA6760C33DD}"/>
              </a:ext>
            </a:extLst>
          </p:cNvPr>
          <p:cNvSpPr/>
          <p:nvPr/>
        </p:nvSpPr>
        <p:spPr>
          <a:xfrm>
            <a:off x="2177140" y="1877961"/>
            <a:ext cx="7525084" cy="374609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5 CuadroTexto">
            <a:extLst>
              <a:ext uri="{FF2B5EF4-FFF2-40B4-BE49-F238E27FC236}">
                <a16:creationId xmlns:a16="http://schemas.microsoft.com/office/drawing/2014/main" id="{DC9B98EF-00EE-4EF4-9CDD-A0A6270E5BA4}"/>
              </a:ext>
            </a:extLst>
          </p:cNvPr>
          <p:cNvSpPr txBox="1"/>
          <p:nvPr/>
        </p:nvSpPr>
        <p:spPr>
          <a:xfrm>
            <a:off x="4903831" y="2339083"/>
            <a:ext cx="20717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800" dirty="0">
                <a:cs typeface="Aharoni" pitchFamily="2" charset="-79"/>
              </a:rPr>
              <a:t>ESTUDIO EN:</a:t>
            </a:r>
          </a:p>
        </p:txBody>
      </p:sp>
      <p:sp>
        <p:nvSpPr>
          <p:cNvPr id="9" name="4 CuadroTexto">
            <a:extLst>
              <a:ext uri="{FF2B5EF4-FFF2-40B4-BE49-F238E27FC236}">
                <a16:creationId xmlns:a16="http://schemas.microsoft.com/office/drawing/2014/main" id="{E235F16D-AF0E-46F7-8978-EE6B77037B93}"/>
              </a:ext>
            </a:extLst>
          </p:cNvPr>
          <p:cNvSpPr txBox="1"/>
          <p:nvPr/>
        </p:nvSpPr>
        <p:spPr>
          <a:xfrm>
            <a:off x="2238348" y="741469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MATERIAL Y MÉTODOS:</a:t>
            </a:r>
          </a:p>
        </p:txBody>
      </p:sp>
      <p:sp>
        <p:nvSpPr>
          <p:cNvPr id="10" name="6 CuadroTexto">
            <a:extLst>
              <a:ext uri="{FF2B5EF4-FFF2-40B4-BE49-F238E27FC236}">
                <a16:creationId xmlns:a16="http://schemas.microsoft.com/office/drawing/2014/main" id="{F615899A-9CF3-4A40-B04F-B1CBBD94FD65}"/>
              </a:ext>
            </a:extLst>
          </p:cNvPr>
          <p:cNvSpPr txBox="1"/>
          <p:nvPr/>
        </p:nvSpPr>
        <p:spPr>
          <a:xfrm>
            <a:off x="3475071" y="3230505"/>
            <a:ext cx="52864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800" dirty="0">
                <a:cs typeface="Aharoni" pitchFamily="2" charset="-79"/>
                <a:sym typeface="Wingdings"/>
              </a:rPr>
              <a:t> 8 GANADERÍAS EN SECANO</a:t>
            </a:r>
            <a:endParaRPr lang="es-ES" sz="3800" dirty="0">
              <a:cs typeface="Aharoni" pitchFamily="2" charset="-79"/>
            </a:endParaRPr>
          </a:p>
        </p:txBody>
      </p:sp>
      <p:sp>
        <p:nvSpPr>
          <p:cNvPr id="11" name="7 CuadroTexto">
            <a:extLst>
              <a:ext uri="{FF2B5EF4-FFF2-40B4-BE49-F238E27FC236}">
                <a16:creationId xmlns:a16="http://schemas.microsoft.com/office/drawing/2014/main" id="{A7612909-13DF-4821-9C3A-F167CFF61835}"/>
              </a:ext>
            </a:extLst>
          </p:cNvPr>
          <p:cNvSpPr txBox="1"/>
          <p:nvPr/>
        </p:nvSpPr>
        <p:spPr>
          <a:xfrm>
            <a:off x="3475071" y="4053595"/>
            <a:ext cx="52864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800" dirty="0">
                <a:cs typeface="Aharoni" pitchFamily="2" charset="-79"/>
                <a:sym typeface="Wingdings"/>
              </a:rPr>
              <a:t> 6 GANADERÍAS EN REGADÍO</a:t>
            </a:r>
            <a:endParaRPr lang="es-ES" sz="3800" dirty="0"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30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1FAEC34-9894-4809-BA4E-CFB051C85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983" t="2864" r="2812" b="5481"/>
          <a:stretch>
            <a:fillRect/>
          </a:stretch>
        </p:blipFill>
        <p:spPr bwMode="auto">
          <a:xfrm>
            <a:off x="2427624" y="2010129"/>
            <a:ext cx="7336752" cy="401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5 CuadroTexto">
            <a:extLst>
              <a:ext uri="{FF2B5EF4-FFF2-40B4-BE49-F238E27FC236}">
                <a16:creationId xmlns:a16="http://schemas.microsoft.com/office/drawing/2014/main" id="{EC42CA5D-F7D9-4C6E-A05E-39E4419D703E}"/>
              </a:ext>
            </a:extLst>
          </p:cNvPr>
          <p:cNvSpPr txBox="1"/>
          <p:nvPr/>
        </p:nvSpPr>
        <p:spPr>
          <a:xfrm>
            <a:off x="3729476" y="1307547"/>
            <a:ext cx="63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FICHA DE IMPLANTACIÓN DEL CULTIVO</a:t>
            </a:r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F8073CE5-4DA0-45AD-9599-8C12DC97D2C3}"/>
              </a:ext>
            </a:extLst>
          </p:cNvPr>
          <p:cNvSpPr txBox="1"/>
          <p:nvPr/>
        </p:nvSpPr>
        <p:spPr>
          <a:xfrm>
            <a:off x="2238348" y="612698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MATERIAL Y MÉTODOS:</a:t>
            </a:r>
          </a:p>
        </p:txBody>
      </p:sp>
    </p:spTree>
    <p:extLst>
      <p:ext uri="{BB962C8B-B14F-4D97-AF65-F5344CB8AC3E}">
        <p14:creationId xmlns:p14="http://schemas.microsoft.com/office/powerpoint/2010/main" val="373662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>
            <a:extLst>
              <a:ext uri="{FF2B5EF4-FFF2-40B4-BE49-F238E27FC236}">
                <a16:creationId xmlns:a16="http://schemas.microsoft.com/office/drawing/2014/main" id="{D027687B-D8B8-410B-8F3E-99CDD75F1CDC}"/>
              </a:ext>
            </a:extLst>
          </p:cNvPr>
          <p:cNvSpPr txBox="1"/>
          <p:nvPr/>
        </p:nvSpPr>
        <p:spPr>
          <a:xfrm>
            <a:off x="1264632" y="1711104"/>
            <a:ext cx="278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s-ES" dirty="0"/>
              <a:t>HOJA DE PASTOREO</a:t>
            </a:r>
          </a:p>
        </p:txBody>
      </p:sp>
      <p:sp>
        <p:nvSpPr>
          <p:cNvPr id="3" name="4 CuadroTexto">
            <a:extLst>
              <a:ext uri="{FF2B5EF4-FFF2-40B4-BE49-F238E27FC236}">
                <a16:creationId xmlns:a16="http://schemas.microsoft.com/office/drawing/2014/main" id="{D0EC9F15-8B41-424B-A305-1E761D84E8A1}"/>
              </a:ext>
            </a:extLst>
          </p:cNvPr>
          <p:cNvSpPr txBox="1"/>
          <p:nvPr/>
        </p:nvSpPr>
        <p:spPr>
          <a:xfrm>
            <a:off x="2238348" y="612698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MATERIAL Y MÉTODOS: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885AE5-1F5D-4E2E-B665-79F5F105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5742" t="19753" r="36494" b="9877"/>
          <a:stretch>
            <a:fillRect/>
          </a:stretch>
        </p:blipFill>
        <p:spPr bwMode="auto">
          <a:xfrm>
            <a:off x="4288747" y="1320584"/>
            <a:ext cx="3614505" cy="515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0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hierba, cielo, exterior, campo&#10;&#10;Descripción generada automáticamente">
            <a:extLst>
              <a:ext uri="{FF2B5EF4-FFF2-40B4-BE49-F238E27FC236}">
                <a16:creationId xmlns:a16="http://schemas.microsoft.com/office/drawing/2014/main" id="{AC27A3F8-4418-4CD5-AE78-DA27F73CF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6556" r="-669" b="18956"/>
          <a:stretch/>
        </p:blipFill>
        <p:spPr>
          <a:xfrm>
            <a:off x="0" y="0"/>
            <a:ext cx="12285552" cy="686336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6FC9551-7BBC-440D-98FE-414636EC3CFE}"/>
              </a:ext>
            </a:extLst>
          </p:cNvPr>
          <p:cNvSpPr/>
          <p:nvPr/>
        </p:nvSpPr>
        <p:spPr>
          <a:xfrm>
            <a:off x="2110189" y="149629"/>
            <a:ext cx="8168030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DOBLE COSECHA. RAYGRASS WESTERWOLD – MAÍZ COSECHERO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C624A240-960E-4086-98FB-B2D2D2ED4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051268"/>
              </p:ext>
            </p:extLst>
          </p:nvPr>
        </p:nvGraphicFramePr>
        <p:xfrm>
          <a:off x="3816031" y="3638338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11,38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17,08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5F502993-3C3C-4722-84F5-34E776C51015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dirty="0"/>
              <a:t>REGADÍO</a:t>
            </a:r>
          </a:p>
        </p:txBody>
      </p:sp>
      <p:graphicFrame>
        <p:nvGraphicFramePr>
          <p:cNvPr id="102" name="Tabla 101">
            <a:extLst>
              <a:ext uri="{FF2B5EF4-FFF2-40B4-BE49-F238E27FC236}">
                <a16:creationId xmlns:a16="http://schemas.microsoft.com/office/drawing/2014/main" id="{CCF92810-2227-43F8-89FE-CB31A4787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281483"/>
              </p:ext>
            </p:extLst>
          </p:nvPr>
        </p:nvGraphicFramePr>
        <p:xfrm>
          <a:off x="389291" y="2264785"/>
          <a:ext cx="11212777" cy="78415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00057">
                  <a:extLst>
                    <a:ext uri="{9D8B030D-6E8A-4147-A177-3AD203B41FA5}">
                      <a16:colId xmlns:a16="http://schemas.microsoft.com/office/drawing/2014/main" val="1221246382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394202913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1379116386"/>
                    </a:ext>
                  </a:extLst>
                </a:gridCol>
                <a:gridCol w="711922">
                  <a:extLst>
                    <a:ext uri="{9D8B030D-6E8A-4147-A177-3AD203B41FA5}">
                      <a16:colId xmlns:a16="http://schemas.microsoft.com/office/drawing/2014/main" val="1346240073"/>
                    </a:ext>
                  </a:extLst>
                </a:gridCol>
                <a:gridCol w="688192">
                  <a:extLst>
                    <a:ext uri="{9D8B030D-6E8A-4147-A177-3AD203B41FA5}">
                      <a16:colId xmlns:a16="http://schemas.microsoft.com/office/drawing/2014/main" val="4052231859"/>
                    </a:ext>
                  </a:extLst>
                </a:gridCol>
                <a:gridCol w="711922">
                  <a:extLst>
                    <a:ext uri="{9D8B030D-6E8A-4147-A177-3AD203B41FA5}">
                      <a16:colId xmlns:a16="http://schemas.microsoft.com/office/drawing/2014/main" val="37922212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43851215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302163582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924175135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94444325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628396364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1003305541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88019059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685995340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427568803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773466505"/>
                    </a:ext>
                  </a:extLst>
                </a:gridCol>
              </a:tblGrid>
              <a:tr h="147691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ROBRES. PLUVIOMETRÍA litros/m2</a:t>
                      </a: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extLst>
                  <a:ext uri="{0D108BD9-81ED-4DB2-BD59-A6C34878D82A}">
                    <a16:rowId xmlns:a16="http://schemas.microsoft.com/office/drawing/2014/main" val="455349242"/>
                  </a:ext>
                </a:extLst>
              </a:tr>
              <a:tr h="1476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SEPT.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OCT.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NOV.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DIC.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ENE.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FEB.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MAR.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ABR.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MAY.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JUN.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JUL.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AGO.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SEP.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OCT.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NOV.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DIC.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2748713591"/>
                  </a:ext>
                </a:extLst>
              </a:tr>
              <a:tr h="1181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14,4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43,8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7,8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12,4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35,4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42,0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34,0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99,6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121,4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26,0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26,2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36,2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14,2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80,4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35,2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17,2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3582225897"/>
                  </a:ext>
                </a:extLst>
              </a:tr>
            </a:tbl>
          </a:graphicData>
        </a:graphic>
      </p:graphicFrame>
      <p:graphicFrame>
        <p:nvGraphicFramePr>
          <p:cNvPr id="103" name="Tabla 102">
            <a:extLst>
              <a:ext uri="{FF2B5EF4-FFF2-40B4-BE49-F238E27FC236}">
                <a16:creationId xmlns:a16="http://schemas.microsoft.com/office/drawing/2014/main" id="{5803163F-9A71-4D1B-AA3F-B3DD53FC8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147821"/>
              </p:ext>
            </p:extLst>
          </p:nvPr>
        </p:nvGraphicFramePr>
        <p:xfrm>
          <a:off x="7476058" y="3067769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</a:t>
                      </a:r>
                      <a:r>
                        <a:rPr lang="es-E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499 </a:t>
                      </a: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105" name="CuadroTexto 104">
            <a:extLst>
              <a:ext uri="{FF2B5EF4-FFF2-40B4-BE49-F238E27FC236}">
                <a16:creationId xmlns:a16="http://schemas.microsoft.com/office/drawing/2014/main" id="{CEB3E2FE-4E3B-4C8C-B52C-FDF6688EFC52}"/>
              </a:ext>
            </a:extLst>
          </p:cNvPr>
          <p:cNvSpPr txBox="1"/>
          <p:nvPr/>
        </p:nvSpPr>
        <p:spPr>
          <a:xfrm>
            <a:off x="6569260" y="1555146"/>
            <a:ext cx="942338" cy="58477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 MAÍZ</a:t>
            </a: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0C045A41-F56E-4B09-B0E2-9A9373292D01}"/>
              </a:ext>
            </a:extLst>
          </p:cNvPr>
          <p:cNvSpPr txBox="1"/>
          <p:nvPr/>
        </p:nvSpPr>
        <p:spPr>
          <a:xfrm>
            <a:off x="837103" y="1850698"/>
            <a:ext cx="1443202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 RAYGRASS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3815169-512B-436A-A1B2-4B599243290E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21" name="8 Imagen" descr="cotega_ok.jpg">
              <a:extLst>
                <a:ext uri="{FF2B5EF4-FFF2-40B4-BE49-F238E27FC236}">
                  <a16:creationId xmlns:a16="http://schemas.microsoft.com/office/drawing/2014/main" id="{54F2B6A0-42BA-433D-AF39-49F8ED3563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2" name="9 Imagen" descr="Upra I+D.jpg">
              <a:extLst>
                <a:ext uri="{FF2B5EF4-FFF2-40B4-BE49-F238E27FC236}">
                  <a16:creationId xmlns:a16="http://schemas.microsoft.com/office/drawing/2014/main" id="{B4FD3D62-1308-407F-9119-3CF41171F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737A5EC-E234-4F81-973E-7BAA9972F14A}"/>
              </a:ext>
            </a:extLst>
          </p:cNvPr>
          <p:cNvCxnSpPr>
            <a:stCxn id="107" idx="2"/>
          </p:cNvCxnSpPr>
          <p:nvPr/>
        </p:nvCxnSpPr>
        <p:spPr>
          <a:xfrm>
            <a:off x="1558704" y="2189252"/>
            <a:ext cx="0" cy="38866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D2967696-1989-4E58-A87E-A6206DAC037A}"/>
              </a:ext>
            </a:extLst>
          </p:cNvPr>
          <p:cNvCxnSpPr>
            <a:cxnSpLocks/>
          </p:cNvCxnSpPr>
          <p:nvPr/>
        </p:nvCxnSpPr>
        <p:spPr>
          <a:xfrm>
            <a:off x="3552396" y="2102357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4605F8CD-4DBF-47A7-8A2F-C95A503739D8}"/>
              </a:ext>
            </a:extLst>
          </p:cNvPr>
          <p:cNvCxnSpPr>
            <a:cxnSpLocks/>
          </p:cNvCxnSpPr>
          <p:nvPr/>
        </p:nvCxnSpPr>
        <p:spPr>
          <a:xfrm>
            <a:off x="6342970" y="2115874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5230231E-FD8B-4E83-8F2E-5C4FF27BB178}"/>
              </a:ext>
            </a:extLst>
          </p:cNvPr>
          <p:cNvCxnSpPr>
            <a:cxnSpLocks/>
          </p:cNvCxnSpPr>
          <p:nvPr/>
        </p:nvCxnSpPr>
        <p:spPr>
          <a:xfrm>
            <a:off x="4224996" y="2102357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535FF022-2E66-49EE-969E-2C8A761989CB}"/>
              </a:ext>
            </a:extLst>
          </p:cNvPr>
          <p:cNvCxnSpPr>
            <a:cxnSpLocks/>
          </p:cNvCxnSpPr>
          <p:nvPr/>
        </p:nvCxnSpPr>
        <p:spPr>
          <a:xfrm>
            <a:off x="4938703" y="2100851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97DB675B-BEC2-461A-9BFE-541E4DBF0DD4}"/>
              </a:ext>
            </a:extLst>
          </p:cNvPr>
          <p:cNvCxnSpPr>
            <a:cxnSpLocks/>
            <a:stCxn id="105" idx="2"/>
          </p:cNvCxnSpPr>
          <p:nvPr/>
        </p:nvCxnSpPr>
        <p:spPr>
          <a:xfrm>
            <a:off x="7040429" y="2139921"/>
            <a:ext cx="0" cy="4832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A0D4BC81-1FD5-46F6-B54E-A173C7161622}"/>
              </a:ext>
            </a:extLst>
          </p:cNvPr>
          <p:cNvCxnSpPr/>
          <p:nvPr/>
        </p:nvCxnSpPr>
        <p:spPr>
          <a:xfrm>
            <a:off x="8419723" y="2139921"/>
            <a:ext cx="0" cy="4832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15F7C2C1-5914-48F2-BD0D-DA9BEDE02C90}"/>
              </a:ext>
            </a:extLst>
          </p:cNvPr>
          <p:cNvCxnSpPr/>
          <p:nvPr/>
        </p:nvCxnSpPr>
        <p:spPr>
          <a:xfrm>
            <a:off x="9124386" y="2129363"/>
            <a:ext cx="0" cy="4832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CC168B40-F451-4336-B3A4-C69A00825D2C}"/>
              </a:ext>
            </a:extLst>
          </p:cNvPr>
          <p:cNvSpPr txBox="1"/>
          <p:nvPr/>
        </p:nvSpPr>
        <p:spPr>
          <a:xfrm>
            <a:off x="7937293" y="1558310"/>
            <a:ext cx="1578115" cy="58477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  <a:p>
            <a:pPr algn="ctr"/>
            <a:r>
              <a:rPr lang="es-ES" sz="1600" dirty="0"/>
              <a:t>28/08 AL 26/09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4A9ADB3-7874-421F-A560-913AA39E0387}"/>
              </a:ext>
            </a:extLst>
          </p:cNvPr>
          <p:cNvSpPr txBox="1"/>
          <p:nvPr/>
        </p:nvSpPr>
        <p:spPr>
          <a:xfrm>
            <a:off x="3418720" y="1792797"/>
            <a:ext cx="3037396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 RG</a:t>
            </a:r>
          </a:p>
        </p:txBody>
      </p:sp>
    </p:spTree>
    <p:extLst>
      <p:ext uri="{BB962C8B-B14F-4D97-AF65-F5344CB8AC3E}">
        <p14:creationId xmlns:p14="http://schemas.microsoft.com/office/powerpoint/2010/main" val="5206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hierba, oveja, cielo, exterior&#10;&#10;Descripción generada automáticamente">
            <a:extLst>
              <a:ext uri="{FF2B5EF4-FFF2-40B4-BE49-F238E27FC236}">
                <a16:creationId xmlns:a16="http://schemas.microsoft.com/office/drawing/2014/main" id="{12562D5D-C131-4AA4-9D51-EE7F7141D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5" b="150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88AD7BCD-8E9F-4CBC-9BA1-D42D1066F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431691"/>
              </p:ext>
            </p:extLst>
          </p:nvPr>
        </p:nvGraphicFramePr>
        <p:xfrm>
          <a:off x="4148532" y="4577784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0,03-0,05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4,90-7,86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0,04-0,07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7,35-11,79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sp>
        <p:nvSpPr>
          <p:cNvPr id="19" name="Rectángulo 18">
            <a:extLst>
              <a:ext uri="{FF2B5EF4-FFF2-40B4-BE49-F238E27FC236}">
                <a16:creationId xmlns:a16="http://schemas.microsoft.com/office/drawing/2014/main" id="{BCD94E72-DA27-4D14-ADF7-5FAD4A51B0AD}"/>
              </a:ext>
            </a:extLst>
          </p:cNvPr>
          <p:cNvSpPr/>
          <p:nvPr/>
        </p:nvSpPr>
        <p:spPr>
          <a:xfrm>
            <a:off x="5423929" y="223595"/>
            <a:ext cx="1340610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FESTUCA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132E7BC-98AF-43E4-B270-3FB9A3656B36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dirty="0"/>
              <a:t>REGADÍO</a:t>
            </a:r>
          </a:p>
        </p:txBody>
      </p:sp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646392BA-5577-4F81-9DDF-6206BC1EF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437242"/>
              </p:ext>
            </p:extLst>
          </p:nvPr>
        </p:nvGraphicFramePr>
        <p:xfrm>
          <a:off x="371924" y="2573326"/>
          <a:ext cx="11212777" cy="78415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00057">
                  <a:extLst>
                    <a:ext uri="{9D8B030D-6E8A-4147-A177-3AD203B41FA5}">
                      <a16:colId xmlns:a16="http://schemas.microsoft.com/office/drawing/2014/main" val="1221246382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394202913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1379116386"/>
                    </a:ext>
                  </a:extLst>
                </a:gridCol>
                <a:gridCol w="711922">
                  <a:extLst>
                    <a:ext uri="{9D8B030D-6E8A-4147-A177-3AD203B41FA5}">
                      <a16:colId xmlns:a16="http://schemas.microsoft.com/office/drawing/2014/main" val="1346240073"/>
                    </a:ext>
                  </a:extLst>
                </a:gridCol>
                <a:gridCol w="688192">
                  <a:extLst>
                    <a:ext uri="{9D8B030D-6E8A-4147-A177-3AD203B41FA5}">
                      <a16:colId xmlns:a16="http://schemas.microsoft.com/office/drawing/2014/main" val="4052231859"/>
                    </a:ext>
                  </a:extLst>
                </a:gridCol>
                <a:gridCol w="711922">
                  <a:extLst>
                    <a:ext uri="{9D8B030D-6E8A-4147-A177-3AD203B41FA5}">
                      <a16:colId xmlns:a16="http://schemas.microsoft.com/office/drawing/2014/main" val="37922212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43851215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302163582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924175135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94444325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628396364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1003305541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88019059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685995340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427568803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773466505"/>
                    </a:ext>
                  </a:extLst>
                </a:gridCol>
              </a:tblGrid>
              <a:tr h="147691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ROBRES. PLUVIOMETRÍA litros/m2</a:t>
                      </a: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extLst>
                  <a:ext uri="{0D108BD9-81ED-4DB2-BD59-A6C34878D82A}">
                    <a16:rowId xmlns:a16="http://schemas.microsoft.com/office/drawing/2014/main" val="455349242"/>
                  </a:ext>
                </a:extLst>
              </a:tr>
              <a:tr h="1476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SEPT.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OCT.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NOV.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DIC.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ENE.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FEB.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MAR.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ABR.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MAY.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JUN.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JUL.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AGO.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SEP.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OCT.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NOV.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DIC.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2748713591"/>
                  </a:ext>
                </a:extLst>
              </a:tr>
              <a:tr h="1181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14,4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43,8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7,8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12,4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35,4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42,0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34,0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99,6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121,4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26,0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26,2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36,2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14,2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80,4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35,2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17,2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3582225897"/>
                  </a:ext>
                </a:extLst>
              </a:tr>
            </a:tbl>
          </a:graphicData>
        </a:graphic>
      </p:graphicFrame>
      <p:graphicFrame>
        <p:nvGraphicFramePr>
          <p:cNvPr id="41" name="Tabla 40">
            <a:extLst>
              <a:ext uri="{FF2B5EF4-FFF2-40B4-BE49-F238E27FC236}">
                <a16:creationId xmlns:a16="http://schemas.microsoft.com/office/drawing/2014/main" id="{24BA9C2C-548D-4DF9-AF33-644E5B160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63639"/>
              </p:ext>
            </p:extLst>
          </p:nvPr>
        </p:nvGraphicFramePr>
        <p:xfrm>
          <a:off x="7485111" y="3371469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</a:t>
                      </a:r>
                      <a:r>
                        <a:rPr lang="es-E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499 </a:t>
                      </a: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pic>
        <p:nvPicPr>
          <p:cNvPr id="43" name="Imagen 42" descr="Imagen que contiene hierba, exterior, cielo, campo&#10;&#10;Descripción generada automáticamente">
            <a:extLst>
              <a:ext uri="{FF2B5EF4-FFF2-40B4-BE49-F238E27FC236}">
                <a16:creationId xmlns:a16="http://schemas.microsoft.com/office/drawing/2014/main" id="{AED8600B-66A7-40D7-A883-EBF8FFEE1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7" b="21389"/>
          <a:stretch/>
        </p:blipFill>
        <p:spPr>
          <a:xfrm>
            <a:off x="7841358" y="311755"/>
            <a:ext cx="2084253" cy="975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6C0B1E51-C869-41FE-9494-C0B70562000F}"/>
              </a:ext>
            </a:extLst>
          </p:cNvPr>
          <p:cNvSpPr txBox="1"/>
          <p:nvPr/>
        </p:nvSpPr>
        <p:spPr>
          <a:xfrm>
            <a:off x="2625505" y="1835886"/>
            <a:ext cx="1753495" cy="58477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  <a:p>
            <a:pPr algn="ctr"/>
            <a:r>
              <a:rPr lang="es-ES" sz="1600" dirty="0"/>
              <a:t>1994-2005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D5366A9A-D19C-426B-B687-3F55C5EA3F56}"/>
              </a:ext>
            </a:extLst>
          </p:cNvPr>
          <p:cNvSpPr txBox="1"/>
          <p:nvPr/>
        </p:nvSpPr>
        <p:spPr>
          <a:xfrm>
            <a:off x="6057045" y="2094415"/>
            <a:ext cx="547978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HENO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B7761A44-F523-4BDA-9B85-2A86189B9613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25" name="8 Imagen" descr="cotega_ok.jpg">
              <a:extLst>
                <a:ext uri="{FF2B5EF4-FFF2-40B4-BE49-F238E27FC236}">
                  <a16:creationId xmlns:a16="http://schemas.microsoft.com/office/drawing/2014/main" id="{449D68F8-84D0-49F3-BB6E-5C2DEBEC9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26" name="9 Imagen" descr="Upra I+D.jpg">
              <a:extLst>
                <a:ext uri="{FF2B5EF4-FFF2-40B4-BE49-F238E27FC236}">
                  <a16:creationId xmlns:a16="http://schemas.microsoft.com/office/drawing/2014/main" id="{7737E09A-6AC3-4031-9B11-044B8E18C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48F33029-8DFA-4D33-9EC5-9D9801382C30}"/>
              </a:ext>
            </a:extLst>
          </p:cNvPr>
          <p:cNvCxnSpPr>
            <a:cxnSpLocks/>
          </p:cNvCxnSpPr>
          <p:nvPr/>
        </p:nvCxnSpPr>
        <p:spPr>
          <a:xfrm>
            <a:off x="2797839" y="2406187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D43FCDAB-8D89-4CFE-A4F4-64C359350AD8}"/>
              </a:ext>
            </a:extLst>
          </p:cNvPr>
          <p:cNvCxnSpPr>
            <a:cxnSpLocks/>
          </p:cNvCxnSpPr>
          <p:nvPr/>
        </p:nvCxnSpPr>
        <p:spPr>
          <a:xfrm>
            <a:off x="3515704" y="2406187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21A9E85A-F667-4101-ADF8-6A4454D9A293}"/>
              </a:ext>
            </a:extLst>
          </p:cNvPr>
          <p:cNvCxnSpPr>
            <a:cxnSpLocks/>
          </p:cNvCxnSpPr>
          <p:nvPr/>
        </p:nvCxnSpPr>
        <p:spPr>
          <a:xfrm>
            <a:off x="4202251" y="2404681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0DF7D1DC-BF88-4B19-85C5-07AC3A79F474}"/>
              </a:ext>
            </a:extLst>
          </p:cNvPr>
          <p:cNvCxnSpPr>
            <a:cxnSpLocks/>
          </p:cNvCxnSpPr>
          <p:nvPr/>
        </p:nvCxnSpPr>
        <p:spPr>
          <a:xfrm>
            <a:off x="6338266" y="2432969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E49CC17-D689-4F1A-9A0C-1DDDDBA7071E}"/>
              </a:ext>
            </a:extLst>
          </p:cNvPr>
          <p:cNvSpPr txBox="1"/>
          <p:nvPr/>
        </p:nvSpPr>
        <p:spPr>
          <a:xfrm>
            <a:off x="7468700" y="2092063"/>
            <a:ext cx="553392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HENO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395F34B2-A533-410D-9709-4B471985C2A4}"/>
              </a:ext>
            </a:extLst>
          </p:cNvPr>
          <p:cNvCxnSpPr>
            <a:cxnSpLocks/>
          </p:cNvCxnSpPr>
          <p:nvPr/>
        </p:nvCxnSpPr>
        <p:spPr>
          <a:xfrm>
            <a:off x="7759084" y="2440672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ED49558-4E2E-4FAE-8648-A9A329B1EF19}"/>
              </a:ext>
            </a:extLst>
          </p:cNvPr>
          <p:cNvSpPr txBox="1"/>
          <p:nvPr/>
        </p:nvSpPr>
        <p:spPr>
          <a:xfrm>
            <a:off x="6273551" y="1563029"/>
            <a:ext cx="1526619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C1F1BF17-704E-41F9-BF6D-F275B844518B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7036861" y="1901583"/>
            <a:ext cx="0" cy="106382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7A212E1E-26B1-4EDC-8145-20120CA4C553}"/>
              </a:ext>
            </a:extLst>
          </p:cNvPr>
          <p:cNvCxnSpPr>
            <a:cxnSpLocks/>
          </p:cNvCxnSpPr>
          <p:nvPr/>
        </p:nvCxnSpPr>
        <p:spPr>
          <a:xfrm>
            <a:off x="9108963" y="2404680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5A655A08-3186-44B4-888B-50180929182A}"/>
              </a:ext>
            </a:extLst>
          </p:cNvPr>
          <p:cNvCxnSpPr>
            <a:cxnSpLocks/>
          </p:cNvCxnSpPr>
          <p:nvPr/>
        </p:nvCxnSpPr>
        <p:spPr>
          <a:xfrm>
            <a:off x="9822678" y="2420130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436FE337-4476-4376-8FC6-5288E3BC51DC}"/>
              </a:ext>
            </a:extLst>
          </p:cNvPr>
          <p:cNvCxnSpPr>
            <a:cxnSpLocks/>
          </p:cNvCxnSpPr>
          <p:nvPr/>
        </p:nvCxnSpPr>
        <p:spPr>
          <a:xfrm>
            <a:off x="10527340" y="2404679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D3EF2790-BEAF-4699-8B9B-B5EDAD56B333}"/>
              </a:ext>
            </a:extLst>
          </p:cNvPr>
          <p:cNvCxnSpPr>
            <a:cxnSpLocks/>
          </p:cNvCxnSpPr>
          <p:nvPr/>
        </p:nvCxnSpPr>
        <p:spPr>
          <a:xfrm>
            <a:off x="11204841" y="2392887"/>
            <a:ext cx="0" cy="51206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D97BEE2-C5EF-4D0D-A721-9080B19BD849}"/>
              </a:ext>
            </a:extLst>
          </p:cNvPr>
          <p:cNvSpPr txBox="1"/>
          <p:nvPr/>
        </p:nvSpPr>
        <p:spPr>
          <a:xfrm>
            <a:off x="8962931" y="2136460"/>
            <a:ext cx="2344837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</p:txBody>
      </p:sp>
    </p:spTree>
    <p:extLst>
      <p:ext uri="{BB962C8B-B14F-4D97-AF65-F5344CB8AC3E}">
        <p14:creationId xmlns:p14="http://schemas.microsoft.com/office/powerpoint/2010/main" val="12026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 descr="Imagen que contiene hierba, exterior, cielo, oveja&#10;&#10;Descripción generada automáticamente">
            <a:extLst>
              <a:ext uri="{FF2B5EF4-FFF2-40B4-BE49-F238E27FC236}">
                <a16:creationId xmlns:a16="http://schemas.microsoft.com/office/drawing/2014/main" id="{852193C8-0B4B-4390-9BF2-4273D3A7C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26FC9551-7BBC-440D-98FE-414636EC3CFE}"/>
              </a:ext>
            </a:extLst>
          </p:cNvPr>
          <p:cNvSpPr/>
          <p:nvPr/>
        </p:nvSpPr>
        <p:spPr>
          <a:xfrm>
            <a:off x="3297577" y="86777"/>
            <a:ext cx="5596846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28000"/>
                </a:schemeClr>
              </a:gs>
              <a:gs pos="100000">
                <a:schemeClr val="accent4">
                  <a:lumMod val="45000"/>
                  <a:lumOff val="55000"/>
                  <a:alpha val="41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tx2"/>
                </a:solidFill>
              </a:rPr>
              <a:t>RAYGRASS WESTERWOLD ANUAL (VARIOS)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C624A240-960E-4086-98FB-B2D2D2ED4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108969"/>
              </p:ext>
            </p:extLst>
          </p:nvPr>
        </p:nvGraphicFramePr>
        <p:xfrm>
          <a:off x="3832641" y="4663053"/>
          <a:ext cx="4291344" cy="119657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10693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  <a:gridCol w="1213164">
                  <a:extLst>
                    <a:ext uri="{9D8B030D-6E8A-4147-A177-3AD203B41FA5}">
                      <a16:colId xmlns:a16="http://schemas.microsoft.com/office/drawing/2014/main" val="1097474819"/>
                    </a:ext>
                  </a:extLst>
                </a:gridCol>
                <a:gridCol w="1267487">
                  <a:extLst>
                    <a:ext uri="{9D8B030D-6E8A-4147-A177-3AD203B41FA5}">
                      <a16:colId xmlns:a16="http://schemas.microsoft.com/office/drawing/2014/main" val="393859817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COSTE POR RACIÓN 2018</a:t>
                      </a:r>
                      <a:endParaRPr lang="es-E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b"/>
                </a:tc>
                <a:extLst>
                  <a:ext uri="{0D108BD9-81ED-4DB2-BD59-A6C34878D82A}">
                    <a16:rowId xmlns:a16="http://schemas.microsoft.com/office/drawing/2014/main" val="3477254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€/OVEJA/DÍA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PTS./OVEJA/DÍA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MANTENIMIENTO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0,03-0,05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5,60-8,88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57711"/>
                  </a:ext>
                </a:extLst>
              </a:tr>
              <a:tr h="1256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FINAL GESTACIÓN/CUBRICIÓN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0,05-0,08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rgbClr val="FF0000"/>
                          </a:solidFill>
                        </a:rPr>
                        <a:t>8,40-13,32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41210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5F502993-3C3C-4722-84F5-34E776C51015}"/>
              </a:ext>
            </a:extLst>
          </p:cNvPr>
          <p:cNvSpPr txBox="1"/>
          <p:nvPr/>
        </p:nvSpPr>
        <p:spPr>
          <a:xfrm rot="18851118">
            <a:off x="140049" y="525045"/>
            <a:ext cx="13218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dirty="0"/>
              <a:t>REGADÍO</a:t>
            </a:r>
          </a:p>
        </p:txBody>
      </p:sp>
      <p:graphicFrame>
        <p:nvGraphicFramePr>
          <p:cNvPr id="102" name="Tabla 101">
            <a:extLst>
              <a:ext uri="{FF2B5EF4-FFF2-40B4-BE49-F238E27FC236}">
                <a16:creationId xmlns:a16="http://schemas.microsoft.com/office/drawing/2014/main" id="{CCF92810-2227-43F8-89FE-CB31A4787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82977"/>
              </p:ext>
            </p:extLst>
          </p:nvPr>
        </p:nvGraphicFramePr>
        <p:xfrm>
          <a:off x="389291" y="2246685"/>
          <a:ext cx="11212777" cy="78415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00057">
                  <a:extLst>
                    <a:ext uri="{9D8B030D-6E8A-4147-A177-3AD203B41FA5}">
                      <a16:colId xmlns:a16="http://schemas.microsoft.com/office/drawing/2014/main" val="1221246382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394202913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1379116386"/>
                    </a:ext>
                  </a:extLst>
                </a:gridCol>
                <a:gridCol w="711922">
                  <a:extLst>
                    <a:ext uri="{9D8B030D-6E8A-4147-A177-3AD203B41FA5}">
                      <a16:colId xmlns:a16="http://schemas.microsoft.com/office/drawing/2014/main" val="1346240073"/>
                    </a:ext>
                  </a:extLst>
                </a:gridCol>
                <a:gridCol w="688192">
                  <a:extLst>
                    <a:ext uri="{9D8B030D-6E8A-4147-A177-3AD203B41FA5}">
                      <a16:colId xmlns:a16="http://schemas.microsoft.com/office/drawing/2014/main" val="4052231859"/>
                    </a:ext>
                  </a:extLst>
                </a:gridCol>
                <a:gridCol w="711922">
                  <a:extLst>
                    <a:ext uri="{9D8B030D-6E8A-4147-A177-3AD203B41FA5}">
                      <a16:colId xmlns:a16="http://schemas.microsoft.com/office/drawing/2014/main" val="37922212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43851215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302163582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924175135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294444325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628396364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1003305541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880190599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685995340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427568803"/>
                    </a:ext>
                  </a:extLst>
                </a:gridCol>
                <a:gridCol w="700057">
                  <a:extLst>
                    <a:ext uri="{9D8B030D-6E8A-4147-A177-3AD203B41FA5}">
                      <a16:colId xmlns:a16="http://schemas.microsoft.com/office/drawing/2014/main" val="3773466505"/>
                    </a:ext>
                  </a:extLst>
                </a:gridCol>
              </a:tblGrid>
              <a:tr h="147691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ROBRES. PLUVIOMETRÍA litros/m2</a:t>
                      </a: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b"/>
                </a:tc>
                <a:extLst>
                  <a:ext uri="{0D108BD9-81ED-4DB2-BD59-A6C34878D82A}">
                    <a16:rowId xmlns:a16="http://schemas.microsoft.com/office/drawing/2014/main" val="455349242"/>
                  </a:ext>
                </a:extLst>
              </a:tr>
              <a:tr h="14769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SEPT.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OCT.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NOV.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DIC. 2017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ENE.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FEB.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MAR.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ABR.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MAY.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JUN.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JUL.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AGO.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SEP.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OCT.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NOV.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>
                          <a:effectLst/>
                        </a:rPr>
                        <a:t>DIC. 2018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2748713591"/>
                  </a:ext>
                </a:extLst>
              </a:tr>
              <a:tr h="1181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14,4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43,8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7,8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12,4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35,4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42,0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34,0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99,6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121,4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26,0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26,2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36,2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14,2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80,4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>
                          <a:effectLst/>
                        </a:rPr>
                        <a:t>35,2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>
                          <a:effectLst/>
                        </a:rPr>
                        <a:t>17,2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385" marR="7385" marT="7385" marB="0" anchor="ctr"/>
                </a:tc>
                <a:extLst>
                  <a:ext uri="{0D108BD9-81ED-4DB2-BD59-A6C34878D82A}">
                    <a16:rowId xmlns:a16="http://schemas.microsoft.com/office/drawing/2014/main" val="3582225897"/>
                  </a:ext>
                </a:extLst>
              </a:tr>
            </a:tbl>
          </a:graphicData>
        </a:graphic>
      </p:graphicFrame>
      <p:graphicFrame>
        <p:nvGraphicFramePr>
          <p:cNvPr id="103" name="Tabla 102">
            <a:extLst>
              <a:ext uri="{FF2B5EF4-FFF2-40B4-BE49-F238E27FC236}">
                <a16:creationId xmlns:a16="http://schemas.microsoft.com/office/drawing/2014/main" id="{5803163F-9A71-4D1B-AA3F-B3DD53FC8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491118"/>
              </p:ext>
            </p:extLst>
          </p:nvPr>
        </p:nvGraphicFramePr>
        <p:xfrm>
          <a:off x="7476058" y="3067769"/>
          <a:ext cx="3268301" cy="2212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268301">
                  <a:extLst>
                    <a:ext uri="{9D8B030D-6E8A-4147-A177-3AD203B41FA5}">
                      <a16:colId xmlns:a16="http://schemas.microsoft.com/office/drawing/2014/main" val="2653718026"/>
                    </a:ext>
                  </a:extLst>
                </a:gridCol>
              </a:tblGrid>
              <a:tr h="1256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PRECIPITACIÓN SEP-SEP: </a:t>
                      </a:r>
                      <a:r>
                        <a:rPr lang="es-E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499 </a:t>
                      </a: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3639132355"/>
                  </a:ext>
                </a:extLst>
              </a:tr>
            </a:tbl>
          </a:graphicData>
        </a:graphic>
      </p:graphicFrame>
      <p:sp>
        <p:nvSpPr>
          <p:cNvPr id="107" name="CuadroTexto 106">
            <a:extLst>
              <a:ext uri="{FF2B5EF4-FFF2-40B4-BE49-F238E27FC236}">
                <a16:creationId xmlns:a16="http://schemas.microsoft.com/office/drawing/2014/main" id="{0C045A41-F56E-4B09-B0E2-9A9373292D01}"/>
              </a:ext>
            </a:extLst>
          </p:cNvPr>
          <p:cNvSpPr txBox="1"/>
          <p:nvPr/>
        </p:nvSpPr>
        <p:spPr>
          <a:xfrm>
            <a:off x="355240" y="1803423"/>
            <a:ext cx="857928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SIEMBRA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CD88AF25-9ABF-40D9-A3E2-CA050FFB04DF}"/>
              </a:ext>
            </a:extLst>
          </p:cNvPr>
          <p:cNvCxnSpPr>
            <a:cxnSpLocks/>
          </p:cNvCxnSpPr>
          <p:nvPr/>
        </p:nvCxnSpPr>
        <p:spPr>
          <a:xfrm>
            <a:off x="2881723" y="2158102"/>
            <a:ext cx="0" cy="40006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9C23611-44E9-4D5C-BF1E-31B3CF00B73D}"/>
              </a:ext>
            </a:extLst>
          </p:cNvPr>
          <p:cNvGrpSpPr/>
          <p:nvPr/>
        </p:nvGrpSpPr>
        <p:grpSpPr>
          <a:xfrm>
            <a:off x="10936586" y="145555"/>
            <a:ext cx="1039648" cy="758978"/>
            <a:chOff x="572855" y="235008"/>
            <a:chExt cx="1568776" cy="1300285"/>
          </a:xfrm>
        </p:grpSpPr>
        <p:pic>
          <p:nvPicPr>
            <p:cNvPr id="18" name="8 Imagen" descr="cotega_ok.jpg">
              <a:extLst>
                <a:ext uri="{FF2B5EF4-FFF2-40B4-BE49-F238E27FC236}">
                  <a16:creationId xmlns:a16="http://schemas.microsoft.com/office/drawing/2014/main" id="{8030A839-87B4-468E-AF0B-A76319F95C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82549" y="1221040"/>
              <a:ext cx="1559082" cy="314253"/>
            </a:xfrm>
            <a:prstGeom prst="rect">
              <a:avLst/>
            </a:prstGeom>
          </p:spPr>
        </p:pic>
        <p:pic>
          <p:nvPicPr>
            <p:cNvPr id="19" name="9 Imagen" descr="Upra I+D.jpg">
              <a:extLst>
                <a:ext uri="{FF2B5EF4-FFF2-40B4-BE49-F238E27FC236}">
                  <a16:creationId xmlns:a16="http://schemas.microsoft.com/office/drawing/2014/main" id="{5F0BC8C5-DC52-4C51-A6F9-E992F4BEC0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72855" y="235008"/>
              <a:ext cx="1559082" cy="927601"/>
            </a:xfrm>
            <a:prstGeom prst="rect">
              <a:avLst/>
            </a:prstGeom>
          </p:spPr>
        </p:pic>
      </p:grp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5D768507-C4EB-40D2-BFE7-F0B53672DB7D}"/>
              </a:ext>
            </a:extLst>
          </p:cNvPr>
          <p:cNvCxnSpPr/>
          <p:nvPr/>
        </p:nvCxnSpPr>
        <p:spPr>
          <a:xfrm>
            <a:off x="5657488" y="2132728"/>
            <a:ext cx="0" cy="4832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72976648-AFF3-4D9D-B22A-A74E468571FB}"/>
              </a:ext>
            </a:extLst>
          </p:cNvPr>
          <p:cNvCxnSpPr/>
          <p:nvPr/>
        </p:nvCxnSpPr>
        <p:spPr>
          <a:xfrm>
            <a:off x="6362151" y="2122170"/>
            <a:ext cx="0" cy="4832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07CD0413-04D4-4B41-BDDD-2AA57D4D3C38}"/>
              </a:ext>
            </a:extLst>
          </p:cNvPr>
          <p:cNvCxnSpPr>
            <a:cxnSpLocks/>
          </p:cNvCxnSpPr>
          <p:nvPr/>
        </p:nvCxnSpPr>
        <p:spPr>
          <a:xfrm>
            <a:off x="7702060" y="2122164"/>
            <a:ext cx="0" cy="4832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70742FBE-714C-4C41-AFEE-CCE0416957D0}"/>
              </a:ext>
            </a:extLst>
          </p:cNvPr>
          <p:cNvCxnSpPr>
            <a:cxnSpLocks/>
          </p:cNvCxnSpPr>
          <p:nvPr/>
        </p:nvCxnSpPr>
        <p:spPr>
          <a:xfrm>
            <a:off x="9900545" y="2107557"/>
            <a:ext cx="0" cy="4832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099BE3C-E92D-4B9F-B392-3747676C7D95}"/>
              </a:ext>
            </a:extLst>
          </p:cNvPr>
          <p:cNvSpPr txBox="1"/>
          <p:nvPr/>
        </p:nvSpPr>
        <p:spPr>
          <a:xfrm>
            <a:off x="2625513" y="1811183"/>
            <a:ext cx="7400908" cy="33855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APROVECHAMIENTO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8F5242D0-B89E-46AC-BBCD-28871D8AEB1A}"/>
              </a:ext>
            </a:extLst>
          </p:cNvPr>
          <p:cNvCxnSpPr/>
          <p:nvPr/>
        </p:nvCxnSpPr>
        <p:spPr>
          <a:xfrm flipH="1">
            <a:off x="764739" y="2158102"/>
            <a:ext cx="1" cy="45061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00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corte">
  <a:themeElements>
    <a:clrScheme name="Personalizado 2">
      <a:dk1>
        <a:sysClr val="windowText" lastClr="000000"/>
      </a:dk1>
      <a:lt1>
        <a:sysClr val="window" lastClr="FFFFFF"/>
      </a:lt1>
      <a:dk2>
        <a:srgbClr val="900000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ersonalizado 1">
      <a:majorFont>
        <a:latin typeface="Gloucester MT Extra Condensed"/>
        <a:ea typeface=""/>
        <a:cs typeface=""/>
      </a:majorFont>
      <a:minorFont>
        <a:latin typeface="Gloucester MT Extra Condensed"/>
        <a:ea typeface=""/>
        <a:cs typeface=""/>
      </a:minorFont>
    </a:fontScheme>
    <a:fmtScheme name="Recort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2236</Words>
  <Application>Microsoft Office PowerPoint</Application>
  <PresentationFormat>Panorámica</PresentationFormat>
  <Paragraphs>946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Calibri</vt:lpstr>
      <vt:lpstr>Ebrima</vt:lpstr>
      <vt:lpstr>Franklin Gothic Book</vt:lpstr>
      <vt:lpstr>Gloucester MT Extra Condensed</vt:lpstr>
      <vt:lpstr>Recorte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ljriaguas</dc:creator>
  <cp:lastModifiedBy>ljriaguas</cp:lastModifiedBy>
  <cp:revision>1</cp:revision>
  <dcterms:created xsi:type="dcterms:W3CDTF">2019-10-31T08:29:57Z</dcterms:created>
  <dcterms:modified xsi:type="dcterms:W3CDTF">2019-10-31T08:33:10Z</dcterms:modified>
</cp:coreProperties>
</file>