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6"/>
  </p:notesMasterIdLst>
  <p:sldIdLst>
    <p:sldId id="271" r:id="rId2"/>
    <p:sldId id="272" r:id="rId3"/>
    <p:sldId id="324" r:id="rId4"/>
    <p:sldId id="367" r:id="rId5"/>
    <p:sldId id="368" r:id="rId6"/>
    <p:sldId id="369" r:id="rId7"/>
    <p:sldId id="370" r:id="rId8"/>
    <p:sldId id="371" r:id="rId9"/>
    <p:sldId id="328" r:id="rId10"/>
    <p:sldId id="329" r:id="rId11"/>
    <p:sldId id="334" r:id="rId12"/>
    <p:sldId id="374" r:id="rId13"/>
    <p:sldId id="327" r:id="rId14"/>
    <p:sldId id="380" r:id="rId15"/>
    <p:sldId id="378" r:id="rId16"/>
    <p:sldId id="373" r:id="rId17"/>
    <p:sldId id="330" r:id="rId18"/>
    <p:sldId id="331" r:id="rId19"/>
    <p:sldId id="332" r:id="rId20"/>
    <p:sldId id="333" r:id="rId21"/>
    <p:sldId id="337" r:id="rId22"/>
    <p:sldId id="338" r:id="rId23"/>
    <p:sldId id="339" r:id="rId24"/>
    <p:sldId id="340" r:id="rId25"/>
    <p:sldId id="341" r:id="rId26"/>
    <p:sldId id="342" r:id="rId27"/>
    <p:sldId id="353" r:id="rId28"/>
    <p:sldId id="355" r:id="rId29"/>
    <p:sldId id="356" r:id="rId30"/>
    <p:sldId id="357" r:id="rId31"/>
    <p:sldId id="363" r:id="rId32"/>
    <p:sldId id="364" r:id="rId33"/>
    <p:sldId id="365" r:id="rId34"/>
    <p:sldId id="38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312F"/>
    <a:srgbClr val="A40000"/>
    <a:srgbClr val="F6BB00"/>
    <a:srgbClr val="FFA21D"/>
    <a:srgbClr val="85312F"/>
    <a:srgbClr val="950001"/>
    <a:srgbClr val="CA1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6357" autoAdjust="0"/>
  </p:normalViewPr>
  <p:slideViewPr>
    <p:cSldViewPr>
      <p:cViewPr varScale="1">
        <p:scale>
          <a:sx n="82" d="100"/>
          <a:sy n="82" d="100"/>
        </p:scale>
        <p:origin x="14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34BD6-AB3D-4E32-99B6-1BF65B418C50}" type="datetimeFigureOut">
              <a:rPr lang="es-ES" smtClean="0"/>
              <a:pPr/>
              <a:t>31/10/2019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B66FC-46B1-4BB8-8E9A-6E05C22AB19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3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6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" y="9228"/>
            <a:ext cx="905529" cy="6858000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167203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9602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F4A2344-BDA9-4A43-88ED-198717D5AC47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5" name="6 Rectángulo">
              <a:extLst>
                <a:ext uri="{FF2B5EF4-FFF2-40B4-BE49-F238E27FC236}">
                  <a16:creationId xmlns:a16="http://schemas.microsoft.com/office/drawing/2014/main" id="{3233BD80-9C66-4DF0-8719-88A459D7E7BB}"/>
                </a:ext>
              </a:extLst>
            </p:cNvPr>
            <p:cNvSpPr/>
            <p:nvPr/>
          </p:nvSpPr>
          <p:spPr>
            <a:xfrm>
              <a:off x="0" y="0"/>
              <a:ext cx="9144000" cy="5357826"/>
            </a:xfrm>
            <a:prstGeom prst="rect">
              <a:avLst/>
            </a:prstGeom>
            <a:solidFill>
              <a:srgbClr val="9E3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8 Rectángulo">
              <a:extLst>
                <a:ext uri="{FF2B5EF4-FFF2-40B4-BE49-F238E27FC236}">
                  <a16:creationId xmlns:a16="http://schemas.microsoft.com/office/drawing/2014/main" id="{1DF3AB6D-6CCC-4731-857F-C615BF827909}"/>
                </a:ext>
              </a:extLst>
            </p:cNvPr>
            <p:cNvSpPr/>
            <p:nvPr/>
          </p:nvSpPr>
          <p:spPr>
            <a:xfrm>
              <a:off x="0" y="5429264"/>
              <a:ext cx="9144000" cy="1428736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A09E5B1-C724-4C2D-9DD8-8B9F87D8411A}"/>
                </a:ext>
              </a:extLst>
            </p:cNvPr>
            <p:cNvSpPr/>
            <p:nvPr/>
          </p:nvSpPr>
          <p:spPr>
            <a:xfrm>
              <a:off x="0" y="5357826"/>
              <a:ext cx="9144000" cy="71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714348" y="357166"/>
            <a:ext cx="77153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dirty="0">
                <a:solidFill>
                  <a:srgbClr val="F6BB00"/>
                </a:solidFill>
              </a:rPr>
              <a:t>PROGRAMA DE DESARROLLO RURAL DE ARAGÓN 2014-2020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535885" y="1157385"/>
            <a:ext cx="607223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5400" dirty="0">
                <a:solidFill>
                  <a:schemeClr val="bg1"/>
                </a:solidFill>
              </a:rPr>
              <a:t>PRODUCCIÓN DE CORDEROS LIBRES DE ANTIBIÓTICOS.</a:t>
            </a:r>
          </a:p>
          <a:p>
            <a:pPr algn="ctr">
              <a:spcBef>
                <a:spcPts val="1200"/>
              </a:spcBef>
            </a:pPr>
            <a:r>
              <a:rPr lang="es-ES" sz="5400" dirty="0">
                <a:solidFill>
                  <a:schemeClr val="bg1"/>
                </a:solidFill>
              </a:rPr>
              <a:t>GCP2017-0006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5556" b="16667"/>
          <a:stretch>
            <a:fillRect/>
          </a:stretch>
        </p:blipFill>
        <p:spPr bwMode="auto">
          <a:xfrm>
            <a:off x="1714480" y="5500702"/>
            <a:ext cx="558965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1714480" y="6488668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Fondo Europeo Agrícola de Desarrollo Rural: Europa invierte en Zonas Rurales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714480" y="5034661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Cofinanciado 80% Unión Europea 20% Gobierno de Aragón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55576" y="4293096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</a:rPr>
              <a:t>2017-2018-2019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6E12CA2-7D6C-4F73-8FF5-EC4C659559BE}"/>
              </a:ext>
            </a:extLst>
          </p:cNvPr>
          <p:cNvSpPr txBox="1"/>
          <p:nvPr/>
        </p:nvSpPr>
        <p:spPr>
          <a:xfrm>
            <a:off x="251520" y="548680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Jornada higiene y desinfección de explotaciones. Detergente para la limpieza previa       (Octubre 2019)</a:t>
            </a:r>
          </a:p>
        </p:txBody>
      </p:sp>
    </p:spTree>
    <p:extLst>
      <p:ext uri="{BB962C8B-B14F-4D97-AF65-F5344CB8AC3E}">
        <p14:creationId xmlns:p14="http://schemas.microsoft.com/office/powerpoint/2010/main" val="337913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CEDD747-DBD7-400F-9CA8-53568CE08DBC}"/>
              </a:ext>
            </a:extLst>
          </p:cNvPr>
          <p:cNvSpPr txBox="1"/>
          <p:nvPr/>
        </p:nvSpPr>
        <p:spPr>
          <a:xfrm>
            <a:off x="251520" y="548680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Jornada higiene y desinfección de explotaciones. Desinfectante de uso posterior (Octubre 2019)</a:t>
            </a:r>
          </a:p>
        </p:txBody>
      </p:sp>
    </p:spTree>
    <p:extLst>
      <p:ext uri="{BB962C8B-B14F-4D97-AF65-F5344CB8AC3E}">
        <p14:creationId xmlns:p14="http://schemas.microsoft.com/office/powerpoint/2010/main" val="36396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3B0E36-1644-428D-B093-4DD5EAE000D9}"/>
              </a:ext>
            </a:extLst>
          </p:cNvPr>
          <p:cNvSpPr txBox="1"/>
          <p:nvPr/>
        </p:nvSpPr>
        <p:spPr>
          <a:xfrm>
            <a:off x="251520" y="4653136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Jornada higiene y desinfección de explotaciones. Máquina de alta presión (Octubre 2019)</a:t>
            </a:r>
          </a:p>
        </p:txBody>
      </p:sp>
    </p:spTree>
    <p:extLst>
      <p:ext uri="{BB962C8B-B14F-4D97-AF65-F5344CB8AC3E}">
        <p14:creationId xmlns:p14="http://schemas.microsoft.com/office/powerpoint/2010/main" val="24177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FFD450-06E3-41BA-A9A4-CE90A0944760}"/>
              </a:ext>
            </a:extLst>
          </p:cNvPr>
          <p:cNvSpPr txBox="1"/>
          <p:nvPr/>
        </p:nvSpPr>
        <p:spPr>
          <a:xfrm>
            <a:off x="755576" y="616530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Jornada higiene y desinfección de explotaciones ( Octubre 2019)</a:t>
            </a:r>
          </a:p>
        </p:txBody>
      </p:sp>
    </p:spTree>
    <p:extLst>
      <p:ext uri="{BB962C8B-B14F-4D97-AF65-F5344CB8AC3E}">
        <p14:creationId xmlns:p14="http://schemas.microsoft.com/office/powerpoint/2010/main" val="10902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75"/>
            <a:ext cx="385762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3857625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A5CC3A9-285A-4668-929E-C65B17730ABF}"/>
              </a:ext>
            </a:extLst>
          </p:cNvPr>
          <p:cNvSpPr txBox="1"/>
          <p:nvPr/>
        </p:nvSpPr>
        <p:spPr>
          <a:xfrm>
            <a:off x="323528" y="116632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Jornada higiene y desinfección de explotaciones. Naves limpias y desinfectadas</a:t>
            </a:r>
          </a:p>
          <a:p>
            <a:r>
              <a:rPr lang="es-ES" dirty="0"/>
              <a:t>(Octubre 2019)</a:t>
            </a:r>
          </a:p>
        </p:txBody>
      </p:sp>
    </p:spTree>
    <p:extLst>
      <p:ext uri="{BB962C8B-B14F-4D97-AF65-F5344CB8AC3E}">
        <p14:creationId xmlns:p14="http://schemas.microsoft.com/office/powerpoint/2010/main" val="12842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259"/>
            <a:ext cx="385762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326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0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8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12200" r="20075" b="3801"/>
          <a:stretch/>
        </p:blipFill>
        <p:spPr>
          <a:xfrm>
            <a:off x="1" y="700202"/>
            <a:ext cx="8988490" cy="539309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AE3B822-DFE1-4B39-A269-4AD7FAD773B9}"/>
              </a:ext>
            </a:extLst>
          </p:cNvPr>
          <p:cNvSpPr txBox="1"/>
          <p:nvPr/>
        </p:nvSpPr>
        <p:spPr>
          <a:xfrm>
            <a:off x="683568" y="54133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Boletín de análisis de agua</a:t>
            </a:r>
          </a:p>
        </p:txBody>
      </p:sp>
    </p:spTree>
    <p:extLst>
      <p:ext uri="{BB962C8B-B14F-4D97-AF65-F5344CB8AC3E}">
        <p14:creationId xmlns:p14="http://schemas.microsoft.com/office/powerpoint/2010/main" val="27546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A40FF3D-26A3-4CAB-92AB-900CDD8F5A33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6 Rectángulo">
              <a:extLst>
                <a:ext uri="{FF2B5EF4-FFF2-40B4-BE49-F238E27FC236}">
                  <a16:creationId xmlns:a16="http://schemas.microsoft.com/office/drawing/2014/main" id="{915AE646-5697-4309-B5D3-71F2A908F90F}"/>
                </a:ext>
              </a:extLst>
            </p:cNvPr>
            <p:cNvSpPr/>
            <p:nvPr/>
          </p:nvSpPr>
          <p:spPr>
            <a:xfrm>
              <a:off x="0" y="0"/>
              <a:ext cx="9144000" cy="5357826"/>
            </a:xfrm>
            <a:prstGeom prst="rect">
              <a:avLst/>
            </a:prstGeom>
            <a:solidFill>
              <a:srgbClr val="9E3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8 Rectángulo">
              <a:extLst>
                <a:ext uri="{FF2B5EF4-FFF2-40B4-BE49-F238E27FC236}">
                  <a16:creationId xmlns:a16="http://schemas.microsoft.com/office/drawing/2014/main" id="{71EEBD09-1541-46C1-8869-CEC0EC69288C}"/>
                </a:ext>
              </a:extLst>
            </p:cNvPr>
            <p:cNvSpPr/>
            <p:nvPr/>
          </p:nvSpPr>
          <p:spPr>
            <a:xfrm>
              <a:off x="0" y="5429264"/>
              <a:ext cx="9144000" cy="1428736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BD2E40D-04C0-4D1A-9180-3502288A2788}"/>
                </a:ext>
              </a:extLst>
            </p:cNvPr>
            <p:cNvSpPr/>
            <p:nvPr/>
          </p:nvSpPr>
          <p:spPr>
            <a:xfrm>
              <a:off x="0" y="5357826"/>
              <a:ext cx="9144000" cy="71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2 CuadroTexto"/>
          <p:cNvSpPr txBox="1"/>
          <p:nvPr/>
        </p:nvSpPr>
        <p:spPr>
          <a:xfrm>
            <a:off x="611560" y="298180"/>
            <a:ext cx="18573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500">
                <a:solidFill>
                  <a:srgbClr val="F6BB00"/>
                </a:solidFill>
              </a:defRPr>
            </a:lvl1pPr>
          </a:lstStyle>
          <a:p>
            <a:pPr algn="l"/>
            <a:r>
              <a:rPr lang="es-ES" dirty="0"/>
              <a:t>BENEFICIARIOS: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004048" y="284073"/>
            <a:ext cx="18573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500">
                <a:solidFill>
                  <a:srgbClr val="F6BB00"/>
                </a:solidFill>
              </a:defRPr>
            </a:lvl1pPr>
          </a:lstStyle>
          <a:p>
            <a:pPr algn="l"/>
            <a:r>
              <a:rPr lang="es-ES" dirty="0"/>
              <a:t>COLABORA:</a:t>
            </a:r>
          </a:p>
        </p:txBody>
      </p:sp>
      <p:sp>
        <p:nvSpPr>
          <p:cNvPr id="3076" name="AutoShape 4" descr="Resultado de imagen de universidad de zarago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000108"/>
            <a:ext cx="2857520" cy="104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 descr="K:\Documentos Publicos\Logotipos\Logo Oviarag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3343920" cy="642942"/>
          </a:xfrm>
          <a:prstGeom prst="rect">
            <a:avLst/>
          </a:prstGeom>
          <a:noFill/>
        </p:spPr>
      </p:pic>
      <p:pic>
        <p:nvPicPr>
          <p:cNvPr id="8" name="7 Imagen" descr="LOGO AGROBI_anag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3" y="2071678"/>
            <a:ext cx="2571768" cy="2304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840DE04-B398-492A-991C-8493949731F4}"/>
              </a:ext>
            </a:extLst>
          </p:cNvPr>
          <p:cNvSpPr txBox="1"/>
          <p:nvPr/>
        </p:nvSpPr>
        <p:spPr>
          <a:xfrm>
            <a:off x="683568" y="54133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Análisis de agua : test de cloración </a:t>
            </a:r>
          </a:p>
        </p:txBody>
      </p:sp>
    </p:spTree>
    <p:extLst>
      <p:ext uri="{BB962C8B-B14F-4D97-AF65-F5344CB8AC3E}">
        <p14:creationId xmlns:p14="http://schemas.microsoft.com/office/powerpoint/2010/main" val="5700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9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1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6"/>
            <a:ext cx="9144000" cy="68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1A9EFB-0D95-493E-B3BF-8F9AAF97B3C7}"/>
              </a:ext>
            </a:extLst>
          </p:cNvPr>
          <p:cNvSpPr txBox="1"/>
          <p:nvPr/>
        </p:nvSpPr>
        <p:spPr>
          <a:xfrm>
            <a:off x="611560" y="6001916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Reunión de ganaderos revisando los objetivos y acciones del proyecto ( Mayo 2019)</a:t>
            </a:r>
          </a:p>
        </p:txBody>
      </p:sp>
    </p:spTree>
    <p:extLst>
      <p:ext uri="{BB962C8B-B14F-4D97-AF65-F5344CB8AC3E}">
        <p14:creationId xmlns:p14="http://schemas.microsoft.com/office/powerpoint/2010/main" val="24264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5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8C9634B-D19E-4066-9E68-A573067C577E}"/>
              </a:ext>
            </a:extLst>
          </p:cNvPr>
          <p:cNvSpPr txBox="1"/>
          <p:nvPr/>
        </p:nvSpPr>
        <p:spPr>
          <a:xfrm>
            <a:off x="323528" y="47667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Plan vacunal de las madres de futuros corderos de cebo</a:t>
            </a:r>
          </a:p>
        </p:txBody>
      </p:sp>
    </p:spTree>
    <p:extLst>
      <p:ext uri="{BB962C8B-B14F-4D97-AF65-F5344CB8AC3E}">
        <p14:creationId xmlns:p14="http://schemas.microsoft.com/office/powerpoint/2010/main" val="424941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98"/>
            <a:ext cx="9144000" cy="62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4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E7D98003-021A-41A7-968B-900F399E4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8244408" cy="549627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3835CA-1024-44D3-B2CC-3ABBCD047551}"/>
              </a:ext>
            </a:extLst>
          </p:cNvPr>
          <p:cNvSpPr txBox="1"/>
          <p:nvPr/>
        </p:nvSpPr>
        <p:spPr>
          <a:xfrm>
            <a:off x="683568" y="287356"/>
            <a:ext cx="760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Jornadas Técnicas Ganaderas del 4 de octubre en la Feria Ganadera de </a:t>
            </a:r>
            <a:r>
              <a:rPr lang="es-ES" dirty="0" err="1"/>
              <a:t>Cedrillas</a:t>
            </a:r>
            <a:r>
              <a:rPr lang="es-ES" dirty="0"/>
              <a:t> (Teruel). </a:t>
            </a:r>
          </a:p>
        </p:txBody>
      </p:sp>
    </p:spTree>
    <p:extLst>
      <p:ext uri="{BB962C8B-B14F-4D97-AF65-F5344CB8AC3E}">
        <p14:creationId xmlns:p14="http://schemas.microsoft.com/office/powerpoint/2010/main" val="321692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F9DD411-AC4B-4974-B035-575CCED0B653}"/>
              </a:ext>
            </a:extLst>
          </p:cNvPr>
          <p:cNvSpPr txBox="1"/>
          <p:nvPr/>
        </p:nvSpPr>
        <p:spPr>
          <a:xfrm>
            <a:off x="755576" y="647700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Reunión de técnicos revisando los objetivos y acciones del proyecto ( Octubre 2019)</a:t>
            </a:r>
          </a:p>
        </p:txBody>
      </p:sp>
    </p:spTree>
    <p:extLst>
      <p:ext uri="{BB962C8B-B14F-4D97-AF65-F5344CB8AC3E}">
        <p14:creationId xmlns:p14="http://schemas.microsoft.com/office/powerpoint/2010/main" val="35710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4E8F61D-CCA9-46FC-9614-5A103A228325}"/>
              </a:ext>
            </a:extLst>
          </p:cNvPr>
          <p:cNvSpPr txBox="1"/>
          <p:nvPr/>
        </p:nvSpPr>
        <p:spPr>
          <a:xfrm>
            <a:off x="755576" y="647700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Jornada formativa de higiene y desinfección de explotaciones ( Octubre 2019)</a:t>
            </a:r>
          </a:p>
        </p:txBody>
      </p:sp>
    </p:spTree>
    <p:extLst>
      <p:ext uri="{BB962C8B-B14F-4D97-AF65-F5344CB8AC3E}">
        <p14:creationId xmlns:p14="http://schemas.microsoft.com/office/powerpoint/2010/main" val="17312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BF291B-FD72-4C9B-B96D-F104E4C78B0D}"/>
              </a:ext>
            </a:extLst>
          </p:cNvPr>
          <p:cNvSpPr txBox="1"/>
          <p:nvPr/>
        </p:nvSpPr>
        <p:spPr>
          <a:xfrm>
            <a:off x="755576" y="647700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Jornada formativa de higiene y desinfección de explotaciones ( Octubre 2019)</a:t>
            </a:r>
          </a:p>
        </p:txBody>
      </p:sp>
    </p:spTree>
    <p:extLst>
      <p:ext uri="{BB962C8B-B14F-4D97-AF65-F5344CB8AC3E}">
        <p14:creationId xmlns:p14="http://schemas.microsoft.com/office/powerpoint/2010/main" val="36766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20A505-E63A-4400-A9EB-DBE8FD1672E5}"/>
              </a:ext>
            </a:extLst>
          </p:cNvPr>
          <p:cNvSpPr txBox="1"/>
          <p:nvPr/>
        </p:nvSpPr>
        <p:spPr>
          <a:xfrm>
            <a:off x="755576" y="647700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Jornada higiene y desinfección de explotaciones ( Octubre 2019)</a:t>
            </a:r>
          </a:p>
        </p:txBody>
      </p:sp>
    </p:spTree>
    <p:extLst>
      <p:ext uri="{BB962C8B-B14F-4D97-AF65-F5344CB8AC3E}">
        <p14:creationId xmlns:p14="http://schemas.microsoft.com/office/powerpoint/2010/main" val="20712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C9ECEFB-5F17-484D-AAE6-AFDCCDEE635C}"/>
              </a:ext>
            </a:extLst>
          </p:cNvPr>
          <p:cNvSpPr txBox="1"/>
          <p:nvPr/>
        </p:nvSpPr>
        <p:spPr>
          <a:xfrm>
            <a:off x="755576" y="647700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Jornada higiene y desinfección de explotaciones ( Octubre 2019). Detalle de la limpieza con alta presión </a:t>
            </a:r>
          </a:p>
        </p:txBody>
      </p:sp>
    </p:spTree>
    <p:extLst>
      <p:ext uri="{BB962C8B-B14F-4D97-AF65-F5344CB8AC3E}">
        <p14:creationId xmlns:p14="http://schemas.microsoft.com/office/powerpoint/2010/main" val="126063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C488EBF-BF87-4ED5-AD63-83A9220B1870}"/>
              </a:ext>
            </a:extLst>
          </p:cNvPr>
          <p:cNvSpPr txBox="1"/>
          <p:nvPr/>
        </p:nvSpPr>
        <p:spPr>
          <a:xfrm>
            <a:off x="389096" y="476672"/>
            <a:ext cx="1584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Jornada higiene y desinfección de explotaciones con ganadero ( Agosto 2019)</a:t>
            </a:r>
          </a:p>
        </p:txBody>
      </p:sp>
    </p:spTree>
    <p:extLst>
      <p:ext uri="{BB962C8B-B14F-4D97-AF65-F5344CB8AC3E}">
        <p14:creationId xmlns:p14="http://schemas.microsoft.com/office/powerpoint/2010/main" val="36457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Personalizado 2">
      <a:dk1>
        <a:sysClr val="windowText" lastClr="000000"/>
      </a:dk1>
      <a:lt1>
        <a:sysClr val="window" lastClr="FFFFFF"/>
      </a:lt1>
      <a:dk2>
        <a:srgbClr val="900000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ersonalizado 1">
      <a:majorFont>
        <a:latin typeface="Gloucester MT Extra Condensed"/>
        <a:ea typeface=""/>
        <a:cs typeface=""/>
      </a:majorFont>
      <a:minorFont>
        <a:latin typeface="Gloucester MT Extra Condensed"/>
        <a:ea typeface=""/>
        <a:cs typeface="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1691</TotalTime>
  <Words>242</Words>
  <Application>Microsoft Office PowerPoint</Application>
  <PresentationFormat>Presentación en pantalla (4:3)</PresentationFormat>
  <Paragraphs>25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Calibri</vt:lpstr>
      <vt:lpstr>Gloucester MT Extra Condensed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PASTORES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becario1- alicia Rodriguez</dc:creator>
  <cp:lastModifiedBy>ljriaguas</cp:lastModifiedBy>
  <cp:revision>114</cp:revision>
  <dcterms:created xsi:type="dcterms:W3CDTF">2018-02-27T09:32:39Z</dcterms:created>
  <dcterms:modified xsi:type="dcterms:W3CDTF">2019-10-31T08:41:13Z</dcterms:modified>
</cp:coreProperties>
</file>