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9" r:id="rId2"/>
    <p:sldId id="278" r:id="rId3"/>
    <p:sldId id="295" r:id="rId4"/>
    <p:sldId id="344" r:id="rId5"/>
    <p:sldId id="264" r:id="rId6"/>
    <p:sldId id="269" r:id="rId7"/>
    <p:sldId id="270" r:id="rId8"/>
    <p:sldId id="271" r:id="rId9"/>
    <p:sldId id="296" r:id="rId10"/>
    <p:sldId id="328" r:id="rId11"/>
    <p:sldId id="346" r:id="rId12"/>
    <p:sldId id="350" r:id="rId13"/>
    <p:sldId id="349" r:id="rId14"/>
    <p:sldId id="348" r:id="rId15"/>
    <p:sldId id="327" r:id="rId16"/>
    <p:sldId id="351" r:id="rId17"/>
    <p:sldId id="339" r:id="rId18"/>
    <p:sldId id="357" r:id="rId19"/>
    <p:sldId id="340" r:id="rId20"/>
    <p:sldId id="341" r:id="rId21"/>
    <p:sldId id="352" r:id="rId22"/>
    <p:sldId id="353" r:id="rId23"/>
    <p:sldId id="354" r:id="rId24"/>
    <p:sldId id="359" r:id="rId25"/>
    <p:sldId id="355" r:id="rId26"/>
    <p:sldId id="333" r:id="rId27"/>
    <p:sldId id="347" r:id="rId28"/>
    <p:sldId id="342" r:id="rId29"/>
    <p:sldId id="335" r:id="rId30"/>
    <p:sldId id="360" r:id="rId31"/>
  </p:sldIdLst>
  <p:sldSz cx="9144000" cy="6858000" type="screen4x3"/>
  <p:notesSz cx="7104063"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990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388"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s-ES"/>
          </a:p>
        </p:txBody>
      </p:sp>
      <p:sp>
        <p:nvSpPr>
          <p:cNvPr id="3" name="2 Marcador de fecha"/>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D956C456-99EA-4734-98EE-A8D157519871}" type="datetimeFigureOut">
              <a:rPr lang="es-ES" smtClean="0"/>
              <a:pPr/>
              <a:t>27/06/2019</a:t>
            </a:fld>
            <a:endParaRPr lang="es-ES"/>
          </a:p>
        </p:txBody>
      </p:sp>
      <p:sp>
        <p:nvSpPr>
          <p:cNvPr id="4" name="3 Marcador de imagen de diapositiva"/>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es-ES"/>
          </a:p>
        </p:txBody>
      </p:sp>
      <p:sp>
        <p:nvSpPr>
          <p:cNvPr id="5" name="4 Marcador de notas"/>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es-ES"/>
          </a:p>
        </p:txBody>
      </p:sp>
      <p:sp>
        <p:nvSpPr>
          <p:cNvPr id="7" name="6 Marcador de número de diapositiva"/>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6F317007-2025-47A2-B117-7A2BDADE6D58}"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F317007-2025-47A2-B117-7A2BDADE6D58}" type="slidenum">
              <a:rPr lang="es-ES" smtClean="0"/>
              <a:pPr/>
              <a:t>10</a:t>
            </a:fld>
            <a:endParaRPr lang="es-ES"/>
          </a:p>
        </p:txBody>
      </p:sp>
    </p:spTree>
    <p:extLst>
      <p:ext uri="{BB962C8B-B14F-4D97-AF65-F5344CB8AC3E}">
        <p14:creationId xmlns:p14="http://schemas.microsoft.com/office/powerpoint/2010/main" val="3833224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F317007-2025-47A2-B117-7A2BDADE6D58}" type="slidenum">
              <a:rPr lang="es-ES" smtClean="0"/>
              <a:pPr/>
              <a:t>19</a:t>
            </a:fld>
            <a:endParaRPr lang="es-ES"/>
          </a:p>
        </p:txBody>
      </p:sp>
    </p:spTree>
    <p:extLst>
      <p:ext uri="{BB962C8B-B14F-4D97-AF65-F5344CB8AC3E}">
        <p14:creationId xmlns:p14="http://schemas.microsoft.com/office/powerpoint/2010/main" val="3657761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F317007-2025-47A2-B117-7A2BDADE6D58}" type="slidenum">
              <a:rPr lang="es-ES" smtClean="0"/>
              <a:pPr/>
              <a:t>20</a:t>
            </a:fld>
            <a:endParaRPr lang="es-ES"/>
          </a:p>
        </p:txBody>
      </p:sp>
    </p:spTree>
    <p:extLst>
      <p:ext uri="{BB962C8B-B14F-4D97-AF65-F5344CB8AC3E}">
        <p14:creationId xmlns:p14="http://schemas.microsoft.com/office/powerpoint/2010/main" val="851545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F317007-2025-47A2-B117-7A2BDADE6D58}" type="slidenum">
              <a:rPr lang="es-ES" smtClean="0"/>
              <a:pPr/>
              <a:t>21</a:t>
            </a:fld>
            <a:endParaRPr lang="es-ES"/>
          </a:p>
        </p:txBody>
      </p:sp>
    </p:spTree>
    <p:extLst>
      <p:ext uri="{BB962C8B-B14F-4D97-AF65-F5344CB8AC3E}">
        <p14:creationId xmlns:p14="http://schemas.microsoft.com/office/powerpoint/2010/main" val="2748329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F317007-2025-47A2-B117-7A2BDADE6D58}" type="slidenum">
              <a:rPr lang="es-ES" smtClean="0"/>
              <a:pPr/>
              <a:t>22</a:t>
            </a:fld>
            <a:endParaRPr lang="es-ES"/>
          </a:p>
        </p:txBody>
      </p:sp>
    </p:spTree>
    <p:extLst>
      <p:ext uri="{BB962C8B-B14F-4D97-AF65-F5344CB8AC3E}">
        <p14:creationId xmlns:p14="http://schemas.microsoft.com/office/powerpoint/2010/main" val="871262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F317007-2025-47A2-B117-7A2BDADE6D58}" type="slidenum">
              <a:rPr lang="es-ES" smtClean="0"/>
              <a:pPr/>
              <a:t>23</a:t>
            </a:fld>
            <a:endParaRPr lang="es-ES"/>
          </a:p>
        </p:txBody>
      </p:sp>
    </p:spTree>
    <p:extLst>
      <p:ext uri="{BB962C8B-B14F-4D97-AF65-F5344CB8AC3E}">
        <p14:creationId xmlns:p14="http://schemas.microsoft.com/office/powerpoint/2010/main" val="2662920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F317007-2025-47A2-B117-7A2BDADE6D58}" type="slidenum">
              <a:rPr lang="es-ES" smtClean="0"/>
              <a:pPr/>
              <a:t>24</a:t>
            </a:fld>
            <a:endParaRPr lang="es-ES"/>
          </a:p>
        </p:txBody>
      </p:sp>
    </p:spTree>
    <p:extLst>
      <p:ext uri="{BB962C8B-B14F-4D97-AF65-F5344CB8AC3E}">
        <p14:creationId xmlns:p14="http://schemas.microsoft.com/office/powerpoint/2010/main" val="3605466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F317007-2025-47A2-B117-7A2BDADE6D58}" type="slidenum">
              <a:rPr lang="es-ES" smtClean="0"/>
              <a:pPr/>
              <a:t>25</a:t>
            </a:fld>
            <a:endParaRPr lang="es-ES"/>
          </a:p>
        </p:txBody>
      </p:sp>
    </p:spTree>
    <p:extLst>
      <p:ext uri="{BB962C8B-B14F-4D97-AF65-F5344CB8AC3E}">
        <p14:creationId xmlns:p14="http://schemas.microsoft.com/office/powerpoint/2010/main" val="3352555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F317007-2025-47A2-B117-7A2BDADE6D58}" type="slidenum">
              <a:rPr lang="es-ES" smtClean="0"/>
              <a:pPr/>
              <a:t>26</a:t>
            </a:fld>
            <a:endParaRPr lang="es-ES"/>
          </a:p>
        </p:txBody>
      </p:sp>
    </p:spTree>
    <p:extLst>
      <p:ext uri="{BB962C8B-B14F-4D97-AF65-F5344CB8AC3E}">
        <p14:creationId xmlns:p14="http://schemas.microsoft.com/office/powerpoint/2010/main" val="944773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F317007-2025-47A2-B117-7A2BDADE6D58}" type="slidenum">
              <a:rPr lang="es-ES" smtClean="0"/>
              <a:pPr/>
              <a:t>27</a:t>
            </a:fld>
            <a:endParaRPr lang="es-ES"/>
          </a:p>
        </p:txBody>
      </p:sp>
    </p:spTree>
    <p:extLst>
      <p:ext uri="{BB962C8B-B14F-4D97-AF65-F5344CB8AC3E}">
        <p14:creationId xmlns:p14="http://schemas.microsoft.com/office/powerpoint/2010/main" val="1782064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F317007-2025-47A2-B117-7A2BDADE6D58}" type="slidenum">
              <a:rPr lang="es-ES" smtClean="0"/>
              <a:pPr/>
              <a:t>28</a:t>
            </a:fld>
            <a:endParaRPr lang="es-ES"/>
          </a:p>
        </p:txBody>
      </p:sp>
    </p:spTree>
    <p:extLst>
      <p:ext uri="{BB962C8B-B14F-4D97-AF65-F5344CB8AC3E}">
        <p14:creationId xmlns:p14="http://schemas.microsoft.com/office/powerpoint/2010/main" val="19797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F317007-2025-47A2-B117-7A2BDADE6D58}" type="slidenum">
              <a:rPr lang="es-ES" smtClean="0"/>
              <a:pPr/>
              <a:t>11</a:t>
            </a:fld>
            <a:endParaRPr lang="es-ES"/>
          </a:p>
        </p:txBody>
      </p:sp>
    </p:spTree>
    <p:extLst>
      <p:ext uri="{BB962C8B-B14F-4D97-AF65-F5344CB8AC3E}">
        <p14:creationId xmlns:p14="http://schemas.microsoft.com/office/powerpoint/2010/main" val="261400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F317007-2025-47A2-B117-7A2BDADE6D58}" type="slidenum">
              <a:rPr lang="es-ES" smtClean="0"/>
              <a:pPr/>
              <a:t>29</a:t>
            </a:fld>
            <a:endParaRPr lang="es-ES"/>
          </a:p>
        </p:txBody>
      </p:sp>
    </p:spTree>
    <p:extLst>
      <p:ext uri="{BB962C8B-B14F-4D97-AF65-F5344CB8AC3E}">
        <p14:creationId xmlns:p14="http://schemas.microsoft.com/office/powerpoint/2010/main" val="834654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F317007-2025-47A2-B117-7A2BDADE6D58}" type="slidenum">
              <a:rPr lang="es-ES" smtClean="0"/>
              <a:pPr/>
              <a:t>12</a:t>
            </a:fld>
            <a:endParaRPr lang="es-ES"/>
          </a:p>
        </p:txBody>
      </p:sp>
    </p:spTree>
    <p:extLst>
      <p:ext uri="{BB962C8B-B14F-4D97-AF65-F5344CB8AC3E}">
        <p14:creationId xmlns:p14="http://schemas.microsoft.com/office/powerpoint/2010/main" val="3767828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F317007-2025-47A2-B117-7A2BDADE6D58}" type="slidenum">
              <a:rPr lang="es-ES" smtClean="0"/>
              <a:pPr/>
              <a:t>13</a:t>
            </a:fld>
            <a:endParaRPr lang="es-ES"/>
          </a:p>
        </p:txBody>
      </p:sp>
    </p:spTree>
    <p:extLst>
      <p:ext uri="{BB962C8B-B14F-4D97-AF65-F5344CB8AC3E}">
        <p14:creationId xmlns:p14="http://schemas.microsoft.com/office/powerpoint/2010/main" val="3777015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F317007-2025-47A2-B117-7A2BDADE6D58}" type="slidenum">
              <a:rPr lang="es-ES" smtClean="0"/>
              <a:pPr/>
              <a:t>14</a:t>
            </a:fld>
            <a:endParaRPr lang="es-ES"/>
          </a:p>
        </p:txBody>
      </p:sp>
    </p:spTree>
    <p:extLst>
      <p:ext uri="{BB962C8B-B14F-4D97-AF65-F5344CB8AC3E}">
        <p14:creationId xmlns:p14="http://schemas.microsoft.com/office/powerpoint/2010/main" val="3391871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F317007-2025-47A2-B117-7A2BDADE6D58}" type="slidenum">
              <a:rPr lang="es-ES" smtClean="0"/>
              <a:pPr/>
              <a:t>15</a:t>
            </a:fld>
            <a:endParaRPr lang="es-ES"/>
          </a:p>
        </p:txBody>
      </p:sp>
    </p:spTree>
    <p:extLst>
      <p:ext uri="{BB962C8B-B14F-4D97-AF65-F5344CB8AC3E}">
        <p14:creationId xmlns:p14="http://schemas.microsoft.com/office/powerpoint/2010/main" val="3504468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F317007-2025-47A2-B117-7A2BDADE6D58}" type="slidenum">
              <a:rPr lang="es-ES" smtClean="0"/>
              <a:pPr/>
              <a:t>16</a:t>
            </a:fld>
            <a:endParaRPr lang="es-ES"/>
          </a:p>
        </p:txBody>
      </p:sp>
    </p:spTree>
    <p:extLst>
      <p:ext uri="{BB962C8B-B14F-4D97-AF65-F5344CB8AC3E}">
        <p14:creationId xmlns:p14="http://schemas.microsoft.com/office/powerpoint/2010/main" val="3569766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F317007-2025-47A2-B117-7A2BDADE6D58}" type="slidenum">
              <a:rPr lang="es-ES" smtClean="0"/>
              <a:pPr/>
              <a:t>17</a:t>
            </a:fld>
            <a:endParaRPr lang="es-ES"/>
          </a:p>
        </p:txBody>
      </p:sp>
    </p:spTree>
    <p:extLst>
      <p:ext uri="{BB962C8B-B14F-4D97-AF65-F5344CB8AC3E}">
        <p14:creationId xmlns:p14="http://schemas.microsoft.com/office/powerpoint/2010/main" val="183294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F317007-2025-47A2-B117-7A2BDADE6D58}" type="slidenum">
              <a:rPr lang="es-ES" smtClean="0"/>
              <a:pPr/>
              <a:t>18</a:t>
            </a:fld>
            <a:endParaRPr lang="es-ES"/>
          </a:p>
        </p:txBody>
      </p:sp>
    </p:spTree>
    <p:extLst>
      <p:ext uri="{BB962C8B-B14F-4D97-AF65-F5344CB8AC3E}">
        <p14:creationId xmlns:p14="http://schemas.microsoft.com/office/powerpoint/2010/main" val="3269673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3A281FF3-E719-459F-A58B-89D3DB8E0325}" type="datetimeFigureOut">
              <a:rPr lang="es-ES" smtClean="0"/>
              <a:pPr/>
              <a:t>27/06/2019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2D74029-4345-4102-99FC-37B20055B2DD}"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3A281FF3-E719-459F-A58B-89D3DB8E0325}" type="datetimeFigureOut">
              <a:rPr lang="es-ES" smtClean="0"/>
              <a:pPr/>
              <a:t>27/06/2019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2D74029-4345-4102-99FC-37B20055B2DD}"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3A281FF3-E719-459F-A58B-89D3DB8E0325}" type="datetimeFigureOut">
              <a:rPr lang="es-ES" smtClean="0"/>
              <a:pPr/>
              <a:t>27/06/2019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2D74029-4345-4102-99FC-37B20055B2DD}"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3A281FF3-E719-459F-A58B-89D3DB8E0325}" type="datetimeFigureOut">
              <a:rPr lang="es-ES" smtClean="0"/>
              <a:pPr/>
              <a:t>27/06/2019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2D74029-4345-4102-99FC-37B20055B2DD}"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3A281FF3-E719-459F-A58B-89D3DB8E0325}" type="datetimeFigureOut">
              <a:rPr lang="es-ES" smtClean="0"/>
              <a:pPr/>
              <a:t>27/06/2019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2D74029-4345-4102-99FC-37B20055B2DD}"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3A281FF3-E719-459F-A58B-89D3DB8E0325}" type="datetimeFigureOut">
              <a:rPr lang="es-ES" smtClean="0"/>
              <a:pPr/>
              <a:t>27/06/2019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2D74029-4345-4102-99FC-37B20055B2DD}"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3A281FF3-E719-459F-A58B-89D3DB8E0325}" type="datetimeFigureOut">
              <a:rPr lang="es-ES" smtClean="0"/>
              <a:pPr/>
              <a:t>27/06/2019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2D74029-4345-4102-99FC-37B20055B2DD}"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3A281FF3-E719-459F-A58B-89D3DB8E0325}" type="datetimeFigureOut">
              <a:rPr lang="es-ES" smtClean="0"/>
              <a:pPr/>
              <a:t>27/06/2019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2D74029-4345-4102-99FC-37B20055B2DD}"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A281FF3-E719-459F-A58B-89D3DB8E0325}" type="datetimeFigureOut">
              <a:rPr lang="es-ES" smtClean="0"/>
              <a:pPr/>
              <a:t>27/06/2019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2D74029-4345-4102-99FC-37B20055B2DD}"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3A281FF3-E719-459F-A58B-89D3DB8E0325}" type="datetimeFigureOut">
              <a:rPr lang="es-ES" smtClean="0"/>
              <a:pPr/>
              <a:t>27/06/2019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2D74029-4345-4102-99FC-37B20055B2DD}"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3A281FF3-E719-459F-A58B-89D3DB8E0325}" type="datetimeFigureOut">
              <a:rPr lang="es-ES" smtClean="0"/>
              <a:pPr/>
              <a:t>27/06/2019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2D74029-4345-4102-99FC-37B20055B2DD}"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81FF3-E719-459F-A58B-89D3DB8E0325}" type="datetimeFigureOut">
              <a:rPr lang="es-ES" smtClean="0"/>
              <a:pPr/>
              <a:t>27/06/2019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74029-4345-4102-99FC-37B20055B2DD}"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wmf"/><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12.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wmf"/><Relationship Id="rId5" Type="http://schemas.openxmlformats.org/officeDocument/2006/relationships/image" Target="../media/image4.png"/><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16.jpe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image" Target="../media/image17.jpeg"/><Relationship Id="rId9"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wmf"/><Relationship Id="rId7"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wmf"/><Relationship Id="rId5" Type="http://schemas.openxmlformats.org/officeDocument/2006/relationships/image" Target="../media/image4.png"/><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2.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wmf"/><Relationship Id="rId5" Type="http://schemas.openxmlformats.org/officeDocument/2006/relationships/image" Target="../media/image4.png"/><Relationship Id="rId10" Type="http://schemas.openxmlformats.org/officeDocument/2006/relationships/image" Target="../media/image25.emf"/><Relationship Id="rId4" Type="http://schemas.openxmlformats.org/officeDocument/2006/relationships/image" Target="../media/image3.emf"/><Relationship Id="rId9" Type="http://schemas.openxmlformats.org/officeDocument/2006/relationships/image" Target="../media/image24.emf"/></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3.emf"/><Relationship Id="rId7" Type="http://schemas.openxmlformats.org/officeDocument/2006/relationships/image" Target="../media/image11.w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4.emf"/><Relationship Id="rId7" Type="http://schemas.openxmlformats.org/officeDocument/2006/relationships/image" Target="../media/image11.w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5.emf"/><Relationship Id="rId7" Type="http://schemas.openxmlformats.org/officeDocument/2006/relationships/image" Target="../media/image11.w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2.png"/><Relationship Id="rId7" Type="http://schemas.openxmlformats.org/officeDocument/2006/relationships/image" Target="../media/image11.wm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4.png"/><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1.wmf"/><Relationship Id="rId5" Type="http://schemas.openxmlformats.org/officeDocument/2006/relationships/image" Target="../media/image4.png"/><Relationship Id="rId4" Type="http://schemas.openxmlformats.org/officeDocument/2006/relationships/image" Target="../media/image3.emf"/></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2.png"/><Relationship Id="rId7" Type="http://schemas.openxmlformats.org/officeDocument/2006/relationships/image" Target="../media/image29.png"/><Relationship Id="rId12" Type="http://schemas.openxmlformats.org/officeDocument/2006/relationships/image" Target="../media/image11.wmf"/><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4.png"/><Relationship Id="rId10" Type="http://schemas.openxmlformats.org/officeDocument/2006/relationships/image" Target="../media/image32.png"/><Relationship Id="rId4" Type="http://schemas.openxmlformats.org/officeDocument/2006/relationships/image" Target="../media/image3.emf"/><Relationship Id="rId9" Type="http://schemas.openxmlformats.org/officeDocument/2006/relationships/image" Target="../media/image31.png"/></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2.png"/><Relationship Id="rId7" Type="http://schemas.openxmlformats.org/officeDocument/2006/relationships/image" Target="../media/image34.emf"/><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1.wmf"/><Relationship Id="rId5" Type="http://schemas.openxmlformats.org/officeDocument/2006/relationships/image" Target="../media/image4.png"/><Relationship Id="rId4" Type="http://schemas.openxmlformats.org/officeDocument/2006/relationships/image" Target="../media/image3.emf"/></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1.wmf"/><Relationship Id="rId5" Type="http://schemas.openxmlformats.org/officeDocument/2006/relationships/image" Target="../media/image4.png"/><Relationship Id="rId4" Type="http://schemas.openxmlformats.org/officeDocument/2006/relationships/image" Target="../media/image3.emf"/></Relationships>
</file>

<file path=ppt/slides/_rels/slide2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1.wmf"/><Relationship Id="rId5" Type="http://schemas.openxmlformats.org/officeDocument/2006/relationships/image" Target="../media/image4.png"/><Relationship Id="rId4" Type="http://schemas.openxmlformats.org/officeDocument/2006/relationships/image" Target="../media/image3.emf"/><Relationship Id="rId9"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1.wmf"/><Relationship Id="rId5" Type="http://schemas.openxmlformats.org/officeDocument/2006/relationships/image" Target="../media/image4.png"/><Relationship Id="rId4" Type="http://schemas.openxmlformats.org/officeDocument/2006/relationships/image" Target="../media/image3.emf"/></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1.wmf"/><Relationship Id="rId5" Type="http://schemas.openxmlformats.org/officeDocument/2006/relationships/image" Target="../media/image4.png"/><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descr="B28A964A-13F6-4BAB-B42A-252E7950C1D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100570"/>
            <a:ext cx="9144000" cy="2772420"/>
          </a:xfrm>
          <a:prstGeom prst="rect">
            <a:avLst/>
          </a:prstGeom>
          <a:noFill/>
          <a:ln w="9525">
            <a:noFill/>
            <a:miter lim="800000"/>
            <a:headEnd/>
            <a:tailEnd/>
          </a:ln>
        </p:spPr>
      </p:pic>
      <p:sp>
        <p:nvSpPr>
          <p:cNvPr id="3" name="Rectángulo 2">
            <a:extLst>
              <a:ext uri="{FF2B5EF4-FFF2-40B4-BE49-F238E27FC236}">
                <a16:creationId xmlns:a16="http://schemas.microsoft.com/office/drawing/2014/main" id="{FCE7001E-23F0-4F1A-8277-CECAF5A31903}"/>
              </a:ext>
            </a:extLst>
          </p:cNvPr>
          <p:cNvSpPr/>
          <p:nvPr/>
        </p:nvSpPr>
        <p:spPr>
          <a:xfrm>
            <a:off x="0" y="6021288"/>
            <a:ext cx="9144000" cy="8517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Imagen 1">
            <a:extLst>
              <a:ext uri="{FF2B5EF4-FFF2-40B4-BE49-F238E27FC236}">
                <a16:creationId xmlns:a16="http://schemas.microsoft.com/office/drawing/2014/main" id="{CBF29337-D448-4F3E-B8FA-B6E8D9154E8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771800" y="-273629"/>
            <a:ext cx="3613650" cy="2554690"/>
          </a:xfrm>
          <a:prstGeom prst="rect">
            <a:avLst/>
          </a:prstGeom>
        </p:spPr>
      </p:pic>
      <p:sp>
        <p:nvSpPr>
          <p:cNvPr id="9" name="8 CuadroTexto"/>
          <p:cNvSpPr txBox="1"/>
          <p:nvPr/>
        </p:nvSpPr>
        <p:spPr>
          <a:xfrm>
            <a:off x="16952" y="1053582"/>
            <a:ext cx="9144000" cy="3046988"/>
          </a:xfrm>
          <a:prstGeom prst="rect">
            <a:avLst/>
          </a:prstGeom>
          <a:noFill/>
        </p:spPr>
        <p:txBody>
          <a:bodyPr wrap="square" rtlCol="0">
            <a:spAutoFit/>
          </a:bodyPr>
          <a:lstStyle/>
          <a:p>
            <a:pPr lvl="0" algn="ctr"/>
            <a:endParaRPr kumimoji="0" lang="es-ES" sz="3200" b="1" i="0" u="none" strike="noStrike" cap="none" normalizeH="0" baseline="0" dirty="0">
              <a:ln>
                <a:noFill/>
              </a:ln>
              <a:solidFill>
                <a:schemeClr val="bg1"/>
              </a:solidFill>
              <a:effectLst/>
              <a:ea typeface="Times New Roman" pitchFamily="18" charset="0"/>
              <a:cs typeface="Times New Roman" pitchFamily="18" charset="0"/>
            </a:endParaRPr>
          </a:p>
          <a:p>
            <a:pPr lvl="0" algn="ctr"/>
            <a:r>
              <a:rPr kumimoji="0" lang="es-ES" sz="3200" b="1" i="0" u="none" strike="noStrike" cap="none" normalizeH="0" baseline="0" dirty="0">
                <a:ln>
                  <a:noFill/>
                </a:ln>
                <a:solidFill>
                  <a:schemeClr val="bg1"/>
                </a:solidFill>
                <a:effectLst/>
                <a:ea typeface="Times New Roman" pitchFamily="18" charset="0"/>
                <a:cs typeface="Times New Roman" pitchFamily="18" charset="0"/>
              </a:rPr>
              <a:t>Estrategia avanzada de lucha frente a mejillón cebra mediante el desarrollo de un sistema automático de identificación y recuento.</a:t>
            </a:r>
            <a:r>
              <a:rPr kumimoji="0" lang="es-ES" sz="3200" b="1" i="0" u="none" strike="noStrike" cap="none" normalizeH="0" baseline="0" dirty="0">
                <a:ln>
                  <a:noFill/>
                </a:ln>
                <a:solidFill>
                  <a:schemeClr val="bg1"/>
                </a:solidFill>
                <a:effectLst/>
                <a:cs typeface="Arial" pitchFamily="34" charset="0"/>
              </a:rPr>
              <a:t> </a:t>
            </a:r>
          </a:p>
          <a:p>
            <a:pPr algn="ctr"/>
            <a:endParaRPr lang="es-ES" sz="3200" b="1" dirty="0">
              <a:solidFill>
                <a:schemeClr val="bg1"/>
              </a:solidFill>
            </a:endParaRPr>
          </a:p>
          <a:p>
            <a:pPr algn="ctr"/>
            <a:endParaRPr lang="es-ES" sz="3200" b="1" dirty="0">
              <a:solidFill>
                <a:schemeClr val="bg1"/>
              </a:solidFill>
            </a:endParaRPr>
          </a:p>
        </p:txBody>
      </p:sp>
      <p:sp>
        <p:nvSpPr>
          <p:cNvPr id="1025" name="Rectangle 1"/>
          <p:cNvSpPr>
            <a:spLocks noChangeArrowheads="1"/>
          </p:cNvSpPr>
          <p:nvPr/>
        </p:nvSpPr>
        <p:spPr bwMode="auto">
          <a:xfrm>
            <a:off x="0" y="39924"/>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rgbClr val="717073"/>
                </a:solidFill>
                <a:effectLst/>
                <a:ea typeface="Times New Roman" pitchFamily="18" charset="0"/>
                <a:cs typeface="Times New Roman" pitchFamily="18" charset="0"/>
              </a:rPr>
              <a:t>SUBVENCIÓN DE APOYO A ACCIONES DE COOPERACIÓN DE AGENTES DEL SECTOR AGRARIO EN EL MARCO DEL PROGRAMA DE DESARROLLO RURAL PARA ARAGÓN 2014-2020</a:t>
            </a:r>
            <a:endParaRPr kumimoji="0" lang="es-ES" sz="1600" b="1" i="0" u="none" strike="noStrike" cap="none" normalizeH="0" baseline="0" dirty="0">
              <a:ln>
                <a:noFill/>
              </a:ln>
              <a:solidFill>
                <a:schemeClr val="tx1"/>
              </a:solidFill>
              <a:effectLst/>
              <a:cs typeface="Arial" pitchFamily="34" charset="0"/>
            </a:endParaRPr>
          </a:p>
        </p:txBody>
      </p:sp>
      <p:pic>
        <p:nvPicPr>
          <p:cNvPr id="4" name="3 Imagen"/>
          <p:cNvPicPr/>
          <p:nvPr/>
        </p:nvPicPr>
        <p:blipFill rotWithShape="1">
          <a:blip r:embed="rId4" cstate="screen">
            <a:extLst>
              <a:ext uri="{28A0092B-C50C-407E-A947-70E740481C1C}">
                <a14:useLocalDpi xmlns:a14="http://schemas.microsoft.com/office/drawing/2010/main" val="0"/>
              </a:ext>
            </a:extLst>
          </a:blip>
          <a:srcRect l="2647" t="3209" r="54788" b="17464"/>
          <a:stretch/>
        </p:blipFill>
        <p:spPr bwMode="auto">
          <a:xfrm>
            <a:off x="3779912" y="3043039"/>
            <a:ext cx="1565187" cy="962025"/>
          </a:xfrm>
          <a:prstGeom prst="rect">
            <a:avLst/>
          </a:prstGeom>
          <a:noFill/>
          <a:ln>
            <a:noFill/>
          </a:ln>
          <a:extLst>
            <a:ext uri="{53640926-AAD7-44D8-BBD7-CCE9431645EC}">
              <a14:shadowObscured xmlns:a14="http://schemas.microsoft.com/office/drawing/2010/main"/>
            </a:ext>
          </a:extLst>
        </p:spPr>
      </p:pic>
      <p:pic>
        <p:nvPicPr>
          <p:cNvPr id="5" name="4 Imagen"/>
          <p:cNvPicPr/>
          <p:nvPr/>
        </p:nvPicPr>
        <p:blipFill rotWithShape="1">
          <a:blip r:embed="rId4" cstate="screen">
            <a:extLst>
              <a:ext uri="{28A0092B-C50C-407E-A947-70E740481C1C}">
                <a14:useLocalDpi xmlns:a14="http://schemas.microsoft.com/office/drawing/2010/main" val="0"/>
              </a:ext>
            </a:extLst>
          </a:blip>
          <a:srcRect l="60413" t="3209" r="9470" b="11007"/>
          <a:stretch/>
        </p:blipFill>
        <p:spPr bwMode="auto">
          <a:xfrm>
            <a:off x="7020272" y="3000746"/>
            <a:ext cx="1028700" cy="962025"/>
          </a:xfrm>
          <a:prstGeom prst="rect">
            <a:avLst/>
          </a:prstGeom>
          <a:noFill/>
          <a:ln>
            <a:noFill/>
          </a:ln>
          <a:extLst>
            <a:ext uri="{53640926-AAD7-44D8-BBD7-CCE9431645EC}">
              <a14:shadowObscured xmlns:a14="http://schemas.microsoft.com/office/drawing/2010/main"/>
            </a:ext>
          </a:extLst>
        </p:spPr>
      </p:pic>
      <p:pic>
        <p:nvPicPr>
          <p:cNvPr id="6" name="5 Imagen"/>
          <p:cNvPicPr/>
          <p:nvPr/>
        </p:nvPicPr>
        <p:blipFill rotWithShape="1">
          <a:blip r:embed="rId5" cstate="print">
            <a:extLst>
              <a:ext uri="{28A0092B-C50C-407E-A947-70E740481C1C}">
                <a14:useLocalDpi xmlns:a14="http://schemas.microsoft.com/office/drawing/2010/main" val="0"/>
              </a:ext>
            </a:extLst>
          </a:blip>
          <a:srcRect/>
          <a:stretch/>
        </p:blipFill>
        <p:spPr>
          <a:xfrm>
            <a:off x="899592" y="3229346"/>
            <a:ext cx="1581150" cy="733425"/>
          </a:xfrm>
          <a:prstGeom prst="rect">
            <a:avLst/>
          </a:prstGeom>
        </p:spPr>
      </p:pic>
      <p:pic>
        <p:nvPicPr>
          <p:cNvPr id="1026" name="Picture 2" descr="Resultado de imagen de logo union europea fondo europeo agricola de desarrollo rural">
            <a:extLst>
              <a:ext uri="{FF2B5EF4-FFF2-40B4-BE49-F238E27FC236}">
                <a16:creationId xmlns:a16="http://schemas.microsoft.com/office/drawing/2014/main" id="{E1310037-7178-45C1-A3D3-F7AD42BD8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286" y="6138535"/>
            <a:ext cx="2232248" cy="6087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de logo Gobierno de aragÃ³n con Departamento Desarrollo Rural y Sostenibilidad">
            <a:extLst>
              <a:ext uri="{FF2B5EF4-FFF2-40B4-BE49-F238E27FC236}">
                <a16:creationId xmlns:a16="http://schemas.microsoft.com/office/drawing/2014/main" id="{5A550FAB-6A06-46A9-807A-FFA3FD8F862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16036" y="6192285"/>
            <a:ext cx="1465871" cy="555045"/>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27B93DD6-AD99-4EA2-92B0-97712202852E}"/>
              </a:ext>
            </a:extLst>
          </p:cNvPr>
          <p:cNvSpPr txBox="1"/>
          <p:nvPr/>
        </p:nvSpPr>
        <p:spPr>
          <a:xfrm>
            <a:off x="2604244" y="6237312"/>
            <a:ext cx="3939404" cy="276999"/>
          </a:xfrm>
          <a:prstGeom prst="rect">
            <a:avLst/>
          </a:prstGeom>
          <a:noFill/>
        </p:spPr>
        <p:txBody>
          <a:bodyPr wrap="square" rtlCol="0">
            <a:spAutoFit/>
          </a:bodyPr>
          <a:lstStyle/>
          <a:p>
            <a:pPr algn="ctr"/>
            <a:r>
              <a:rPr lang="es-ES" sz="1200" b="1" dirty="0">
                <a:solidFill>
                  <a:schemeClr val="bg1"/>
                </a:solidFill>
              </a:rPr>
              <a:t>Cofinanciado 80% Unión Europea 20% Gobierno de Aragón</a:t>
            </a:r>
            <a:endParaRPr lang="en-GB" sz="12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683568" y="1340768"/>
            <a:ext cx="7992888" cy="5184576"/>
          </a:xfrm>
          <a:prstGeom prst="roundRect">
            <a:avLst/>
          </a:prstGeom>
          <a:solidFill>
            <a:schemeClr val="tx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11 Rectángulo"/>
          <p:cNvSpPr/>
          <p:nvPr/>
        </p:nvSpPr>
        <p:spPr>
          <a:xfrm>
            <a:off x="899592" y="1556792"/>
            <a:ext cx="7416824" cy="2693045"/>
          </a:xfrm>
          <a:prstGeom prst="rect">
            <a:avLst/>
          </a:prstGeom>
        </p:spPr>
        <p:txBody>
          <a:bodyPr wrap="square">
            <a:spAutoFit/>
          </a:bodyPr>
          <a:lstStyle/>
          <a:p>
            <a:pPr marL="457200" indent="-457200" algn="ctr">
              <a:defRPr/>
            </a:pPr>
            <a:endParaRPr lang="es-ES" sz="1600" b="1" dirty="0">
              <a:solidFill>
                <a:schemeClr val="tx2">
                  <a:lumMod val="10000"/>
                </a:schemeClr>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spcBef>
                <a:spcPct val="50000"/>
              </a:spcBef>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p:txBody>
      </p:sp>
      <p:pic>
        <p:nvPicPr>
          <p:cNvPr id="5" name="Picture 3" descr="dd0108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6713537"/>
            <a:ext cx="8497888" cy="144463"/>
          </a:xfrm>
          <a:prstGeom prst="rect">
            <a:avLst/>
          </a:prstGeom>
          <a:noFill/>
          <a:ln w="9525">
            <a:noFill/>
            <a:miter lim="800000"/>
            <a:headEnd/>
            <a:tailEnd/>
          </a:ln>
        </p:spPr>
      </p:pic>
      <p:sp>
        <p:nvSpPr>
          <p:cNvPr id="21" name="20 Rectángulo redondeado"/>
          <p:cNvSpPr/>
          <p:nvPr/>
        </p:nvSpPr>
        <p:spPr>
          <a:xfrm>
            <a:off x="1259632" y="5794186"/>
            <a:ext cx="6696744" cy="7311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2" name="Flecha: hacia abajo 1">
            <a:extLst>
              <a:ext uri="{FF2B5EF4-FFF2-40B4-BE49-F238E27FC236}">
                <a16:creationId xmlns:a16="http://schemas.microsoft.com/office/drawing/2014/main" id="{BFFDDCE6-75C4-4926-B0E0-D25BEAE562FC}"/>
              </a:ext>
            </a:extLst>
          </p:cNvPr>
          <p:cNvSpPr/>
          <p:nvPr/>
        </p:nvSpPr>
        <p:spPr>
          <a:xfrm>
            <a:off x="4480756" y="2410320"/>
            <a:ext cx="360040" cy="432048"/>
          </a:xfrm>
          <a:prstGeom prst="downArrow">
            <a:avLst/>
          </a:prstGeom>
          <a:solidFill>
            <a:srgbClr val="993300"/>
          </a:solidFill>
          <a:ln>
            <a:noFill/>
          </a:ln>
          <a:effectLst>
            <a:glow rad="63500">
              <a:schemeClr val="accent2">
                <a:lumMod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Flecha: hacia abajo 13">
            <a:extLst>
              <a:ext uri="{FF2B5EF4-FFF2-40B4-BE49-F238E27FC236}">
                <a16:creationId xmlns:a16="http://schemas.microsoft.com/office/drawing/2014/main" id="{79893A77-DCEA-4B89-A25A-40AF38A05BF0}"/>
              </a:ext>
            </a:extLst>
          </p:cNvPr>
          <p:cNvSpPr/>
          <p:nvPr/>
        </p:nvSpPr>
        <p:spPr>
          <a:xfrm>
            <a:off x="4464460" y="3429000"/>
            <a:ext cx="360040" cy="432048"/>
          </a:xfrm>
          <a:prstGeom prst="downArrow">
            <a:avLst/>
          </a:prstGeom>
          <a:solidFill>
            <a:srgbClr val="993300"/>
          </a:solidFill>
          <a:ln>
            <a:noFill/>
          </a:ln>
          <a:effectLst>
            <a:glow rad="63500">
              <a:schemeClr val="accent2">
                <a:lumMod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lecha: hacia abajo 14">
            <a:extLst>
              <a:ext uri="{FF2B5EF4-FFF2-40B4-BE49-F238E27FC236}">
                <a16:creationId xmlns:a16="http://schemas.microsoft.com/office/drawing/2014/main" id="{8FE1457F-40B6-4579-8B6C-7486DA601498}"/>
              </a:ext>
            </a:extLst>
          </p:cNvPr>
          <p:cNvSpPr/>
          <p:nvPr/>
        </p:nvSpPr>
        <p:spPr>
          <a:xfrm rot="4083606">
            <a:off x="4016800" y="4746987"/>
            <a:ext cx="360040" cy="432048"/>
          </a:xfrm>
          <a:prstGeom prst="downArrow">
            <a:avLst/>
          </a:prstGeom>
          <a:solidFill>
            <a:srgbClr val="993300"/>
          </a:solidFill>
          <a:ln>
            <a:noFill/>
          </a:ln>
          <a:effectLst>
            <a:glow rad="63500">
              <a:schemeClr val="accent2">
                <a:lumMod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2">
            <a:extLst>
              <a:ext uri="{FF2B5EF4-FFF2-40B4-BE49-F238E27FC236}">
                <a16:creationId xmlns:a16="http://schemas.microsoft.com/office/drawing/2014/main" id="{B8C290C5-3237-45F8-A169-38FE8D2D4660}"/>
              </a:ext>
            </a:extLst>
          </p:cNvPr>
          <p:cNvSpPr/>
          <p:nvPr/>
        </p:nvSpPr>
        <p:spPr>
          <a:xfrm>
            <a:off x="1071476" y="4770981"/>
            <a:ext cx="2691680" cy="914717"/>
          </a:xfrm>
          <a:prstGeom prst="rect">
            <a:avLst/>
          </a:prstGeom>
          <a:solidFill>
            <a:srgbClr val="993300"/>
          </a:solidFill>
          <a:ln>
            <a:noFill/>
          </a:ln>
          <a:effectLst>
            <a:glow rad="101600">
              <a:srgbClr val="9933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latin typeface="Calibri" pitchFamily="34" charset="0"/>
                <a:cs typeface="Calibri" pitchFamily="34" charset="0"/>
              </a:rPr>
              <a:t>Evitar la realización de tratamientos innecesarios</a:t>
            </a:r>
          </a:p>
          <a:p>
            <a:pPr algn="ctr"/>
            <a:endParaRPr lang="es-ES" dirty="0"/>
          </a:p>
        </p:txBody>
      </p:sp>
      <p:sp>
        <p:nvSpPr>
          <p:cNvPr id="22" name="11 Rectángulo">
            <a:extLst>
              <a:ext uri="{FF2B5EF4-FFF2-40B4-BE49-F238E27FC236}">
                <a16:creationId xmlns:a16="http://schemas.microsoft.com/office/drawing/2014/main" id="{84E472B3-969B-4E16-B1AD-1CF6B45FD757}"/>
              </a:ext>
            </a:extLst>
          </p:cNvPr>
          <p:cNvSpPr/>
          <p:nvPr/>
        </p:nvSpPr>
        <p:spPr>
          <a:xfrm>
            <a:off x="899592" y="1279207"/>
            <a:ext cx="7372861" cy="3877985"/>
          </a:xfrm>
          <a:prstGeom prst="rect">
            <a:avLst/>
          </a:prstGeom>
        </p:spPr>
        <p:txBody>
          <a:bodyPr wrap="square">
            <a:spAutoFit/>
          </a:bodyPr>
          <a:lstStyle/>
          <a:p>
            <a:pPr marL="457200" indent="-457200" algn="ctr">
              <a:defRPr/>
            </a:pPr>
            <a:endParaRPr lang="es-ES" sz="1600" b="1" dirty="0">
              <a:solidFill>
                <a:schemeClr val="tx2">
                  <a:lumMod val="10000"/>
                </a:schemeClr>
              </a:solidFill>
              <a:latin typeface="Calibri" pitchFamily="34" charset="0"/>
              <a:cs typeface="Calibri" pitchFamily="34" charset="0"/>
            </a:endParaRPr>
          </a:p>
          <a:p>
            <a:pPr algn="ctr">
              <a:defRPr/>
            </a:pPr>
            <a:endParaRPr lang="es-ES" sz="1600" b="1" dirty="0">
              <a:solidFill>
                <a:schemeClr val="tx2">
                  <a:lumMod val="10000"/>
                </a:schemeClr>
              </a:solidFill>
              <a:latin typeface="Calibri" pitchFamily="34" charset="0"/>
              <a:cs typeface="Calibri" pitchFamily="34" charset="0"/>
            </a:endParaRPr>
          </a:p>
          <a:p>
            <a:pPr algn="ctr">
              <a:defRPr/>
            </a:pPr>
            <a:r>
              <a:rPr lang="es-ES" b="1" dirty="0">
                <a:solidFill>
                  <a:schemeClr val="tx2">
                    <a:lumMod val="10000"/>
                  </a:schemeClr>
                </a:solidFill>
                <a:latin typeface="Calibri" pitchFamily="34" charset="0"/>
                <a:cs typeface="Calibri" pitchFamily="34" charset="0"/>
              </a:rPr>
              <a:t>Control de densidad larvaria</a:t>
            </a:r>
          </a:p>
          <a:p>
            <a:pPr algn="just">
              <a:defRPr/>
            </a:pPr>
            <a:endParaRPr lang="es-ES" b="1" dirty="0">
              <a:solidFill>
                <a:schemeClr val="tx2">
                  <a:lumMod val="10000"/>
                </a:schemeClr>
              </a:solidFill>
              <a:latin typeface="Calibri" pitchFamily="34" charset="0"/>
              <a:cs typeface="Calibri" pitchFamily="34" charset="0"/>
            </a:endParaRPr>
          </a:p>
          <a:p>
            <a:pPr algn="ctr">
              <a:defRPr/>
            </a:pPr>
            <a:endParaRPr lang="es-ES" dirty="0">
              <a:solidFill>
                <a:schemeClr val="tx2">
                  <a:lumMod val="10000"/>
                </a:schemeClr>
              </a:solidFill>
              <a:latin typeface="Calibri" pitchFamily="34" charset="0"/>
              <a:cs typeface="Calibri" pitchFamily="34" charset="0"/>
            </a:endParaRPr>
          </a:p>
          <a:p>
            <a:pPr algn="ctr">
              <a:defRPr/>
            </a:pPr>
            <a:endParaRPr lang="es-ES" dirty="0">
              <a:solidFill>
                <a:schemeClr val="tx2">
                  <a:lumMod val="10000"/>
                </a:schemeClr>
              </a:solidFill>
              <a:latin typeface="Calibri" pitchFamily="34" charset="0"/>
              <a:cs typeface="Calibri" pitchFamily="34" charset="0"/>
            </a:endParaRPr>
          </a:p>
          <a:p>
            <a:pPr algn="ctr">
              <a:defRPr/>
            </a:pPr>
            <a:r>
              <a:rPr lang="es-ES" dirty="0">
                <a:solidFill>
                  <a:schemeClr val="tx2">
                    <a:lumMod val="10000"/>
                  </a:schemeClr>
                </a:solidFill>
                <a:latin typeface="Calibri" pitchFamily="34" charset="0"/>
                <a:cs typeface="Calibri" pitchFamily="34" charset="0"/>
              </a:rPr>
              <a:t>Información de </a:t>
            </a:r>
            <a:r>
              <a:rPr lang="es-ES" b="1" dirty="0">
                <a:solidFill>
                  <a:schemeClr val="tx2">
                    <a:lumMod val="10000"/>
                  </a:schemeClr>
                </a:solidFill>
                <a:latin typeface="Calibri" pitchFamily="34" charset="0"/>
                <a:cs typeface="Calibri" pitchFamily="34" charset="0"/>
              </a:rPr>
              <a:t>aparición y recuento de la especie</a:t>
            </a:r>
            <a:r>
              <a:rPr lang="es-ES" dirty="0">
                <a:solidFill>
                  <a:schemeClr val="tx2">
                    <a:lumMod val="10000"/>
                  </a:schemeClr>
                </a:solidFill>
                <a:latin typeface="Calibri" pitchFamily="34" charset="0"/>
                <a:cs typeface="Calibri" pitchFamily="34" charset="0"/>
              </a:rPr>
              <a:t> </a:t>
            </a:r>
          </a:p>
          <a:p>
            <a:pPr algn="just">
              <a:defRPr/>
            </a:pPr>
            <a:endParaRPr lang="es-ES" dirty="0">
              <a:solidFill>
                <a:schemeClr val="tx2">
                  <a:lumMod val="10000"/>
                </a:schemeClr>
              </a:solidFill>
              <a:latin typeface="Calibri" pitchFamily="34" charset="0"/>
              <a:cs typeface="Calibri" pitchFamily="34" charset="0"/>
            </a:endParaRPr>
          </a:p>
          <a:p>
            <a:pPr algn="just">
              <a:defRPr/>
            </a:pPr>
            <a:endParaRPr lang="es-ES" dirty="0">
              <a:solidFill>
                <a:schemeClr val="tx2">
                  <a:lumMod val="10000"/>
                </a:schemeClr>
              </a:solidFill>
              <a:latin typeface="Calibri" pitchFamily="34" charset="0"/>
              <a:cs typeface="Calibri" pitchFamily="34" charset="0"/>
            </a:endParaRPr>
          </a:p>
          <a:p>
            <a:pPr algn="just">
              <a:defRPr/>
            </a:pPr>
            <a:endParaRPr lang="es-ES" dirty="0">
              <a:solidFill>
                <a:schemeClr val="tx2">
                  <a:lumMod val="10000"/>
                </a:schemeClr>
              </a:solidFill>
              <a:latin typeface="Calibri" pitchFamily="34" charset="0"/>
              <a:cs typeface="Calibri" pitchFamily="34" charset="0"/>
            </a:endParaRPr>
          </a:p>
          <a:p>
            <a:pPr algn="ctr">
              <a:defRPr/>
            </a:pPr>
            <a:r>
              <a:rPr lang="es-ES" dirty="0">
                <a:solidFill>
                  <a:schemeClr val="tx2">
                    <a:lumMod val="10000"/>
                  </a:schemeClr>
                </a:solidFill>
                <a:latin typeface="Calibri" pitchFamily="34" charset="0"/>
                <a:cs typeface="Calibri" pitchFamily="34" charset="0"/>
              </a:rPr>
              <a:t>Valoración de forma rápida, estable y continuada </a:t>
            </a:r>
          </a:p>
          <a:p>
            <a:pPr algn="just">
              <a:defRPr/>
            </a:pPr>
            <a:endParaRPr lang="es-ES" dirty="0">
              <a:solidFill>
                <a:schemeClr val="tx2">
                  <a:lumMod val="10000"/>
                </a:schemeClr>
              </a:solidFill>
              <a:latin typeface="Calibri" pitchFamily="34" charset="0"/>
              <a:cs typeface="Calibri" pitchFamily="34" charset="0"/>
            </a:endParaRPr>
          </a:p>
          <a:p>
            <a:pPr algn="just">
              <a:defRPr/>
            </a:pPr>
            <a:endParaRPr lang="es-ES" sz="1700" dirty="0">
              <a:solidFill>
                <a:schemeClr val="tx2">
                  <a:lumMod val="10000"/>
                </a:schemeClr>
              </a:solidFill>
              <a:latin typeface="Calibri" pitchFamily="34" charset="0"/>
              <a:cs typeface="Calibri" pitchFamily="34" charset="0"/>
            </a:endParaRPr>
          </a:p>
          <a:p>
            <a:pPr algn="ctr">
              <a:defRPr/>
            </a:pPr>
            <a:endParaRPr lang="es-ES" sz="1700" dirty="0">
              <a:solidFill>
                <a:schemeClr val="tx2">
                  <a:lumMod val="10000"/>
                </a:schemeClr>
              </a:solidFill>
              <a:latin typeface="Calibri" pitchFamily="34" charset="0"/>
              <a:cs typeface="Calibri" pitchFamily="34" charset="0"/>
            </a:endParaRPr>
          </a:p>
        </p:txBody>
      </p:sp>
      <p:sp>
        <p:nvSpPr>
          <p:cNvPr id="20" name="18 CuadroTexto">
            <a:extLst>
              <a:ext uri="{FF2B5EF4-FFF2-40B4-BE49-F238E27FC236}">
                <a16:creationId xmlns:a16="http://schemas.microsoft.com/office/drawing/2014/main" id="{280729E8-AFCC-4F4A-B01B-D563B0F90666}"/>
              </a:ext>
            </a:extLst>
          </p:cNvPr>
          <p:cNvSpPr txBox="1"/>
          <p:nvPr/>
        </p:nvSpPr>
        <p:spPr>
          <a:xfrm>
            <a:off x="1331640" y="5838363"/>
            <a:ext cx="6480720" cy="923330"/>
          </a:xfrm>
          <a:prstGeom prst="rect">
            <a:avLst/>
          </a:prstGeom>
          <a:noFill/>
        </p:spPr>
        <p:txBody>
          <a:bodyPr wrap="square" rtlCol="0">
            <a:spAutoFit/>
          </a:bodyPr>
          <a:lstStyle/>
          <a:p>
            <a:pPr algn="ctr">
              <a:spcBef>
                <a:spcPct val="50000"/>
              </a:spcBef>
              <a:defRPr/>
            </a:pPr>
            <a:endParaRPr lang="es-ES" sz="200" b="1" dirty="0">
              <a:latin typeface="Arial Unicode MS" pitchFamily="34" charset="-128"/>
              <a:ea typeface="Arial Unicode MS" pitchFamily="34" charset="-128"/>
              <a:cs typeface="Arial Unicode MS" pitchFamily="34" charset="-128"/>
            </a:endParaRPr>
          </a:p>
          <a:p>
            <a:pPr algn="ctr">
              <a:spcBef>
                <a:spcPct val="50000"/>
              </a:spcBef>
              <a:defRPr/>
            </a:pPr>
            <a:r>
              <a:rPr lang="es-ES" sz="2400" b="1" dirty="0" err="1">
                <a:latin typeface="Arial Unicode MS" pitchFamily="34" charset="-128"/>
                <a:ea typeface="Arial Unicode MS" pitchFamily="34" charset="-128"/>
                <a:cs typeface="Arial Unicode MS" pitchFamily="34" charset="-128"/>
              </a:rPr>
              <a:t>I+D+i+a</a:t>
            </a:r>
            <a:r>
              <a:rPr lang="es-ES" sz="2400" b="1" dirty="0">
                <a:latin typeface="Arial Unicode MS" pitchFamily="34" charset="-128"/>
                <a:ea typeface="Arial Unicode MS" pitchFamily="34" charset="-128"/>
                <a:cs typeface="Arial Unicode MS" pitchFamily="34" charset="-128"/>
              </a:rPr>
              <a:t> </a:t>
            </a:r>
            <a:r>
              <a:rPr lang="es-ES" sz="2400" dirty="0">
                <a:latin typeface="Arial Unicode MS" pitchFamily="34" charset="-128"/>
                <a:ea typeface="Arial Unicode MS" pitchFamily="34" charset="-128"/>
                <a:cs typeface="Arial Unicode MS" pitchFamily="34" charset="-128"/>
              </a:rPr>
              <a:t>  - Aplicación de la innovación</a:t>
            </a:r>
            <a:endParaRPr lang="es-ES" sz="2400" dirty="0">
              <a:latin typeface="Arial" pitchFamily="34" charset="0"/>
              <a:cs typeface="Arial" pitchFamily="34" charset="0"/>
            </a:endParaRPr>
          </a:p>
          <a:p>
            <a:pPr algn="ctr">
              <a:spcBef>
                <a:spcPct val="50000"/>
              </a:spcBef>
            </a:pPr>
            <a:endParaRPr lang="en-US" sz="1600" baseline="30000" dirty="0">
              <a:solidFill>
                <a:srgbClr val="002060"/>
              </a:solidFill>
              <a:latin typeface="Arial Unicode MS" pitchFamily="34" charset="-128"/>
              <a:ea typeface="Arial Unicode MS" pitchFamily="34" charset="-128"/>
              <a:cs typeface="Arial Unicode MS" pitchFamily="34" charset="-128"/>
            </a:endParaRPr>
          </a:p>
        </p:txBody>
      </p:sp>
      <p:sp>
        <p:nvSpPr>
          <p:cNvPr id="19" name="Flecha: hacia abajo 18">
            <a:extLst>
              <a:ext uri="{FF2B5EF4-FFF2-40B4-BE49-F238E27FC236}">
                <a16:creationId xmlns:a16="http://schemas.microsoft.com/office/drawing/2014/main" id="{3D5DBFB0-0546-4CDB-B45D-5737AAC4D963}"/>
              </a:ext>
            </a:extLst>
          </p:cNvPr>
          <p:cNvSpPr/>
          <p:nvPr/>
        </p:nvSpPr>
        <p:spPr>
          <a:xfrm rot="18162564">
            <a:off x="4860342" y="4744107"/>
            <a:ext cx="360040" cy="432048"/>
          </a:xfrm>
          <a:prstGeom prst="downArrow">
            <a:avLst/>
          </a:prstGeom>
          <a:solidFill>
            <a:srgbClr val="993300"/>
          </a:solidFill>
          <a:ln>
            <a:noFill/>
          </a:ln>
          <a:effectLst>
            <a:glow rad="63500">
              <a:schemeClr val="accent2">
                <a:lumMod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a:extLst>
              <a:ext uri="{FF2B5EF4-FFF2-40B4-BE49-F238E27FC236}">
                <a16:creationId xmlns:a16="http://schemas.microsoft.com/office/drawing/2014/main" id="{B62F4014-2387-4239-8D9F-429F0EB21229}"/>
              </a:ext>
            </a:extLst>
          </p:cNvPr>
          <p:cNvSpPr/>
          <p:nvPr/>
        </p:nvSpPr>
        <p:spPr>
          <a:xfrm>
            <a:off x="5542880" y="4742949"/>
            <a:ext cx="2691680" cy="914717"/>
          </a:xfrm>
          <a:prstGeom prst="rect">
            <a:avLst/>
          </a:prstGeom>
          <a:solidFill>
            <a:srgbClr val="993300"/>
          </a:solidFill>
          <a:ln>
            <a:noFill/>
          </a:ln>
          <a:effectLst>
            <a:glow rad="101600">
              <a:srgbClr val="9933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b="1" dirty="0">
              <a:latin typeface="Calibri" pitchFamily="34" charset="0"/>
              <a:cs typeface="Calibri" pitchFamily="34" charset="0"/>
            </a:endParaRPr>
          </a:p>
          <a:p>
            <a:pPr algn="ctr"/>
            <a:r>
              <a:rPr lang="es-ES" sz="1600" b="1" dirty="0">
                <a:latin typeface="Calibri" pitchFamily="34" charset="0"/>
                <a:cs typeface="Calibri" pitchFamily="34" charset="0"/>
              </a:rPr>
              <a:t>Aplicación de prontas Medidas Correctoras en caso de aparición de la especie</a:t>
            </a:r>
          </a:p>
          <a:p>
            <a:pPr algn="ctr"/>
            <a:endParaRPr lang="es-ES" dirty="0"/>
          </a:p>
        </p:txBody>
      </p:sp>
      <p:sp>
        <p:nvSpPr>
          <p:cNvPr id="24" name="Text Box 8">
            <a:extLst>
              <a:ext uri="{FF2B5EF4-FFF2-40B4-BE49-F238E27FC236}">
                <a16:creationId xmlns:a16="http://schemas.microsoft.com/office/drawing/2014/main" id="{C8BE4EAF-DFE4-4461-8665-7144466A2405}"/>
              </a:ext>
            </a:extLst>
          </p:cNvPr>
          <p:cNvSpPr txBox="1">
            <a:spLocks noChangeArrowheads="1"/>
          </p:cNvSpPr>
          <p:nvPr/>
        </p:nvSpPr>
        <p:spPr bwMode="auto">
          <a:xfrm>
            <a:off x="971600" y="188640"/>
            <a:ext cx="8137525" cy="369887"/>
          </a:xfrm>
          <a:prstGeom prst="rect">
            <a:avLst/>
          </a:prstGeom>
          <a:noFill/>
          <a:ln w="9525" algn="ctr">
            <a:noFill/>
            <a:miter lim="800000"/>
            <a:headEnd/>
            <a:tailEnd/>
          </a:ln>
        </p:spPr>
        <p:txBody>
          <a:bodyPr>
            <a:spAutoFit/>
          </a:bodyPr>
          <a:lstStyle/>
          <a:p>
            <a:pPr marL="342900" indent="-342900" algn="r">
              <a:spcBef>
                <a:spcPct val="50000"/>
              </a:spcBef>
            </a:pPr>
            <a:r>
              <a:rPr lang="es-ES" i="1" dirty="0"/>
              <a:t>Tecnología frente a moluscos bivalvos</a:t>
            </a:r>
          </a:p>
        </p:txBody>
      </p:sp>
      <p:sp>
        <p:nvSpPr>
          <p:cNvPr id="25" name="Text Box 9">
            <a:extLst>
              <a:ext uri="{FF2B5EF4-FFF2-40B4-BE49-F238E27FC236}">
                <a16:creationId xmlns:a16="http://schemas.microsoft.com/office/drawing/2014/main" id="{FCE1F1D5-0688-4E35-B239-06C3D76FC5DD}"/>
              </a:ext>
            </a:extLst>
          </p:cNvPr>
          <p:cNvSpPr txBox="1">
            <a:spLocks noChangeArrowheads="1"/>
          </p:cNvSpPr>
          <p:nvPr/>
        </p:nvSpPr>
        <p:spPr bwMode="auto">
          <a:xfrm>
            <a:off x="1259632" y="476672"/>
            <a:ext cx="7775476" cy="523220"/>
          </a:xfrm>
          <a:prstGeom prst="rect">
            <a:avLst/>
          </a:prstGeom>
          <a:noFill/>
          <a:ln w="9525" algn="ctr">
            <a:noFill/>
            <a:miter lim="800000"/>
            <a:headEnd/>
            <a:tailEnd/>
          </a:ln>
          <a:effectLst>
            <a:glow rad="101600">
              <a:schemeClr val="accent1">
                <a:satMod val="175000"/>
                <a:alpha val="40000"/>
              </a:schemeClr>
            </a:glow>
          </a:effectLst>
        </p:spPr>
        <p:txBody>
          <a:bodyPr wrap="square">
            <a:spAutoFit/>
          </a:bodyPr>
          <a:lstStyle/>
          <a:p>
            <a:pPr algn="r">
              <a:spcBef>
                <a:spcPct val="50000"/>
              </a:spcBef>
            </a:pPr>
            <a:r>
              <a:rPr lang="es-ES" sz="2800" dirty="0">
                <a:solidFill>
                  <a:srgbClr val="FFC000"/>
                </a:solidFill>
                <a:effectLst>
                  <a:glow rad="139700">
                    <a:schemeClr val="accent6">
                      <a:satMod val="175000"/>
                      <a:alpha val="40000"/>
                    </a:schemeClr>
                  </a:glow>
                </a:effectLst>
                <a:latin typeface="Arial" pitchFamily="34" charset="0"/>
                <a:cs typeface="Arial" pitchFamily="34" charset="0"/>
              </a:rPr>
              <a:t>Resultados</a:t>
            </a:r>
            <a:endParaRPr lang="es-ES" sz="2800" dirty="0">
              <a:solidFill>
                <a:srgbClr val="FFC000"/>
              </a:solidFill>
              <a:effectLst>
                <a:glow rad="139700">
                  <a:schemeClr val="accent6">
                    <a:satMod val="175000"/>
                    <a:alpha val="40000"/>
                  </a:schemeClr>
                </a:glow>
              </a:effectLst>
              <a:latin typeface="Calibri" pitchFamily="34" charset="0"/>
              <a:cs typeface="Calibri" pitchFamily="34" charset="0"/>
            </a:endParaRPr>
          </a:p>
        </p:txBody>
      </p:sp>
      <p:sp>
        <p:nvSpPr>
          <p:cNvPr id="26" name="8 Rectángulo redondeado">
            <a:extLst>
              <a:ext uri="{FF2B5EF4-FFF2-40B4-BE49-F238E27FC236}">
                <a16:creationId xmlns:a16="http://schemas.microsoft.com/office/drawing/2014/main" id="{CDB23495-F3AC-49F9-B2E7-85EFEB2A846E}"/>
              </a:ext>
            </a:extLst>
          </p:cNvPr>
          <p:cNvSpPr/>
          <p:nvPr/>
        </p:nvSpPr>
        <p:spPr>
          <a:xfrm>
            <a:off x="251520" y="188640"/>
            <a:ext cx="4320480" cy="86409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7" name="9 Imagen" descr="logo ox spain trasnparente.png">
            <a:extLst>
              <a:ext uri="{FF2B5EF4-FFF2-40B4-BE49-F238E27FC236}">
                <a16:creationId xmlns:a16="http://schemas.microsoft.com/office/drawing/2014/main" id="{D121DC06-238E-4B64-83FB-7DE4E6152B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302582"/>
            <a:ext cx="1158385" cy="674589"/>
          </a:xfrm>
          <a:prstGeom prst="rect">
            <a:avLst/>
          </a:prstGeom>
        </p:spPr>
      </p:pic>
      <p:cxnSp>
        <p:nvCxnSpPr>
          <p:cNvPr id="28" name="17 Conector recto">
            <a:extLst>
              <a:ext uri="{FF2B5EF4-FFF2-40B4-BE49-F238E27FC236}">
                <a16:creationId xmlns:a16="http://schemas.microsoft.com/office/drawing/2014/main" id="{5474549A-DB65-432D-BB84-9568E88BBB62}"/>
              </a:ext>
            </a:extLst>
          </p:cNvPr>
          <p:cNvCxnSpPr/>
          <p:nvPr/>
        </p:nvCxnSpPr>
        <p:spPr>
          <a:xfrm flipH="1">
            <a:off x="2555776" y="476672"/>
            <a:ext cx="65882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9" name="4 Imagen">
            <a:extLst>
              <a:ext uri="{FF2B5EF4-FFF2-40B4-BE49-F238E27FC236}">
                <a16:creationId xmlns:a16="http://schemas.microsoft.com/office/drawing/2014/main" id="{23E6FBCD-2532-4AAE-A698-383484535905}"/>
              </a:ext>
            </a:extLst>
          </p:cNvPr>
          <p:cNvPicPr/>
          <p:nvPr/>
        </p:nvPicPr>
        <p:blipFill rotWithShape="1">
          <a:blip r:embed="rId5" cstate="screen">
            <a:extLst>
              <a:ext uri="{28A0092B-C50C-407E-A947-70E740481C1C}">
                <a14:useLocalDpi xmlns:a14="http://schemas.microsoft.com/office/drawing/2010/main" val="0"/>
              </a:ext>
            </a:extLst>
          </a:blip>
          <a:srcRect l="60413" t="3209" r="9470" b="11007"/>
          <a:stretch/>
        </p:blipFill>
        <p:spPr bwMode="auto">
          <a:xfrm>
            <a:off x="1763688" y="209581"/>
            <a:ext cx="942361" cy="771147"/>
          </a:xfrm>
          <a:prstGeom prst="rect">
            <a:avLst/>
          </a:prstGeom>
          <a:noFill/>
          <a:ln>
            <a:noFill/>
          </a:ln>
          <a:extLst>
            <a:ext uri="{53640926-AAD7-44D8-BBD7-CCE9431645EC}">
              <a14:shadowObscured xmlns:a14="http://schemas.microsoft.com/office/drawing/2010/main"/>
            </a:ext>
          </a:extLst>
        </p:spPr>
      </p:pic>
      <p:pic>
        <p:nvPicPr>
          <p:cNvPr id="30" name="5 Imagen">
            <a:extLst>
              <a:ext uri="{FF2B5EF4-FFF2-40B4-BE49-F238E27FC236}">
                <a16:creationId xmlns:a16="http://schemas.microsoft.com/office/drawing/2014/main" id="{5455B12F-A319-40D3-9CC1-366FC926988A}"/>
              </a:ext>
            </a:extLst>
          </p:cNvPr>
          <p:cNvPicPr/>
          <p:nvPr/>
        </p:nvPicPr>
        <p:blipFill rotWithShape="1">
          <a:blip r:embed="rId6" cstate="print">
            <a:extLst>
              <a:ext uri="{28A0092B-C50C-407E-A947-70E740481C1C}">
                <a14:useLocalDpi xmlns:a14="http://schemas.microsoft.com/office/drawing/2010/main" val="0"/>
              </a:ext>
            </a:extLst>
          </a:blip>
          <a:srcRect/>
          <a:stretch/>
        </p:blipFill>
        <p:spPr>
          <a:xfrm>
            <a:off x="2771800" y="248191"/>
            <a:ext cx="1682063" cy="771146"/>
          </a:xfrm>
          <a:prstGeom prst="rect">
            <a:avLst/>
          </a:prstGeom>
        </p:spPr>
      </p:pic>
    </p:spTree>
    <p:extLst>
      <p:ext uri="{BB962C8B-B14F-4D97-AF65-F5344CB8AC3E}">
        <p14:creationId xmlns:p14="http://schemas.microsoft.com/office/powerpoint/2010/main" val="213518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5" grpId="0" animBg="1"/>
      <p:bldP spid="3" grpId="0" animBg="1"/>
      <p:bldP spid="19"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683568" y="1340768"/>
            <a:ext cx="7992888" cy="5184576"/>
          </a:xfrm>
          <a:prstGeom prst="round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12" name="11 Rectángulo"/>
          <p:cNvSpPr/>
          <p:nvPr/>
        </p:nvSpPr>
        <p:spPr>
          <a:xfrm>
            <a:off x="899592" y="1556792"/>
            <a:ext cx="7416824" cy="2693045"/>
          </a:xfrm>
          <a:prstGeom prst="rect">
            <a:avLst/>
          </a:prstGeom>
        </p:spPr>
        <p:txBody>
          <a:bodyPr wrap="square">
            <a:spAutoFit/>
          </a:bodyPr>
          <a:lstStyle/>
          <a:p>
            <a:pPr marL="457200" indent="-457200" algn="ctr">
              <a:defRPr/>
            </a:pPr>
            <a:endParaRPr lang="es-ES" sz="1600" b="1" dirty="0">
              <a:solidFill>
                <a:schemeClr val="tx2">
                  <a:lumMod val="10000"/>
                </a:schemeClr>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spcBef>
                <a:spcPct val="50000"/>
              </a:spcBef>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p:txBody>
      </p:sp>
      <p:pic>
        <p:nvPicPr>
          <p:cNvPr id="5" name="Picture 3" descr="dd0108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6713537"/>
            <a:ext cx="8497888" cy="144463"/>
          </a:xfrm>
          <a:prstGeom prst="rect">
            <a:avLst/>
          </a:prstGeom>
          <a:noFill/>
          <a:ln w="9525">
            <a:noFill/>
            <a:miter lim="800000"/>
            <a:headEnd/>
            <a:tailEnd/>
          </a:ln>
        </p:spPr>
      </p:pic>
      <p:sp>
        <p:nvSpPr>
          <p:cNvPr id="21" name="20 Rectángulo redondeado"/>
          <p:cNvSpPr/>
          <p:nvPr/>
        </p:nvSpPr>
        <p:spPr>
          <a:xfrm>
            <a:off x="1259632" y="5866194"/>
            <a:ext cx="6696744" cy="7311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20" name="11 Rectángulo">
            <a:extLst>
              <a:ext uri="{FF2B5EF4-FFF2-40B4-BE49-F238E27FC236}">
                <a16:creationId xmlns:a16="http://schemas.microsoft.com/office/drawing/2014/main" id="{622F7B50-E95B-4CC4-A252-A7FE02B17044}"/>
              </a:ext>
            </a:extLst>
          </p:cNvPr>
          <p:cNvSpPr/>
          <p:nvPr/>
        </p:nvSpPr>
        <p:spPr>
          <a:xfrm>
            <a:off x="683568" y="1988840"/>
            <a:ext cx="7632848" cy="3139321"/>
          </a:xfrm>
          <a:prstGeom prst="rect">
            <a:avLst/>
          </a:prstGeom>
        </p:spPr>
        <p:txBody>
          <a:bodyPr wrap="square" numCol="2">
            <a:spAutoFit/>
          </a:bodyPr>
          <a:lstStyle/>
          <a:p>
            <a:pPr marL="457200" indent="-457200" algn="ctr">
              <a:defRPr/>
            </a:pPr>
            <a:endParaRPr lang="es-ES" sz="1600" b="1" dirty="0">
              <a:solidFill>
                <a:schemeClr val="bg1"/>
              </a:solidFill>
              <a:latin typeface="Calibri" pitchFamily="34" charset="0"/>
              <a:cs typeface="Calibri" pitchFamily="34" charset="0"/>
            </a:endParaRPr>
          </a:p>
          <a:p>
            <a:pPr algn="just"/>
            <a:endParaRPr lang="es-ES" b="1" dirty="0">
              <a:solidFill>
                <a:schemeClr val="bg1"/>
              </a:solidFill>
            </a:endParaRPr>
          </a:p>
          <a:p>
            <a:pPr algn="just"/>
            <a:endParaRPr lang="es-ES" b="1" dirty="0">
              <a:solidFill>
                <a:schemeClr val="bg1"/>
              </a:solidFill>
            </a:endParaRPr>
          </a:p>
          <a:p>
            <a:pPr algn="just"/>
            <a:endParaRPr lang="es-ES" b="1" dirty="0">
              <a:solidFill>
                <a:schemeClr val="bg1"/>
              </a:solidFill>
            </a:endParaRPr>
          </a:p>
          <a:p>
            <a:pPr algn="just"/>
            <a:endParaRPr lang="es-ES" b="1" dirty="0">
              <a:solidFill>
                <a:schemeClr val="bg1"/>
              </a:solidFill>
            </a:endParaRPr>
          </a:p>
          <a:p>
            <a:pPr marL="288000" algn="just"/>
            <a:r>
              <a:rPr lang="es-ES" dirty="0">
                <a:solidFill>
                  <a:schemeClr val="bg1"/>
                </a:solidFill>
              </a:rPr>
              <a:t>Permite obtener una muestra </a:t>
            </a:r>
            <a:r>
              <a:rPr lang="es-ES" b="1" dirty="0">
                <a:solidFill>
                  <a:schemeClr val="bg1"/>
                </a:solidFill>
              </a:rPr>
              <a:t>representativa y estandarizada </a:t>
            </a:r>
            <a:r>
              <a:rPr lang="es-ES" dirty="0">
                <a:solidFill>
                  <a:schemeClr val="bg1"/>
                </a:solidFill>
              </a:rPr>
              <a:t>del medio objeto de estudio. </a:t>
            </a:r>
          </a:p>
          <a:p>
            <a:pPr marL="288000" algn="just"/>
            <a:r>
              <a:rPr lang="es-ES" dirty="0">
                <a:solidFill>
                  <a:schemeClr val="bg1"/>
                </a:solidFill>
              </a:rPr>
              <a:t>La muestra puede ser analizada en el bloque de visión.</a:t>
            </a:r>
          </a:p>
          <a:p>
            <a:pPr algn="just"/>
            <a:endParaRPr lang="es-ES" dirty="0">
              <a:solidFill>
                <a:schemeClr val="bg1"/>
              </a:solidFill>
            </a:endParaRPr>
          </a:p>
          <a:p>
            <a:pPr algn="just"/>
            <a:endParaRPr lang="es-ES" b="1" dirty="0">
              <a:solidFill>
                <a:schemeClr val="bg1"/>
              </a:solidFill>
            </a:endParaRPr>
          </a:p>
          <a:p>
            <a:pPr algn="just"/>
            <a:endParaRPr lang="es-ES" b="1" dirty="0">
              <a:solidFill>
                <a:schemeClr val="bg1"/>
              </a:solidFill>
            </a:endParaRPr>
          </a:p>
          <a:p>
            <a:pPr algn="just"/>
            <a:endParaRPr lang="es-ES" b="1" dirty="0">
              <a:solidFill>
                <a:schemeClr val="bg1"/>
              </a:solidFill>
            </a:endParaRPr>
          </a:p>
          <a:p>
            <a:pPr algn="just"/>
            <a:endParaRPr lang="es-ES" b="1" dirty="0">
              <a:solidFill>
                <a:schemeClr val="bg1"/>
              </a:solidFill>
            </a:endParaRPr>
          </a:p>
          <a:p>
            <a:pPr marL="288000" algn="just"/>
            <a:endParaRPr lang="es-ES" dirty="0">
              <a:solidFill>
                <a:schemeClr val="bg1"/>
              </a:solidFill>
            </a:endParaRPr>
          </a:p>
          <a:p>
            <a:pPr marL="288000" algn="just"/>
            <a:r>
              <a:rPr lang="es-ES" dirty="0">
                <a:solidFill>
                  <a:schemeClr val="bg1"/>
                </a:solidFill>
              </a:rPr>
              <a:t>Es capaz de obtener resultados comparables respecto al método tradicional de selectividad, precisión, exactitud,  sensibilidad y robustez.</a:t>
            </a:r>
          </a:p>
        </p:txBody>
      </p:sp>
      <p:sp>
        <p:nvSpPr>
          <p:cNvPr id="29" name="Text Box 8">
            <a:extLst>
              <a:ext uri="{FF2B5EF4-FFF2-40B4-BE49-F238E27FC236}">
                <a16:creationId xmlns:a16="http://schemas.microsoft.com/office/drawing/2014/main" id="{AC585C21-7D1E-471A-9994-F95B7F3469D5}"/>
              </a:ext>
            </a:extLst>
          </p:cNvPr>
          <p:cNvSpPr txBox="1">
            <a:spLocks noChangeArrowheads="1"/>
          </p:cNvSpPr>
          <p:nvPr/>
        </p:nvSpPr>
        <p:spPr bwMode="auto">
          <a:xfrm>
            <a:off x="971600" y="188640"/>
            <a:ext cx="8137525" cy="369887"/>
          </a:xfrm>
          <a:prstGeom prst="rect">
            <a:avLst/>
          </a:prstGeom>
          <a:noFill/>
          <a:ln w="9525" algn="ctr">
            <a:noFill/>
            <a:miter lim="800000"/>
            <a:headEnd/>
            <a:tailEnd/>
          </a:ln>
        </p:spPr>
        <p:txBody>
          <a:bodyPr>
            <a:spAutoFit/>
          </a:bodyPr>
          <a:lstStyle/>
          <a:p>
            <a:pPr marL="342900" indent="-342900" algn="r">
              <a:spcBef>
                <a:spcPct val="50000"/>
              </a:spcBef>
            </a:pPr>
            <a:r>
              <a:rPr lang="es-ES" i="1" dirty="0"/>
              <a:t>Tecnología frente a moluscos bivalvos</a:t>
            </a:r>
          </a:p>
        </p:txBody>
      </p:sp>
      <p:sp>
        <p:nvSpPr>
          <p:cNvPr id="31" name="8 Rectángulo redondeado">
            <a:extLst>
              <a:ext uri="{FF2B5EF4-FFF2-40B4-BE49-F238E27FC236}">
                <a16:creationId xmlns:a16="http://schemas.microsoft.com/office/drawing/2014/main" id="{333A8DEF-6F9B-4DA6-8A9B-486ED41F5183}"/>
              </a:ext>
            </a:extLst>
          </p:cNvPr>
          <p:cNvSpPr/>
          <p:nvPr/>
        </p:nvSpPr>
        <p:spPr>
          <a:xfrm>
            <a:off x="251520" y="188640"/>
            <a:ext cx="4320480" cy="86409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2" name="9 Imagen" descr="logo ox spain trasnparente.png">
            <a:extLst>
              <a:ext uri="{FF2B5EF4-FFF2-40B4-BE49-F238E27FC236}">
                <a16:creationId xmlns:a16="http://schemas.microsoft.com/office/drawing/2014/main" id="{E0F32B44-7D49-4A27-9497-515324B193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302582"/>
            <a:ext cx="1158385" cy="674589"/>
          </a:xfrm>
          <a:prstGeom prst="rect">
            <a:avLst/>
          </a:prstGeom>
        </p:spPr>
      </p:pic>
      <p:cxnSp>
        <p:nvCxnSpPr>
          <p:cNvPr id="33" name="17 Conector recto">
            <a:extLst>
              <a:ext uri="{FF2B5EF4-FFF2-40B4-BE49-F238E27FC236}">
                <a16:creationId xmlns:a16="http://schemas.microsoft.com/office/drawing/2014/main" id="{DBC41F0B-42FC-469A-80F3-B1D4A4FD8F51}"/>
              </a:ext>
            </a:extLst>
          </p:cNvPr>
          <p:cNvCxnSpPr/>
          <p:nvPr/>
        </p:nvCxnSpPr>
        <p:spPr>
          <a:xfrm flipH="1">
            <a:off x="2555776" y="476672"/>
            <a:ext cx="65882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4" name="4 Imagen">
            <a:extLst>
              <a:ext uri="{FF2B5EF4-FFF2-40B4-BE49-F238E27FC236}">
                <a16:creationId xmlns:a16="http://schemas.microsoft.com/office/drawing/2014/main" id="{6B35D55A-63F3-4BA2-B579-D7B3CA265A88}"/>
              </a:ext>
            </a:extLst>
          </p:cNvPr>
          <p:cNvPicPr/>
          <p:nvPr/>
        </p:nvPicPr>
        <p:blipFill rotWithShape="1">
          <a:blip r:embed="rId5" cstate="screen">
            <a:extLst>
              <a:ext uri="{28A0092B-C50C-407E-A947-70E740481C1C}">
                <a14:useLocalDpi xmlns:a14="http://schemas.microsoft.com/office/drawing/2010/main" val="0"/>
              </a:ext>
            </a:extLst>
          </a:blip>
          <a:srcRect l="60413" t="3209" r="9470" b="11007"/>
          <a:stretch/>
        </p:blipFill>
        <p:spPr bwMode="auto">
          <a:xfrm>
            <a:off x="1763688" y="209581"/>
            <a:ext cx="942361" cy="771147"/>
          </a:xfrm>
          <a:prstGeom prst="rect">
            <a:avLst/>
          </a:prstGeom>
          <a:noFill/>
          <a:ln>
            <a:noFill/>
          </a:ln>
          <a:extLst>
            <a:ext uri="{53640926-AAD7-44D8-BBD7-CCE9431645EC}">
              <a14:shadowObscured xmlns:a14="http://schemas.microsoft.com/office/drawing/2010/main"/>
            </a:ext>
          </a:extLst>
        </p:spPr>
      </p:pic>
      <p:pic>
        <p:nvPicPr>
          <p:cNvPr id="35" name="5 Imagen">
            <a:extLst>
              <a:ext uri="{FF2B5EF4-FFF2-40B4-BE49-F238E27FC236}">
                <a16:creationId xmlns:a16="http://schemas.microsoft.com/office/drawing/2014/main" id="{D7A539D6-0E20-4A90-A4B5-168582FD3FA3}"/>
              </a:ext>
            </a:extLst>
          </p:cNvPr>
          <p:cNvPicPr/>
          <p:nvPr/>
        </p:nvPicPr>
        <p:blipFill rotWithShape="1">
          <a:blip r:embed="rId6" cstate="print">
            <a:extLst>
              <a:ext uri="{28A0092B-C50C-407E-A947-70E740481C1C}">
                <a14:useLocalDpi xmlns:a14="http://schemas.microsoft.com/office/drawing/2010/main" val="0"/>
              </a:ext>
            </a:extLst>
          </a:blip>
          <a:srcRect/>
          <a:stretch/>
        </p:blipFill>
        <p:spPr>
          <a:xfrm>
            <a:off x="2771800" y="248191"/>
            <a:ext cx="1682063" cy="771146"/>
          </a:xfrm>
          <a:prstGeom prst="rect">
            <a:avLst/>
          </a:prstGeom>
        </p:spPr>
      </p:pic>
      <p:sp>
        <p:nvSpPr>
          <p:cNvPr id="37" name="Text Box 9">
            <a:extLst>
              <a:ext uri="{FF2B5EF4-FFF2-40B4-BE49-F238E27FC236}">
                <a16:creationId xmlns:a16="http://schemas.microsoft.com/office/drawing/2014/main" id="{6EB1B2C7-44B2-4F22-B52A-B9A599C70371}"/>
              </a:ext>
            </a:extLst>
          </p:cNvPr>
          <p:cNvSpPr txBox="1">
            <a:spLocks noChangeArrowheads="1"/>
          </p:cNvSpPr>
          <p:nvPr/>
        </p:nvSpPr>
        <p:spPr bwMode="auto">
          <a:xfrm>
            <a:off x="1259632" y="455407"/>
            <a:ext cx="7775476" cy="523220"/>
          </a:xfrm>
          <a:prstGeom prst="rect">
            <a:avLst/>
          </a:prstGeom>
          <a:noFill/>
          <a:ln w="9525" algn="ctr">
            <a:noFill/>
            <a:miter lim="800000"/>
            <a:headEnd/>
            <a:tailEnd/>
          </a:ln>
          <a:effectLst>
            <a:glow rad="101600">
              <a:schemeClr val="accent1">
                <a:satMod val="175000"/>
                <a:alpha val="40000"/>
              </a:schemeClr>
            </a:glow>
          </a:effectLst>
        </p:spPr>
        <p:txBody>
          <a:bodyPr wrap="square">
            <a:spAutoFit/>
          </a:bodyPr>
          <a:lstStyle/>
          <a:p>
            <a:pPr algn="r">
              <a:spcBef>
                <a:spcPct val="50000"/>
              </a:spcBef>
            </a:pPr>
            <a:r>
              <a:rPr lang="es-ES" sz="2800" dirty="0">
                <a:solidFill>
                  <a:srgbClr val="FFC000"/>
                </a:solidFill>
                <a:effectLst>
                  <a:glow rad="139700">
                    <a:schemeClr val="accent6">
                      <a:satMod val="175000"/>
                      <a:alpha val="40000"/>
                    </a:schemeClr>
                  </a:glow>
                </a:effectLst>
                <a:latin typeface="Arial" pitchFamily="34" charset="0"/>
                <a:cs typeface="Arial" pitchFamily="34" charset="0"/>
              </a:rPr>
              <a:t>Resultados</a:t>
            </a:r>
            <a:endParaRPr lang="es-ES" baseline="-25000" dirty="0">
              <a:solidFill>
                <a:srgbClr val="FFC000"/>
              </a:solidFill>
              <a:effectLst>
                <a:glow rad="139700">
                  <a:schemeClr val="accent6">
                    <a:satMod val="175000"/>
                    <a:alpha val="40000"/>
                  </a:schemeClr>
                </a:glow>
              </a:effectLst>
              <a:latin typeface="Arial" pitchFamily="34" charset="0"/>
              <a:cs typeface="Arial" pitchFamily="34" charset="0"/>
            </a:endParaRPr>
          </a:p>
        </p:txBody>
      </p:sp>
      <p:sp>
        <p:nvSpPr>
          <p:cNvPr id="38" name="18 CuadroTexto">
            <a:extLst>
              <a:ext uri="{FF2B5EF4-FFF2-40B4-BE49-F238E27FC236}">
                <a16:creationId xmlns:a16="http://schemas.microsoft.com/office/drawing/2014/main" id="{7B81CCF7-DE3F-4F4A-9BBE-8A1689789069}"/>
              </a:ext>
            </a:extLst>
          </p:cNvPr>
          <p:cNvSpPr txBox="1"/>
          <p:nvPr/>
        </p:nvSpPr>
        <p:spPr>
          <a:xfrm>
            <a:off x="1331640" y="5838363"/>
            <a:ext cx="6480720" cy="923330"/>
          </a:xfrm>
          <a:prstGeom prst="rect">
            <a:avLst/>
          </a:prstGeom>
          <a:noFill/>
        </p:spPr>
        <p:txBody>
          <a:bodyPr wrap="square" rtlCol="0">
            <a:spAutoFit/>
          </a:bodyPr>
          <a:lstStyle/>
          <a:p>
            <a:pPr algn="ctr">
              <a:spcBef>
                <a:spcPct val="50000"/>
              </a:spcBef>
              <a:defRPr/>
            </a:pPr>
            <a:endParaRPr lang="es-ES" sz="200" b="1" dirty="0">
              <a:latin typeface="Arial Unicode MS" pitchFamily="34" charset="-128"/>
              <a:ea typeface="Arial Unicode MS" pitchFamily="34" charset="-128"/>
              <a:cs typeface="Arial Unicode MS" pitchFamily="34" charset="-128"/>
            </a:endParaRPr>
          </a:p>
          <a:p>
            <a:pPr algn="ctr">
              <a:spcBef>
                <a:spcPct val="50000"/>
              </a:spcBef>
              <a:defRPr/>
            </a:pPr>
            <a:r>
              <a:rPr lang="es-ES" sz="2400" b="1" dirty="0" err="1">
                <a:latin typeface="Arial Unicode MS" pitchFamily="34" charset="-128"/>
                <a:ea typeface="Arial Unicode MS" pitchFamily="34" charset="-128"/>
                <a:cs typeface="Arial Unicode MS" pitchFamily="34" charset="-128"/>
              </a:rPr>
              <a:t>I+D+i+a</a:t>
            </a:r>
            <a:r>
              <a:rPr lang="es-ES" sz="2400" b="1" dirty="0">
                <a:latin typeface="Arial Unicode MS" pitchFamily="34" charset="-128"/>
                <a:ea typeface="Arial Unicode MS" pitchFamily="34" charset="-128"/>
                <a:cs typeface="Arial Unicode MS" pitchFamily="34" charset="-128"/>
              </a:rPr>
              <a:t> </a:t>
            </a:r>
            <a:r>
              <a:rPr lang="es-ES" sz="2400" dirty="0">
                <a:latin typeface="Arial Unicode MS" pitchFamily="34" charset="-128"/>
                <a:ea typeface="Arial Unicode MS" pitchFamily="34" charset="-128"/>
                <a:cs typeface="Arial Unicode MS" pitchFamily="34" charset="-128"/>
              </a:rPr>
              <a:t>  - Aplicación de la innovación</a:t>
            </a:r>
            <a:endParaRPr lang="es-ES" sz="2400" dirty="0">
              <a:latin typeface="Arial" pitchFamily="34" charset="0"/>
              <a:cs typeface="Arial" pitchFamily="34" charset="0"/>
            </a:endParaRPr>
          </a:p>
          <a:p>
            <a:pPr algn="ctr">
              <a:spcBef>
                <a:spcPct val="50000"/>
              </a:spcBef>
            </a:pPr>
            <a:endParaRPr lang="en-US" sz="1600" baseline="30000" dirty="0">
              <a:solidFill>
                <a:srgbClr val="002060"/>
              </a:solidFill>
              <a:latin typeface="Arial Unicode MS" pitchFamily="34" charset="-128"/>
              <a:ea typeface="Arial Unicode MS" pitchFamily="34" charset="-128"/>
              <a:cs typeface="Arial Unicode MS" pitchFamily="34" charset="-128"/>
            </a:endParaRPr>
          </a:p>
        </p:txBody>
      </p:sp>
      <p:pic>
        <p:nvPicPr>
          <p:cNvPr id="7" name="Imagen 6">
            <a:extLst>
              <a:ext uri="{FF2B5EF4-FFF2-40B4-BE49-F238E27FC236}">
                <a16:creationId xmlns:a16="http://schemas.microsoft.com/office/drawing/2014/main" id="{D96023A9-0EFF-4458-921C-DBC7896C63E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27018" y="4604607"/>
            <a:ext cx="2140300" cy="1047107"/>
          </a:xfrm>
          <a:prstGeom prst="rect">
            <a:avLst/>
          </a:prstGeom>
        </p:spPr>
      </p:pic>
      <p:pic>
        <p:nvPicPr>
          <p:cNvPr id="10" name="Imagen 9">
            <a:extLst>
              <a:ext uri="{FF2B5EF4-FFF2-40B4-BE49-F238E27FC236}">
                <a16:creationId xmlns:a16="http://schemas.microsoft.com/office/drawing/2014/main" id="{69FC9083-2EB4-4B4A-9A08-14609907E2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63752" y="1562775"/>
            <a:ext cx="2561456" cy="1253150"/>
          </a:xfrm>
          <a:prstGeom prst="rect">
            <a:avLst/>
          </a:prstGeom>
        </p:spPr>
      </p:pic>
      <p:sp>
        <p:nvSpPr>
          <p:cNvPr id="22" name="Rectángulo 21">
            <a:extLst>
              <a:ext uri="{FF2B5EF4-FFF2-40B4-BE49-F238E27FC236}">
                <a16:creationId xmlns:a16="http://schemas.microsoft.com/office/drawing/2014/main" id="{6E5F9E49-5E0A-4D98-81AF-51F3545AFC5D}"/>
              </a:ext>
            </a:extLst>
          </p:cNvPr>
          <p:cNvSpPr/>
          <p:nvPr/>
        </p:nvSpPr>
        <p:spPr>
          <a:xfrm>
            <a:off x="4860032" y="2907706"/>
            <a:ext cx="3384376" cy="364986"/>
          </a:xfrm>
          <a:prstGeom prst="rect">
            <a:avLst/>
          </a:prstGeom>
          <a:solidFill>
            <a:srgbClr val="993300"/>
          </a:solidFill>
          <a:ln>
            <a:solidFill>
              <a:srgbClr val="993300"/>
            </a:solidFill>
          </a:ln>
          <a:effectLst>
            <a:outerShdw blurRad="63500" sx="102000" sy="102000" algn="ctr" rotWithShape="0">
              <a:srgbClr val="9933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BLOQUE ANÁLISIS</a:t>
            </a:r>
          </a:p>
        </p:txBody>
      </p:sp>
      <p:sp>
        <p:nvSpPr>
          <p:cNvPr id="23" name="Rectángulo 22">
            <a:extLst>
              <a:ext uri="{FF2B5EF4-FFF2-40B4-BE49-F238E27FC236}">
                <a16:creationId xmlns:a16="http://schemas.microsoft.com/office/drawing/2014/main" id="{22DC04F1-7E0F-4F84-A5DA-DE25E72FB240}"/>
              </a:ext>
            </a:extLst>
          </p:cNvPr>
          <p:cNvSpPr/>
          <p:nvPr/>
        </p:nvSpPr>
        <p:spPr>
          <a:xfrm>
            <a:off x="1115616" y="2903314"/>
            <a:ext cx="3384376" cy="364986"/>
          </a:xfrm>
          <a:prstGeom prst="rect">
            <a:avLst/>
          </a:prstGeom>
          <a:solidFill>
            <a:srgbClr val="993300"/>
          </a:solidFill>
          <a:ln>
            <a:solidFill>
              <a:srgbClr val="993300"/>
            </a:solidFill>
          </a:ln>
          <a:effectLst>
            <a:outerShdw blurRad="63500" sx="102000" sy="102000" algn="ctr" rotWithShape="0">
              <a:srgbClr val="9933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BLOQUE MUESTREO</a:t>
            </a:r>
          </a:p>
        </p:txBody>
      </p:sp>
      <p:pic>
        <p:nvPicPr>
          <p:cNvPr id="8" name="Imagen 7">
            <a:extLst>
              <a:ext uri="{FF2B5EF4-FFF2-40B4-BE49-F238E27FC236}">
                <a16:creationId xmlns:a16="http://schemas.microsoft.com/office/drawing/2014/main" id="{B9B86426-8DA2-460C-9D3A-7E3A4D4EDA4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76682" y="4465861"/>
            <a:ext cx="2563270" cy="1441839"/>
          </a:xfrm>
          <a:prstGeom prst="rect">
            <a:avLst/>
          </a:prstGeom>
        </p:spPr>
      </p:pic>
    </p:spTree>
    <p:extLst>
      <p:ext uri="{BB962C8B-B14F-4D97-AF65-F5344CB8AC3E}">
        <p14:creationId xmlns:p14="http://schemas.microsoft.com/office/powerpoint/2010/main" val="2075930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683568" y="1340768"/>
            <a:ext cx="7992888" cy="5184576"/>
          </a:xfrm>
          <a:prstGeom prst="round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12" name="11 Rectángulo"/>
          <p:cNvSpPr/>
          <p:nvPr/>
        </p:nvSpPr>
        <p:spPr>
          <a:xfrm>
            <a:off x="899592" y="1556792"/>
            <a:ext cx="7416824" cy="2693045"/>
          </a:xfrm>
          <a:prstGeom prst="rect">
            <a:avLst/>
          </a:prstGeom>
        </p:spPr>
        <p:txBody>
          <a:bodyPr wrap="square">
            <a:spAutoFit/>
          </a:bodyPr>
          <a:lstStyle/>
          <a:p>
            <a:pPr marL="457200" indent="-457200" algn="ctr">
              <a:defRPr/>
            </a:pPr>
            <a:endParaRPr lang="es-ES" sz="1600" b="1" dirty="0">
              <a:solidFill>
                <a:schemeClr val="tx2">
                  <a:lumMod val="10000"/>
                </a:schemeClr>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spcBef>
                <a:spcPct val="50000"/>
              </a:spcBef>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p:txBody>
      </p:sp>
      <p:sp>
        <p:nvSpPr>
          <p:cNvPr id="20" name="CuadroTexto 19">
            <a:extLst>
              <a:ext uri="{FF2B5EF4-FFF2-40B4-BE49-F238E27FC236}">
                <a16:creationId xmlns:a16="http://schemas.microsoft.com/office/drawing/2014/main" id="{DEF40CC2-186D-49D7-B7FE-09A286526942}"/>
              </a:ext>
            </a:extLst>
          </p:cNvPr>
          <p:cNvSpPr txBox="1"/>
          <p:nvPr/>
        </p:nvSpPr>
        <p:spPr>
          <a:xfrm>
            <a:off x="1187624" y="2996952"/>
            <a:ext cx="7272808" cy="3416320"/>
          </a:xfrm>
          <a:prstGeom prst="rect">
            <a:avLst/>
          </a:prstGeom>
          <a:noFill/>
        </p:spPr>
        <p:txBody>
          <a:bodyPr wrap="square" rtlCol="0">
            <a:spAutoFit/>
          </a:bodyPr>
          <a:lstStyle/>
          <a:p>
            <a:pPr marL="342900" indent="-342900">
              <a:buFont typeface="+mj-lt"/>
              <a:buAutoNum type="arabicPeriod"/>
            </a:pPr>
            <a:r>
              <a:rPr lang="es-ES" b="1" dirty="0">
                <a:solidFill>
                  <a:schemeClr val="bg1"/>
                </a:solidFill>
              </a:rPr>
              <a:t>Estandarización del método. </a:t>
            </a:r>
            <a:r>
              <a:rPr lang="es-ES" dirty="0">
                <a:solidFill>
                  <a:schemeClr val="bg1"/>
                </a:solidFill>
              </a:rPr>
              <a:t>Posibilidad de control de los parámetros de muestreo (volumen…), y estandarización entre diferentes protocolos de muestreo y diferentes técnicos de campo. </a:t>
            </a:r>
          </a:p>
          <a:p>
            <a:pPr marL="342900" indent="-342900">
              <a:buFont typeface="+mj-lt"/>
              <a:buAutoNum type="arabicPeriod"/>
            </a:pPr>
            <a:r>
              <a:rPr lang="es-ES" b="1" dirty="0">
                <a:solidFill>
                  <a:schemeClr val="bg1"/>
                </a:solidFill>
              </a:rPr>
              <a:t>Reducción del riesgo en el procesado de la muestra. </a:t>
            </a:r>
            <a:r>
              <a:rPr lang="es-ES" dirty="0">
                <a:solidFill>
                  <a:schemeClr val="bg1"/>
                </a:solidFill>
              </a:rPr>
              <a:t>La muestra queda concentrada en menor volumen, lo que facilita su procesado. </a:t>
            </a:r>
          </a:p>
          <a:p>
            <a:pPr marL="342900" indent="-342900">
              <a:buFont typeface="+mj-lt"/>
              <a:buAutoNum type="arabicPeriod"/>
            </a:pPr>
            <a:r>
              <a:rPr lang="es-ES" b="1" dirty="0">
                <a:solidFill>
                  <a:schemeClr val="bg1"/>
                </a:solidFill>
              </a:rPr>
              <a:t>Mayor control del volumen de muestreo </a:t>
            </a:r>
            <a:r>
              <a:rPr lang="es-ES" dirty="0">
                <a:solidFill>
                  <a:schemeClr val="bg1"/>
                </a:solidFill>
              </a:rPr>
              <a:t>(pescas verticales).</a:t>
            </a:r>
          </a:p>
          <a:p>
            <a:pPr marL="342900" indent="-342900">
              <a:buFont typeface="+mj-lt"/>
              <a:buAutoNum type="arabicPeriod"/>
            </a:pPr>
            <a:r>
              <a:rPr lang="es-ES" b="1" dirty="0">
                <a:solidFill>
                  <a:schemeClr val="bg1"/>
                </a:solidFill>
              </a:rPr>
              <a:t>Menor carga de sedimentos </a:t>
            </a:r>
            <a:r>
              <a:rPr lang="es-ES" dirty="0">
                <a:solidFill>
                  <a:schemeClr val="bg1"/>
                </a:solidFill>
              </a:rPr>
              <a:t>en muestras superficiales. </a:t>
            </a:r>
          </a:p>
          <a:p>
            <a:pPr marL="342900" indent="-342900">
              <a:buFont typeface="+mj-lt"/>
              <a:buAutoNum type="arabicPeriod"/>
            </a:pPr>
            <a:r>
              <a:rPr lang="es-ES" b="1" dirty="0">
                <a:solidFill>
                  <a:schemeClr val="bg1"/>
                </a:solidFill>
              </a:rPr>
              <a:t>Seguridad y comodidad operativa. </a:t>
            </a:r>
          </a:p>
          <a:p>
            <a:pPr marL="342900" indent="-342900">
              <a:buFont typeface="+mj-lt"/>
              <a:buAutoNum type="arabicPeriod"/>
            </a:pPr>
            <a:r>
              <a:rPr lang="es-ES" dirty="0">
                <a:solidFill>
                  <a:schemeClr val="bg1"/>
                </a:solidFill>
              </a:rPr>
              <a:t>Compatibilidad con la introducción de muestra en el equipo </a:t>
            </a:r>
            <a:r>
              <a:rPr lang="es-ES" b="1" dirty="0">
                <a:solidFill>
                  <a:srgbClr val="993300"/>
                </a:solidFill>
              </a:rPr>
              <a:t>OX-SMART DETECTION®</a:t>
            </a:r>
          </a:p>
          <a:p>
            <a:pPr marL="342900" indent="-342900">
              <a:buFont typeface="+mj-lt"/>
              <a:buAutoNum type="arabicPeriod"/>
            </a:pPr>
            <a:endParaRPr lang="es-ES" dirty="0">
              <a:solidFill>
                <a:schemeClr val="bg1"/>
              </a:solidFill>
            </a:endParaRPr>
          </a:p>
          <a:p>
            <a:endParaRPr lang="es-ES" dirty="0">
              <a:solidFill>
                <a:schemeClr val="bg1"/>
              </a:solidFill>
            </a:endParaRPr>
          </a:p>
        </p:txBody>
      </p:sp>
      <p:sp>
        <p:nvSpPr>
          <p:cNvPr id="22" name="Text Box 8">
            <a:extLst>
              <a:ext uri="{FF2B5EF4-FFF2-40B4-BE49-F238E27FC236}">
                <a16:creationId xmlns:a16="http://schemas.microsoft.com/office/drawing/2014/main" id="{AAC4C302-CE44-4268-AAFC-E4B64BE75071}"/>
              </a:ext>
            </a:extLst>
          </p:cNvPr>
          <p:cNvSpPr txBox="1">
            <a:spLocks noChangeArrowheads="1"/>
          </p:cNvSpPr>
          <p:nvPr/>
        </p:nvSpPr>
        <p:spPr bwMode="auto">
          <a:xfrm>
            <a:off x="971600" y="188640"/>
            <a:ext cx="8137525" cy="369887"/>
          </a:xfrm>
          <a:prstGeom prst="rect">
            <a:avLst/>
          </a:prstGeom>
          <a:noFill/>
          <a:ln w="9525" algn="ctr">
            <a:noFill/>
            <a:miter lim="800000"/>
            <a:headEnd/>
            <a:tailEnd/>
          </a:ln>
        </p:spPr>
        <p:txBody>
          <a:bodyPr>
            <a:spAutoFit/>
          </a:bodyPr>
          <a:lstStyle/>
          <a:p>
            <a:pPr marL="342900" indent="-342900" algn="r">
              <a:spcBef>
                <a:spcPct val="50000"/>
              </a:spcBef>
            </a:pPr>
            <a:r>
              <a:rPr lang="es-ES" i="1" dirty="0"/>
              <a:t>Tecnología frente a moluscos bivalvos</a:t>
            </a:r>
          </a:p>
        </p:txBody>
      </p:sp>
      <p:sp>
        <p:nvSpPr>
          <p:cNvPr id="23" name="8 Rectángulo redondeado">
            <a:extLst>
              <a:ext uri="{FF2B5EF4-FFF2-40B4-BE49-F238E27FC236}">
                <a16:creationId xmlns:a16="http://schemas.microsoft.com/office/drawing/2014/main" id="{2415540E-BC15-44E5-8D9B-39CC41B17B8C}"/>
              </a:ext>
            </a:extLst>
          </p:cNvPr>
          <p:cNvSpPr/>
          <p:nvPr/>
        </p:nvSpPr>
        <p:spPr>
          <a:xfrm>
            <a:off x="251520" y="188640"/>
            <a:ext cx="4320480" cy="86409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4" name="9 Imagen" descr="logo ox spain trasnparente.png">
            <a:extLst>
              <a:ext uri="{FF2B5EF4-FFF2-40B4-BE49-F238E27FC236}">
                <a16:creationId xmlns:a16="http://schemas.microsoft.com/office/drawing/2014/main" id="{69CE30E5-DEBE-4327-B9EB-AA0E0E3BDF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302582"/>
            <a:ext cx="1158385" cy="674589"/>
          </a:xfrm>
          <a:prstGeom prst="rect">
            <a:avLst/>
          </a:prstGeom>
        </p:spPr>
      </p:pic>
      <p:cxnSp>
        <p:nvCxnSpPr>
          <p:cNvPr id="25" name="17 Conector recto">
            <a:extLst>
              <a:ext uri="{FF2B5EF4-FFF2-40B4-BE49-F238E27FC236}">
                <a16:creationId xmlns:a16="http://schemas.microsoft.com/office/drawing/2014/main" id="{0FD1B141-DA4F-4681-8C08-9C9A9209F51A}"/>
              </a:ext>
            </a:extLst>
          </p:cNvPr>
          <p:cNvCxnSpPr/>
          <p:nvPr/>
        </p:nvCxnSpPr>
        <p:spPr>
          <a:xfrm flipH="1">
            <a:off x="2555776" y="476672"/>
            <a:ext cx="65882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4 Imagen">
            <a:extLst>
              <a:ext uri="{FF2B5EF4-FFF2-40B4-BE49-F238E27FC236}">
                <a16:creationId xmlns:a16="http://schemas.microsoft.com/office/drawing/2014/main" id="{179C91C8-5F23-459C-A382-1BEDD8FFBED2}"/>
              </a:ext>
            </a:extLst>
          </p:cNvPr>
          <p:cNvPicPr/>
          <p:nvPr/>
        </p:nvPicPr>
        <p:blipFill rotWithShape="1">
          <a:blip r:embed="rId4" cstate="screen">
            <a:extLst>
              <a:ext uri="{28A0092B-C50C-407E-A947-70E740481C1C}">
                <a14:useLocalDpi xmlns:a14="http://schemas.microsoft.com/office/drawing/2010/main" val="0"/>
              </a:ext>
            </a:extLst>
          </a:blip>
          <a:srcRect l="60413" t="3209" r="9470" b="11007"/>
          <a:stretch/>
        </p:blipFill>
        <p:spPr bwMode="auto">
          <a:xfrm>
            <a:off x="1763688" y="209581"/>
            <a:ext cx="942361" cy="771147"/>
          </a:xfrm>
          <a:prstGeom prst="rect">
            <a:avLst/>
          </a:prstGeom>
          <a:noFill/>
          <a:ln>
            <a:noFill/>
          </a:ln>
          <a:extLst>
            <a:ext uri="{53640926-AAD7-44D8-BBD7-CCE9431645EC}">
              <a14:shadowObscured xmlns:a14="http://schemas.microsoft.com/office/drawing/2010/main"/>
            </a:ext>
          </a:extLst>
        </p:spPr>
      </p:pic>
      <p:pic>
        <p:nvPicPr>
          <p:cNvPr id="27" name="5 Imagen">
            <a:extLst>
              <a:ext uri="{FF2B5EF4-FFF2-40B4-BE49-F238E27FC236}">
                <a16:creationId xmlns:a16="http://schemas.microsoft.com/office/drawing/2014/main" id="{3321A9BB-131E-493E-810A-8A2FE4101255}"/>
              </a:ext>
            </a:extLst>
          </p:cNvPr>
          <p:cNvPicPr/>
          <p:nvPr/>
        </p:nvPicPr>
        <p:blipFill rotWithShape="1">
          <a:blip r:embed="rId5" cstate="print">
            <a:extLst>
              <a:ext uri="{28A0092B-C50C-407E-A947-70E740481C1C}">
                <a14:useLocalDpi xmlns:a14="http://schemas.microsoft.com/office/drawing/2010/main" val="0"/>
              </a:ext>
            </a:extLst>
          </a:blip>
          <a:srcRect/>
          <a:stretch/>
        </p:blipFill>
        <p:spPr>
          <a:xfrm>
            <a:off x="2771800" y="248191"/>
            <a:ext cx="1682063" cy="771146"/>
          </a:xfrm>
          <a:prstGeom prst="rect">
            <a:avLst/>
          </a:prstGeom>
        </p:spPr>
      </p:pic>
      <p:pic>
        <p:nvPicPr>
          <p:cNvPr id="29" name="Picture 3" descr="dd01086_">
            <a:extLst>
              <a:ext uri="{FF2B5EF4-FFF2-40B4-BE49-F238E27FC236}">
                <a16:creationId xmlns:a16="http://schemas.microsoft.com/office/drawing/2014/main" id="{069CF497-22C1-432B-9D76-F7551849C95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536" y="6713537"/>
            <a:ext cx="8497888" cy="144463"/>
          </a:xfrm>
          <a:prstGeom prst="rect">
            <a:avLst/>
          </a:prstGeom>
          <a:noFill/>
          <a:ln w="9525">
            <a:noFill/>
            <a:miter lim="800000"/>
            <a:headEnd/>
            <a:tailEnd/>
          </a:ln>
        </p:spPr>
      </p:pic>
      <p:sp>
        <p:nvSpPr>
          <p:cNvPr id="30" name="20 Rectángulo redondeado">
            <a:extLst>
              <a:ext uri="{FF2B5EF4-FFF2-40B4-BE49-F238E27FC236}">
                <a16:creationId xmlns:a16="http://schemas.microsoft.com/office/drawing/2014/main" id="{F402F229-980C-42BC-9E92-C348846D687E}"/>
              </a:ext>
            </a:extLst>
          </p:cNvPr>
          <p:cNvSpPr/>
          <p:nvPr/>
        </p:nvSpPr>
        <p:spPr>
          <a:xfrm>
            <a:off x="1259632" y="5866194"/>
            <a:ext cx="6696744" cy="7311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31" name="18 CuadroTexto">
            <a:extLst>
              <a:ext uri="{FF2B5EF4-FFF2-40B4-BE49-F238E27FC236}">
                <a16:creationId xmlns:a16="http://schemas.microsoft.com/office/drawing/2014/main" id="{ED18A962-00EC-4019-B86A-81B3A11803B0}"/>
              </a:ext>
            </a:extLst>
          </p:cNvPr>
          <p:cNvSpPr txBox="1"/>
          <p:nvPr/>
        </p:nvSpPr>
        <p:spPr>
          <a:xfrm>
            <a:off x="1331640" y="5838363"/>
            <a:ext cx="6480720" cy="923330"/>
          </a:xfrm>
          <a:prstGeom prst="rect">
            <a:avLst/>
          </a:prstGeom>
          <a:noFill/>
        </p:spPr>
        <p:txBody>
          <a:bodyPr wrap="square" rtlCol="0">
            <a:spAutoFit/>
          </a:bodyPr>
          <a:lstStyle/>
          <a:p>
            <a:pPr algn="ctr">
              <a:spcBef>
                <a:spcPct val="50000"/>
              </a:spcBef>
              <a:defRPr/>
            </a:pPr>
            <a:endParaRPr lang="es-ES" sz="200" b="1" dirty="0">
              <a:latin typeface="Arial Unicode MS" pitchFamily="34" charset="-128"/>
              <a:ea typeface="Arial Unicode MS" pitchFamily="34" charset="-128"/>
              <a:cs typeface="Arial Unicode MS" pitchFamily="34" charset="-128"/>
            </a:endParaRPr>
          </a:p>
          <a:p>
            <a:pPr algn="ctr">
              <a:spcBef>
                <a:spcPct val="50000"/>
              </a:spcBef>
              <a:defRPr/>
            </a:pPr>
            <a:r>
              <a:rPr lang="es-ES" sz="2400" b="1" dirty="0" err="1">
                <a:latin typeface="Arial Unicode MS" pitchFamily="34" charset="-128"/>
                <a:ea typeface="Arial Unicode MS" pitchFamily="34" charset="-128"/>
                <a:cs typeface="Arial Unicode MS" pitchFamily="34" charset="-128"/>
              </a:rPr>
              <a:t>I+D+i+a</a:t>
            </a:r>
            <a:r>
              <a:rPr lang="es-ES" sz="2400" b="1" dirty="0">
                <a:latin typeface="Arial Unicode MS" pitchFamily="34" charset="-128"/>
                <a:ea typeface="Arial Unicode MS" pitchFamily="34" charset="-128"/>
                <a:cs typeface="Arial Unicode MS" pitchFamily="34" charset="-128"/>
              </a:rPr>
              <a:t> </a:t>
            </a:r>
            <a:r>
              <a:rPr lang="es-ES" sz="2400" dirty="0">
                <a:latin typeface="Arial Unicode MS" pitchFamily="34" charset="-128"/>
                <a:ea typeface="Arial Unicode MS" pitchFamily="34" charset="-128"/>
                <a:cs typeface="Arial Unicode MS" pitchFamily="34" charset="-128"/>
              </a:rPr>
              <a:t>  - Aplicación de la innovación</a:t>
            </a:r>
            <a:endParaRPr lang="es-ES" sz="2400" dirty="0">
              <a:latin typeface="Arial" pitchFamily="34" charset="0"/>
              <a:cs typeface="Arial" pitchFamily="34" charset="0"/>
            </a:endParaRPr>
          </a:p>
          <a:p>
            <a:pPr algn="ctr">
              <a:spcBef>
                <a:spcPct val="50000"/>
              </a:spcBef>
            </a:pPr>
            <a:endParaRPr lang="en-US" sz="1600" baseline="30000" dirty="0">
              <a:solidFill>
                <a:srgbClr val="002060"/>
              </a:solidFill>
              <a:latin typeface="Arial Unicode MS" pitchFamily="34" charset="-128"/>
              <a:ea typeface="Arial Unicode MS" pitchFamily="34" charset="-128"/>
              <a:cs typeface="Arial Unicode MS" pitchFamily="34" charset="-128"/>
            </a:endParaRPr>
          </a:p>
        </p:txBody>
      </p:sp>
      <p:sp>
        <p:nvSpPr>
          <p:cNvPr id="2" name="CuadroTexto 1">
            <a:extLst>
              <a:ext uri="{FF2B5EF4-FFF2-40B4-BE49-F238E27FC236}">
                <a16:creationId xmlns:a16="http://schemas.microsoft.com/office/drawing/2014/main" id="{6BF9268B-0218-4F48-9BFA-FA32694F6215}"/>
              </a:ext>
            </a:extLst>
          </p:cNvPr>
          <p:cNvSpPr txBox="1"/>
          <p:nvPr/>
        </p:nvSpPr>
        <p:spPr>
          <a:xfrm>
            <a:off x="2363222" y="2564904"/>
            <a:ext cx="4417556" cy="369332"/>
          </a:xfrm>
          <a:prstGeom prst="rect">
            <a:avLst/>
          </a:prstGeom>
          <a:noFill/>
        </p:spPr>
        <p:txBody>
          <a:bodyPr wrap="none" rtlCol="0">
            <a:spAutoFit/>
          </a:bodyPr>
          <a:lstStyle/>
          <a:p>
            <a:r>
              <a:rPr lang="es-ES" b="1" dirty="0">
                <a:solidFill>
                  <a:schemeClr val="bg1"/>
                </a:solidFill>
              </a:rPr>
              <a:t>VENTAJAS FRENTE A MÉTODO TRADICIONAL</a:t>
            </a:r>
          </a:p>
        </p:txBody>
      </p:sp>
      <p:sp>
        <p:nvSpPr>
          <p:cNvPr id="21" name="Text Box 9">
            <a:extLst>
              <a:ext uri="{FF2B5EF4-FFF2-40B4-BE49-F238E27FC236}">
                <a16:creationId xmlns:a16="http://schemas.microsoft.com/office/drawing/2014/main" id="{4ABC10EF-8F8F-44C7-9518-AFF1B49FB636}"/>
              </a:ext>
            </a:extLst>
          </p:cNvPr>
          <p:cNvSpPr txBox="1">
            <a:spLocks noChangeArrowheads="1"/>
          </p:cNvSpPr>
          <p:nvPr/>
        </p:nvSpPr>
        <p:spPr bwMode="auto">
          <a:xfrm>
            <a:off x="1259632" y="476672"/>
            <a:ext cx="7775476" cy="523220"/>
          </a:xfrm>
          <a:prstGeom prst="rect">
            <a:avLst/>
          </a:prstGeom>
          <a:noFill/>
          <a:ln w="9525" algn="ctr">
            <a:noFill/>
            <a:miter lim="800000"/>
            <a:headEnd/>
            <a:tailEnd/>
          </a:ln>
          <a:effectLst>
            <a:glow rad="101600">
              <a:schemeClr val="accent1">
                <a:satMod val="175000"/>
                <a:alpha val="40000"/>
              </a:schemeClr>
            </a:glow>
          </a:effectLst>
        </p:spPr>
        <p:txBody>
          <a:bodyPr wrap="square">
            <a:spAutoFit/>
          </a:bodyPr>
          <a:lstStyle/>
          <a:p>
            <a:pPr algn="r">
              <a:spcBef>
                <a:spcPct val="50000"/>
              </a:spcBef>
            </a:pPr>
            <a:r>
              <a:rPr lang="es-ES" sz="2800" dirty="0">
                <a:solidFill>
                  <a:srgbClr val="FFC000"/>
                </a:solidFill>
                <a:effectLst>
                  <a:glow rad="139700">
                    <a:schemeClr val="accent6">
                      <a:satMod val="175000"/>
                      <a:alpha val="40000"/>
                    </a:schemeClr>
                  </a:glow>
                </a:effectLst>
                <a:latin typeface="Arial" pitchFamily="34" charset="0"/>
                <a:cs typeface="Arial" pitchFamily="34" charset="0"/>
              </a:rPr>
              <a:t>Resultados</a:t>
            </a:r>
            <a:endParaRPr lang="es-ES" sz="2800" baseline="-25000" dirty="0">
              <a:solidFill>
                <a:srgbClr val="FFC000"/>
              </a:solidFill>
              <a:effectLst>
                <a:glow rad="139700">
                  <a:schemeClr val="accent6">
                    <a:satMod val="175000"/>
                    <a:alpha val="40000"/>
                  </a:schemeClr>
                </a:glow>
              </a:effectLst>
              <a:latin typeface="Arial" pitchFamily="34" charset="0"/>
              <a:cs typeface="Arial" pitchFamily="34" charset="0"/>
            </a:endParaRPr>
          </a:p>
        </p:txBody>
      </p:sp>
      <p:pic>
        <p:nvPicPr>
          <p:cNvPr id="18" name="Imagen 17">
            <a:extLst>
              <a:ext uri="{FF2B5EF4-FFF2-40B4-BE49-F238E27FC236}">
                <a16:creationId xmlns:a16="http://schemas.microsoft.com/office/drawing/2014/main" id="{E4001948-8C4F-4846-B655-3F7DA1D392B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50414" y="1460485"/>
            <a:ext cx="2563270" cy="1441839"/>
          </a:xfrm>
          <a:prstGeom prst="rect">
            <a:avLst/>
          </a:prstGeom>
        </p:spPr>
      </p:pic>
      <p:sp>
        <p:nvSpPr>
          <p:cNvPr id="19" name="Rectángulo 18">
            <a:extLst>
              <a:ext uri="{FF2B5EF4-FFF2-40B4-BE49-F238E27FC236}">
                <a16:creationId xmlns:a16="http://schemas.microsoft.com/office/drawing/2014/main" id="{5DB72139-D794-48EC-969C-815051492F91}"/>
              </a:ext>
            </a:extLst>
          </p:cNvPr>
          <p:cNvSpPr/>
          <p:nvPr/>
        </p:nvSpPr>
        <p:spPr>
          <a:xfrm>
            <a:off x="4157700" y="1846987"/>
            <a:ext cx="4158716" cy="367724"/>
          </a:xfrm>
          <a:prstGeom prst="rect">
            <a:avLst/>
          </a:prstGeom>
          <a:solidFill>
            <a:srgbClr val="993300"/>
          </a:solidFill>
          <a:ln>
            <a:solidFill>
              <a:srgbClr val="993300"/>
            </a:solidFill>
          </a:ln>
          <a:effectLst>
            <a:outerShdw blurRad="63500" sx="102000" sy="102000" algn="ctr" rotWithShape="0">
              <a:srgbClr val="9933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BLOQUE MUESTREO</a:t>
            </a:r>
          </a:p>
        </p:txBody>
      </p:sp>
    </p:spTree>
    <p:extLst>
      <p:ext uri="{BB962C8B-B14F-4D97-AF65-F5344CB8AC3E}">
        <p14:creationId xmlns:p14="http://schemas.microsoft.com/office/powerpoint/2010/main" val="762165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683568" y="1340768"/>
            <a:ext cx="7992888" cy="5184576"/>
          </a:xfrm>
          <a:prstGeom prst="round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12" name="11 Rectángulo"/>
          <p:cNvSpPr/>
          <p:nvPr/>
        </p:nvSpPr>
        <p:spPr>
          <a:xfrm>
            <a:off x="899592" y="1556792"/>
            <a:ext cx="7416824" cy="2693045"/>
          </a:xfrm>
          <a:prstGeom prst="rect">
            <a:avLst/>
          </a:prstGeom>
        </p:spPr>
        <p:txBody>
          <a:bodyPr wrap="square">
            <a:spAutoFit/>
          </a:bodyPr>
          <a:lstStyle/>
          <a:p>
            <a:pPr marL="457200" indent="-457200" algn="ctr">
              <a:defRPr/>
            </a:pPr>
            <a:endParaRPr lang="es-ES" sz="1600" b="1" dirty="0">
              <a:solidFill>
                <a:schemeClr val="tx2">
                  <a:lumMod val="10000"/>
                </a:schemeClr>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spcBef>
                <a:spcPct val="50000"/>
              </a:spcBef>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p:txBody>
      </p:sp>
      <p:pic>
        <p:nvPicPr>
          <p:cNvPr id="16" name="Imagen 15">
            <a:extLst>
              <a:ext uri="{FF2B5EF4-FFF2-40B4-BE49-F238E27FC236}">
                <a16:creationId xmlns:a16="http://schemas.microsoft.com/office/drawing/2014/main" id="{04484E94-C3B9-4CCE-857E-5957FF0D76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5584" y="3175031"/>
            <a:ext cx="2602159" cy="1951619"/>
          </a:xfrm>
          <a:prstGeom prst="rect">
            <a:avLst/>
          </a:prstGeom>
        </p:spPr>
      </p:pic>
      <p:pic>
        <p:nvPicPr>
          <p:cNvPr id="17" name="Imagen 16">
            <a:extLst>
              <a:ext uri="{FF2B5EF4-FFF2-40B4-BE49-F238E27FC236}">
                <a16:creationId xmlns:a16="http://schemas.microsoft.com/office/drawing/2014/main" id="{749F7918-8AA7-4E0C-BF17-A044E18598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729780" y="2960562"/>
            <a:ext cx="3165265" cy="2373950"/>
          </a:xfrm>
          <a:prstGeom prst="rect">
            <a:avLst/>
          </a:prstGeom>
        </p:spPr>
      </p:pic>
      <p:sp>
        <p:nvSpPr>
          <p:cNvPr id="28" name="Text Box 8">
            <a:extLst>
              <a:ext uri="{FF2B5EF4-FFF2-40B4-BE49-F238E27FC236}">
                <a16:creationId xmlns:a16="http://schemas.microsoft.com/office/drawing/2014/main" id="{B7056146-C14A-4CA2-84F7-FBE72D084B52}"/>
              </a:ext>
            </a:extLst>
          </p:cNvPr>
          <p:cNvSpPr txBox="1">
            <a:spLocks noChangeArrowheads="1"/>
          </p:cNvSpPr>
          <p:nvPr/>
        </p:nvSpPr>
        <p:spPr bwMode="auto">
          <a:xfrm>
            <a:off x="971600" y="188640"/>
            <a:ext cx="8137525" cy="369887"/>
          </a:xfrm>
          <a:prstGeom prst="rect">
            <a:avLst/>
          </a:prstGeom>
          <a:noFill/>
          <a:ln w="9525" algn="ctr">
            <a:noFill/>
            <a:miter lim="800000"/>
            <a:headEnd/>
            <a:tailEnd/>
          </a:ln>
        </p:spPr>
        <p:txBody>
          <a:bodyPr>
            <a:spAutoFit/>
          </a:bodyPr>
          <a:lstStyle/>
          <a:p>
            <a:pPr marL="342900" indent="-342900" algn="r">
              <a:spcBef>
                <a:spcPct val="50000"/>
              </a:spcBef>
            </a:pPr>
            <a:r>
              <a:rPr lang="es-ES" i="1" dirty="0"/>
              <a:t>Tecnología frente a moluscos bivalvos</a:t>
            </a:r>
          </a:p>
        </p:txBody>
      </p:sp>
      <p:sp>
        <p:nvSpPr>
          <p:cNvPr id="29" name="8 Rectángulo redondeado">
            <a:extLst>
              <a:ext uri="{FF2B5EF4-FFF2-40B4-BE49-F238E27FC236}">
                <a16:creationId xmlns:a16="http://schemas.microsoft.com/office/drawing/2014/main" id="{89DDF58E-B7CD-477B-B504-09366BDFFFD8}"/>
              </a:ext>
            </a:extLst>
          </p:cNvPr>
          <p:cNvSpPr/>
          <p:nvPr/>
        </p:nvSpPr>
        <p:spPr>
          <a:xfrm>
            <a:off x="251520" y="188640"/>
            <a:ext cx="4320480" cy="86409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0" name="9 Imagen" descr="logo ox spain trasnparente.png">
            <a:extLst>
              <a:ext uri="{FF2B5EF4-FFF2-40B4-BE49-F238E27FC236}">
                <a16:creationId xmlns:a16="http://schemas.microsoft.com/office/drawing/2014/main" id="{9254C583-0607-4B02-A666-176787B9A1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536" y="302582"/>
            <a:ext cx="1158385" cy="674589"/>
          </a:xfrm>
          <a:prstGeom prst="rect">
            <a:avLst/>
          </a:prstGeom>
        </p:spPr>
      </p:pic>
      <p:cxnSp>
        <p:nvCxnSpPr>
          <p:cNvPr id="31" name="17 Conector recto">
            <a:extLst>
              <a:ext uri="{FF2B5EF4-FFF2-40B4-BE49-F238E27FC236}">
                <a16:creationId xmlns:a16="http://schemas.microsoft.com/office/drawing/2014/main" id="{498E874C-CDAA-47B9-8E17-B12829F82E31}"/>
              </a:ext>
            </a:extLst>
          </p:cNvPr>
          <p:cNvCxnSpPr/>
          <p:nvPr/>
        </p:nvCxnSpPr>
        <p:spPr>
          <a:xfrm flipH="1">
            <a:off x="2555776" y="476672"/>
            <a:ext cx="65882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4 Imagen">
            <a:extLst>
              <a:ext uri="{FF2B5EF4-FFF2-40B4-BE49-F238E27FC236}">
                <a16:creationId xmlns:a16="http://schemas.microsoft.com/office/drawing/2014/main" id="{05F85C6B-1EA7-464C-91B0-A7B7B2BB1D70}"/>
              </a:ext>
            </a:extLst>
          </p:cNvPr>
          <p:cNvPicPr/>
          <p:nvPr/>
        </p:nvPicPr>
        <p:blipFill rotWithShape="1">
          <a:blip r:embed="rId6" cstate="screen">
            <a:extLst>
              <a:ext uri="{28A0092B-C50C-407E-A947-70E740481C1C}">
                <a14:useLocalDpi xmlns:a14="http://schemas.microsoft.com/office/drawing/2010/main" val="0"/>
              </a:ext>
            </a:extLst>
          </a:blip>
          <a:srcRect l="60413" t="3209" r="9470" b="11007"/>
          <a:stretch/>
        </p:blipFill>
        <p:spPr bwMode="auto">
          <a:xfrm>
            <a:off x="1763688" y="209581"/>
            <a:ext cx="942361" cy="771147"/>
          </a:xfrm>
          <a:prstGeom prst="rect">
            <a:avLst/>
          </a:prstGeom>
          <a:noFill/>
          <a:ln>
            <a:noFill/>
          </a:ln>
          <a:extLst>
            <a:ext uri="{53640926-AAD7-44D8-BBD7-CCE9431645EC}">
              <a14:shadowObscured xmlns:a14="http://schemas.microsoft.com/office/drawing/2010/main"/>
            </a:ext>
          </a:extLst>
        </p:spPr>
      </p:pic>
      <p:pic>
        <p:nvPicPr>
          <p:cNvPr id="33" name="5 Imagen">
            <a:extLst>
              <a:ext uri="{FF2B5EF4-FFF2-40B4-BE49-F238E27FC236}">
                <a16:creationId xmlns:a16="http://schemas.microsoft.com/office/drawing/2014/main" id="{DC8E3988-316C-4A18-A496-B9F967A256EC}"/>
              </a:ext>
            </a:extLst>
          </p:cNvPr>
          <p:cNvPicPr/>
          <p:nvPr/>
        </p:nvPicPr>
        <p:blipFill rotWithShape="1">
          <a:blip r:embed="rId7" cstate="print">
            <a:extLst>
              <a:ext uri="{28A0092B-C50C-407E-A947-70E740481C1C}">
                <a14:useLocalDpi xmlns:a14="http://schemas.microsoft.com/office/drawing/2010/main" val="0"/>
              </a:ext>
            </a:extLst>
          </a:blip>
          <a:srcRect/>
          <a:stretch/>
        </p:blipFill>
        <p:spPr>
          <a:xfrm>
            <a:off x="2771800" y="248191"/>
            <a:ext cx="1682063" cy="771146"/>
          </a:xfrm>
          <a:prstGeom prst="rect">
            <a:avLst/>
          </a:prstGeom>
        </p:spPr>
      </p:pic>
      <p:pic>
        <p:nvPicPr>
          <p:cNvPr id="35" name="Picture 3" descr="dd01086_">
            <a:extLst>
              <a:ext uri="{FF2B5EF4-FFF2-40B4-BE49-F238E27FC236}">
                <a16:creationId xmlns:a16="http://schemas.microsoft.com/office/drawing/2014/main" id="{FE42E665-745E-49E7-B89E-0A1D01ABC8D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5536" y="6713537"/>
            <a:ext cx="8497888" cy="144463"/>
          </a:xfrm>
          <a:prstGeom prst="rect">
            <a:avLst/>
          </a:prstGeom>
          <a:noFill/>
          <a:ln w="9525">
            <a:noFill/>
            <a:miter lim="800000"/>
            <a:headEnd/>
            <a:tailEnd/>
          </a:ln>
        </p:spPr>
      </p:pic>
      <p:sp>
        <p:nvSpPr>
          <p:cNvPr id="36" name="20 Rectángulo redondeado">
            <a:extLst>
              <a:ext uri="{FF2B5EF4-FFF2-40B4-BE49-F238E27FC236}">
                <a16:creationId xmlns:a16="http://schemas.microsoft.com/office/drawing/2014/main" id="{E8C7CE42-F352-4E25-AA7A-D2AF694491EB}"/>
              </a:ext>
            </a:extLst>
          </p:cNvPr>
          <p:cNvSpPr/>
          <p:nvPr/>
        </p:nvSpPr>
        <p:spPr>
          <a:xfrm>
            <a:off x="1259632" y="5866194"/>
            <a:ext cx="6696744" cy="7311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37" name="18 CuadroTexto">
            <a:extLst>
              <a:ext uri="{FF2B5EF4-FFF2-40B4-BE49-F238E27FC236}">
                <a16:creationId xmlns:a16="http://schemas.microsoft.com/office/drawing/2014/main" id="{1E940658-F768-41C5-AD8C-B49AE681C50F}"/>
              </a:ext>
            </a:extLst>
          </p:cNvPr>
          <p:cNvSpPr txBox="1"/>
          <p:nvPr/>
        </p:nvSpPr>
        <p:spPr>
          <a:xfrm>
            <a:off x="1331640" y="5838363"/>
            <a:ext cx="6480720" cy="923330"/>
          </a:xfrm>
          <a:prstGeom prst="rect">
            <a:avLst/>
          </a:prstGeom>
          <a:noFill/>
        </p:spPr>
        <p:txBody>
          <a:bodyPr wrap="square" rtlCol="0">
            <a:spAutoFit/>
          </a:bodyPr>
          <a:lstStyle/>
          <a:p>
            <a:pPr algn="ctr">
              <a:spcBef>
                <a:spcPct val="50000"/>
              </a:spcBef>
              <a:defRPr/>
            </a:pPr>
            <a:endParaRPr lang="es-ES" sz="200" b="1" dirty="0">
              <a:latin typeface="Arial Unicode MS" pitchFamily="34" charset="-128"/>
              <a:ea typeface="Arial Unicode MS" pitchFamily="34" charset="-128"/>
              <a:cs typeface="Arial Unicode MS" pitchFamily="34" charset="-128"/>
            </a:endParaRPr>
          </a:p>
          <a:p>
            <a:pPr algn="ctr">
              <a:spcBef>
                <a:spcPct val="50000"/>
              </a:spcBef>
              <a:defRPr/>
            </a:pPr>
            <a:r>
              <a:rPr lang="es-ES" sz="2400" b="1" dirty="0" err="1">
                <a:latin typeface="Arial Unicode MS" pitchFamily="34" charset="-128"/>
                <a:ea typeface="Arial Unicode MS" pitchFamily="34" charset="-128"/>
                <a:cs typeface="Arial Unicode MS" pitchFamily="34" charset="-128"/>
              </a:rPr>
              <a:t>I+D+i+a</a:t>
            </a:r>
            <a:r>
              <a:rPr lang="es-ES" sz="2400" b="1" dirty="0">
                <a:latin typeface="Arial Unicode MS" pitchFamily="34" charset="-128"/>
                <a:ea typeface="Arial Unicode MS" pitchFamily="34" charset="-128"/>
                <a:cs typeface="Arial Unicode MS" pitchFamily="34" charset="-128"/>
              </a:rPr>
              <a:t> </a:t>
            </a:r>
            <a:r>
              <a:rPr lang="es-ES" sz="2400" dirty="0">
                <a:latin typeface="Arial Unicode MS" pitchFamily="34" charset="-128"/>
                <a:ea typeface="Arial Unicode MS" pitchFamily="34" charset="-128"/>
                <a:cs typeface="Arial Unicode MS" pitchFamily="34" charset="-128"/>
              </a:rPr>
              <a:t>  - Aplicación de la innovación</a:t>
            </a:r>
            <a:endParaRPr lang="es-ES" sz="2400" dirty="0">
              <a:latin typeface="Arial" pitchFamily="34" charset="0"/>
              <a:cs typeface="Arial" pitchFamily="34" charset="0"/>
            </a:endParaRPr>
          </a:p>
          <a:p>
            <a:pPr algn="ctr">
              <a:spcBef>
                <a:spcPct val="50000"/>
              </a:spcBef>
            </a:pPr>
            <a:endParaRPr lang="en-US" sz="1600" baseline="30000" dirty="0">
              <a:solidFill>
                <a:srgbClr val="002060"/>
              </a:solidFill>
              <a:latin typeface="Arial Unicode MS" pitchFamily="34" charset="-128"/>
              <a:ea typeface="Arial Unicode MS" pitchFamily="34" charset="-128"/>
              <a:cs typeface="Arial Unicode MS" pitchFamily="34" charset="-128"/>
            </a:endParaRPr>
          </a:p>
        </p:txBody>
      </p:sp>
      <p:pic>
        <p:nvPicPr>
          <p:cNvPr id="15" name="Imagen 14">
            <a:extLst>
              <a:ext uri="{FF2B5EF4-FFF2-40B4-BE49-F238E27FC236}">
                <a16:creationId xmlns:a16="http://schemas.microsoft.com/office/drawing/2014/main" id="{34320855-9B42-4573-B549-1AEFE20F1ED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618403" y="2944762"/>
            <a:ext cx="3186851" cy="2390138"/>
          </a:xfrm>
          <a:prstGeom prst="rect">
            <a:avLst/>
          </a:prstGeom>
        </p:spPr>
      </p:pic>
      <p:pic>
        <p:nvPicPr>
          <p:cNvPr id="19" name="Imagen 18">
            <a:extLst>
              <a:ext uri="{FF2B5EF4-FFF2-40B4-BE49-F238E27FC236}">
                <a16:creationId xmlns:a16="http://schemas.microsoft.com/office/drawing/2014/main" id="{834AB558-C3BD-4168-BA6B-ECF5BA03940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50414" y="1460485"/>
            <a:ext cx="2563270" cy="1441839"/>
          </a:xfrm>
          <a:prstGeom prst="rect">
            <a:avLst/>
          </a:prstGeom>
        </p:spPr>
      </p:pic>
      <p:sp>
        <p:nvSpPr>
          <p:cNvPr id="22" name="Rectángulo 21">
            <a:extLst>
              <a:ext uri="{FF2B5EF4-FFF2-40B4-BE49-F238E27FC236}">
                <a16:creationId xmlns:a16="http://schemas.microsoft.com/office/drawing/2014/main" id="{7AE6E99E-3945-4751-9913-C37925ADD756}"/>
              </a:ext>
            </a:extLst>
          </p:cNvPr>
          <p:cNvSpPr/>
          <p:nvPr/>
        </p:nvSpPr>
        <p:spPr>
          <a:xfrm>
            <a:off x="4157700" y="1846987"/>
            <a:ext cx="4158716" cy="367724"/>
          </a:xfrm>
          <a:prstGeom prst="rect">
            <a:avLst/>
          </a:prstGeom>
          <a:solidFill>
            <a:srgbClr val="993300"/>
          </a:solidFill>
          <a:ln>
            <a:solidFill>
              <a:srgbClr val="993300"/>
            </a:solidFill>
          </a:ln>
          <a:effectLst>
            <a:outerShdw blurRad="63500" sx="102000" sy="102000" algn="ctr" rotWithShape="0">
              <a:srgbClr val="9933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BLOQUE MUESTREO</a:t>
            </a:r>
          </a:p>
        </p:txBody>
      </p:sp>
      <p:sp>
        <p:nvSpPr>
          <p:cNvPr id="24" name="Text Box 9">
            <a:extLst>
              <a:ext uri="{FF2B5EF4-FFF2-40B4-BE49-F238E27FC236}">
                <a16:creationId xmlns:a16="http://schemas.microsoft.com/office/drawing/2014/main" id="{068C0460-9E64-4181-9D28-18630F877E29}"/>
              </a:ext>
            </a:extLst>
          </p:cNvPr>
          <p:cNvSpPr txBox="1">
            <a:spLocks noChangeArrowheads="1"/>
          </p:cNvSpPr>
          <p:nvPr/>
        </p:nvSpPr>
        <p:spPr bwMode="auto">
          <a:xfrm>
            <a:off x="1259632" y="476672"/>
            <a:ext cx="7775476" cy="523220"/>
          </a:xfrm>
          <a:prstGeom prst="rect">
            <a:avLst/>
          </a:prstGeom>
          <a:noFill/>
          <a:ln w="9525" algn="ctr">
            <a:noFill/>
            <a:miter lim="800000"/>
            <a:headEnd/>
            <a:tailEnd/>
          </a:ln>
          <a:effectLst>
            <a:glow rad="101600">
              <a:schemeClr val="accent1">
                <a:satMod val="175000"/>
                <a:alpha val="40000"/>
              </a:schemeClr>
            </a:glow>
          </a:effectLst>
        </p:spPr>
        <p:txBody>
          <a:bodyPr wrap="square">
            <a:spAutoFit/>
          </a:bodyPr>
          <a:lstStyle/>
          <a:p>
            <a:pPr algn="r">
              <a:spcBef>
                <a:spcPct val="50000"/>
              </a:spcBef>
            </a:pPr>
            <a:r>
              <a:rPr lang="es-ES" sz="2800" dirty="0">
                <a:solidFill>
                  <a:srgbClr val="FFC000"/>
                </a:solidFill>
                <a:effectLst>
                  <a:glow rad="139700">
                    <a:schemeClr val="accent6">
                      <a:satMod val="175000"/>
                      <a:alpha val="40000"/>
                    </a:schemeClr>
                  </a:glow>
                </a:effectLst>
                <a:latin typeface="Arial" pitchFamily="34" charset="0"/>
                <a:cs typeface="Arial" pitchFamily="34" charset="0"/>
              </a:rPr>
              <a:t>Resultados</a:t>
            </a:r>
            <a:endParaRPr lang="es-ES" sz="2800" baseline="-25000" dirty="0">
              <a:solidFill>
                <a:srgbClr val="FFC000"/>
              </a:solidFill>
              <a:effectLst>
                <a:glow rad="139700">
                  <a:schemeClr val="accent6">
                    <a:satMod val="175000"/>
                    <a:alpha val="40000"/>
                  </a:schemeClr>
                </a:glow>
              </a:effectLst>
              <a:latin typeface="Arial" pitchFamily="34" charset="0"/>
              <a:cs typeface="Arial" pitchFamily="34" charset="0"/>
            </a:endParaRPr>
          </a:p>
        </p:txBody>
      </p:sp>
    </p:spTree>
    <p:extLst>
      <p:ext uri="{BB962C8B-B14F-4D97-AF65-F5344CB8AC3E}">
        <p14:creationId xmlns:p14="http://schemas.microsoft.com/office/powerpoint/2010/main" val="1642596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683568" y="1340768"/>
            <a:ext cx="7992888" cy="5184576"/>
          </a:xfrm>
          <a:prstGeom prst="round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12" name="11 Rectángulo"/>
          <p:cNvSpPr/>
          <p:nvPr/>
        </p:nvSpPr>
        <p:spPr>
          <a:xfrm>
            <a:off x="899592" y="1556792"/>
            <a:ext cx="7416824" cy="2693045"/>
          </a:xfrm>
          <a:prstGeom prst="rect">
            <a:avLst/>
          </a:prstGeom>
        </p:spPr>
        <p:txBody>
          <a:bodyPr wrap="square">
            <a:spAutoFit/>
          </a:bodyPr>
          <a:lstStyle/>
          <a:p>
            <a:pPr marL="457200" indent="-457200" algn="ctr">
              <a:defRPr/>
            </a:pPr>
            <a:endParaRPr lang="es-ES" sz="1600" b="1" dirty="0">
              <a:solidFill>
                <a:schemeClr val="tx2">
                  <a:lumMod val="10000"/>
                </a:schemeClr>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spcBef>
                <a:spcPct val="50000"/>
              </a:spcBef>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p:txBody>
      </p:sp>
      <p:pic>
        <p:nvPicPr>
          <p:cNvPr id="5" name="Picture 3" descr="dd0108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6713537"/>
            <a:ext cx="8497888" cy="144463"/>
          </a:xfrm>
          <a:prstGeom prst="rect">
            <a:avLst/>
          </a:prstGeom>
          <a:noFill/>
          <a:ln w="9525">
            <a:noFill/>
            <a:miter lim="800000"/>
            <a:headEnd/>
            <a:tailEnd/>
          </a:ln>
        </p:spPr>
      </p:pic>
      <p:sp>
        <p:nvSpPr>
          <p:cNvPr id="21" name="20 Rectángulo redondeado"/>
          <p:cNvSpPr/>
          <p:nvPr/>
        </p:nvSpPr>
        <p:spPr>
          <a:xfrm>
            <a:off x="1259632" y="5866194"/>
            <a:ext cx="6696744" cy="7311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22" name="Text Box 8">
            <a:extLst>
              <a:ext uri="{FF2B5EF4-FFF2-40B4-BE49-F238E27FC236}">
                <a16:creationId xmlns:a16="http://schemas.microsoft.com/office/drawing/2014/main" id="{A8871F2C-A295-4D2C-A6E9-D28AD01821CF}"/>
              </a:ext>
            </a:extLst>
          </p:cNvPr>
          <p:cNvSpPr txBox="1">
            <a:spLocks noChangeArrowheads="1"/>
          </p:cNvSpPr>
          <p:nvPr/>
        </p:nvSpPr>
        <p:spPr bwMode="auto">
          <a:xfrm>
            <a:off x="971600" y="188640"/>
            <a:ext cx="8137525" cy="369887"/>
          </a:xfrm>
          <a:prstGeom prst="rect">
            <a:avLst/>
          </a:prstGeom>
          <a:noFill/>
          <a:ln w="9525" algn="ctr">
            <a:noFill/>
            <a:miter lim="800000"/>
            <a:headEnd/>
            <a:tailEnd/>
          </a:ln>
        </p:spPr>
        <p:txBody>
          <a:bodyPr>
            <a:spAutoFit/>
          </a:bodyPr>
          <a:lstStyle/>
          <a:p>
            <a:pPr marL="342900" indent="-342900" algn="r">
              <a:spcBef>
                <a:spcPct val="50000"/>
              </a:spcBef>
            </a:pPr>
            <a:r>
              <a:rPr lang="es-ES" i="1" dirty="0"/>
              <a:t>Tecnología frente a moluscos bivalvos</a:t>
            </a:r>
          </a:p>
        </p:txBody>
      </p:sp>
      <p:sp>
        <p:nvSpPr>
          <p:cNvPr id="23" name="8 Rectángulo redondeado">
            <a:extLst>
              <a:ext uri="{FF2B5EF4-FFF2-40B4-BE49-F238E27FC236}">
                <a16:creationId xmlns:a16="http://schemas.microsoft.com/office/drawing/2014/main" id="{38893EBE-681D-438F-914E-468FE74ACA53}"/>
              </a:ext>
            </a:extLst>
          </p:cNvPr>
          <p:cNvSpPr/>
          <p:nvPr/>
        </p:nvSpPr>
        <p:spPr>
          <a:xfrm>
            <a:off x="251520" y="188640"/>
            <a:ext cx="4320480" cy="86409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4" name="9 Imagen" descr="logo ox spain trasnparente.png">
            <a:extLst>
              <a:ext uri="{FF2B5EF4-FFF2-40B4-BE49-F238E27FC236}">
                <a16:creationId xmlns:a16="http://schemas.microsoft.com/office/drawing/2014/main" id="{6F271E9D-B314-4718-8CF2-82342D045B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302582"/>
            <a:ext cx="1158385" cy="674589"/>
          </a:xfrm>
          <a:prstGeom prst="rect">
            <a:avLst/>
          </a:prstGeom>
        </p:spPr>
      </p:pic>
      <p:cxnSp>
        <p:nvCxnSpPr>
          <p:cNvPr id="25" name="17 Conector recto">
            <a:extLst>
              <a:ext uri="{FF2B5EF4-FFF2-40B4-BE49-F238E27FC236}">
                <a16:creationId xmlns:a16="http://schemas.microsoft.com/office/drawing/2014/main" id="{D6636844-CDFE-437F-9599-9B7D57D3F339}"/>
              </a:ext>
            </a:extLst>
          </p:cNvPr>
          <p:cNvCxnSpPr/>
          <p:nvPr/>
        </p:nvCxnSpPr>
        <p:spPr>
          <a:xfrm flipH="1">
            <a:off x="2555776" y="476672"/>
            <a:ext cx="65882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4 Imagen">
            <a:extLst>
              <a:ext uri="{FF2B5EF4-FFF2-40B4-BE49-F238E27FC236}">
                <a16:creationId xmlns:a16="http://schemas.microsoft.com/office/drawing/2014/main" id="{E52BD60B-2DD4-4966-A826-AD81E66E22FD}"/>
              </a:ext>
            </a:extLst>
          </p:cNvPr>
          <p:cNvPicPr/>
          <p:nvPr/>
        </p:nvPicPr>
        <p:blipFill rotWithShape="1">
          <a:blip r:embed="rId5" cstate="screen">
            <a:extLst>
              <a:ext uri="{28A0092B-C50C-407E-A947-70E740481C1C}">
                <a14:useLocalDpi xmlns:a14="http://schemas.microsoft.com/office/drawing/2010/main" val="0"/>
              </a:ext>
            </a:extLst>
          </a:blip>
          <a:srcRect l="60413" t="3209" r="9470" b="11007"/>
          <a:stretch/>
        </p:blipFill>
        <p:spPr bwMode="auto">
          <a:xfrm>
            <a:off x="1763688" y="209581"/>
            <a:ext cx="942361" cy="771147"/>
          </a:xfrm>
          <a:prstGeom prst="rect">
            <a:avLst/>
          </a:prstGeom>
          <a:noFill/>
          <a:ln>
            <a:noFill/>
          </a:ln>
          <a:extLst>
            <a:ext uri="{53640926-AAD7-44D8-BBD7-CCE9431645EC}">
              <a14:shadowObscured xmlns:a14="http://schemas.microsoft.com/office/drawing/2010/main"/>
            </a:ext>
          </a:extLst>
        </p:spPr>
      </p:pic>
      <p:pic>
        <p:nvPicPr>
          <p:cNvPr id="27" name="5 Imagen">
            <a:extLst>
              <a:ext uri="{FF2B5EF4-FFF2-40B4-BE49-F238E27FC236}">
                <a16:creationId xmlns:a16="http://schemas.microsoft.com/office/drawing/2014/main" id="{C6626A2B-C88B-4022-B190-B8818D68A120}"/>
              </a:ext>
            </a:extLst>
          </p:cNvPr>
          <p:cNvPicPr/>
          <p:nvPr/>
        </p:nvPicPr>
        <p:blipFill rotWithShape="1">
          <a:blip r:embed="rId6" cstate="print">
            <a:extLst>
              <a:ext uri="{28A0092B-C50C-407E-A947-70E740481C1C}">
                <a14:useLocalDpi xmlns:a14="http://schemas.microsoft.com/office/drawing/2010/main" val="0"/>
              </a:ext>
            </a:extLst>
          </a:blip>
          <a:srcRect/>
          <a:stretch/>
        </p:blipFill>
        <p:spPr>
          <a:xfrm>
            <a:off x="2771800" y="248191"/>
            <a:ext cx="1682063" cy="771146"/>
          </a:xfrm>
          <a:prstGeom prst="rect">
            <a:avLst/>
          </a:prstGeom>
        </p:spPr>
      </p:pic>
      <p:sp>
        <p:nvSpPr>
          <p:cNvPr id="29" name="18 CuadroTexto">
            <a:extLst>
              <a:ext uri="{FF2B5EF4-FFF2-40B4-BE49-F238E27FC236}">
                <a16:creationId xmlns:a16="http://schemas.microsoft.com/office/drawing/2014/main" id="{8B8B9AC0-4194-420F-BFD7-835CB6632BBF}"/>
              </a:ext>
            </a:extLst>
          </p:cNvPr>
          <p:cNvSpPr txBox="1"/>
          <p:nvPr/>
        </p:nvSpPr>
        <p:spPr>
          <a:xfrm>
            <a:off x="1331640" y="5838363"/>
            <a:ext cx="6480720" cy="923330"/>
          </a:xfrm>
          <a:prstGeom prst="rect">
            <a:avLst/>
          </a:prstGeom>
          <a:noFill/>
        </p:spPr>
        <p:txBody>
          <a:bodyPr wrap="square" rtlCol="0">
            <a:spAutoFit/>
          </a:bodyPr>
          <a:lstStyle/>
          <a:p>
            <a:pPr algn="ctr">
              <a:spcBef>
                <a:spcPct val="50000"/>
              </a:spcBef>
              <a:defRPr/>
            </a:pPr>
            <a:endParaRPr lang="es-ES" sz="200" b="1" dirty="0">
              <a:latin typeface="Arial Unicode MS" pitchFamily="34" charset="-128"/>
              <a:ea typeface="Arial Unicode MS" pitchFamily="34" charset="-128"/>
              <a:cs typeface="Arial Unicode MS" pitchFamily="34" charset="-128"/>
            </a:endParaRPr>
          </a:p>
          <a:p>
            <a:pPr algn="ctr">
              <a:spcBef>
                <a:spcPct val="50000"/>
              </a:spcBef>
              <a:defRPr/>
            </a:pPr>
            <a:r>
              <a:rPr lang="es-ES" sz="2400" b="1" dirty="0" err="1">
                <a:latin typeface="Arial Unicode MS" pitchFamily="34" charset="-128"/>
                <a:ea typeface="Arial Unicode MS" pitchFamily="34" charset="-128"/>
                <a:cs typeface="Arial Unicode MS" pitchFamily="34" charset="-128"/>
              </a:rPr>
              <a:t>I+D+i+a</a:t>
            </a:r>
            <a:r>
              <a:rPr lang="es-ES" sz="2400" b="1" dirty="0">
                <a:latin typeface="Arial Unicode MS" pitchFamily="34" charset="-128"/>
                <a:ea typeface="Arial Unicode MS" pitchFamily="34" charset="-128"/>
                <a:cs typeface="Arial Unicode MS" pitchFamily="34" charset="-128"/>
              </a:rPr>
              <a:t> </a:t>
            </a:r>
            <a:r>
              <a:rPr lang="es-ES" sz="2400" dirty="0">
                <a:latin typeface="Arial Unicode MS" pitchFamily="34" charset="-128"/>
                <a:ea typeface="Arial Unicode MS" pitchFamily="34" charset="-128"/>
                <a:cs typeface="Arial Unicode MS" pitchFamily="34" charset="-128"/>
              </a:rPr>
              <a:t>  - Aplicación de la innovación</a:t>
            </a:r>
            <a:endParaRPr lang="es-ES" sz="2400" dirty="0">
              <a:latin typeface="Arial" pitchFamily="34" charset="0"/>
              <a:cs typeface="Arial" pitchFamily="34" charset="0"/>
            </a:endParaRPr>
          </a:p>
          <a:p>
            <a:pPr algn="ctr">
              <a:spcBef>
                <a:spcPct val="50000"/>
              </a:spcBef>
            </a:pPr>
            <a:endParaRPr lang="en-US" sz="1600" baseline="30000" dirty="0">
              <a:solidFill>
                <a:srgbClr val="002060"/>
              </a:solidFill>
              <a:latin typeface="Arial Unicode MS" pitchFamily="34" charset="-128"/>
              <a:ea typeface="Arial Unicode MS" pitchFamily="34" charset="-128"/>
              <a:cs typeface="Arial Unicode MS" pitchFamily="34" charset="-128"/>
            </a:endParaRPr>
          </a:p>
        </p:txBody>
      </p:sp>
      <p:sp>
        <p:nvSpPr>
          <p:cNvPr id="2" name="Rectángulo 1">
            <a:extLst>
              <a:ext uri="{FF2B5EF4-FFF2-40B4-BE49-F238E27FC236}">
                <a16:creationId xmlns:a16="http://schemas.microsoft.com/office/drawing/2014/main" id="{80D8258E-CA8C-42E8-9FAE-EF89537B702F}"/>
              </a:ext>
            </a:extLst>
          </p:cNvPr>
          <p:cNvSpPr/>
          <p:nvPr/>
        </p:nvSpPr>
        <p:spPr>
          <a:xfrm>
            <a:off x="968048" y="3118348"/>
            <a:ext cx="7492384" cy="2862322"/>
          </a:xfrm>
          <a:prstGeom prst="rect">
            <a:avLst/>
          </a:prstGeom>
        </p:spPr>
        <p:txBody>
          <a:bodyPr wrap="square">
            <a:spAutoFit/>
          </a:bodyPr>
          <a:lstStyle/>
          <a:p>
            <a:pPr algn="just"/>
            <a:r>
              <a:rPr lang="es-ES" dirty="0">
                <a:solidFill>
                  <a:schemeClr val="bg1"/>
                </a:solidFill>
              </a:rPr>
              <a:t>Equipo que facilita la </a:t>
            </a:r>
            <a:r>
              <a:rPr lang="es-ES" b="1" dirty="0">
                <a:solidFill>
                  <a:schemeClr val="bg1"/>
                </a:solidFill>
              </a:rPr>
              <a:t>toma de muestras </a:t>
            </a:r>
            <a:r>
              <a:rPr lang="es-ES" dirty="0">
                <a:solidFill>
                  <a:schemeClr val="bg1"/>
                </a:solidFill>
              </a:rPr>
              <a:t>para que estas puedan ser analizadas posteriormente en el equipo de laboratorio.</a:t>
            </a:r>
          </a:p>
          <a:p>
            <a:pPr algn="just"/>
            <a:endParaRPr lang="es-ES" dirty="0">
              <a:solidFill>
                <a:schemeClr val="bg1"/>
              </a:solidFill>
            </a:endParaRPr>
          </a:p>
          <a:p>
            <a:pPr marL="285750" indent="-285750" algn="just">
              <a:buFont typeface="Wingdings" panose="05000000000000000000" pitchFamily="2" charset="2"/>
              <a:buChar char="ü"/>
            </a:pPr>
            <a:r>
              <a:rPr lang="es-ES" dirty="0">
                <a:solidFill>
                  <a:schemeClr val="bg1"/>
                </a:solidFill>
              </a:rPr>
              <a:t>Preselección de volumen (STD= 100 litros, límite detección 0,01 larvas/litro).</a:t>
            </a:r>
          </a:p>
          <a:p>
            <a:pPr marL="285750" indent="-285750" algn="just">
              <a:buFont typeface="Wingdings" panose="05000000000000000000" pitchFamily="2" charset="2"/>
              <a:buChar char="ü"/>
            </a:pPr>
            <a:r>
              <a:rPr lang="es-ES" dirty="0">
                <a:solidFill>
                  <a:schemeClr val="bg1"/>
                </a:solidFill>
              </a:rPr>
              <a:t>Tiempo muestreo: 5-10 minutos.</a:t>
            </a:r>
          </a:p>
          <a:p>
            <a:pPr marL="285750" indent="-285750" algn="just">
              <a:buFont typeface="Wingdings" panose="05000000000000000000" pitchFamily="2" charset="2"/>
              <a:buChar char="ü"/>
            </a:pPr>
            <a:r>
              <a:rPr lang="es-ES" dirty="0">
                <a:solidFill>
                  <a:schemeClr val="bg1"/>
                </a:solidFill>
              </a:rPr>
              <a:t>Superficie filtrante: disco Ø50mm / 30 </a:t>
            </a:r>
            <a:r>
              <a:rPr lang="es-ES" dirty="0">
                <a:solidFill>
                  <a:schemeClr val="bg1"/>
                </a:solidFill>
                <a:latin typeface="Symbol" panose="05050102010706020507" pitchFamily="18" charset="2"/>
              </a:rPr>
              <a:t>m</a:t>
            </a:r>
            <a:r>
              <a:rPr lang="es-ES" dirty="0">
                <a:solidFill>
                  <a:schemeClr val="bg1"/>
                </a:solidFill>
              </a:rPr>
              <a:t>m (opcional </a:t>
            </a:r>
            <a:r>
              <a:rPr lang="es-ES" dirty="0" err="1">
                <a:solidFill>
                  <a:schemeClr val="bg1"/>
                </a:solidFill>
              </a:rPr>
              <a:t>prefiltro</a:t>
            </a:r>
            <a:r>
              <a:rPr lang="es-ES" dirty="0">
                <a:solidFill>
                  <a:schemeClr val="bg1"/>
                </a:solidFill>
              </a:rPr>
              <a:t> 300 </a:t>
            </a:r>
            <a:r>
              <a:rPr lang="es-ES" dirty="0">
                <a:solidFill>
                  <a:schemeClr val="bg1"/>
                </a:solidFill>
                <a:latin typeface="Symbol" panose="05050102010706020507" pitchFamily="18" charset="2"/>
              </a:rPr>
              <a:t>m</a:t>
            </a:r>
            <a:r>
              <a:rPr lang="es-ES" dirty="0">
                <a:solidFill>
                  <a:schemeClr val="bg1"/>
                </a:solidFill>
              </a:rPr>
              <a:t>m).</a:t>
            </a:r>
          </a:p>
          <a:p>
            <a:pPr marL="285750" indent="-285750" algn="just">
              <a:buFont typeface="Wingdings" panose="05000000000000000000" pitchFamily="2" charset="2"/>
              <a:buChar char="ü"/>
            </a:pPr>
            <a:r>
              <a:rPr lang="es-ES" dirty="0">
                <a:solidFill>
                  <a:schemeClr val="bg1"/>
                </a:solidFill>
              </a:rPr>
              <a:t>Soporte filtrante reutilizable.</a:t>
            </a:r>
          </a:p>
          <a:p>
            <a:pPr marL="285750" indent="-285750" algn="just">
              <a:buFont typeface="Wingdings" panose="05000000000000000000" pitchFamily="2" charset="2"/>
              <a:buChar char="ü"/>
            </a:pPr>
            <a:r>
              <a:rPr lang="es-ES" dirty="0">
                <a:solidFill>
                  <a:schemeClr val="bg1"/>
                </a:solidFill>
              </a:rPr>
              <a:t>200 muestras por cada carga de batería. Posibilidad funcionar a 230VAC</a:t>
            </a:r>
          </a:p>
          <a:p>
            <a:pPr algn="just"/>
            <a:endParaRPr lang="es-ES" b="1" dirty="0">
              <a:solidFill>
                <a:schemeClr val="bg1"/>
              </a:solidFill>
            </a:endParaRPr>
          </a:p>
        </p:txBody>
      </p:sp>
      <p:pic>
        <p:nvPicPr>
          <p:cNvPr id="19" name="Imagen 18">
            <a:extLst>
              <a:ext uri="{FF2B5EF4-FFF2-40B4-BE49-F238E27FC236}">
                <a16:creationId xmlns:a16="http://schemas.microsoft.com/office/drawing/2014/main" id="{E5DBB67A-B662-4733-BDD3-67B5002A0DA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50414" y="1460485"/>
            <a:ext cx="2563270" cy="1441839"/>
          </a:xfrm>
          <a:prstGeom prst="rect">
            <a:avLst/>
          </a:prstGeom>
        </p:spPr>
      </p:pic>
      <p:sp>
        <p:nvSpPr>
          <p:cNvPr id="20" name="Rectángulo 19">
            <a:extLst>
              <a:ext uri="{FF2B5EF4-FFF2-40B4-BE49-F238E27FC236}">
                <a16:creationId xmlns:a16="http://schemas.microsoft.com/office/drawing/2014/main" id="{71F156AD-066B-4E93-B0A9-3983911B372C}"/>
              </a:ext>
            </a:extLst>
          </p:cNvPr>
          <p:cNvSpPr/>
          <p:nvPr/>
        </p:nvSpPr>
        <p:spPr>
          <a:xfrm>
            <a:off x="4157700" y="1846987"/>
            <a:ext cx="4158716" cy="367724"/>
          </a:xfrm>
          <a:prstGeom prst="rect">
            <a:avLst/>
          </a:prstGeom>
          <a:solidFill>
            <a:srgbClr val="993300"/>
          </a:solidFill>
          <a:ln>
            <a:solidFill>
              <a:srgbClr val="993300"/>
            </a:solidFill>
          </a:ln>
          <a:effectLst>
            <a:outerShdw blurRad="63500" sx="102000" sy="102000" algn="ctr" rotWithShape="0">
              <a:srgbClr val="9933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BLOQUE MUESTREO</a:t>
            </a:r>
          </a:p>
        </p:txBody>
      </p:sp>
      <p:sp>
        <p:nvSpPr>
          <p:cNvPr id="30" name="Text Box 9">
            <a:extLst>
              <a:ext uri="{FF2B5EF4-FFF2-40B4-BE49-F238E27FC236}">
                <a16:creationId xmlns:a16="http://schemas.microsoft.com/office/drawing/2014/main" id="{2032D158-B46D-4058-B314-EF4D68A8CF47}"/>
              </a:ext>
            </a:extLst>
          </p:cNvPr>
          <p:cNvSpPr txBox="1">
            <a:spLocks noChangeArrowheads="1"/>
          </p:cNvSpPr>
          <p:nvPr/>
        </p:nvSpPr>
        <p:spPr bwMode="auto">
          <a:xfrm>
            <a:off x="1259632" y="476672"/>
            <a:ext cx="7775476" cy="523220"/>
          </a:xfrm>
          <a:prstGeom prst="rect">
            <a:avLst/>
          </a:prstGeom>
          <a:noFill/>
          <a:ln w="9525" algn="ctr">
            <a:noFill/>
            <a:miter lim="800000"/>
            <a:headEnd/>
            <a:tailEnd/>
          </a:ln>
          <a:effectLst>
            <a:glow rad="101600">
              <a:schemeClr val="accent1">
                <a:satMod val="175000"/>
                <a:alpha val="40000"/>
              </a:schemeClr>
            </a:glow>
          </a:effectLst>
        </p:spPr>
        <p:txBody>
          <a:bodyPr wrap="square">
            <a:spAutoFit/>
          </a:bodyPr>
          <a:lstStyle/>
          <a:p>
            <a:pPr algn="r">
              <a:spcBef>
                <a:spcPct val="50000"/>
              </a:spcBef>
            </a:pPr>
            <a:r>
              <a:rPr lang="es-ES" sz="2800" dirty="0">
                <a:solidFill>
                  <a:srgbClr val="FFC000"/>
                </a:solidFill>
                <a:effectLst>
                  <a:glow rad="139700">
                    <a:schemeClr val="accent6">
                      <a:satMod val="175000"/>
                      <a:alpha val="40000"/>
                    </a:schemeClr>
                  </a:glow>
                </a:effectLst>
                <a:latin typeface="Arial" pitchFamily="34" charset="0"/>
                <a:cs typeface="Arial" pitchFamily="34" charset="0"/>
              </a:rPr>
              <a:t>Resultados</a:t>
            </a:r>
            <a:endParaRPr lang="es-ES" sz="2800" baseline="-25000" dirty="0">
              <a:solidFill>
                <a:srgbClr val="FFC000"/>
              </a:solidFill>
              <a:effectLst>
                <a:glow rad="139700">
                  <a:schemeClr val="accent6">
                    <a:satMod val="175000"/>
                    <a:alpha val="40000"/>
                  </a:schemeClr>
                </a:glow>
              </a:effectLst>
              <a:latin typeface="Arial" pitchFamily="34" charset="0"/>
              <a:cs typeface="Arial" pitchFamily="34" charset="0"/>
            </a:endParaRPr>
          </a:p>
        </p:txBody>
      </p:sp>
      <p:sp>
        <p:nvSpPr>
          <p:cNvPr id="31" name="CuadroTexto 30">
            <a:extLst>
              <a:ext uri="{FF2B5EF4-FFF2-40B4-BE49-F238E27FC236}">
                <a16:creationId xmlns:a16="http://schemas.microsoft.com/office/drawing/2014/main" id="{59054BB6-84FF-4AB0-8AAA-7138AA64E814}"/>
              </a:ext>
            </a:extLst>
          </p:cNvPr>
          <p:cNvSpPr txBox="1"/>
          <p:nvPr/>
        </p:nvSpPr>
        <p:spPr>
          <a:xfrm>
            <a:off x="3104867" y="2653557"/>
            <a:ext cx="2934265" cy="369332"/>
          </a:xfrm>
          <a:prstGeom prst="rect">
            <a:avLst/>
          </a:prstGeom>
          <a:noFill/>
        </p:spPr>
        <p:txBody>
          <a:bodyPr wrap="none" rtlCol="0">
            <a:spAutoFit/>
          </a:bodyPr>
          <a:lstStyle/>
          <a:p>
            <a:r>
              <a:rPr lang="es-ES" b="1" dirty="0">
                <a:solidFill>
                  <a:schemeClr val="bg1"/>
                </a:solidFill>
              </a:rPr>
              <a:t>ESPECIFICACIONES TÉCNICAS</a:t>
            </a:r>
          </a:p>
        </p:txBody>
      </p:sp>
    </p:spTree>
    <p:extLst>
      <p:ext uri="{BB962C8B-B14F-4D97-AF65-F5344CB8AC3E}">
        <p14:creationId xmlns:p14="http://schemas.microsoft.com/office/powerpoint/2010/main" val="3053240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683568" y="1340768"/>
            <a:ext cx="7992888" cy="5184576"/>
          </a:xfrm>
          <a:prstGeom prst="round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a:off x="899592" y="1272938"/>
            <a:ext cx="7416824" cy="2693045"/>
          </a:xfrm>
          <a:prstGeom prst="rect">
            <a:avLst/>
          </a:prstGeom>
        </p:spPr>
        <p:txBody>
          <a:bodyPr wrap="square">
            <a:spAutoFit/>
          </a:bodyPr>
          <a:lstStyle/>
          <a:p>
            <a:pPr marL="457200" indent="-457200" algn="ctr">
              <a:defRPr/>
            </a:pPr>
            <a:endParaRPr lang="es-ES" sz="1600" b="1" dirty="0">
              <a:solidFill>
                <a:schemeClr val="tx2">
                  <a:lumMod val="10000"/>
                </a:schemeClr>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spcBef>
                <a:spcPct val="50000"/>
              </a:spcBef>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p:txBody>
      </p:sp>
      <p:pic>
        <p:nvPicPr>
          <p:cNvPr id="5" name="Picture 3" descr="dd0108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6713537"/>
            <a:ext cx="8497888" cy="144463"/>
          </a:xfrm>
          <a:prstGeom prst="rect">
            <a:avLst/>
          </a:prstGeom>
          <a:noFill/>
          <a:ln w="9525">
            <a:noFill/>
            <a:miter lim="800000"/>
            <a:headEnd/>
            <a:tailEnd/>
          </a:ln>
        </p:spPr>
      </p:pic>
      <p:sp>
        <p:nvSpPr>
          <p:cNvPr id="21" name="20 Rectángulo redondeado"/>
          <p:cNvSpPr/>
          <p:nvPr/>
        </p:nvSpPr>
        <p:spPr>
          <a:xfrm>
            <a:off x="1259632" y="5866194"/>
            <a:ext cx="6696744" cy="7311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20" name="20 CuadroTexto">
            <a:extLst>
              <a:ext uri="{FF2B5EF4-FFF2-40B4-BE49-F238E27FC236}">
                <a16:creationId xmlns:a16="http://schemas.microsoft.com/office/drawing/2014/main" id="{1F6DAC6F-7DAD-47E4-9E11-849948F45E27}"/>
              </a:ext>
            </a:extLst>
          </p:cNvPr>
          <p:cNvSpPr txBox="1"/>
          <p:nvPr/>
        </p:nvSpPr>
        <p:spPr>
          <a:xfrm>
            <a:off x="788498" y="2371316"/>
            <a:ext cx="7527918" cy="1231106"/>
          </a:xfrm>
          <a:prstGeom prst="rect">
            <a:avLst/>
          </a:prstGeom>
          <a:noFill/>
        </p:spPr>
        <p:txBody>
          <a:bodyPr wrap="square" rtlCol="0">
            <a:spAutoFit/>
          </a:bodyPr>
          <a:lstStyle/>
          <a:p>
            <a:pPr algn="just"/>
            <a:r>
              <a:rPr lang="es-ES" dirty="0">
                <a:solidFill>
                  <a:schemeClr val="bg1"/>
                </a:solidFill>
              </a:rPr>
              <a:t>Automatizar el método de análisis “normalizado” basado en la identificación visual mediante microscopia simple/polarización de las larvas de moluscos bivalvos.</a:t>
            </a:r>
          </a:p>
          <a:p>
            <a:pPr algn="just"/>
            <a:endParaRPr lang="es-ES" sz="2000" dirty="0">
              <a:solidFill>
                <a:schemeClr val="bg1"/>
              </a:solidFill>
            </a:endParaRPr>
          </a:p>
        </p:txBody>
      </p:sp>
      <p:pic>
        <p:nvPicPr>
          <p:cNvPr id="23" name="Imagen 22">
            <a:extLst>
              <a:ext uri="{FF2B5EF4-FFF2-40B4-BE49-F238E27FC236}">
                <a16:creationId xmlns:a16="http://schemas.microsoft.com/office/drawing/2014/main" id="{1A6C49CC-6E2A-4BB8-B3CA-845C5608BA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1142" y="3332827"/>
            <a:ext cx="1743369" cy="1310018"/>
          </a:xfrm>
          <a:prstGeom prst="rect">
            <a:avLst/>
          </a:prstGeom>
        </p:spPr>
      </p:pic>
      <p:pic>
        <p:nvPicPr>
          <p:cNvPr id="24" name="Imagen 23">
            <a:extLst>
              <a:ext uri="{FF2B5EF4-FFF2-40B4-BE49-F238E27FC236}">
                <a16:creationId xmlns:a16="http://schemas.microsoft.com/office/drawing/2014/main" id="{C4E97936-F371-431E-B420-03C4363A1A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7574" y="3494080"/>
            <a:ext cx="2788955" cy="1951144"/>
          </a:xfrm>
          <a:prstGeom prst="rect">
            <a:avLst/>
          </a:prstGeom>
        </p:spPr>
      </p:pic>
      <p:sp>
        <p:nvSpPr>
          <p:cNvPr id="25" name="Flecha: a la derecha 24">
            <a:extLst>
              <a:ext uri="{FF2B5EF4-FFF2-40B4-BE49-F238E27FC236}">
                <a16:creationId xmlns:a16="http://schemas.microsoft.com/office/drawing/2014/main" id="{AC06FCE9-25E4-4DAC-81B8-E5DF17ECA248}"/>
              </a:ext>
            </a:extLst>
          </p:cNvPr>
          <p:cNvSpPr/>
          <p:nvPr/>
        </p:nvSpPr>
        <p:spPr>
          <a:xfrm rot="566180">
            <a:off x="4009557" y="4049324"/>
            <a:ext cx="1008112" cy="36004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6" name="20 CuadroTexto">
            <a:extLst>
              <a:ext uri="{FF2B5EF4-FFF2-40B4-BE49-F238E27FC236}">
                <a16:creationId xmlns:a16="http://schemas.microsoft.com/office/drawing/2014/main" id="{2A050683-DB47-4473-B8DE-74B4BCA351C0}"/>
              </a:ext>
            </a:extLst>
          </p:cNvPr>
          <p:cNvSpPr txBox="1"/>
          <p:nvPr/>
        </p:nvSpPr>
        <p:spPr>
          <a:xfrm>
            <a:off x="827584" y="4780309"/>
            <a:ext cx="3672408" cy="1384995"/>
          </a:xfrm>
          <a:prstGeom prst="rect">
            <a:avLst/>
          </a:prstGeom>
          <a:noFill/>
        </p:spPr>
        <p:txBody>
          <a:bodyPr wrap="square" rtlCol="0">
            <a:spAutoFit/>
          </a:bodyPr>
          <a:lstStyle/>
          <a:p>
            <a:pPr marL="342900" indent="-342900" algn="just">
              <a:buFont typeface="Wingdings" panose="05000000000000000000" pitchFamily="2" charset="2"/>
              <a:buChar char="ü"/>
            </a:pPr>
            <a:r>
              <a:rPr lang="es-ES" sz="1600" b="1" dirty="0">
                <a:solidFill>
                  <a:schemeClr val="bg1"/>
                </a:solidFill>
              </a:rPr>
              <a:t>Técnica costosa (temporalidad)</a:t>
            </a:r>
          </a:p>
          <a:p>
            <a:pPr marL="342900" indent="-342900" algn="just">
              <a:buFont typeface="Wingdings" panose="05000000000000000000" pitchFamily="2" charset="2"/>
              <a:buChar char="ü"/>
            </a:pPr>
            <a:r>
              <a:rPr lang="es-ES" sz="1600" b="1" dirty="0">
                <a:solidFill>
                  <a:schemeClr val="bg1"/>
                </a:solidFill>
              </a:rPr>
              <a:t>Limitante en recogida de muestras (traslados y fungibles)</a:t>
            </a:r>
          </a:p>
          <a:p>
            <a:pPr marL="342900" indent="-342900" algn="just">
              <a:buFont typeface="Wingdings" panose="05000000000000000000" pitchFamily="2" charset="2"/>
              <a:buChar char="ü"/>
            </a:pPr>
            <a:r>
              <a:rPr lang="es-ES" sz="1600" b="1" dirty="0">
                <a:solidFill>
                  <a:schemeClr val="bg1"/>
                </a:solidFill>
              </a:rPr>
              <a:t>Error humano</a:t>
            </a:r>
            <a:endParaRPr lang="es-ES" sz="1600" dirty="0">
              <a:solidFill>
                <a:schemeClr val="bg1"/>
              </a:solidFill>
            </a:endParaRPr>
          </a:p>
          <a:p>
            <a:pPr algn="just"/>
            <a:endParaRPr lang="es-ES" sz="2000" dirty="0">
              <a:solidFill>
                <a:schemeClr val="bg1"/>
              </a:solidFill>
            </a:endParaRPr>
          </a:p>
        </p:txBody>
      </p:sp>
      <p:sp>
        <p:nvSpPr>
          <p:cNvPr id="22" name="Text Box 8">
            <a:extLst>
              <a:ext uri="{FF2B5EF4-FFF2-40B4-BE49-F238E27FC236}">
                <a16:creationId xmlns:a16="http://schemas.microsoft.com/office/drawing/2014/main" id="{2AF6F406-4E45-4864-A1B8-684A5C88CD73}"/>
              </a:ext>
            </a:extLst>
          </p:cNvPr>
          <p:cNvSpPr txBox="1">
            <a:spLocks noChangeArrowheads="1"/>
          </p:cNvSpPr>
          <p:nvPr/>
        </p:nvSpPr>
        <p:spPr bwMode="auto">
          <a:xfrm>
            <a:off x="971600" y="188640"/>
            <a:ext cx="8137525" cy="369887"/>
          </a:xfrm>
          <a:prstGeom prst="rect">
            <a:avLst/>
          </a:prstGeom>
          <a:noFill/>
          <a:ln w="9525" algn="ctr">
            <a:noFill/>
            <a:miter lim="800000"/>
            <a:headEnd/>
            <a:tailEnd/>
          </a:ln>
        </p:spPr>
        <p:txBody>
          <a:bodyPr>
            <a:spAutoFit/>
          </a:bodyPr>
          <a:lstStyle/>
          <a:p>
            <a:pPr marL="342900" indent="-342900" algn="r">
              <a:spcBef>
                <a:spcPct val="50000"/>
              </a:spcBef>
            </a:pPr>
            <a:r>
              <a:rPr lang="es-ES" i="1" dirty="0"/>
              <a:t>Tecnología frente a moluscos bivalvos</a:t>
            </a:r>
          </a:p>
        </p:txBody>
      </p:sp>
      <p:sp>
        <p:nvSpPr>
          <p:cNvPr id="28" name="8 Rectángulo redondeado">
            <a:extLst>
              <a:ext uri="{FF2B5EF4-FFF2-40B4-BE49-F238E27FC236}">
                <a16:creationId xmlns:a16="http://schemas.microsoft.com/office/drawing/2014/main" id="{091D2F7A-63C5-457C-92ED-13CDA878D8B4}"/>
              </a:ext>
            </a:extLst>
          </p:cNvPr>
          <p:cNvSpPr/>
          <p:nvPr/>
        </p:nvSpPr>
        <p:spPr>
          <a:xfrm>
            <a:off x="251520" y="188640"/>
            <a:ext cx="4320480" cy="86409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9" name="9 Imagen" descr="logo ox spain trasnparente.png">
            <a:extLst>
              <a:ext uri="{FF2B5EF4-FFF2-40B4-BE49-F238E27FC236}">
                <a16:creationId xmlns:a16="http://schemas.microsoft.com/office/drawing/2014/main" id="{D9523D23-4248-4EA4-902E-88DCE4FE5D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536" y="302582"/>
            <a:ext cx="1158385" cy="674589"/>
          </a:xfrm>
          <a:prstGeom prst="rect">
            <a:avLst/>
          </a:prstGeom>
        </p:spPr>
      </p:pic>
      <p:cxnSp>
        <p:nvCxnSpPr>
          <p:cNvPr id="30" name="17 Conector recto">
            <a:extLst>
              <a:ext uri="{FF2B5EF4-FFF2-40B4-BE49-F238E27FC236}">
                <a16:creationId xmlns:a16="http://schemas.microsoft.com/office/drawing/2014/main" id="{DCFBC62E-6817-4D09-AB5F-DF83D3E53689}"/>
              </a:ext>
            </a:extLst>
          </p:cNvPr>
          <p:cNvCxnSpPr/>
          <p:nvPr/>
        </p:nvCxnSpPr>
        <p:spPr>
          <a:xfrm flipH="1">
            <a:off x="2555776" y="476672"/>
            <a:ext cx="65882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1" name="4 Imagen">
            <a:extLst>
              <a:ext uri="{FF2B5EF4-FFF2-40B4-BE49-F238E27FC236}">
                <a16:creationId xmlns:a16="http://schemas.microsoft.com/office/drawing/2014/main" id="{DE1034F2-7EB5-48CC-9A43-E834B77F4542}"/>
              </a:ext>
            </a:extLst>
          </p:cNvPr>
          <p:cNvPicPr/>
          <p:nvPr/>
        </p:nvPicPr>
        <p:blipFill rotWithShape="1">
          <a:blip r:embed="rId7" cstate="screen">
            <a:extLst>
              <a:ext uri="{28A0092B-C50C-407E-A947-70E740481C1C}">
                <a14:useLocalDpi xmlns:a14="http://schemas.microsoft.com/office/drawing/2010/main" val="0"/>
              </a:ext>
            </a:extLst>
          </a:blip>
          <a:srcRect l="60413" t="3209" r="9470" b="11007"/>
          <a:stretch/>
        </p:blipFill>
        <p:spPr bwMode="auto">
          <a:xfrm>
            <a:off x="1763688" y="209581"/>
            <a:ext cx="942361" cy="771147"/>
          </a:xfrm>
          <a:prstGeom prst="rect">
            <a:avLst/>
          </a:prstGeom>
          <a:noFill/>
          <a:ln>
            <a:noFill/>
          </a:ln>
          <a:extLst>
            <a:ext uri="{53640926-AAD7-44D8-BBD7-CCE9431645EC}">
              <a14:shadowObscured xmlns:a14="http://schemas.microsoft.com/office/drawing/2010/main"/>
            </a:ext>
          </a:extLst>
        </p:spPr>
      </p:pic>
      <p:pic>
        <p:nvPicPr>
          <p:cNvPr id="32" name="5 Imagen">
            <a:extLst>
              <a:ext uri="{FF2B5EF4-FFF2-40B4-BE49-F238E27FC236}">
                <a16:creationId xmlns:a16="http://schemas.microsoft.com/office/drawing/2014/main" id="{F35DD112-8117-4388-991A-89D8EC258AB4}"/>
              </a:ext>
            </a:extLst>
          </p:cNvPr>
          <p:cNvPicPr/>
          <p:nvPr/>
        </p:nvPicPr>
        <p:blipFill rotWithShape="1">
          <a:blip r:embed="rId8" cstate="print">
            <a:extLst>
              <a:ext uri="{28A0092B-C50C-407E-A947-70E740481C1C}">
                <a14:useLocalDpi xmlns:a14="http://schemas.microsoft.com/office/drawing/2010/main" val="0"/>
              </a:ext>
            </a:extLst>
          </a:blip>
          <a:srcRect/>
          <a:stretch/>
        </p:blipFill>
        <p:spPr>
          <a:xfrm>
            <a:off x="2771800" y="248191"/>
            <a:ext cx="1682063" cy="771146"/>
          </a:xfrm>
          <a:prstGeom prst="rect">
            <a:avLst/>
          </a:prstGeom>
        </p:spPr>
      </p:pic>
      <p:sp>
        <p:nvSpPr>
          <p:cNvPr id="33" name="18 CuadroTexto">
            <a:extLst>
              <a:ext uri="{FF2B5EF4-FFF2-40B4-BE49-F238E27FC236}">
                <a16:creationId xmlns:a16="http://schemas.microsoft.com/office/drawing/2014/main" id="{46922DB5-EC09-485A-9C36-744C7E2B838A}"/>
              </a:ext>
            </a:extLst>
          </p:cNvPr>
          <p:cNvSpPr txBox="1"/>
          <p:nvPr/>
        </p:nvSpPr>
        <p:spPr>
          <a:xfrm>
            <a:off x="1331640" y="5838363"/>
            <a:ext cx="6480720" cy="923330"/>
          </a:xfrm>
          <a:prstGeom prst="rect">
            <a:avLst/>
          </a:prstGeom>
          <a:noFill/>
        </p:spPr>
        <p:txBody>
          <a:bodyPr wrap="square" rtlCol="0">
            <a:spAutoFit/>
          </a:bodyPr>
          <a:lstStyle/>
          <a:p>
            <a:pPr algn="ctr">
              <a:spcBef>
                <a:spcPct val="50000"/>
              </a:spcBef>
              <a:defRPr/>
            </a:pPr>
            <a:endParaRPr lang="es-ES" sz="200" b="1" dirty="0">
              <a:latin typeface="Arial Unicode MS" pitchFamily="34" charset="-128"/>
              <a:ea typeface="Arial Unicode MS" pitchFamily="34" charset="-128"/>
              <a:cs typeface="Arial Unicode MS" pitchFamily="34" charset="-128"/>
            </a:endParaRPr>
          </a:p>
          <a:p>
            <a:pPr algn="ctr">
              <a:spcBef>
                <a:spcPct val="50000"/>
              </a:spcBef>
              <a:defRPr/>
            </a:pPr>
            <a:r>
              <a:rPr lang="es-ES" sz="2400" b="1" dirty="0" err="1">
                <a:latin typeface="Arial Unicode MS" pitchFamily="34" charset="-128"/>
                <a:ea typeface="Arial Unicode MS" pitchFamily="34" charset="-128"/>
                <a:cs typeface="Arial Unicode MS" pitchFamily="34" charset="-128"/>
              </a:rPr>
              <a:t>I+D+i+a</a:t>
            </a:r>
            <a:r>
              <a:rPr lang="es-ES" sz="2400" b="1" dirty="0">
                <a:latin typeface="Arial Unicode MS" pitchFamily="34" charset="-128"/>
                <a:ea typeface="Arial Unicode MS" pitchFamily="34" charset="-128"/>
                <a:cs typeface="Arial Unicode MS" pitchFamily="34" charset="-128"/>
              </a:rPr>
              <a:t> </a:t>
            </a:r>
            <a:r>
              <a:rPr lang="es-ES" sz="2400" dirty="0">
                <a:latin typeface="Arial Unicode MS" pitchFamily="34" charset="-128"/>
                <a:ea typeface="Arial Unicode MS" pitchFamily="34" charset="-128"/>
                <a:cs typeface="Arial Unicode MS" pitchFamily="34" charset="-128"/>
              </a:rPr>
              <a:t>  - Aplicación de la innovación</a:t>
            </a:r>
            <a:endParaRPr lang="es-ES" sz="2400" dirty="0">
              <a:latin typeface="Arial" pitchFamily="34" charset="0"/>
              <a:cs typeface="Arial" pitchFamily="34" charset="0"/>
            </a:endParaRPr>
          </a:p>
          <a:p>
            <a:pPr algn="ctr">
              <a:spcBef>
                <a:spcPct val="50000"/>
              </a:spcBef>
            </a:pPr>
            <a:endParaRPr lang="en-US" sz="1600" baseline="30000" dirty="0">
              <a:solidFill>
                <a:srgbClr val="002060"/>
              </a:solidFill>
              <a:latin typeface="Arial Unicode MS" pitchFamily="34" charset="-128"/>
              <a:ea typeface="Arial Unicode MS" pitchFamily="34" charset="-128"/>
              <a:cs typeface="Arial Unicode MS" pitchFamily="34" charset="-128"/>
            </a:endParaRPr>
          </a:p>
        </p:txBody>
      </p:sp>
      <p:pic>
        <p:nvPicPr>
          <p:cNvPr id="34" name="Imagen 33">
            <a:extLst>
              <a:ext uri="{FF2B5EF4-FFF2-40B4-BE49-F238E27FC236}">
                <a16:creationId xmlns:a16="http://schemas.microsoft.com/office/drawing/2014/main" id="{ED0F7FC7-8D6C-4438-A53C-A9483AC3ABF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37000" y="1435039"/>
            <a:ext cx="2453575" cy="1200372"/>
          </a:xfrm>
          <a:prstGeom prst="rect">
            <a:avLst/>
          </a:prstGeom>
        </p:spPr>
      </p:pic>
      <p:sp>
        <p:nvSpPr>
          <p:cNvPr id="36" name="Rectángulo 35">
            <a:extLst>
              <a:ext uri="{FF2B5EF4-FFF2-40B4-BE49-F238E27FC236}">
                <a16:creationId xmlns:a16="http://schemas.microsoft.com/office/drawing/2014/main" id="{AA29C5A5-8F61-4BC4-A7DC-3448C2E9D3AA}"/>
              </a:ext>
            </a:extLst>
          </p:cNvPr>
          <p:cNvSpPr/>
          <p:nvPr/>
        </p:nvSpPr>
        <p:spPr>
          <a:xfrm>
            <a:off x="4157700" y="1745528"/>
            <a:ext cx="4158715" cy="393093"/>
          </a:xfrm>
          <a:prstGeom prst="rect">
            <a:avLst/>
          </a:prstGeom>
          <a:solidFill>
            <a:srgbClr val="993300"/>
          </a:solidFill>
          <a:ln>
            <a:solidFill>
              <a:srgbClr val="993300"/>
            </a:solidFill>
          </a:ln>
          <a:effectLst>
            <a:outerShdw blurRad="63500" sx="102000" sy="102000" algn="ctr" rotWithShape="0">
              <a:srgbClr val="9933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BLOQUE ANÁLISIS</a:t>
            </a:r>
          </a:p>
        </p:txBody>
      </p:sp>
      <p:sp>
        <p:nvSpPr>
          <p:cNvPr id="39" name="Text Box 9">
            <a:extLst>
              <a:ext uri="{FF2B5EF4-FFF2-40B4-BE49-F238E27FC236}">
                <a16:creationId xmlns:a16="http://schemas.microsoft.com/office/drawing/2014/main" id="{C1FF7343-D7C4-4683-A877-F2A1BB8F3DCF}"/>
              </a:ext>
            </a:extLst>
          </p:cNvPr>
          <p:cNvSpPr txBox="1">
            <a:spLocks noChangeArrowheads="1"/>
          </p:cNvSpPr>
          <p:nvPr/>
        </p:nvSpPr>
        <p:spPr bwMode="auto">
          <a:xfrm>
            <a:off x="1259632" y="476672"/>
            <a:ext cx="7775476" cy="523220"/>
          </a:xfrm>
          <a:prstGeom prst="rect">
            <a:avLst/>
          </a:prstGeom>
          <a:noFill/>
          <a:ln w="9525" algn="ctr">
            <a:noFill/>
            <a:miter lim="800000"/>
            <a:headEnd/>
            <a:tailEnd/>
          </a:ln>
          <a:effectLst>
            <a:glow rad="101600">
              <a:schemeClr val="accent1">
                <a:satMod val="175000"/>
                <a:alpha val="40000"/>
              </a:schemeClr>
            </a:glow>
          </a:effectLst>
        </p:spPr>
        <p:txBody>
          <a:bodyPr wrap="square">
            <a:spAutoFit/>
          </a:bodyPr>
          <a:lstStyle/>
          <a:p>
            <a:pPr algn="r">
              <a:spcBef>
                <a:spcPct val="50000"/>
              </a:spcBef>
            </a:pPr>
            <a:r>
              <a:rPr lang="es-ES" sz="2800" dirty="0">
                <a:solidFill>
                  <a:srgbClr val="FFC000"/>
                </a:solidFill>
                <a:effectLst>
                  <a:glow rad="139700">
                    <a:schemeClr val="accent6">
                      <a:satMod val="175000"/>
                      <a:alpha val="40000"/>
                    </a:schemeClr>
                  </a:glow>
                </a:effectLst>
                <a:latin typeface="Arial" pitchFamily="34" charset="0"/>
                <a:cs typeface="Arial" pitchFamily="34" charset="0"/>
              </a:rPr>
              <a:t>Resultados</a:t>
            </a:r>
            <a:endParaRPr lang="es-ES" sz="2800" baseline="-25000" dirty="0">
              <a:solidFill>
                <a:srgbClr val="FFC000"/>
              </a:solidFill>
              <a:effectLst>
                <a:glow rad="139700">
                  <a:schemeClr val="accent6">
                    <a:satMod val="175000"/>
                    <a:alpha val="40000"/>
                  </a:schemeClr>
                </a:glow>
              </a:effectLst>
              <a:latin typeface="Arial" pitchFamily="34" charset="0"/>
              <a:cs typeface="Arial" pitchFamily="34" charset="0"/>
            </a:endParaRPr>
          </a:p>
        </p:txBody>
      </p:sp>
    </p:spTree>
    <p:extLst>
      <p:ext uri="{BB962C8B-B14F-4D97-AF65-F5344CB8AC3E}">
        <p14:creationId xmlns:p14="http://schemas.microsoft.com/office/powerpoint/2010/main" val="323641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683568" y="1340768"/>
            <a:ext cx="7992888" cy="5184576"/>
          </a:xfrm>
          <a:prstGeom prst="round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12" name="11 Rectángulo"/>
          <p:cNvSpPr/>
          <p:nvPr/>
        </p:nvSpPr>
        <p:spPr>
          <a:xfrm>
            <a:off x="899592" y="1556792"/>
            <a:ext cx="7416824" cy="2693045"/>
          </a:xfrm>
          <a:prstGeom prst="rect">
            <a:avLst/>
          </a:prstGeom>
        </p:spPr>
        <p:txBody>
          <a:bodyPr wrap="square">
            <a:spAutoFit/>
          </a:bodyPr>
          <a:lstStyle/>
          <a:p>
            <a:pPr marL="457200" indent="-457200" algn="ctr">
              <a:defRPr/>
            </a:pPr>
            <a:endParaRPr lang="es-ES" sz="1600" b="1" dirty="0">
              <a:solidFill>
                <a:schemeClr val="tx2">
                  <a:lumMod val="10000"/>
                </a:schemeClr>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spcBef>
                <a:spcPct val="50000"/>
              </a:spcBef>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p:txBody>
      </p:sp>
      <p:sp>
        <p:nvSpPr>
          <p:cNvPr id="17" name="Text Box 8">
            <a:extLst>
              <a:ext uri="{FF2B5EF4-FFF2-40B4-BE49-F238E27FC236}">
                <a16:creationId xmlns:a16="http://schemas.microsoft.com/office/drawing/2014/main" id="{2D1C00DE-82AC-433E-B02E-FC7C0AEE3620}"/>
              </a:ext>
            </a:extLst>
          </p:cNvPr>
          <p:cNvSpPr txBox="1">
            <a:spLocks noChangeArrowheads="1"/>
          </p:cNvSpPr>
          <p:nvPr/>
        </p:nvSpPr>
        <p:spPr bwMode="auto">
          <a:xfrm>
            <a:off x="971600" y="188640"/>
            <a:ext cx="8137525" cy="369887"/>
          </a:xfrm>
          <a:prstGeom prst="rect">
            <a:avLst/>
          </a:prstGeom>
          <a:noFill/>
          <a:ln w="9525" algn="ctr">
            <a:noFill/>
            <a:miter lim="800000"/>
            <a:headEnd/>
            <a:tailEnd/>
          </a:ln>
        </p:spPr>
        <p:txBody>
          <a:bodyPr>
            <a:spAutoFit/>
          </a:bodyPr>
          <a:lstStyle/>
          <a:p>
            <a:pPr marL="342900" indent="-342900" algn="r">
              <a:spcBef>
                <a:spcPct val="50000"/>
              </a:spcBef>
            </a:pPr>
            <a:r>
              <a:rPr lang="es-ES" i="1" dirty="0"/>
              <a:t>Tecnología frente a moluscos bivalvos</a:t>
            </a:r>
          </a:p>
        </p:txBody>
      </p:sp>
      <p:sp>
        <p:nvSpPr>
          <p:cNvPr id="20" name="8 Rectángulo redondeado">
            <a:extLst>
              <a:ext uri="{FF2B5EF4-FFF2-40B4-BE49-F238E27FC236}">
                <a16:creationId xmlns:a16="http://schemas.microsoft.com/office/drawing/2014/main" id="{DECCE835-D44E-49AF-97FF-61612862CFDF}"/>
              </a:ext>
            </a:extLst>
          </p:cNvPr>
          <p:cNvSpPr/>
          <p:nvPr/>
        </p:nvSpPr>
        <p:spPr>
          <a:xfrm>
            <a:off x="251520" y="188640"/>
            <a:ext cx="4320480" cy="86409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2" name="9 Imagen" descr="logo ox spain trasnparente.png">
            <a:extLst>
              <a:ext uri="{FF2B5EF4-FFF2-40B4-BE49-F238E27FC236}">
                <a16:creationId xmlns:a16="http://schemas.microsoft.com/office/drawing/2014/main" id="{5A33A383-CCDB-412F-BFFB-D5C11EB938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302582"/>
            <a:ext cx="1158385" cy="674589"/>
          </a:xfrm>
          <a:prstGeom prst="rect">
            <a:avLst/>
          </a:prstGeom>
        </p:spPr>
      </p:pic>
      <p:cxnSp>
        <p:nvCxnSpPr>
          <p:cNvPr id="23" name="17 Conector recto">
            <a:extLst>
              <a:ext uri="{FF2B5EF4-FFF2-40B4-BE49-F238E27FC236}">
                <a16:creationId xmlns:a16="http://schemas.microsoft.com/office/drawing/2014/main" id="{E2B9F7B1-33E2-487F-870C-27239B610440}"/>
              </a:ext>
            </a:extLst>
          </p:cNvPr>
          <p:cNvCxnSpPr/>
          <p:nvPr/>
        </p:nvCxnSpPr>
        <p:spPr>
          <a:xfrm flipH="1">
            <a:off x="2555776" y="476672"/>
            <a:ext cx="65882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4 Imagen">
            <a:extLst>
              <a:ext uri="{FF2B5EF4-FFF2-40B4-BE49-F238E27FC236}">
                <a16:creationId xmlns:a16="http://schemas.microsoft.com/office/drawing/2014/main" id="{59732F61-2466-4B1F-BA06-29C0E5182BA2}"/>
              </a:ext>
            </a:extLst>
          </p:cNvPr>
          <p:cNvPicPr/>
          <p:nvPr/>
        </p:nvPicPr>
        <p:blipFill rotWithShape="1">
          <a:blip r:embed="rId4" cstate="screen">
            <a:extLst>
              <a:ext uri="{28A0092B-C50C-407E-A947-70E740481C1C}">
                <a14:useLocalDpi xmlns:a14="http://schemas.microsoft.com/office/drawing/2010/main" val="0"/>
              </a:ext>
            </a:extLst>
          </a:blip>
          <a:srcRect l="60413" t="3209" r="9470" b="11007"/>
          <a:stretch/>
        </p:blipFill>
        <p:spPr bwMode="auto">
          <a:xfrm>
            <a:off x="1763688" y="209581"/>
            <a:ext cx="942361" cy="771147"/>
          </a:xfrm>
          <a:prstGeom prst="rect">
            <a:avLst/>
          </a:prstGeom>
          <a:noFill/>
          <a:ln>
            <a:noFill/>
          </a:ln>
          <a:extLst>
            <a:ext uri="{53640926-AAD7-44D8-BBD7-CCE9431645EC}">
              <a14:shadowObscured xmlns:a14="http://schemas.microsoft.com/office/drawing/2010/main"/>
            </a:ext>
          </a:extLst>
        </p:spPr>
      </p:pic>
      <p:pic>
        <p:nvPicPr>
          <p:cNvPr id="25" name="5 Imagen">
            <a:extLst>
              <a:ext uri="{FF2B5EF4-FFF2-40B4-BE49-F238E27FC236}">
                <a16:creationId xmlns:a16="http://schemas.microsoft.com/office/drawing/2014/main" id="{06FDBE29-3F05-4926-ADD8-C55CBEE23600}"/>
              </a:ext>
            </a:extLst>
          </p:cNvPr>
          <p:cNvPicPr/>
          <p:nvPr/>
        </p:nvPicPr>
        <p:blipFill rotWithShape="1">
          <a:blip r:embed="rId5" cstate="print">
            <a:extLst>
              <a:ext uri="{28A0092B-C50C-407E-A947-70E740481C1C}">
                <a14:useLocalDpi xmlns:a14="http://schemas.microsoft.com/office/drawing/2010/main" val="0"/>
              </a:ext>
            </a:extLst>
          </a:blip>
          <a:srcRect/>
          <a:stretch/>
        </p:blipFill>
        <p:spPr>
          <a:xfrm>
            <a:off x="2771800" y="248191"/>
            <a:ext cx="1682063" cy="771146"/>
          </a:xfrm>
          <a:prstGeom prst="rect">
            <a:avLst/>
          </a:prstGeom>
        </p:spPr>
      </p:pic>
      <p:pic>
        <p:nvPicPr>
          <p:cNvPr id="27" name="Picture 3" descr="dd01086_">
            <a:extLst>
              <a:ext uri="{FF2B5EF4-FFF2-40B4-BE49-F238E27FC236}">
                <a16:creationId xmlns:a16="http://schemas.microsoft.com/office/drawing/2014/main" id="{384E27FF-CC6E-48AC-8CA7-4D6A23F633D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536" y="6713537"/>
            <a:ext cx="8497888" cy="144463"/>
          </a:xfrm>
          <a:prstGeom prst="rect">
            <a:avLst/>
          </a:prstGeom>
          <a:noFill/>
          <a:ln w="9525">
            <a:noFill/>
            <a:miter lim="800000"/>
            <a:headEnd/>
            <a:tailEnd/>
          </a:ln>
        </p:spPr>
      </p:pic>
      <p:sp>
        <p:nvSpPr>
          <p:cNvPr id="28" name="20 Rectángulo redondeado">
            <a:extLst>
              <a:ext uri="{FF2B5EF4-FFF2-40B4-BE49-F238E27FC236}">
                <a16:creationId xmlns:a16="http://schemas.microsoft.com/office/drawing/2014/main" id="{6DE9E252-7128-42AA-B96C-A2136B383D81}"/>
              </a:ext>
            </a:extLst>
          </p:cNvPr>
          <p:cNvSpPr/>
          <p:nvPr/>
        </p:nvSpPr>
        <p:spPr>
          <a:xfrm>
            <a:off x="1259632" y="5866194"/>
            <a:ext cx="6696744" cy="7311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29" name="18 CuadroTexto">
            <a:extLst>
              <a:ext uri="{FF2B5EF4-FFF2-40B4-BE49-F238E27FC236}">
                <a16:creationId xmlns:a16="http://schemas.microsoft.com/office/drawing/2014/main" id="{BB3A7CC0-25DB-41FC-AF42-7E83CF2139E0}"/>
              </a:ext>
            </a:extLst>
          </p:cNvPr>
          <p:cNvSpPr txBox="1"/>
          <p:nvPr/>
        </p:nvSpPr>
        <p:spPr>
          <a:xfrm>
            <a:off x="1331640" y="5838363"/>
            <a:ext cx="6480720" cy="923330"/>
          </a:xfrm>
          <a:prstGeom prst="rect">
            <a:avLst/>
          </a:prstGeom>
          <a:noFill/>
        </p:spPr>
        <p:txBody>
          <a:bodyPr wrap="square" rtlCol="0">
            <a:spAutoFit/>
          </a:bodyPr>
          <a:lstStyle/>
          <a:p>
            <a:pPr algn="ctr">
              <a:spcBef>
                <a:spcPct val="50000"/>
              </a:spcBef>
              <a:defRPr/>
            </a:pPr>
            <a:endParaRPr lang="es-ES" sz="200" b="1" dirty="0">
              <a:latin typeface="Arial Unicode MS" pitchFamily="34" charset="-128"/>
              <a:ea typeface="Arial Unicode MS" pitchFamily="34" charset="-128"/>
              <a:cs typeface="Arial Unicode MS" pitchFamily="34" charset="-128"/>
            </a:endParaRPr>
          </a:p>
          <a:p>
            <a:pPr algn="ctr">
              <a:spcBef>
                <a:spcPct val="50000"/>
              </a:spcBef>
              <a:defRPr/>
            </a:pPr>
            <a:r>
              <a:rPr lang="es-ES" sz="2400" b="1" dirty="0" err="1">
                <a:latin typeface="Arial Unicode MS" pitchFamily="34" charset="-128"/>
                <a:ea typeface="Arial Unicode MS" pitchFamily="34" charset="-128"/>
                <a:cs typeface="Arial Unicode MS" pitchFamily="34" charset="-128"/>
              </a:rPr>
              <a:t>I+D+i+a</a:t>
            </a:r>
            <a:r>
              <a:rPr lang="es-ES" sz="2400" b="1" dirty="0">
                <a:latin typeface="Arial Unicode MS" pitchFamily="34" charset="-128"/>
                <a:ea typeface="Arial Unicode MS" pitchFamily="34" charset="-128"/>
                <a:cs typeface="Arial Unicode MS" pitchFamily="34" charset="-128"/>
              </a:rPr>
              <a:t> </a:t>
            </a:r>
            <a:r>
              <a:rPr lang="es-ES" sz="2400" dirty="0">
                <a:latin typeface="Arial Unicode MS" pitchFamily="34" charset="-128"/>
                <a:ea typeface="Arial Unicode MS" pitchFamily="34" charset="-128"/>
                <a:cs typeface="Arial Unicode MS" pitchFamily="34" charset="-128"/>
              </a:rPr>
              <a:t>  - Aplicación de la innovación</a:t>
            </a:r>
            <a:endParaRPr lang="es-ES" sz="2400" dirty="0">
              <a:latin typeface="Arial" pitchFamily="34" charset="0"/>
              <a:cs typeface="Arial" pitchFamily="34" charset="0"/>
            </a:endParaRPr>
          </a:p>
          <a:p>
            <a:pPr algn="ctr">
              <a:spcBef>
                <a:spcPct val="50000"/>
              </a:spcBef>
            </a:pPr>
            <a:endParaRPr lang="en-US" sz="1600" baseline="30000" dirty="0">
              <a:solidFill>
                <a:srgbClr val="002060"/>
              </a:solidFill>
              <a:latin typeface="Arial Unicode MS" pitchFamily="34" charset="-128"/>
              <a:ea typeface="Arial Unicode MS" pitchFamily="34" charset="-128"/>
              <a:cs typeface="Arial Unicode MS" pitchFamily="34" charset="-128"/>
            </a:endParaRPr>
          </a:p>
        </p:txBody>
      </p:sp>
      <p:pic>
        <p:nvPicPr>
          <p:cNvPr id="19" name="Imagen 18">
            <a:extLst>
              <a:ext uri="{FF2B5EF4-FFF2-40B4-BE49-F238E27FC236}">
                <a16:creationId xmlns:a16="http://schemas.microsoft.com/office/drawing/2014/main" id="{00B0C95B-7CFC-4603-8979-B59D9E93E9A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37000" y="1435039"/>
            <a:ext cx="2453575" cy="1200372"/>
          </a:xfrm>
          <a:prstGeom prst="rect">
            <a:avLst/>
          </a:prstGeom>
        </p:spPr>
      </p:pic>
      <p:sp>
        <p:nvSpPr>
          <p:cNvPr id="26" name="Rectángulo 25">
            <a:extLst>
              <a:ext uri="{FF2B5EF4-FFF2-40B4-BE49-F238E27FC236}">
                <a16:creationId xmlns:a16="http://schemas.microsoft.com/office/drawing/2014/main" id="{D1CA0698-DE73-4807-AA5A-AA959FA27487}"/>
              </a:ext>
            </a:extLst>
          </p:cNvPr>
          <p:cNvSpPr/>
          <p:nvPr/>
        </p:nvSpPr>
        <p:spPr>
          <a:xfrm>
            <a:off x="4157700" y="1745528"/>
            <a:ext cx="4158715" cy="393093"/>
          </a:xfrm>
          <a:prstGeom prst="rect">
            <a:avLst/>
          </a:prstGeom>
          <a:solidFill>
            <a:srgbClr val="993300"/>
          </a:solidFill>
          <a:ln>
            <a:solidFill>
              <a:srgbClr val="993300"/>
            </a:solidFill>
          </a:ln>
          <a:effectLst>
            <a:outerShdw blurRad="63500" sx="102000" sy="102000" algn="ctr" rotWithShape="0">
              <a:srgbClr val="9933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BLOQUE ANÁLISIS</a:t>
            </a:r>
          </a:p>
        </p:txBody>
      </p:sp>
      <p:pic>
        <p:nvPicPr>
          <p:cNvPr id="3" name="Imagen 2">
            <a:extLst>
              <a:ext uri="{FF2B5EF4-FFF2-40B4-BE49-F238E27FC236}">
                <a16:creationId xmlns:a16="http://schemas.microsoft.com/office/drawing/2014/main" id="{8AF1BC96-6C39-413C-9CAD-D6197D07AD1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75857" y="2174884"/>
            <a:ext cx="2584096" cy="3503117"/>
          </a:xfrm>
          <a:prstGeom prst="rect">
            <a:avLst/>
          </a:prstGeom>
        </p:spPr>
      </p:pic>
      <p:sp>
        <p:nvSpPr>
          <p:cNvPr id="30" name="Text Box 9">
            <a:extLst>
              <a:ext uri="{FF2B5EF4-FFF2-40B4-BE49-F238E27FC236}">
                <a16:creationId xmlns:a16="http://schemas.microsoft.com/office/drawing/2014/main" id="{DFFE4702-D3B2-4B59-8B5B-92FD1DF3F0C1}"/>
              </a:ext>
            </a:extLst>
          </p:cNvPr>
          <p:cNvSpPr txBox="1">
            <a:spLocks noChangeArrowheads="1"/>
          </p:cNvSpPr>
          <p:nvPr/>
        </p:nvSpPr>
        <p:spPr bwMode="auto">
          <a:xfrm>
            <a:off x="1259632" y="476672"/>
            <a:ext cx="7775476" cy="523220"/>
          </a:xfrm>
          <a:prstGeom prst="rect">
            <a:avLst/>
          </a:prstGeom>
          <a:noFill/>
          <a:ln w="9525" algn="ctr">
            <a:noFill/>
            <a:miter lim="800000"/>
            <a:headEnd/>
            <a:tailEnd/>
          </a:ln>
          <a:effectLst>
            <a:glow rad="101600">
              <a:schemeClr val="accent1">
                <a:satMod val="175000"/>
                <a:alpha val="40000"/>
              </a:schemeClr>
            </a:glow>
          </a:effectLst>
        </p:spPr>
        <p:txBody>
          <a:bodyPr wrap="square">
            <a:spAutoFit/>
          </a:bodyPr>
          <a:lstStyle/>
          <a:p>
            <a:pPr algn="r">
              <a:spcBef>
                <a:spcPct val="50000"/>
              </a:spcBef>
            </a:pPr>
            <a:r>
              <a:rPr lang="es-ES" sz="2800" dirty="0">
                <a:solidFill>
                  <a:srgbClr val="FFC000"/>
                </a:solidFill>
                <a:effectLst>
                  <a:glow rad="139700">
                    <a:schemeClr val="accent6">
                      <a:satMod val="175000"/>
                      <a:alpha val="40000"/>
                    </a:schemeClr>
                  </a:glow>
                </a:effectLst>
                <a:latin typeface="Arial" pitchFamily="34" charset="0"/>
                <a:cs typeface="Arial" pitchFamily="34" charset="0"/>
              </a:rPr>
              <a:t>Resultados</a:t>
            </a:r>
            <a:endParaRPr lang="es-ES" sz="2800" baseline="-25000" dirty="0">
              <a:solidFill>
                <a:srgbClr val="FFC000"/>
              </a:solidFill>
              <a:effectLst>
                <a:glow rad="139700">
                  <a:schemeClr val="accent6">
                    <a:satMod val="175000"/>
                    <a:alpha val="40000"/>
                  </a:schemeClr>
                </a:glow>
              </a:effectLst>
              <a:latin typeface="Arial" pitchFamily="34" charset="0"/>
              <a:cs typeface="Arial" pitchFamily="34" charset="0"/>
            </a:endParaRPr>
          </a:p>
        </p:txBody>
      </p:sp>
    </p:spTree>
    <p:extLst>
      <p:ext uri="{BB962C8B-B14F-4D97-AF65-F5344CB8AC3E}">
        <p14:creationId xmlns:p14="http://schemas.microsoft.com/office/powerpoint/2010/main" val="136988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648036" y="1340768"/>
            <a:ext cx="7992888" cy="5184576"/>
          </a:xfrm>
          <a:prstGeom prst="round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11 Rectángulo"/>
          <p:cNvSpPr/>
          <p:nvPr/>
        </p:nvSpPr>
        <p:spPr>
          <a:xfrm>
            <a:off x="899592" y="1556792"/>
            <a:ext cx="7416824" cy="2693045"/>
          </a:xfrm>
          <a:prstGeom prst="rect">
            <a:avLst/>
          </a:prstGeom>
        </p:spPr>
        <p:txBody>
          <a:bodyPr wrap="square">
            <a:spAutoFit/>
          </a:bodyPr>
          <a:lstStyle/>
          <a:p>
            <a:pPr marL="457200" indent="-457200" algn="ctr">
              <a:defRPr/>
            </a:pPr>
            <a:endParaRPr lang="es-ES" sz="1600" b="1" dirty="0">
              <a:solidFill>
                <a:schemeClr val="tx2">
                  <a:lumMod val="10000"/>
                </a:schemeClr>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spcBef>
                <a:spcPct val="50000"/>
              </a:spcBef>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p:txBody>
      </p:sp>
      <p:sp>
        <p:nvSpPr>
          <p:cNvPr id="15" name="Text Box 8">
            <a:extLst>
              <a:ext uri="{FF2B5EF4-FFF2-40B4-BE49-F238E27FC236}">
                <a16:creationId xmlns:a16="http://schemas.microsoft.com/office/drawing/2014/main" id="{035BF2A9-5CB7-41B9-8F38-D0D1B3B0C17C}"/>
              </a:ext>
            </a:extLst>
          </p:cNvPr>
          <p:cNvSpPr txBox="1">
            <a:spLocks noChangeArrowheads="1"/>
          </p:cNvSpPr>
          <p:nvPr/>
        </p:nvSpPr>
        <p:spPr bwMode="auto">
          <a:xfrm>
            <a:off x="971600" y="188640"/>
            <a:ext cx="8137525" cy="369887"/>
          </a:xfrm>
          <a:prstGeom prst="rect">
            <a:avLst/>
          </a:prstGeom>
          <a:noFill/>
          <a:ln w="9525" algn="ctr">
            <a:noFill/>
            <a:miter lim="800000"/>
            <a:headEnd/>
            <a:tailEnd/>
          </a:ln>
        </p:spPr>
        <p:txBody>
          <a:bodyPr>
            <a:spAutoFit/>
          </a:bodyPr>
          <a:lstStyle/>
          <a:p>
            <a:pPr marL="342900" indent="-342900" algn="r">
              <a:spcBef>
                <a:spcPct val="50000"/>
              </a:spcBef>
            </a:pPr>
            <a:r>
              <a:rPr lang="es-ES" i="1" dirty="0"/>
              <a:t>Tecnología frente a moluscos bivalvos</a:t>
            </a:r>
          </a:p>
        </p:txBody>
      </p:sp>
      <p:sp>
        <p:nvSpPr>
          <p:cNvPr id="16" name="8 Rectángulo redondeado">
            <a:extLst>
              <a:ext uri="{FF2B5EF4-FFF2-40B4-BE49-F238E27FC236}">
                <a16:creationId xmlns:a16="http://schemas.microsoft.com/office/drawing/2014/main" id="{CF58AD2A-6825-4F6A-A2AB-66128231CC2B}"/>
              </a:ext>
            </a:extLst>
          </p:cNvPr>
          <p:cNvSpPr/>
          <p:nvPr/>
        </p:nvSpPr>
        <p:spPr>
          <a:xfrm>
            <a:off x="251520" y="188640"/>
            <a:ext cx="4320480" cy="86409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7" name="9 Imagen" descr="logo ox spain trasnparente.png">
            <a:extLst>
              <a:ext uri="{FF2B5EF4-FFF2-40B4-BE49-F238E27FC236}">
                <a16:creationId xmlns:a16="http://schemas.microsoft.com/office/drawing/2014/main" id="{0E8AE654-C3C3-43C9-8C34-7E735CBF92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302582"/>
            <a:ext cx="1158385" cy="674589"/>
          </a:xfrm>
          <a:prstGeom prst="rect">
            <a:avLst/>
          </a:prstGeom>
        </p:spPr>
      </p:pic>
      <p:cxnSp>
        <p:nvCxnSpPr>
          <p:cNvPr id="20" name="17 Conector recto">
            <a:extLst>
              <a:ext uri="{FF2B5EF4-FFF2-40B4-BE49-F238E27FC236}">
                <a16:creationId xmlns:a16="http://schemas.microsoft.com/office/drawing/2014/main" id="{74F3BF1F-EE92-40E3-9D79-9A667FFA3DB0}"/>
              </a:ext>
            </a:extLst>
          </p:cNvPr>
          <p:cNvCxnSpPr/>
          <p:nvPr/>
        </p:nvCxnSpPr>
        <p:spPr>
          <a:xfrm flipH="1">
            <a:off x="2555776" y="476672"/>
            <a:ext cx="65882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4 Imagen">
            <a:extLst>
              <a:ext uri="{FF2B5EF4-FFF2-40B4-BE49-F238E27FC236}">
                <a16:creationId xmlns:a16="http://schemas.microsoft.com/office/drawing/2014/main" id="{AA278F7D-D945-4235-8088-E70E41244674}"/>
              </a:ext>
            </a:extLst>
          </p:cNvPr>
          <p:cNvPicPr/>
          <p:nvPr/>
        </p:nvPicPr>
        <p:blipFill rotWithShape="1">
          <a:blip r:embed="rId4" cstate="screen">
            <a:extLst>
              <a:ext uri="{28A0092B-C50C-407E-A947-70E740481C1C}">
                <a14:useLocalDpi xmlns:a14="http://schemas.microsoft.com/office/drawing/2010/main" val="0"/>
              </a:ext>
            </a:extLst>
          </a:blip>
          <a:srcRect l="60413" t="3209" r="9470" b="11007"/>
          <a:stretch/>
        </p:blipFill>
        <p:spPr bwMode="auto">
          <a:xfrm>
            <a:off x="1763688" y="209581"/>
            <a:ext cx="942361" cy="771147"/>
          </a:xfrm>
          <a:prstGeom prst="rect">
            <a:avLst/>
          </a:prstGeom>
          <a:noFill/>
          <a:ln>
            <a:noFill/>
          </a:ln>
          <a:extLst>
            <a:ext uri="{53640926-AAD7-44D8-BBD7-CCE9431645EC}">
              <a14:shadowObscured xmlns:a14="http://schemas.microsoft.com/office/drawing/2010/main"/>
            </a:ext>
          </a:extLst>
        </p:spPr>
      </p:pic>
      <p:pic>
        <p:nvPicPr>
          <p:cNvPr id="23" name="5 Imagen">
            <a:extLst>
              <a:ext uri="{FF2B5EF4-FFF2-40B4-BE49-F238E27FC236}">
                <a16:creationId xmlns:a16="http://schemas.microsoft.com/office/drawing/2014/main" id="{91D69FC4-CCE0-42F3-A0D6-F345103A9714}"/>
              </a:ext>
            </a:extLst>
          </p:cNvPr>
          <p:cNvPicPr/>
          <p:nvPr/>
        </p:nvPicPr>
        <p:blipFill rotWithShape="1">
          <a:blip r:embed="rId5" cstate="print">
            <a:extLst>
              <a:ext uri="{28A0092B-C50C-407E-A947-70E740481C1C}">
                <a14:useLocalDpi xmlns:a14="http://schemas.microsoft.com/office/drawing/2010/main" val="0"/>
              </a:ext>
            </a:extLst>
          </a:blip>
          <a:srcRect/>
          <a:stretch/>
        </p:blipFill>
        <p:spPr>
          <a:xfrm>
            <a:off x="2771800" y="248191"/>
            <a:ext cx="1682063" cy="771146"/>
          </a:xfrm>
          <a:prstGeom prst="rect">
            <a:avLst/>
          </a:prstGeom>
        </p:spPr>
      </p:pic>
      <p:pic>
        <p:nvPicPr>
          <p:cNvPr id="25" name="Picture 3" descr="dd01086_">
            <a:extLst>
              <a:ext uri="{FF2B5EF4-FFF2-40B4-BE49-F238E27FC236}">
                <a16:creationId xmlns:a16="http://schemas.microsoft.com/office/drawing/2014/main" id="{D3B2A526-EC85-4555-A237-381D6F8946E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536" y="6713537"/>
            <a:ext cx="8497888" cy="144463"/>
          </a:xfrm>
          <a:prstGeom prst="rect">
            <a:avLst/>
          </a:prstGeom>
          <a:noFill/>
          <a:ln w="9525">
            <a:noFill/>
            <a:miter lim="800000"/>
            <a:headEnd/>
            <a:tailEnd/>
          </a:ln>
        </p:spPr>
      </p:pic>
      <p:sp>
        <p:nvSpPr>
          <p:cNvPr id="26" name="20 Rectángulo redondeado">
            <a:extLst>
              <a:ext uri="{FF2B5EF4-FFF2-40B4-BE49-F238E27FC236}">
                <a16:creationId xmlns:a16="http://schemas.microsoft.com/office/drawing/2014/main" id="{A89BDBA8-5F77-4094-B867-FDDE46A7E6FE}"/>
              </a:ext>
            </a:extLst>
          </p:cNvPr>
          <p:cNvSpPr/>
          <p:nvPr/>
        </p:nvSpPr>
        <p:spPr>
          <a:xfrm>
            <a:off x="1259632" y="5866194"/>
            <a:ext cx="6696744" cy="7311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27" name="18 CuadroTexto">
            <a:extLst>
              <a:ext uri="{FF2B5EF4-FFF2-40B4-BE49-F238E27FC236}">
                <a16:creationId xmlns:a16="http://schemas.microsoft.com/office/drawing/2014/main" id="{73B07D0D-6731-4375-8E9F-362CCC4C2B8C}"/>
              </a:ext>
            </a:extLst>
          </p:cNvPr>
          <p:cNvSpPr txBox="1"/>
          <p:nvPr/>
        </p:nvSpPr>
        <p:spPr>
          <a:xfrm>
            <a:off x="1331640" y="5838363"/>
            <a:ext cx="6480720" cy="923330"/>
          </a:xfrm>
          <a:prstGeom prst="rect">
            <a:avLst/>
          </a:prstGeom>
          <a:noFill/>
        </p:spPr>
        <p:txBody>
          <a:bodyPr wrap="square" rtlCol="0">
            <a:spAutoFit/>
          </a:bodyPr>
          <a:lstStyle/>
          <a:p>
            <a:pPr algn="ctr">
              <a:spcBef>
                <a:spcPct val="50000"/>
              </a:spcBef>
              <a:defRPr/>
            </a:pPr>
            <a:endParaRPr lang="es-ES" sz="200" b="1" dirty="0">
              <a:latin typeface="Arial Unicode MS" pitchFamily="34" charset="-128"/>
              <a:ea typeface="Arial Unicode MS" pitchFamily="34" charset="-128"/>
              <a:cs typeface="Arial Unicode MS" pitchFamily="34" charset="-128"/>
            </a:endParaRPr>
          </a:p>
          <a:p>
            <a:pPr algn="ctr">
              <a:spcBef>
                <a:spcPct val="50000"/>
              </a:spcBef>
              <a:defRPr/>
            </a:pPr>
            <a:r>
              <a:rPr lang="es-ES" sz="2400" b="1" dirty="0" err="1">
                <a:latin typeface="Arial Unicode MS" pitchFamily="34" charset="-128"/>
                <a:ea typeface="Arial Unicode MS" pitchFamily="34" charset="-128"/>
                <a:cs typeface="Arial Unicode MS" pitchFamily="34" charset="-128"/>
              </a:rPr>
              <a:t>I+D+i+a</a:t>
            </a:r>
            <a:r>
              <a:rPr lang="es-ES" sz="2400" b="1" dirty="0">
                <a:latin typeface="Arial Unicode MS" pitchFamily="34" charset="-128"/>
                <a:ea typeface="Arial Unicode MS" pitchFamily="34" charset="-128"/>
                <a:cs typeface="Arial Unicode MS" pitchFamily="34" charset="-128"/>
              </a:rPr>
              <a:t> </a:t>
            </a:r>
            <a:r>
              <a:rPr lang="es-ES" sz="2400" dirty="0">
                <a:latin typeface="Arial Unicode MS" pitchFamily="34" charset="-128"/>
                <a:ea typeface="Arial Unicode MS" pitchFamily="34" charset="-128"/>
                <a:cs typeface="Arial Unicode MS" pitchFamily="34" charset="-128"/>
              </a:rPr>
              <a:t>  - Aplicación de la innovación</a:t>
            </a:r>
            <a:endParaRPr lang="es-ES" sz="2400" dirty="0">
              <a:latin typeface="Arial" pitchFamily="34" charset="0"/>
              <a:cs typeface="Arial" pitchFamily="34" charset="0"/>
            </a:endParaRPr>
          </a:p>
          <a:p>
            <a:pPr algn="ctr">
              <a:spcBef>
                <a:spcPct val="50000"/>
              </a:spcBef>
            </a:pPr>
            <a:endParaRPr lang="en-US" sz="1600" baseline="30000" dirty="0">
              <a:solidFill>
                <a:srgbClr val="002060"/>
              </a:solidFill>
              <a:latin typeface="Arial Unicode MS" pitchFamily="34" charset="-128"/>
              <a:ea typeface="Arial Unicode MS" pitchFamily="34" charset="-128"/>
              <a:cs typeface="Arial Unicode MS" pitchFamily="34" charset="-128"/>
            </a:endParaRPr>
          </a:p>
        </p:txBody>
      </p:sp>
      <p:pic>
        <p:nvPicPr>
          <p:cNvPr id="18" name="Imagen 17">
            <a:extLst>
              <a:ext uri="{FF2B5EF4-FFF2-40B4-BE49-F238E27FC236}">
                <a16:creationId xmlns:a16="http://schemas.microsoft.com/office/drawing/2014/main" id="{159C2979-C127-4BD7-918F-1E423D415E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39694" y="1438250"/>
            <a:ext cx="3864611" cy="1890697"/>
          </a:xfrm>
          <a:prstGeom prst="rect">
            <a:avLst/>
          </a:prstGeom>
        </p:spPr>
      </p:pic>
      <p:pic>
        <p:nvPicPr>
          <p:cNvPr id="19" name="Imagen 18">
            <a:extLst>
              <a:ext uri="{FF2B5EF4-FFF2-40B4-BE49-F238E27FC236}">
                <a16:creationId xmlns:a16="http://schemas.microsoft.com/office/drawing/2014/main" id="{60E404AF-270F-482F-BB68-5066F8B742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94511" y="4349801"/>
            <a:ext cx="2020320" cy="1218299"/>
          </a:xfrm>
          <a:prstGeom prst="rect">
            <a:avLst/>
          </a:prstGeom>
        </p:spPr>
      </p:pic>
      <p:pic>
        <p:nvPicPr>
          <p:cNvPr id="28" name="Imagen 27">
            <a:extLst>
              <a:ext uri="{FF2B5EF4-FFF2-40B4-BE49-F238E27FC236}">
                <a16:creationId xmlns:a16="http://schemas.microsoft.com/office/drawing/2014/main" id="{341D0D83-A79A-4354-8035-91AC5843F00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794" r="7641"/>
          <a:stretch/>
        </p:blipFill>
        <p:spPr>
          <a:xfrm>
            <a:off x="3584398" y="4370077"/>
            <a:ext cx="2047292" cy="1219163"/>
          </a:xfrm>
          <a:prstGeom prst="rect">
            <a:avLst/>
          </a:prstGeom>
        </p:spPr>
      </p:pic>
      <p:pic>
        <p:nvPicPr>
          <p:cNvPr id="29" name="Imagen 28">
            <a:extLst>
              <a:ext uri="{FF2B5EF4-FFF2-40B4-BE49-F238E27FC236}">
                <a16:creationId xmlns:a16="http://schemas.microsoft.com/office/drawing/2014/main" id="{566909B5-7756-45A9-9C58-11ADD30DF43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45109" b="30870"/>
          <a:stretch/>
        </p:blipFill>
        <p:spPr>
          <a:xfrm>
            <a:off x="6129669" y="4298068"/>
            <a:ext cx="1900135" cy="1270031"/>
          </a:xfrm>
          <a:prstGeom prst="rect">
            <a:avLst/>
          </a:prstGeom>
        </p:spPr>
      </p:pic>
      <p:sp>
        <p:nvSpPr>
          <p:cNvPr id="24" name="Rectángulo 23">
            <a:extLst>
              <a:ext uri="{FF2B5EF4-FFF2-40B4-BE49-F238E27FC236}">
                <a16:creationId xmlns:a16="http://schemas.microsoft.com/office/drawing/2014/main" id="{F55C51F8-FD03-4BF4-B05B-702B8480D1F6}"/>
              </a:ext>
            </a:extLst>
          </p:cNvPr>
          <p:cNvSpPr/>
          <p:nvPr/>
        </p:nvSpPr>
        <p:spPr>
          <a:xfrm>
            <a:off x="6123187" y="3150725"/>
            <a:ext cx="1905197" cy="1202081"/>
          </a:xfrm>
          <a:prstGeom prst="rect">
            <a:avLst/>
          </a:prstGeom>
          <a:solidFill>
            <a:srgbClr val="993300"/>
          </a:solidFill>
          <a:ln>
            <a:solidFill>
              <a:srgbClr val="993300"/>
            </a:solidFill>
          </a:ln>
          <a:effectLst>
            <a:outerShdw blurRad="63500" sx="102000" sy="102000" algn="ctr" rotWithShape="0">
              <a:srgbClr val="9933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Ordenador</a:t>
            </a:r>
          </a:p>
        </p:txBody>
      </p:sp>
      <p:sp>
        <p:nvSpPr>
          <p:cNvPr id="30" name="Rectángulo 29">
            <a:extLst>
              <a:ext uri="{FF2B5EF4-FFF2-40B4-BE49-F238E27FC236}">
                <a16:creationId xmlns:a16="http://schemas.microsoft.com/office/drawing/2014/main" id="{816081ED-731A-4D99-AD84-45F7F41BF8EA}"/>
              </a:ext>
            </a:extLst>
          </p:cNvPr>
          <p:cNvSpPr/>
          <p:nvPr/>
        </p:nvSpPr>
        <p:spPr>
          <a:xfrm>
            <a:off x="3600721" y="3150725"/>
            <a:ext cx="2007051" cy="1219352"/>
          </a:xfrm>
          <a:prstGeom prst="rect">
            <a:avLst/>
          </a:prstGeom>
          <a:solidFill>
            <a:srgbClr val="993300"/>
          </a:solidFill>
          <a:ln>
            <a:solidFill>
              <a:srgbClr val="993300"/>
            </a:solidFill>
          </a:ln>
          <a:effectLst>
            <a:outerShdw blurRad="63500" sx="102000" sy="102000" algn="ctr" rotWithShape="0">
              <a:srgbClr val="9933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PLC</a:t>
            </a:r>
          </a:p>
          <a:p>
            <a:pPr algn="ctr"/>
            <a:r>
              <a:rPr lang="es-ES" b="1" dirty="0"/>
              <a:t>Sistema de muestreo</a:t>
            </a:r>
          </a:p>
        </p:txBody>
      </p:sp>
      <p:sp>
        <p:nvSpPr>
          <p:cNvPr id="31" name="Rectángulo 30">
            <a:extLst>
              <a:ext uri="{FF2B5EF4-FFF2-40B4-BE49-F238E27FC236}">
                <a16:creationId xmlns:a16="http://schemas.microsoft.com/office/drawing/2014/main" id="{70ED414C-44CA-4F8E-BB4B-6A166D3D362D}"/>
              </a:ext>
            </a:extLst>
          </p:cNvPr>
          <p:cNvSpPr/>
          <p:nvPr/>
        </p:nvSpPr>
        <p:spPr>
          <a:xfrm>
            <a:off x="1206971" y="3145942"/>
            <a:ext cx="1972203" cy="1219352"/>
          </a:xfrm>
          <a:prstGeom prst="rect">
            <a:avLst/>
          </a:prstGeom>
          <a:solidFill>
            <a:srgbClr val="993300"/>
          </a:solidFill>
          <a:ln>
            <a:solidFill>
              <a:srgbClr val="993300"/>
            </a:solidFill>
          </a:ln>
          <a:effectLst>
            <a:outerShdw blurRad="63500" sx="102000" sy="102000" algn="ctr" rotWithShape="0">
              <a:srgbClr val="9933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Subsistema de toma de imágenes y microscopía</a:t>
            </a:r>
          </a:p>
        </p:txBody>
      </p:sp>
      <p:sp>
        <p:nvSpPr>
          <p:cNvPr id="32" name="Text Box 9">
            <a:extLst>
              <a:ext uri="{FF2B5EF4-FFF2-40B4-BE49-F238E27FC236}">
                <a16:creationId xmlns:a16="http://schemas.microsoft.com/office/drawing/2014/main" id="{291C6EF3-E733-47AD-9C16-BD42AD1FB799}"/>
              </a:ext>
            </a:extLst>
          </p:cNvPr>
          <p:cNvSpPr txBox="1">
            <a:spLocks noChangeArrowheads="1"/>
          </p:cNvSpPr>
          <p:nvPr/>
        </p:nvSpPr>
        <p:spPr bwMode="auto">
          <a:xfrm>
            <a:off x="1259632" y="476672"/>
            <a:ext cx="7775476" cy="523220"/>
          </a:xfrm>
          <a:prstGeom prst="rect">
            <a:avLst/>
          </a:prstGeom>
          <a:noFill/>
          <a:ln w="9525" algn="ctr">
            <a:noFill/>
            <a:miter lim="800000"/>
            <a:headEnd/>
            <a:tailEnd/>
          </a:ln>
          <a:effectLst>
            <a:glow rad="101600">
              <a:schemeClr val="accent1">
                <a:satMod val="175000"/>
                <a:alpha val="40000"/>
              </a:schemeClr>
            </a:glow>
          </a:effectLst>
        </p:spPr>
        <p:txBody>
          <a:bodyPr wrap="square">
            <a:spAutoFit/>
          </a:bodyPr>
          <a:lstStyle/>
          <a:p>
            <a:pPr algn="r">
              <a:spcBef>
                <a:spcPct val="50000"/>
              </a:spcBef>
            </a:pPr>
            <a:r>
              <a:rPr lang="es-ES" sz="2800" dirty="0">
                <a:solidFill>
                  <a:srgbClr val="FFC000"/>
                </a:solidFill>
                <a:effectLst>
                  <a:glow rad="139700">
                    <a:schemeClr val="accent6">
                      <a:satMod val="175000"/>
                      <a:alpha val="40000"/>
                    </a:schemeClr>
                  </a:glow>
                </a:effectLst>
                <a:latin typeface="Arial" pitchFamily="34" charset="0"/>
                <a:cs typeface="Arial" pitchFamily="34" charset="0"/>
              </a:rPr>
              <a:t>Resultados</a:t>
            </a:r>
            <a:endParaRPr lang="es-ES" sz="2800" baseline="-25000" dirty="0">
              <a:solidFill>
                <a:srgbClr val="FFC000"/>
              </a:solidFill>
              <a:effectLst>
                <a:glow rad="139700">
                  <a:schemeClr val="accent6">
                    <a:satMod val="175000"/>
                    <a:alpha val="40000"/>
                  </a:schemeClr>
                </a:glow>
              </a:effectLst>
              <a:latin typeface="Arial" pitchFamily="34" charset="0"/>
              <a:cs typeface="Arial" pitchFamily="34" charset="0"/>
            </a:endParaRPr>
          </a:p>
        </p:txBody>
      </p:sp>
    </p:spTree>
    <p:extLst>
      <p:ext uri="{BB962C8B-B14F-4D97-AF65-F5344CB8AC3E}">
        <p14:creationId xmlns:p14="http://schemas.microsoft.com/office/powerpoint/2010/main" val="58226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648036" y="1340768"/>
            <a:ext cx="7992888" cy="5184576"/>
          </a:xfrm>
          <a:prstGeom prst="round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a:off x="899592" y="2248123"/>
            <a:ext cx="7416824" cy="2693045"/>
          </a:xfrm>
          <a:prstGeom prst="rect">
            <a:avLst/>
          </a:prstGeom>
        </p:spPr>
        <p:txBody>
          <a:bodyPr wrap="square">
            <a:spAutoFit/>
          </a:bodyPr>
          <a:lstStyle/>
          <a:p>
            <a:pPr marL="457200" indent="-457200" algn="ctr">
              <a:defRPr/>
            </a:pPr>
            <a:endParaRPr lang="es-ES" sz="1600" b="1" dirty="0">
              <a:solidFill>
                <a:schemeClr val="tx2">
                  <a:lumMod val="10000"/>
                </a:schemeClr>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spcBef>
                <a:spcPct val="50000"/>
              </a:spcBef>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p:txBody>
      </p:sp>
      <p:sp>
        <p:nvSpPr>
          <p:cNvPr id="2" name="Rectángulo 1">
            <a:extLst>
              <a:ext uri="{FF2B5EF4-FFF2-40B4-BE49-F238E27FC236}">
                <a16:creationId xmlns:a16="http://schemas.microsoft.com/office/drawing/2014/main" id="{EAA710FD-8C4F-46C6-8940-C492C055054D}"/>
              </a:ext>
            </a:extLst>
          </p:cNvPr>
          <p:cNvSpPr/>
          <p:nvPr/>
        </p:nvSpPr>
        <p:spPr>
          <a:xfrm>
            <a:off x="1083262" y="2466338"/>
            <a:ext cx="7161146" cy="2308324"/>
          </a:xfrm>
          <a:prstGeom prst="rect">
            <a:avLst/>
          </a:prstGeom>
        </p:spPr>
        <p:txBody>
          <a:bodyPr wrap="square">
            <a:spAutoFit/>
          </a:bodyPr>
          <a:lstStyle/>
          <a:p>
            <a:pPr algn="just"/>
            <a:r>
              <a:rPr lang="es-ES" b="1" dirty="0">
                <a:solidFill>
                  <a:srgbClr val="993300"/>
                </a:solidFill>
              </a:rPr>
              <a:t>Subsistema de toma de imágenes y microscopía:</a:t>
            </a:r>
          </a:p>
          <a:p>
            <a:pPr algn="just"/>
            <a:endParaRPr lang="es-ES" b="1" dirty="0">
              <a:solidFill>
                <a:srgbClr val="009900"/>
              </a:solidFill>
            </a:endParaRPr>
          </a:p>
          <a:p>
            <a:pPr algn="just"/>
            <a:r>
              <a:rPr lang="es-ES" dirty="0">
                <a:solidFill>
                  <a:srgbClr val="000000"/>
                </a:solidFill>
              </a:rPr>
              <a:t>Esta parte del equipo dispone de una cámara fotográfica especialmente diseñada para aplicaciones de visión artificial, acoplada a un sistema óptico. Las fotografías que al final captura la cámara han sido obtenidas con luz polarizada haciendo que las larvas de moluscos bivalvos presenten en su superficie un patrón característico, patrón reconocido por el sistema de Visión Artificial.</a:t>
            </a:r>
            <a:endParaRPr lang="es-ES" dirty="0"/>
          </a:p>
        </p:txBody>
      </p:sp>
      <p:pic>
        <p:nvPicPr>
          <p:cNvPr id="6" name="Imagen 5">
            <a:extLst>
              <a:ext uri="{FF2B5EF4-FFF2-40B4-BE49-F238E27FC236}">
                <a16:creationId xmlns:a16="http://schemas.microsoft.com/office/drawing/2014/main" id="{71D79ACF-F32D-4EA8-B009-321B7D9E16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9523" y="4631292"/>
            <a:ext cx="2128679" cy="1283643"/>
          </a:xfrm>
          <a:prstGeom prst="rect">
            <a:avLst/>
          </a:prstGeom>
        </p:spPr>
      </p:pic>
      <p:sp>
        <p:nvSpPr>
          <p:cNvPr id="15" name="Text Box 8">
            <a:extLst>
              <a:ext uri="{FF2B5EF4-FFF2-40B4-BE49-F238E27FC236}">
                <a16:creationId xmlns:a16="http://schemas.microsoft.com/office/drawing/2014/main" id="{035BF2A9-5CB7-41B9-8F38-D0D1B3B0C17C}"/>
              </a:ext>
            </a:extLst>
          </p:cNvPr>
          <p:cNvSpPr txBox="1">
            <a:spLocks noChangeArrowheads="1"/>
          </p:cNvSpPr>
          <p:nvPr/>
        </p:nvSpPr>
        <p:spPr bwMode="auto">
          <a:xfrm>
            <a:off x="971600" y="188640"/>
            <a:ext cx="8137525" cy="369887"/>
          </a:xfrm>
          <a:prstGeom prst="rect">
            <a:avLst/>
          </a:prstGeom>
          <a:noFill/>
          <a:ln w="9525" algn="ctr">
            <a:noFill/>
            <a:miter lim="800000"/>
            <a:headEnd/>
            <a:tailEnd/>
          </a:ln>
        </p:spPr>
        <p:txBody>
          <a:bodyPr>
            <a:spAutoFit/>
          </a:bodyPr>
          <a:lstStyle/>
          <a:p>
            <a:pPr marL="342900" indent="-342900" algn="r">
              <a:spcBef>
                <a:spcPct val="50000"/>
              </a:spcBef>
            </a:pPr>
            <a:r>
              <a:rPr lang="es-ES" i="1" dirty="0"/>
              <a:t>Tecnología frente a moluscos bivalvos</a:t>
            </a:r>
          </a:p>
        </p:txBody>
      </p:sp>
      <p:sp>
        <p:nvSpPr>
          <p:cNvPr id="16" name="8 Rectángulo redondeado">
            <a:extLst>
              <a:ext uri="{FF2B5EF4-FFF2-40B4-BE49-F238E27FC236}">
                <a16:creationId xmlns:a16="http://schemas.microsoft.com/office/drawing/2014/main" id="{CF58AD2A-6825-4F6A-A2AB-66128231CC2B}"/>
              </a:ext>
            </a:extLst>
          </p:cNvPr>
          <p:cNvSpPr/>
          <p:nvPr/>
        </p:nvSpPr>
        <p:spPr>
          <a:xfrm>
            <a:off x="251520" y="188640"/>
            <a:ext cx="4320480" cy="86409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7" name="9 Imagen" descr="logo ox spain trasnparente.png">
            <a:extLst>
              <a:ext uri="{FF2B5EF4-FFF2-40B4-BE49-F238E27FC236}">
                <a16:creationId xmlns:a16="http://schemas.microsoft.com/office/drawing/2014/main" id="{0E8AE654-C3C3-43C9-8C34-7E735CBF9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302582"/>
            <a:ext cx="1158385" cy="674589"/>
          </a:xfrm>
          <a:prstGeom prst="rect">
            <a:avLst/>
          </a:prstGeom>
        </p:spPr>
      </p:pic>
      <p:cxnSp>
        <p:nvCxnSpPr>
          <p:cNvPr id="20" name="17 Conector recto">
            <a:extLst>
              <a:ext uri="{FF2B5EF4-FFF2-40B4-BE49-F238E27FC236}">
                <a16:creationId xmlns:a16="http://schemas.microsoft.com/office/drawing/2014/main" id="{74F3BF1F-EE92-40E3-9D79-9A667FFA3DB0}"/>
              </a:ext>
            </a:extLst>
          </p:cNvPr>
          <p:cNvCxnSpPr/>
          <p:nvPr/>
        </p:nvCxnSpPr>
        <p:spPr>
          <a:xfrm flipH="1">
            <a:off x="2555776" y="476672"/>
            <a:ext cx="65882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4 Imagen">
            <a:extLst>
              <a:ext uri="{FF2B5EF4-FFF2-40B4-BE49-F238E27FC236}">
                <a16:creationId xmlns:a16="http://schemas.microsoft.com/office/drawing/2014/main" id="{AA278F7D-D945-4235-8088-E70E41244674}"/>
              </a:ext>
            </a:extLst>
          </p:cNvPr>
          <p:cNvPicPr/>
          <p:nvPr/>
        </p:nvPicPr>
        <p:blipFill rotWithShape="1">
          <a:blip r:embed="rId5" cstate="screen">
            <a:extLst>
              <a:ext uri="{28A0092B-C50C-407E-A947-70E740481C1C}">
                <a14:useLocalDpi xmlns:a14="http://schemas.microsoft.com/office/drawing/2010/main" val="0"/>
              </a:ext>
            </a:extLst>
          </a:blip>
          <a:srcRect l="60413" t="3209" r="9470" b="11007"/>
          <a:stretch/>
        </p:blipFill>
        <p:spPr bwMode="auto">
          <a:xfrm>
            <a:off x="1763688" y="209581"/>
            <a:ext cx="942361" cy="771147"/>
          </a:xfrm>
          <a:prstGeom prst="rect">
            <a:avLst/>
          </a:prstGeom>
          <a:noFill/>
          <a:ln>
            <a:noFill/>
          </a:ln>
          <a:extLst>
            <a:ext uri="{53640926-AAD7-44D8-BBD7-CCE9431645EC}">
              <a14:shadowObscured xmlns:a14="http://schemas.microsoft.com/office/drawing/2010/main"/>
            </a:ext>
          </a:extLst>
        </p:spPr>
      </p:pic>
      <p:pic>
        <p:nvPicPr>
          <p:cNvPr id="23" name="5 Imagen">
            <a:extLst>
              <a:ext uri="{FF2B5EF4-FFF2-40B4-BE49-F238E27FC236}">
                <a16:creationId xmlns:a16="http://schemas.microsoft.com/office/drawing/2014/main" id="{91D69FC4-CCE0-42F3-A0D6-F345103A9714}"/>
              </a:ext>
            </a:extLst>
          </p:cNvPr>
          <p:cNvPicPr/>
          <p:nvPr/>
        </p:nvPicPr>
        <p:blipFill rotWithShape="1">
          <a:blip r:embed="rId6" cstate="print">
            <a:extLst>
              <a:ext uri="{28A0092B-C50C-407E-A947-70E740481C1C}">
                <a14:useLocalDpi xmlns:a14="http://schemas.microsoft.com/office/drawing/2010/main" val="0"/>
              </a:ext>
            </a:extLst>
          </a:blip>
          <a:srcRect/>
          <a:stretch/>
        </p:blipFill>
        <p:spPr>
          <a:xfrm>
            <a:off x="2771800" y="248191"/>
            <a:ext cx="1682063" cy="771146"/>
          </a:xfrm>
          <a:prstGeom prst="rect">
            <a:avLst/>
          </a:prstGeom>
        </p:spPr>
      </p:pic>
      <p:pic>
        <p:nvPicPr>
          <p:cNvPr id="25" name="Picture 3" descr="dd01086_">
            <a:extLst>
              <a:ext uri="{FF2B5EF4-FFF2-40B4-BE49-F238E27FC236}">
                <a16:creationId xmlns:a16="http://schemas.microsoft.com/office/drawing/2014/main" id="{D3B2A526-EC85-4555-A237-381D6F8946E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536" y="6713537"/>
            <a:ext cx="8497888" cy="144463"/>
          </a:xfrm>
          <a:prstGeom prst="rect">
            <a:avLst/>
          </a:prstGeom>
          <a:noFill/>
          <a:ln w="9525">
            <a:noFill/>
            <a:miter lim="800000"/>
            <a:headEnd/>
            <a:tailEnd/>
          </a:ln>
        </p:spPr>
      </p:pic>
      <p:sp>
        <p:nvSpPr>
          <p:cNvPr id="26" name="20 Rectángulo redondeado">
            <a:extLst>
              <a:ext uri="{FF2B5EF4-FFF2-40B4-BE49-F238E27FC236}">
                <a16:creationId xmlns:a16="http://schemas.microsoft.com/office/drawing/2014/main" id="{A89BDBA8-5F77-4094-B867-FDDE46A7E6FE}"/>
              </a:ext>
            </a:extLst>
          </p:cNvPr>
          <p:cNvSpPr/>
          <p:nvPr/>
        </p:nvSpPr>
        <p:spPr>
          <a:xfrm>
            <a:off x="1259632" y="5866194"/>
            <a:ext cx="6696744" cy="7311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27" name="18 CuadroTexto">
            <a:extLst>
              <a:ext uri="{FF2B5EF4-FFF2-40B4-BE49-F238E27FC236}">
                <a16:creationId xmlns:a16="http://schemas.microsoft.com/office/drawing/2014/main" id="{73B07D0D-6731-4375-8E9F-362CCC4C2B8C}"/>
              </a:ext>
            </a:extLst>
          </p:cNvPr>
          <p:cNvSpPr txBox="1"/>
          <p:nvPr/>
        </p:nvSpPr>
        <p:spPr>
          <a:xfrm>
            <a:off x="1331640" y="5838363"/>
            <a:ext cx="6480720" cy="923330"/>
          </a:xfrm>
          <a:prstGeom prst="rect">
            <a:avLst/>
          </a:prstGeom>
          <a:noFill/>
        </p:spPr>
        <p:txBody>
          <a:bodyPr wrap="square" rtlCol="0">
            <a:spAutoFit/>
          </a:bodyPr>
          <a:lstStyle/>
          <a:p>
            <a:pPr algn="ctr">
              <a:spcBef>
                <a:spcPct val="50000"/>
              </a:spcBef>
              <a:defRPr/>
            </a:pPr>
            <a:endParaRPr lang="es-ES" sz="200" b="1" dirty="0">
              <a:latin typeface="Arial Unicode MS" pitchFamily="34" charset="-128"/>
              <a:ea typeface="Arial Unicode MS" pitchFamily="34" charset="-128"/>
              <a:cs typeface="Arial Unicode MS" pitchFamily="34" charset="-128"/>
            </a:endParaRPr>
          </a:p>
          <a:p>
            <a:pPr algn="ctr">
              <a:spcBef>
                <a:spcPct val="50000"/>
              </a:spcBef>
              <a:defRPr/>
            </a:pPr>
            <a:r>
              <a:rPr lang="es-ES" sz="2400" b="1" dirty="0" err="1">
                <a:latin typeface="Arial Unicode MS" pitchFamily="34" charset="-128"/>
                <a:ea typeface="Arial Unicode MS" pitchFamily="34" charset="-128"/>
                <a:cs typeface="Arial Unicode MS" pitchFamily="34" charset="-128"/>
              </a:rPr>
              <a:t>I+D+i+a</a:t>
            </a:r>
            <a:r>
              <a:rPr lang="es-ES" sz="2400" b="1" dirty="0">
                <a:latin typeface="Arial Unicode MS" pitchFamily="34" charset="-128"/>
                <a:ea typeface="Arial Unicode MS" pitchFamily="34" charset="-128"/>
                <a:cs typeface="Arial Unicode MS" pitchFamily="34" charset="-128"/>
              </a:rPr>
              <a:t> </a:t>
            </a:r>
            <a:r>
              <a:rPr lang="es-ES" sz="2400" dirty="0">
                <a:latin typeface="Arial Unicode MS" pitchFamily="34" charset="-128"/>
                <a:ea typeface="Arial Unicode MS" pitchFamily="34" charset="-128"/>
                <a:cs typeface="Arial Unicode MS" pitchFamily="34" charset="-128"/>
              </a:rPr>
              <a:t>  - Aplicación de la innovación</a:t>
            </a:r>
            <a:endParaRPr lang="es-ES" sz="2400" dirty="0">
              <a:latin typeface="Arial" pitchFamily="34" charset="0"/>
              <a:cs typeface="Arial" pitchFamily="34" charset="0"/>
            </a:endParaRPr>
          </a:p>
          <a:p>
            <a:pPr algn="ctr">
              <a:spcBef>
                <a:spcPct val="50000"/>
              </a:spcBef>
            </a:pPr>
            <a:endParaRPr lang="en-US" sz="1600" baseline="30000" dirty="0">
              <a:solidFill>
                <a:srgbClr val="002060"/>
              </a:solidFill>
              <a:latin typeface="Arial Unicode MS" pitchFamily="34" charset="-128"/>
              <a:ea typeface="Arial Unicode MS" pitchFamily="34" charset="-128"/>
              <a:cs typeface="Arial Unicode MS" pitchFamily="34" charset="-128"/>
            </a:endParaRPr>
          </a:p>
        </p:txBody>
      </p:sp>
      <p:pic>
        <p:nvPicPr>
          <p:cNvPr id="19" name="Imagen 18">
            <a:extLst>
              <a:ext uri="{FF2B5EF4-FFF2-40B4-BE49-F238E27FC236}">
                <a16:creationId xmlns:a16="http://schemas.microsoft.com/office/drawing/2014/main" id="{5527DB03-BCC1-42EF-98CF-75B48F2D1D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37000" y="1435039"/>
            <a:ext cx="2453575" cy="1200372"/>
          </a:xfrm>
          <a:prstGeom prst="rect">
            <a:avLst/>
          </a:prstGeom>
        </p:spPr>
      </p:pic>
      <p:sp>
        <p:nvSpPr>
          <p:cNvPr id="21" name="Rectángulo 20">
            <a:extLst>
              <a:ext uri="{FF2B5EF4-FFF2-40B4-BE49-F238E27FC236}">
                <a16:creationId xmlns:a16="http://schemas.microsoft.com/office/drawing/2014/main" id="{4AE977EF-B62F-42B5-9D02-B9E6376CAAAF}"/>
              </a:ext>
            </a:extLst>
          </p:cNvPr>
          <p:cNvSpPr/>
          <p:nvPr/>
        </p:nvSpPr>
        <p:spPr>
          <a:xfrm>
            <a:off x="4157700" y="1745528"/>
            <a:ext cx="4158715" cy="393093"/>
          </a:xfrm>
          <a:prstGeom prst="rect">
            <a:avLst/>
          </a:prstGeom>
          <a:solidFill>
            <a:srgbClr val="993300"/>
          </a:solidFill>
          <a:ln>
            <a:solidFill>
              <a:srgbClr val="993300"/>
            </a:solidFill>
          </a:ln>
          <a:effectLst>
            <a:outerShdw blurRad="63500" sx="102000" sy="102000" algn="ctr" rotWithShape="0">
              <a:srgbClr val="9933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BLOQUE ANÁLISIS</a:t>
            </a:r>
          </a:p>
        </p:txBody>
      </p:sp>
      <p:sp>
        <p:nvSpPr>
          <p:cNvPr id="24" name="Text Box 9">
            <a:extLst>
              <a:ext uri="{FF2B5EF4-FFF2-40B4-BE49-F238E27FC236}">
                <a16:creationId xmlns:a16="http://schemas.microsoft.com/office/drawing/2014/main" id="{C87FD6D8-940A-40C2-B7A8-5CD50D1AE3CE}"/>
              </a:ext>
            </a:extLst>
          </p:cNvPr>
          <p:cNvSpPr txBox="1">
            <a:spLocks noChangeArrowheads="1"/>
          </p:cNvSpPr>
          <p:nvPr/>
        </p:nvSpPr>
        <p:spPr bwMode="auto">
          <a:xfrm>
            <a:off x="1259632" y="476672"/>
            <a:ext cx="7775476" cy="523220"/>
          </a:xfrm>
          <a:prstGeom prst="rect">
            <a:avLst/>
          </a:prstGeom>
          <a:noFill/>
          <a:ln w="9525" algn="ctr">
            <a:noFill/>
            <a:miter lim="800000"/>
            <a:headEnd/>
            <a:tailEnd/>
          </a:ln>
          <a:effectLst>
            <a:glow rad="101600">
              <a:schemeClr val="accent1">
                <a:satMod val="175000"/>
                <a:alpha val="40000"/>
              </a:schemeClr>
            </a:glow>
          </a:effectLst>
        </p:spPr>
        <p:txBody>
          <a:bodyPr wrap="square">
            <a:spAutoFit/>
          </a:bodyPr>
          <a:lstStyle/>
          <a:p>
            <a:pPr algn="r">
              <a:spcBef>
                <a:spcPct val="50000"/>
              </a:spcBef>
            </a:pPr>
            <a:r>
              <a:rPr lang="es-ES" sz="2800" dirty="0">
                <a:solidFill>
                  <a:srgbClr val="FFC000"/>
                </a:solidFill>
                <a:effectLst>
                  <a:glow rad="139700">
                    <a:schemeClr val="accent6">
                      <a:satMod val="175000"/>
                      <a:alpha val="40000"/>
                    </a:schemeClr>
                  </a:glow>
                </a:effectLst>
                <a:latin typeface="Arial" pitchFamily="34" charset="0"/>
                <a:cs typeface="Arial" pitchFamily="34" charset="0"/>
              </a:rPr>
              <a:t>Resultados</a:t>
            </a:r>
            <a:endParaRPr lang="es-ES" sz="2800" baseline="-25000" dirty="0">
              <a:solidFill>
                <a:srgbClr val="FFC000"/>
              </a:solidFill>
              <a:effectLst>
                <a:glow rad="139700">
                  <a:schemeClr val="accent6">
                    <a:satMod val="175000"/>
                    <a:alpha val="40000"/>
                  </a:schemeClr>
                </a:glow>
              </a:effectLst>
              <a:latin typeface="Arial" pitchFamily="34" charset="0"/>
              <a:cs typeface="Arial" pitchFamily="34" charset="0"/>
            </a:endParaRPr>
          </a:p>
        </p:txBody>
      </p:sp>
    </p:spTree>
    <p:extLst>
      <p:ext uri="{BB962C8B-B14F-4D97-AF65-F5344CB8AC3E}">
        <p14:creationId xmlns:p14="http://schemas.microsoft.com/office/powerpoint/2010/main" val="2438517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648036" y="1340768"/>
            <a:ext cx="7992888" cy="5184576"/>
          </a:xfrm>
          <a:prstGeom prst="round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a:off x="899592" y="1556792"/>
            <a:ext cx="7416824" cy="2693045"/>
          </a:xfrm>
          <a:prstGeom prst="rect">
            <a:avLst/>
          </a:prstGeom>
        </p:spPr>
        <p:txBody>
          <a:bodyPr wrap="square">
            <a:spAutoFit/>
          </a:bodyPr>
          <a:lstStyle/>
          <a:p>
            <a:pPr marL="457200" indent="-457200" algn="ctr">
              <a:defRPr/>
            </a:pPr>
            <a:endParaRPr lang="es-ES" sz="1600" b="1" dirty="0">
              <a:solidFill>
                <a:schemeClr val="tx2">
                  <a:lumMod val="10000"/>
                </a:schemeClr>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spcBef>
                <a:spcPct val="50000"/>
              </a:spcBef>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p:txBody>
      </p:sp>
      <p:sp>
        <p:nvSpPr>
          <p:cNvPr id="2" name="Rectángulo 1">
            <a:extLst>
              <a:ext uri="{FF2B5EF4-FFF2-40B4-BE49-F238E27FC236}">
                <a16:creationId xmlns:a16="http://schemas.microsoft.com/office/drawing/2014/main" id="{EAA710FD-8C4F-46C6-8940-C492C055054D}"/>
              </a:ext>
            </a:extLst>
          </p:cNvPr>
          <p:cNvSpPr/>
          <p:nvPr/>
        </p:nvSpPr>
        <p:spPr>
          <a:xfrm>
            <a:off x="1083262" y="2538770"/>
            <a:ext cx="7017130" cy="1754326"/>
          </a:xfrm>
          <a:prstGeom prst="rect">
            <a:avLst/>
          </a:prstGeom>
        </p:spPr>
        <p:txBody>
          <a:bodyPr wrap="square">
            <a:spAutoFit/>
          </a:bodyPr>
          <a:lstStyle/>
          <a:p>
            <a:pPr algn="just"/>
            <a:r>
              <a:rPr lang="es-ES" b="1" dirty="0">
                <a:solidFill>
                  <a:srgbClr val="993300"/>
                </a:solidFill>
                <a:latin typeface="BrandonText-Bold"/>
              </a:rPr>
              <a:t>PLC Sistema de muestreo:</a:t>
            </a:r>
          </a:p>
          <a:p>
            <a:pPr algn="just"/>
            <a:endParaRPr lang="es-ES" b="1" dirty="0">
              <a:solidFill>
                <a:srgbClr val="009900"/>
              </a:solidFill>
              <a:latin typeface="BrandonText-Bold"/>
            </a:endParaRPr>
          </a:p>
          <a:p>
            <a:pPr algn="just"/>
            <a:r>
              <a:rPr lang="es-ES" dirty="0">
                <a:solidFill>
                  <a:schemeClr val="bg1"/>
                </a:solidFill>
                <a:latin typeface="BrandonText-Bold"/>
              </a:rPr>
              <a:t>Este autómata es el que realiza el procesado de la muestra para que esta llegue al sistema de adquisición de imágenes. El PLC controla la velocidad de paso de la muestra así como las distintas bombas utilizadas durante el procedimiento de análisis y limpieza.</a:t>
            </a:r>
            <a:endParaRPr lang="es-ES" dirty="0">
              <a:solidFill>
                <a:schemeClr val="bg1"/>
              </a:solidFill>
            </a:endParaRPr>
          </a:p>
        </p:txBody>
      </p:sp>
      <p:pic>
        <p:nvPicPr>
          <p:cNvPr id="3" name="Imagen 2">
            <a:extLst>
              <a:ext uri="{FF2B5EF4-FFF2-40B4-BE49-F238E27FC236}">
                <a16:creationId xmlns:a16="http://schemas.microsoft.com/office/drawing/2014/main" id="{937A4010-C311-48FA-9950-8BA8E01127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1922" y="4366998"/>
            <a:ext cx="3105116" cy="1563696"/>
          </a:xfrm>
          <a:prstGeom prst="rect">
            <a:avLst/>
          </a:prstGeom>
        </p:spPr>
      </p:pic>
      <p:sp>
        <p:nvSpPr>
          <p:cNvPr id="15" name="Text Box 8">
            <a:extLst>
              <a:ext uri="{FF2B5EF4-FFF2-40B4-BE49-F238E27FC236}">
                <a16:creationId xmlns:a16="http://schemas.microsoft.com/office/drawing/2014/main" id="{3049AF08-28CC-433F-9266-2A9F0759D3EB}"/>
              </a:ext>
            </a:extLst>
          </p:cNvPr>
          <p:cNvSpPr txBox="1">
            <a:spLocks noChangeArrowheads="1"/>
          </p:cNvSpPr>
          <p:nvPr/>
        </p:nvSpPr>
        <p:spPr bwMode="auto">
          <a:xfrm>
            <a:off x="971600" y="188640"/>
            <a:ext cx="8137525" cy="369887"/>
          </a:xfrm>
          <a:prstGeom prst="rect">
            <a:avLst/>
          </a:prstGeom>
          <a:noFill/>
          <a:ln w="9525" algn="ctr">
            <a:noFill/>
            <a:miter lim="800000"/>
            <a:headEnd/>
            <a:tailEnd/>
          </a:ln>
        </p:spPr>
        <p:txBody>
          <a:bodyPr>
            <a:spAutoFit/>
          </a:bodyPr>
          <a:lstStyle/>
          <a:p>
            <a:pPr marL="342900" indent="-342900" algn="r">
              <a:spcBef>
                <a:spcPct val="50000"/>
              </a:spcBef>
            </a:pPr>
            <a:r>
              <a:rPr lang="es-ES" i="1" dirty="0"/>
              <a:t>Tecnología frente a moluscos bivalvos</a:t>
            </a:r>
          </a:p>
        </p:txBody>
      </p:sp>
      <p:sp>
        <p:nvSpPr>
          <p:cNvPr id="16" name="8 Rectángulo redondeado">
            <a:extLst>
              <a:ext uri="{FF2B5EF4-FFF2-40B4-BE49-F238E27FC236}">
                <a16:creationId xmlns:a16="http://schemas.microsoft.com/office/drawing/2014/main" id="{805265B8-5B5C-451D-81F7-5AA7FEA6053D}"/>
              </a:ext>
            </a:extLst>
          </p:cNvPr>
          <p:cNvSpPr/>
          <p:nvPr/>
        </p:nvSpPr>
        <p:spPr>
          <a:xfrm>
            <a:off x="251520" y="188640"/>
            <a:ext cx="4320480" cy="86409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7" name="9 Imagen" descr="logo ox spain trasnparente.png">
            <a:extLst>
              <a:ext uri="{FF2B5EF4-FFF2-40B4-BE49-F238E27FC236}">
                <a16:creationId xmlns:a16="http://schemas.microsoft.com/office/drawing/2014/main" id="{B17A2188-C1E4-4BC6-BBCA-A57BDCE56D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302582"/>
            <a:ext cx="1158385" cy="674589"/>
          </a:xfrm>
          <a:prstGeom prst="rect">
            <a:avLst/>
          </a:prstGeom>
        </p:spPr>
      </p:pic>
      <p:cxnSp>
        <p:nvCxnSpPr>
          <p:cNvPr id="20" name="17 Conector recto">
            <a:extLst>
              <a:ext uri="{FF2B5EF4-FFF2-40B4-BE49-F238E27FC236}">
                <a16:creationId xmlns:a16="http://schemas.microsoft.com/office/drawing/2014/main" id="{162EC401-92B4-4D4A-B8AF-A6C985F5326F}"/>
              </a:ext>
            </a:extLst>
          </p:cNvPr>
          <p:cNvCxnSpPr/>
          <p:nvPr/>
        </p:nvCxnSpPr>
        <p:spPr>
          <a:xfrm flipH="1">
            <a:off x="2555776" y="476672"/>
            <a:ext cx="65882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4 Imagen">
            <a:extLst>
              <a:ext uri="{FF2B5EF4-FFF2-40B4-BE49-F238E27FC236}">
                <a16:creationId xmlns:a16="http://schemas.microsoft.com/office/drawing/2014/main" id="{4CE66029-B2DA-41C2-8F6A-4D3D99F5C874}"/>
              </a:ext>
            </a:extLst>
          </p:cNvPr>
          <p:cNvPicPr/>
          <p:nvPr/>
        </p:nvPicPr>
        <p:blipFill rotWithShape="1">
          <a:blip r:embed="rId5" cstate="screen">
            <a:extLst>
              <a:ext uri="{28A0092B-C50C-407E-A947-70E740481C1C}">
                <a14:useLocalDpi xmlns:a14="http://schemas.microsoft.com/office/drawing/2010/main" val="0"/>
              </a:ext>
            </a:extLst>
          </a:blip>
          <a:srcRect l="60413" t="3209" r="9470" b="11007"/>
          <a:stretch/>
        </p:blipFill>
        <p:spPr bwMode="auto">
          <a:xfrm>
            <a:off x="1763688" y="209581"/>
            <a:ext cx="942361" cy="771147"/>
          </a:xfrm>
          <a:prstGeom prst="rect">
            <a:avLst/>
          </a:prstGeom>
          <a:noFill/>
          <a:ln>
            <a:noFill/>
          </a:ln>
          <a:extLst>
            <a:ext uri="{53640926-AAD7-44D8-BBD7-CCE9431645EC}">
              <a14:shadowObscured xmlns:a14="http://schemas.microsoft.com/office/drawing/2010/main"/>
            </a:ext>
          </a:extLst>
        </p:spPr>
      </p:pic>
      <p:pic>
        <p:nvPicPr>
          <p:cNvPr id="23" name="5 Imagen">
            <a:extLst>
              <a:ext uri="{FF2B5EF4-FFF2-40B4-BE49-F238E27FC236}">
                <a16:creationId xmlns:a16="http://schemas.microsoft.com/office/drawing/2014/main" id="{6AF20DB5-9D1C-4293-A1A4-88FE11423F78}"/>
              </a:ext>
            </a:extLst>
          </p:cNvPr>
          <p:cNvPicPr/>
          <p:nvPr/>
        </p:nvPicPr>
        <p:blipFill rotWithShape="1">
          <a:blip r:embed="rId6" cstate="print">
            <a:extLst>
              <a:ext uri="{28A0092B-C50C-407E-A947-70E740481C1C}">
                <a14:useLocalDpi xmlns:a14="http://schemas.microsoft.com/office/drawing/2010/main" val="0"/>
              </a:ext>
            </a:extLst>
          </a:blip>
          <a:srcRect/>
          <a:stretch/>
        </p:blipFill>
        <p:spPr>
          <a:xfrm>
            <a:off x="2771800" y="248191"/>
            <a:ext cx="1682063" cy="771146"/>
          </a:xfrm>
          <a:prstGeom prst="rect">
            <a:avLst/>
          </a:prstGeom>
        </p:spPr>
      </p:pic>
      <p:pic>
        <p:nvPicPr>
          <p:cNvPr id="25" name="Picture 3" descr="dd01086_">
            <a:extLst>
              <a:ext uri="{FF2B5EF4-FFF2-40B4-BE49-F238E27FC236}">
                <a16:creationId xmlns:a16="http://schemas.microsoft.com/office/drawing/2014/main" id="{29E42485-3ADC-49CD-967B-36E5E1F468C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536" y="6713537"/>
            <a:ext cx="8497888" cy="144463"/>
          </a:xfrm>
          <a:prstGeom prst="rect">
            <a:avLst/>
          </a:prstGeom>
          <a:noFill/>
          <a:ln w="9525">
            <a:noFill/>
            <a:miter lim="800000"/>
            <a:headEnd/>
            <a:tailEnd/>
          </a:ln>
        </p:spPr>
      </p:pic>
      <p:sp>
        <p:nvSpPr>
          <p:cNvPr id="26" name="20 Rectángulo redondeado">
            <a:extLst>
              <a:ext uri="{FF2B5EF4-FFF2-40B4-BE49-F238E27FC236}">
                <a16:creationId xmlns:a16="http://schemas.microsoft.com/office/drawing/2014/main" id="{4E26BA55-A138-4354-B5FF-08B0A31B8783}"/>
              </a:ext>
            </a:extLst>
          </p:cNvPr>
          <p:cNvSpPr/>
          <p:nvPr/>
        </p:nvSpPr>
        <p:spPr>
          <a:xfrm>
            <a:off x="1259632" y="5938202"/>
            <a:ext cx="6696744" cy="7311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27" name="18 CuadroTexto">
            <a:extLst>
              <a:ext uri="{FF2B5EF4-FFF2-40B4-BE49-F238E27FC236}">
                <a16:creationId xmlns:a16="http://schemas.microsoft.com/office/drawing/2014/main" id="{D92D36CE-E5B3-4B0C-B363-0974A1C9D7A6}"/>
              </a:ext>
            </a:extLst>
          </p:cNvPr>
          <p:cNvSpPr txBox="1"/>
          <p:nvPr/>
        </p:nvSpPr>
        <p:spPr>
          <a:xfrm>
            <a:off x="1331640" y="5838363"/>
            <a:ext cx="6480720" cy="923330"/>
          </a:xfrm>
          <a:prstGeom prst="rect">
            <a:avLst/>
          </a:prstGeom>
          <a:noFill/>
        </p:spPr>
        <p:txBody>
          <a:bodyPr wrap="square" rtlCol="0">
            <a:spAutoFit/>
          </a:bodyPr>
          <a:lstStyle/>
          <a:p>
            <a:pPr algn="ctr">
              <a:spcBef>
                <a:spcPct val="50000"/>
              </a:spcBef>
              <a:defRPr/>
            </a:pPr>
            <a:endParaRPr lang="es-ES" sz="200" b="1" dirty="0">
              <a:latin typeface="Arial Unicode MS" pitchFamily="34" charset="-128"/>
              <a:ea typeface="Arial Unicode MS" pitchFamily="34" charset="-128"/>
              <a:cs typeface="Arial Unicode MS" pitchFamily="34" charset="-128"/>
            </a:endParaRPr>
          </a:p>
          <a:p>
            <a:pPr algn="ctr">
              <a:spcBef>
                <a:spcPct val="50000"/>
              </a:spcBef>
              <a:defRPr/>
            </a:pPr>
            <a:r>
              <a:rPr lang="es-ES" sz="2400" b="1" dirty="0" err="1">
                <a:latin typeface="Arial Unicode MS" pitchFamily="34" charset="-128"/>
                <a:ea typeface="Arial Unicode MS" pitchFamily="34" charset="-128"/>
                <a:cs typeface="Arial Unicode MS" pitchFamily="34" charset="-128"/>
              </a:rPr>
              <a:t>I+D+i+a</a:t>
            </a:r>
            <a:r>
              <a:rPr lang="es-ES" sz="2400" b="1" dirty="0">
                <a:latin typeface="Arial Unicode MS" pitchFamily="34" charset="-128"/>
                <a:ea typeface="Arial Unicode MS" pitchFamily="34" charset="-128"/>
                <a:cs typeface="Arial Unicode MS" pitchFamily="34" charset="-128"/>
              </a:rPr>
              <a:t> </a:t>
            </a:r>
            <a:r>
              <a:rPr lang="es-ES" sz="2400" dirty="0">
                <a:latin typeface="Arial Unicode MS" pitchFamily="34" charset="-128"/>
                <a:ea typeface="Arial Unicode MS" pitchFamily="34" charset="-128"/>
                <a:cs typeface="Arial Unicode MS" pitchFamily="34" charset="-128"/>
              </a:rPr>
              <a:t>  - Aplicación de la innovación</a:t>
            </a:r>
            <a:endParaRPr lang="es-ES" sz="2400" dirty="0">
              <a:latin typeface="Arial" pitchFamily="34" charset="0"/>
              <a:cs typeface="Arial" pitchFamily="34" charset="0"/>
            </a:endParaRPr>
          </a:p>
          <a:p>
            <a:pPr algn="ctr">
              <a:spcBef>
                <a:spcPct val="50000"/>
              </a:spcBef>
            </a:pPr>
            <a:endParaRPr lang="en-US" sz="1600" baseline="30000" dirty="0">
              <a:solidFill>
                <a:srgbClr val="002060"/>
              </a:solidFill>
              <a:latin typeface="Arial Unicode MS" pitchFamily="34" charset="-128"/>
              <a:ea typeface="Arial Unicode MS" pitchFamily="34" charset="-128"/>
              <a:cs typeface="Arial Unicode MS" pitchFamily="34" charset="-128"/>
            </a:endParaRPr>
          </a:p>
        </p:txBody>
      </p:sp>
      <p:pic>
        <p:nvPicPr>
          <p:cNvPr id="19" name="Imagen 18">
            <a:extLst>
              <a:ext uri="{FF2B5EF4-FFF2-40B4-BE49-F238E27FC236}">
                <a16:creationId xmlns:a16="http://schemas.microsoft.com/office/drawing/2014/main" id="{EB19B627-984C-4CA7-807F-0ADDD91F01E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37000" y="1435039"/>
            <a:ext cx="2453575" cy="1200372"/>
          </a:xfrm>
          <a:prstGeom prst="rect">
            <a:avLst/>
          </a:prstGeom>
        </p:spPr>
      </p:pic>
      <p:sp>
        <p:nvSpPr>
          <p:cNvPr id="21" name="Rectángulo 20">
            <a:extLst>
              <a:ext uri="{FF2B5EF4-FFF2-40B4-BE49-F238E27FC236}">
                <a16:creationId xmlns:a16="http://schemas.microsoft.com/office/drawing/2014/main" id="{522CBA92-D280-4EE0-B551-43E325CF753C}"/>
              </a:ext>
            </a:extLst>
          </p:cNvPr>
          <p:cNvSpPr/>
          <p:nvPr/>
        </p:nvSpPr>
        <p:spPr>
          <a:xfrm>
            <a:off x="4157700" y="1745528"/>
            <a:ext cx="4158715" cy="393093"/>
          </a:xfrm>
          <a:prstGeom prst="rect">
            <a:avLst/>
          </a:prstGeom>
          <a:solidFill>
            <a:srgbClr val="993300"/>
          </a:solidFill>
          <a:ln>
            <a:solidFill>
              <a:srgbClr val="993300"/>
            </a:solidFill>
          </a:ln>
          <a:effectLst>
            <a:outerShdw blurRad="63500" sx="102000" sy="102000" algn="ctr" rotWithShape="0">
              <a:srgbClr val="9933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BLOQUE ANÁLISIS</a:t>
            </a:r>
          </a:p>
        </p:txBody>
      </p:sp>
      <p:sp>
        <p:nvSpPr>
          <p:cNvPr id="24" name="Text Box 9">
            <a:extLst>
              <a:ext uri="{FF2B5EF4-FFF2-40B4-BE49-F238E27FC236}">
                <a16:creationId xmlns:a16="http://schemas.microsoft.com/office/drawing/2014/main" id="{FA1F44A8-82E6-4DF2-82D5-75471594E38A}"/>
              </a:ext>
            </a:extLst>
          </p:cNvPr>
          <p:cNvSpPr txBox="1">
            <a:spLocks noChangeArrowheads="1"/>
          </p:cNvSpPr>
          <p:nvPr/>
        </p:nvSpPr>
        <p:spPr bwMode="auto">
          <a:xfrm>
            <a:off x="1259632" y="476672"/>
            <a:ext cx="7775476" cy="523220"/>
          </a:xfrm>
          <a:prstGeom prst="rect">
            <a:avLst/>
          </a:prstGeom>
          <a:noFill/>
          <a:ln w="9525" algn="ctr">
            <a:noFill/>
            <a:miter lim="800000"/>
            <a:headEnd/>
            <a:tailEnd/>
          </a:ln>
          <a:effectLst>
            <a:glow rad="101600">
              <a:schemeClr val="accent1">
                <a:satMod val="175000"/>
                <a:alpha val="40000"/>
              </a:schemeClr>
            </a:glow>
          </a:effectLst>
        </p:spPr>
        <p:txBody>
          <a:bodyPr wrap="square">
            <a:spAutoFit/>
          </a:bodyPr>
          <a:lstStyle/>
          <a:p>
            <a:pPr algn="r">
              <a:spcBef>
                <a:spcPct val="50000"/>
              </a:spcBef>
            </a:pPr>
            <a:r>
              <a:rPr lang="es-ES" sz="2800" dirty="0">
                <a:solidFill>
                  <a:srgbClr val="FFC000"/>
                </a:solidFill>
                <a:effectLst>
                  <a:glow rad="139700">
                    <a:schemeClr val="accent6">
                      <a:satMod val="175000"/>
                      <a:alpha val="40000"/>
                    </a:schemeClr>
                  </a:glow>
                </a:effectLst>
                <a:latin typeface="Arial" pitchFamily="34" charset="0"/>
                <a:cs typeface="Arial" pitchFamily="34" charset="0"/>
              </a:rPr>
              <a:t>Resultados</a:t>
            </a:r>
            <a:endParaRPr lang="es-ES" sz="2800" baseline="-25000" dirty="0">
              <a:solidFill>
                <a:srgbClr val="FFC000"/>
              </a:solidFill>
              <a:effectLst>
                <a:glow rad="139700">
                  <a:schemeClr val="accent6">
                    <a:satMod val="175000"/>
                    <a:alpha val="40000"/>
                  </a:schemeClr>
                </a:glow>
              </a:effectLst>
              <a:latin typeface="Arial" pitchFamily="34" charset="0"/>
              <a:cs typeface="Arial" pitchFamily="34" charset="0"/>
            </a:endParaRPr>
          </a:p>
        </p:txBody>
      </p:sp>
    </p:spTree>
    <p:extLst>
      <p:ext uri="{BB962C8B-B14F-4D97-AF65-F5344CB8AC3E}">
        <p14:creationId xmlns:p14="http://schemas.microsoft.com/office/powerpoint/2010/main" val="2434085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298FF2AD-3BE9-4182-B4D2-CDEB4C3FFE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5054" y="476672"/>
            <a:ext cx="1813450" cy="1282029"/>
          </a:xfrm>
          <a:prstGeom prst="rect">
            <a:avLst/>
          </a:prstGeom>
        </p:spPr>
      </p:pic>
      <p:pic>
        <p:nvPicPr>
          <p:cNvPr id="5" name="Picture 7" descr="B28A964A-13F6-4BAB-B42A-252E7950C1D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96582"/>
          </a:xfrm>
          <a:prstGeom prst="rect">
            <a:avLst/>
          </a:prstGeom>
          <a:noFill/>
          <a:ln w="9525">
            <a:noFill/>
            <a:miter lim="800000"/>
            <a:headEnd/>
            <a:tailEnd/>
          </a:ln>
        </p:spPr>
      </p:pic>
      <p:pic>
        <p:nvPicPr>
          <p:cNvPr id="6" name="5 Imagen"/>
          <p:cNvPicPr/>
          <p:nvPr/>
        </p:nvPicPr>
        <p:blipFill rotWithShape="1">
          <a:blip r:embed="rId4" cstate="print">
            <a:extLst>
              <a:ext uri="{28A0092B-C50C-407E-A947-70E740481C1C}">
                <a14:useLocalDpi xmlns:a14="http://schemas.microsoft.com/office/drawing/2010/main" val="0"/>
              </a:ext>
            </a:extLst>
          </a:blip>
          <a:srcRect l="2647" t="3209" r="54788" b="17464"/>
          <a:stretch/>
        </p:blipFill>
        <p:spPr bwMode="auto">
          <a:xfrm>
            <a:off x="3798901" y="5877272"/>
            <a:ext cx="1565187" cy="962025"/>
          </a:xfrm>
          <a:prstGeom prst="rect">
            <a:avLst/>
          </a:prstGeom>
          <a:noFill/>
          <a:ln>
            <a:noFill/>
          </a:ln>
          <a:extLst>
            <a:ext uri="{53640926-AAD7-44D8-BBD7-CCE9431645EC}">
              <a14:shadowObscured xmlns:a14="http://schemas.microsoft.com/office/drawing/2010/main"/>
            </a:ext>
          </a:extLst>
        </p:spPr>
      </p:pic>
      <p:pic>
        <p:nvPicPr>
          <p:cNvPr id="7" name="6 Imagen"/>
          <p:cNvPicPr/>
          <p:nvPr/>
        </p:nvPicPr>
        <p:blipFill rotWithShape="1">
          <a:blip r:embed="rId4" cstate="print">
            <a:extLst>
              <a:ext uri="{28A0092B-C50C-407E-A947-70E740481C1C}">
                <a14:useLocalDpi xmlns:a14="http://schemas.microsoft.com/office/drawing/2010/main" val="0"/>
              </a:ext>
            </a:extLst>
          </a:blip>
          <a:srcRect l="60413" t="3209" r="9470" b="11007"/>
          <a:stretch/>
        </p:blipFill>
        <p:spPr bwMode="auto">
          <a:xfrm>
            <a:off x="7082780" y="5810642"/>
            <a:ext cx="1028700" cy="962025"/>
          </a:xfrm>
          <a:prstGeom prst="rect">
            <a:avLst/>
          </a:prstGeom>
          <a:noFill/>
          <a:ln>
            <a:noFill/>
          </a:ln>
          <a:extLst>
            <a:ext uri="{53640926-AAD7-44D8-BBD7-CCE9431645EC}">
              <a14:shadowObscured xmlns:a14="http://schemas.microsoft.com/office/drawing/2010/main"/>
            </a:ext>
          </a:extLst>
        </p:spPr>
      </p:pic>
      <p:pic>
        <p:nvPicPr>
          <p:cNvPr id="8" name="7 Imagen"/>
          <p:cNvPicPr/>
          <p:nvPr/>
        </p:nvPicPr>
        <p:blipFill rotWithShape="1">
          <a:blip r:embed="rId5" cstate="print">
            <a:extLst>
              <a:ext uri="{28A0092B-C50C-407E-A947-70E740481C1C}">
                <a14:useLocalDpi xmlns:a14="http://schemas.microsoft.com/office/drawing/2010/main" val="0"/>
              </a:ext>
            </a:extLst>
          </a:blip>
          <a:srcRect/>
          <a:stretch/>
        </p:blipFill>
        <p:spPr>
          <a:xfrm>
            <a:off x="1032520" y="6028595"/>
            <a:ext cx="1581150" cy="733425"/>
          </a:xfrm>
          <a:prstGeom prst="rect">
            <a:avLst/>
          </a:prstGeom>
        </p:spPr>
      </p:pic>
      <p:cxnSp>
        <p:nvCxnSpPr>
          <p:cNvPr id="11" name="10 Conector recto"/>
          <p:cNvCxnSpPr/>
          <p:nvPr/>
        </p:nvCxnSpPr>
        <p:spPr>
          <a:xfrm>
            <a:off x="0" y="5877272"/>
            <a:ext cx="9144000"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Text Box 48"/>
          <p:cNvSpPr txBox="1">
            <a:spLocks noChangeArrowheads="1"/>
          </p:cNvSpPr>
          <p:nvPr/>
        </p:nvSpPr>
        <p:spPr bwMode="white">
          <a:xfrm>
            <a:off x="0" y="908720"/>
            <a:ext cx="571500" cy="307975"/>
          </a:xfrm>
          <a:prstGeom prst="rect">
            <a:avLst/>
          </a:prstGeom>
          <a:solidFill>
            <a:schemeClr val="tx1">
              <a:lumMod val="65000"/>
              <a:lumOff val="35000"/>
            </a:schemeClr>
          </a:solidFill>
          <a:ln w="9525">
            <a:solidFill>
              <a:schemeClr val="tx1">
                <a:lumMod val="65000"/>
                <a:lumOff val="35000"/>
              </a:schemeClr>
            </a:solidFill>
            <a:miter lim="800000"/>
            <a:headEnd/>
            <a:tailEnd/>
          </a:ln>
        </p:spPr>
        <p:txBody>
          <a:bodyPr lIns="0" tIns="0" rIns="0" bIns="0">
            <a:spAutoFit/>
          </a:bodyPr>
          <a:lstStyle/>
          <a:p>
            <a:pPr algn="ctr"/>
            <a:endParaRPr lang="es-ES" sz="2000">
              <a:solidFill>
                <a:schemeClr val="bg1"/>
              </a:solidFill>
              <a:latin typeface="Arial Narrow" pitchFamily="34" charset="0"/>
            </a:endParaRPr>
          </a:p>
        </p:txBody>
      </p:sp>
      <p:sp>
        <p:nvSpPr>
          <p:cNvPr id="21" name="20 CuadroTexto"/>
          <p:cNvSpPr txBox="1"/>
          <p:nvPr/>
        </p:nvSpPr>
        <p:spPr>
          <a:xfrm>
            <a:off x="571500" y="1196752"/>
            <a:ext cx="8208912" cy="5062924"/>
          </a:xfrm>
          <a:prstGeom prst="rect">
            <a:avLst/>
          </a:prstGeom>
          <a:noFill/>
        </p:spPr>
        <p:txBody>
          <a:bodyPr wrap="square" rtlCol="0">
            <a:spAutoFit/>
          </a:bodyPr>
          <a:lstStyle/>
          <a:p>
            <a:r>
              <a:rPr lang="es-ES" sz="2000" b="1" dirty="0">
                <a:solidFill>
                  <a:schemeClr val="bg1"/>
                </a:solidFill>
              </a:rPr>
              <a:t>	OBJETIVO GENERAL DEL PROYECTO</a:t>
            </a:r>
          </a:p>
          <a:p>
            <a:endParaRPr lang="es-ES" sz="2000" b="1" dirty="0">
              <a:solidFill>
                <a:schemeClr val="bg1"/>
              </a:solidFill>
            </a:endParaRPr>
          </a:p>
          <a:p>
            <a:pPr algn="ctr"/>
            <a:r>
              <a:rPr lang="es-ES" sz="2400" dirty="0">
                <a:solidFill>
                  <a:schemeClr val="bg1"/>
                </a:solidFill>
              </a:rPr>
              <a:t>El objetivo general del proyecto ha sido </a:t>
            </a:r>
            <a:r>
              <a:rPr lang="es-ES" sz="2400" b="1" dirty="0">
                <a:solidFill>
                  <a:schemeClr val="bg1"/>
                </a:solidFill>
              </a:rPr>
              <a:t>desarrollar un nuevo equipo disruptivo para la detección y recuento automatizado de larvas de mejillón cebra.</a:t>
            </a:r>
          </a:p>
          <a:p>
            <a:pPr algn="ctr"/>
            <a:endParaRPr lang="es-ES" sz="2000" b="1" dirty="0">
              <a:solidFill>
                <a:schemeClr val="bg1"/>
              </a:solidFill>
            </a:endParaRPr>
          </a:p>
          <a:p>
            <a:pPr algn="just"/>
            <a:r>
              <a:rPr lang="es-ES" sz="1900" dirty="0">
                <a:solidFill>
                  <a:schemeClr val="bg1"/>
                </a:solidFill>
              </a:rPr>
              <a:t>Para establecer una </a:t>
            </a:r>
            <a:r>
              <a:rPr lang="es-ES" sz="1900" b="1" dirty="0">
                <a:solidFill>
                  <a:schemeClr val="bg1"/>
                </a:solidFill>
              </a:rPr>
              <a:t>estrategia biocida eficaz, ecológica y económicamente viable, </a:t>
            </a:r>
            <a:r>
              <a:rPr lang="es-ES" sz="1900" dirty="0">
                <a:solidFill>
                  <a:schemeClr val="bg1"/>
                </a:solidFill>
              </a:rPr>
              <a:t>que controle la dispersión de dicha especie invasora, evitando la afección de los sistemas de regadío (</a:t>
            </a:r>
            <a:r>
              <a:rPr lang="es-ES" sz="1900" dirty="0" err="1">
                <a:solidFill>
                  <a:schemeClr val="bg1"/>
                </a:solidFill>
              </a:rPr>
              <a:t>biofouling</a:t>
            </a:r>
            <a:r>
              <a:rPr lang="es-ES" sz="1900" dirty="0">
                <a:solidFill>
                  <a:schemeClr val="bg1"/>
                </a:solidFill>
              </a:rPr>
              <a:t>) y el uso indiscriminado de productos químicos biocidas que dañan el medio ambiente y pueden afectar a los cultivos.</a:t>
            </a:r>
          </a:p>
          <a:p>
            <a:pPr algn="just"/>
            <a:endParaRPr lang="es-ES" sz="1900" dirty="0">
              <a:solidFill>
                <a:schemeClr val="bg1"/>
              </a:solidFill>
            </a:endParaRPr>
          </a:p>
          <a:p>
            <a:pPr algn="just"/>
            <a:r>
              <a:rPr lang="es-ES" sz="1900" dirty="0">
                <a:solidFill>
                  <a:schemeClr val="bg1"/>
                </a:solidFill>
              </a:rPr>
              <a:t>El proyecto se ha llevado a cabo en el marco de las zonas de regadío de Aragón, pero los </a:t>
            </a:r>
            <a:r>
              <a:rPr lang="es-ES" sz="1900" b="1" dirty="0">
                <a:solidFill>
                  <a:schemeClr val="bg1"/>
                </a:solidFill>
              </a:rPr>
              <a:t>resultados son 100% extrapolables a otras zonas de regadío </a:t>
            </a:r>
            <a:r>
              <a:rPr lang="es-ES" sz="1900" dirty="0">
                <a:solidFill>
                  <a:schemeClr val="bg1"/>
                </a:solidFill>
              </a:rPr>
              <a:t>pertenecientes a cualquier cuenca hidrográfica afectada por mejillón cebra o sujeta a control por riesgo potencial de llegada de dicha especie invasora.</a:t>
            </a:r>
          </a:p>
          <a:p>
            <a:pPr algn="ctr"/>
            <a:endParaRPr lang="es-ES" sz="2000" dirty="0">
              <a:solidFill>
                <a:schemeClr val="bg1"/>
              </a:solidFill>
            </a:endParaRPr>
          </a:p>
        </p:txBody>
      </p:sp>
      <p:sp>
        <p:nvSpPr>
          <p:cNvPr id="16" name="16 Rectángulo">
            <a:extLst>
              <a:ext uri="{FF2B5EF4-FFF2-40B4-BE49-F238E27FC236}">
                <a16:creationId xmlns:a16="http://schemas.microsoft.com/office/drawing/2014/main" id="{604CA3BC-5716-42BD-ABA5-11AE9DC5240B}"/>
              </a:ext>
            </a:extLst>
          </p:cNvPr>
          <p:cNvSpPr/>
          <p:nvPr/>
        </p:nvSpPr>
        <p:spPr>
          <a:xfrm>
            <a:off x="723900" y="1061120"/>
            <a:ext cx="785813" cy="642937"/>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_tradnl" sz="3200" dirty="0">
                <a:solidFill>
                  <a:schemeClr val="bg1"/>
                </a:solidFill>
              </a:rPr>
              <a:t>O</a:t>
            </a:r>
          </a:p>
        </p:txBody>
      </p:sp>
      <p:sp>
        <p:nvSpPr>
          <p:cNvPr id="22" name="17 Lágrima">
            <a:extLst>
              <a:ext uri="{FF2B5EF4-FFF2-40B4-BE49-F238E27FC236}">
                <a16:creationId xmlns:a16="http://schemas.microsoft.com/office/drawing/2014/main" id="{E53D0FDB-3E4A-4688-ACA2-8F3AACC6226E}"/>
              </a:ext>
            </a:extLst>
          </p:cNvPr>
          <p:cNvSpPr/>
          <p:nvPr/>
        </p:nvSpPr>
        <p:spPr>
          <a:xfrm>
            <a:off x="795338" y="1275432"/>
            <a:ext cx="142875" cy="142875"/>
          </a:xfrm>
          <a:prstGeom prst="teardrop">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dirty="0">
              <a:solidFill>
                <a:schemeClr val="bg1"/>
              </a:solidFill>
            </a:endParaRPr>
          </a:p>
        </p:txBody>
      </p:sp>
      <p:sp>
        <p:nvSpPr>
          <p:cNvPr id="23" name="Text Box 48">
            <a:extLst>
              <a:ext uri="{FF2B5EF4-FFF2-40B4-BE49-F238E27FC236}">
                <a16:creationId xmlns:a16="http://schemas.microsoft.com/office/drawing/2014/main" id="{34F5CD9A-C807-442C-B804-5477347A42BA}"/>
              </a:ext>
            </a:extLst>
          </p:cNvPr>
          <p:cNvSpPr txBox="1">
            <a:spLocks noChangeArrowheads="1"/>
          </p:cNvSpPr>
          <p:nvPr/>
        </p:nvSpPr>
        <p:spPr bwMode="white">
          <a:xfrm>
            <a:off x="152400" y="1061120"/>
            <a:ext cx="571500" cy="307975"/>
          </a:xfrm>
          <a:prstGeom prst="rect">
            <a:avLst/>
          </a:prstGeom>
          <a:solidFill>
            <a:schemeClr val="tx1">
              <a:lumMod val="65000"/>
              <a:lumOff val="35000"/>
            </a:schemeClr>
          </a:solidFill>
          <a:ln w="9525">
            <a:solidFill>
              <a:schemeClr val="tx1">
                <a:lumMod val="65000"/>
                <a:lumOff val="35000"/>
              </a:schemeClr>
            </a:solidFill>
            <a:miter lim="800000"/>
            <a:headEnd/>
            <a:tailEnd/>
          </a:ln>
        </p:spPr>
        <p:txBody>
          <a:bodyPr lIns="0" tIns="0" rIns="0" bIns="0">
            <a:spAutoFit/>
          </a:bodyPr>
          <a:lstStyle/>
          <a:p>
            <a:pPr algn="ctr"/>
            <a:endParaRPr lang="es-ES" sz="2000">
              <a:solidFill>
                <a:schemeClr val="bg1"/>
              </a:solidFill>
              <a:latin typeface="Arial Narrow" pitchFamily="34" charset="0"/>
            </a:endParaRPr>
          </a:p>
        </p:txBody>
      </p:sp>
    </p:spTree>
    <p:extLst>
      <p:ext uri="{BB962C8B-B14F-4D97-AF65-F5344CB8AC3E}">
        <p14:creationId xmlns:p14="http://schemas.microsoft.com/office/powerpoint/2010/main" val="3445917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648036" y="1340768"/>
            <a:ext cx="7992888" cy="5184576"/>
          </a:xfrm>
          <a:prstGeom prst="round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a:off x="899592" y="1556792"/>
            <a:ext cx="7416824" cy="2693045"/>
          </a:xfrm>
          <a:prstGeom prst="rect">
            <a:avLst/>
          </a:prstGeom>
        </p:spPr>
        <p:txBody>
          <a:bodyPr wrap="square">
            <a:spAutoFit/>
          </a:bodyPr>
          <a:lstStyle/>
          <a:p>
            <a:pPr marL="457200" indent="-457200" algn="ctr">
              <a:defRPr/>
            </a:pPr>
            <a:endParaRPr lang="es-ES" sz="1600" b="1" dirty="0">
              <a:solidFill>
                <a:schemeClr val="tx2">
                  <a:lumMod val="10000"/>
                </a:schemeClr>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spcBef>
                <a:spcPct val="50000"/>
              </a:spcBef>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p:txBody>
      </p:sp>
      <p:sp>
        <p:nvSpPr>
          <p:cNvPr id="2" name="Rectángulo 1">
            <a:extLst>
              <a:ext uri="{FF2B5EF4-FFF2-40B4-BE49-F238E27FC236}">
                <a16:creationId xmlns:a16="http://schemas.microsoft.com/office/drawing/2014/main" id="{EAA710FD-8C4F-46C6-8940-C492C055054D}"/>
              </a:ext>
            </a:extLst>
          </p:cNvPr>
          <p:cNvSpPr/>
          <p:nvPr/>
        </p:nvSpPr>
        <p:spPr>
          <a:xfrm>
            <a:off x="1083262" y="2477795"/>
            <a:ext cx="7017130" cy="2031325"/>
          </a:xfrm>
          <a:prstGeom prst="rect">
            <a:avLst/>
          </a:prstGeom>
        </p:spPr>
        <p:txBody>
          <a:bodyPr wrap="square">
            <a:spAutoFit/>
          </a:bodyPr>
          <a:lstStyle/>
          <a:p>
            <a:pPr algn="just"/>
            <a:r>
              <a:rPr lang="es-ES" b="1" dirty="0">
                <a:solidFill>
                  <a:srgbClr val="993300"/>
                </a:solidFill>
                <a:latin typeface="BrandonText-Bold"/>
              </a:rPr>
              <a:t>Ordenador:</a:t>
            </a:r>
          </a:p>
          <a:p>
            <a:pPr algn="just"/>
            <a:endParaRPr lang="es-ES" b="1" dirty="0">
              <a:solidFill>
                <a:srgbClr val="009900"/>
              </a:solidFill>
              <a:latin typeface="BrandonText-Bold"/>
            </a:endParaRPr>
          </a:p>
          <a:p>
            <a:pPr algn="just"/>
            <a:r>
              <a:rPr lang="es-ES" dirty="0">
                <a:solidFill>
                  <a:schemeClr val="bg1"/>
                </a:solidFill>
                <a:latin typeface="BrandonText-Bold"/>
              </a:rPr>
              <a:t>Cuando la muestra está lista, el PLC pasa el control al ordenador, que ejecuta los programas informáticos necesarios: disparo de la cámara, programa previo de cribado y programa de identificación. La consulta de un análisis concreto o del histórico de los mismos se lleva a cabo desde la aplicación informática desarrollada para ello.</a:t>
            </a:r>
            <a:endParaRPr lang="es-ES" dirty="0">
              <a:solidFill>
                <a:schemeClr val="bg1"/>
              </a:solidFill>
            </a:endParaRPr>
          </a:p>
        </p:txBody>
      </p:sp>
      <p:pic>
        <p:nvPicPr>
          <p:cNvPr id="6" name="Imagen 5">
            <a:extLst>
              <a:ext uri="{FF2B5EF4-FFF2-40B4-BE49-F238E27FC236}">
                <a16:creationId xmlns:a16="http://schemas.microsoft.com/office/drawing/2014/main" id="{86C5D494-3D54-4ACC-94CB-93444E9A8A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675" y="4514989"/>
            <a:ext cx="2856650" cy="1488550"/>
          </a:xfrm>
          <a:prstGeom prst="rect">
            <a:avLst/>
          </a:prstGeom>
        </p:spPr>
      </p:pic>
      <p:sp>
        <p:nvSpPr>
          <p:cNvPr id="15" name="Text Box 8">
            <a:extLst>
              <a:ext uri="{FF2B5EF4-FFF2-40B4-BE49-F238E27FC236}">
                <a16:creationId xmlns:a16="http://schemas.microsoft.com/office/drawing/2014/main" id="{CDD11DB9-E6D8-4842-8E6D-F745677617AA}"/>
              </a:ext>
            </a:extLst>
          </p:cNvPr>
          <p:cNvSpPr txBox="1">
            <a:spLocks noChangeArrowheads="1"/>
          </p:cNvSpPr>
          <p:nvPr/>
        </p:nvSpPr>
        <p:spPr bwMode="auto">
          <a:xfrm>
            <a:off x="971600" y="188640"/>
            <a:ext cx="8137525" cy="369887"/>
          </a:xfrm>
          <a:prstGeom prst="rect">
            <a:avLst/>
          </a:prstGeom>
          <a:noFill/>
          <a:ln w="9525" algn="ctr">
            <a:noFill/>
            <a:miter lim="800000"/>
            <a:headEnd/>
            <a:tailEnd/>
          </a:ln>
        </p:spPr>
        <p:txBody>
          <a:bodyPr>
            <a:spAutoFit/>
          </a:bodyPr>
          <a:lstStyle/>
          <a:p>
            <a:pPr marL="342900" indent="-342900" algn="r">
              <a:spcBef>
                <a:spcPct val="50000"/>
              </a:spcBef>
            </a:pPr>
            <a:r>
              <a:rPr lang="es-ES" i="1" dirty="0"/>
              <a:t>Tecnología frente a moluscos bivalvos</a:t>
            </a:r>
          </a:p>
        </p:txBody>
      </p:sp>
      <p:sp>
        <p:nvSpPr>
          <p:cNvPr id="16" name="8 Rectángulo redondeado">
            <a:extLst>
              <a:ext uri="{FF2B5EF4-FFF2-40B4-BE49-F238E27FC236}">
                <a16:creationId xmlns:a16="http://schemas.microsoft.com/office/drawing/2014/main" id="{84D5D950-95C2-4AB3-B804-42600E220848}"/>
              </a:ext>
            </a:extLst>
          </p:cNvPr>
          <p:cNvSpPr/>
          <p:nvPr/>
        </p:nvSpPr>
        <p:spPr>
          <a:xfrm>
            <a:off x="251520" y="188640"/>
            <a:ext cx="4320480" cy="86409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7" name="9 Imagen" descr="logo ox spain trasnparente.png">
            <a:extLst>
              <a:ext uri="{FF2B5EF4-FFF2-40B4-BE49-F238E27FC236}">
                <a16:creationId xmlns:a16="http://schemas.microsoft.com/office/drawing/2014/main" id="{81360829-59D2-4014-86C1-1317AF909A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302582"/>
            <a:ext cx="1158385" cy="674589"/>
          </a:xfrm>
          <a:prstGeom prst="rect">
            <a:avLst/>
          </a:prstGeom>
        </p:spPr>
      </p:pic>
      <p:cxnSp>
        <p:nvCxnSpPr>
          <p:cNvPr id="20" name="17 Conector recto">
            <a:extLst>
              <a:ext uri="{FF2B5EF4-FFF2-40B4-BE49-F238E27FC236}">
                <a16:creationId xmlns:a16="http://schemas.microsoft.com/office/drawing/2014/main" id="{3DC86FC7-9400-471A-BA5F-5AE26CD31DCA}"/>
              </a:ext>
            </a:extLst>
          </p:cNvPr>
          <p:cNvCxnSpPr/>
          <p:nvPr/>
        </p:nvCxnSpPr>
        <p:spPr>
          <a:xfrm flipH="1">
            <a:off x="2555776" y="476672"/>
            <a:ext cx="65882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4 Imagen">
            <a:extLst>
              <a:ext uri="{FF2B5EF4-FFF2-40B4-BE49-F238E27FC236}">
                <a16:creationId xmlns:a16="http://schemas.microsoft.com/office/drawing/2014/main" id="{D3B7F774-952F-40C8-BAB5-3C162C5F4AB3}"/>
              </a:ext>
            </a:extLst>
          </p:cNvPr>
          <p:cNvPicPr/>
          <p:nvPr/>
        </p:nvPicPr>
        <p:blipFill rotWithShape="1">
          <a:blip r:embed="rId5" cstate="screen">
            <a:extLst>
              <a:ext uri="{28A0092B-C50C-407E-A947-70E740481C1C}">
                <a14:useLocalDpi xmlns:a14="http://schemas.microsoft.com/office/drawing/2010/main" val="0"/>
              </a:ext>
            </a:extLst>
          </a:blip>
          <a:srcRect l="60413" t="3209" r="9470" b="11007"/>
          <a:stretch/>
        </p:blipFill>
        <p:spPr bwMode="auto">
          <a:xfrm>
            <a:off x="1763688" y="209581"/>
            <a:ext cx="942361" cy="771147"/>
          </a:xfrm>
          <a:prstGeom prst="rect">
            <a:avLst/>
          </a:prstGeom>
          <a:noFill/>
          <a:ln>
            <a:noFill/>
          </a:ln>
          <a:extLst>
            <a:ext uri="{53640926-AAD7-44D8-BBD7-CCE9431645EC}">
              <a14:shadowObscured xmlns:a14="http://schemas.microsoft.com/office/drawing/2010/main"/>
            </a:ext>
          </a:extLst>
        </p:spPr>
      </p:pic>
      <p:pic>
        <p:nvPicPr>
          <p:cNvPr id="23" name="5 Imagen">
            <a:extLst>
              <a:ext uri="{FF2B5EF4-FFF2-40B4-BE49-F238E27FC236}">
                <a16:creationId xmlns:a16="http://schemas.microsoft.com/office/drawing/2014/main" id="{1F83B37B-2BAB-4B81-AB4A-315BAF444361}"/>
              </a:ext>
            </a:extLst>
          </p:cNvPr>
          <p:cNvPicPr/>
          <p:nvPr/>
        </p:nvPicPr>
        <p:blipFill rotWithShape="1">
          <a:blip r:embed="rId6" cstate="print">
            <a:extLst>
              <a:ext uri="{28A0092B-C50C-407E-A947-70E740481C1C}">
                <a14:useLocalDpi xmlns:a14="http://schemas.microsoft.com/office/drawing/2010/main" val="0"/>
              </a:ext>
            </a:extLst>
          </a:blip>
          <a:srcRect/>
          <a:stretch/>
        </p:blipFill>
        <p:spPr>
          <a:xfrm>
            <a:off x="2771800" y="248191"/>
            <a:ext cx="1682063" cy="771146"/>
          </a:xfrm>
          <a:prstGeom prst="rect">
            <a:avLst/>
          </a:prstGeom>
        </p:spPr>
      </p:pic>
      <p:pic>
        <p:nvPicPr>
          <p:cNvPr id="25" name="Picture 3" descr="dd01086_">
            <a:extLst>
              <a:ext uri="{FF2B5EF4-FFF2-40B4-BE49-F238E27FC236}">
                <a16:creationId xmlns:a16="http://schemas.microsoft.com/office/drawing/2014/main" id="{1CE261A3-8AEE-4A32-87C7-099C2895449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536" y="6713537"/>
            <a:ext cx="8497888" cy="144463"/>
          </a:xfrm>
          <a:prstGeom prst="rect">
            <a:avLst/>
          </a:prstGeom>
          <a:noFill/>
          <a:ln w="9525">
            <a:noFill/>
            <a:miter lim="800000"/>
            <a:headEnd/>
            <a:tailEnd/>
          </a:ln>
        </p:spPr>
      </p:pic>
      <p:sp>
        <p:nvSpPr>
          <p:cNvPr id="26" name="20 Rectángulo redondeado">
            <a:extLst>
              <a:ext uri="{FF2B5EF4-FFF2-40B4-BE49-F238E27FC236}">
                <a16:creationId xmlns:a16="http://schemas.microsoft.com/office/drawing/2014/main" id="{2FD687B4-85D0-43C2-B9E2-A35A02AE66B8}"/>
              </a:ext>
            </a:extLst>
          </p:cNvPr>
          <p:cNvSpPr/>
          <p:nvPr/>
        </p:nvSpPr>
        <p:spPr>
          <a:xfrm>
            <a:off x="1259632" y="5866194"/>
            <a:ext cx="6696744" cy="7311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27" name="18 CuadroTexto">
            <a:extLst>
              <a:ext uri="{FF2B5EF4-FFF2-40B4-BE49-F238E27FC236}">
                <a16:creationId xmlns:a16="http://schemas.microsoft.com/office/drawing/2014/main" id="{AF5234D9-9829-43E7-92AE-5DF071BCE0B9}"/>
              </a:ext>
            </a:extLst>
          </p:cNvPr>
          <p:cNvSpPr txBox="1"/>
          <p:nvPr/>
        </p:nvSpPr>
        <p:spPr>
          <a:xfrm>
            <a:off x="1331640" y="5838363"/>
            <a:ext cx="6480720" cy="923330"/>
          </a:xfrm>
          <a:prstGeom prst="rect">
            <a:avLst/>
          </a:prstGeom>
          <a:noFill/>
        </p:spPr>
        <p:txBody>
          <a:bodyPr wrap="square" rtlCol="0">
            <a:spAutoFit/>
          </a:bodyPr>
          <a:lstStyle/>
          <a:p>
            <a:pPr algn="ctr">
              <a:spcBef>
                <a:spcPct val="50000"/>
              </a:spcBef>
              <a:defRPr/>
            </a:pPr>
            <a:endParaRPr lang="es-ES" sz="200" b="1" dirty="0">
              <a:latin typeface="Arial Unicode MS" pitchFamily="34" charset="-128"/>
              <a:ea typeface="Arial Unicode MS" pitchFamily="34" charset="-128"/>
              <a:cs typeface="Arial Unicode MS" pitchFamily="34" charset="-128"/>
            </a:endParaRPr>
          </a:p>
          <a:p>
            <a:pPr algn="ctr">
              <a:spcBef>
                <a:spcPct val="50000"/>
              </a:spcBef>
              <a:defRPr/>
            </a:pPr>
            <a:r>
              <a:rPr lang="es-ES" sz="2400" b="1" dirty="0" err="1">
                <a:latin typeface="Arial Unicode MS" pitchFamily="34" charset="-128"/>
                <a:ea typeface="Arial Unicode MS" pitchFamily="34" charset="-128"/>
                <a:cs typeface="Arial Unicode MS" pitchFamily="34" charset="-128"/>
              </a:rPr>
              <a:t>I+D+i+a</a:t>
            </a:r>
            <a:r>
              <a:rPr lang="es-ES" sz="2400" b="1" dirty="0">
                <a:latin typeface="Arial Unicode MS" pitchFamily="34" charset="-128"/>
                <a:ea typeface="Arial Unicode MS" pitchFamily="34" charset="-128"/>
                <a:cs typeface="Arial Unicode MS" pitchFamily="34" charset="-128"/>
              </a:rPr>
              <a:t> </a:t>
            </a:r>
            <a:r>
              <a:rPr lang="es-ES" sz="2400" dirty="0">
                <a:latin typeface="Arial Unicode MS" pitchFamily="34" charset="-128"/>
                <a:ea typeface="Arial Unicode MS" pitchFamily="34" charset="-128"/>
                <a:cs typeface="Arial Unicode MS" pitchFamily="34" charset="-128"/>
              </a:rPr>
              <a:t>  - Aplicación de la innovación</a:t>
            </a:r>
            <a:endParaRPr lang="es-ES" sz="2400" dirty="0">
              <a:latin typeface="Arial" pitchFamily="34" charset="0"/>
              <a:cs typeface="Arial" pitchFamily="34" charset="0"/>
            </a:endParaRPr>
          </a:p>
          <a:p>
            <a:pPr algn="ctr">
              <a:spcBef>
                <a:spcPct val="50000"/>
              </a:spcBef>
            </a:pPr>
            <a:endParaRPr lang="en-US" sz="1600" baseline="30000" dirty="0">
              <a:solidFill>
                <a:srgbClr val="002060"/>
              </a:solidFill>
              <a:latin typeface="Arial Unicode MS" pitchFamily="34" charset="-128"/>
              <a:ea typeface="Arial Unicode MS" pitchFamily="34" charset="-128"/>
              <a:cs typeface="Arial Unicode MS" pitchFamily="34" charset="-128"/>
            </a:endParaRPr>
          </a:p>
        </p:txBody>
      </p:sp>
      <p:pic>
        <p:nvPicPr>
          <p:cNvPr id="19" name="Imagen 18">
            <a:extLst>
              <a:ext uri="{FF2B5EF4-FFF2-40B4-BE49-F238E27FC236}">
                <a16:creationId xmlns:a16="http://schemas.microsoft.com/office/drawing/2014/main" id="{1CE3089A-CE42-4272-B8B0-02620A1AFAA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37000" y="1435039"/>
            <a:ext cx="2453575" cy="1200372"/>
          </a:xfrm>
          <a:prstGeom prst="rect">
            <a:avLst/>
          </a:prstGeom>
        </p:spPr>
      </p:pic>
      <p:sp>
        <p:nvSpPr>
          <p:cNvPr id="21" name="Rectángulo 20">
            <a:extLst>
              <a:ext uri="{FF2B5EF4-FFF2-40B4-BE49-F238E27FC236}">
                <a16:creationId xmlns:a16="http://schemas.microsoft.com/office/drawing/2014/main" id="{1AD4ACC6-50AD-41DB-A318-FE1132E9362C}"/>
              </a:ext>
            </a:extLst>
          </p:cNvPr>
          <p:cNvSpPr/>
          <p:nvPr/>
        </p:nvSpPr>
        <p:spPr>
          <a:xfrm>
            <a:off x="4157700" y="1745528"/>
            <a:ext cx="4158715" cy="393093"/>
          </a:xfrm>
          <a:prstGeom prst="rect">
            <a:avLst/>
          </a:prstGeom>
          <a:solidFill>
            <a:srgbClr val="993300"/>
          </a:solidFill>
          <a:ln>
            <a:solidFill>
              <a:srgbClr val="993300"/>
            </a:solidFill>
          </a:ln>
          <a:effectLst>
            <a:outerShdw blurRad="63500" sx="102000" sy="102000" algn="ctr" rotWithShape="0">
              <a:srgbClr val="9933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BLOQUE ANÁLISIS</a:t>
            </a:r>
          </a:p>
        </p:txBody>
      </p:sp>
      <p:sp>
        <p:nvSpPr>
          <p:cNvPr id="24" name="Text Box 9">
            <a:extLst>
              <a:ext uri="{FF2B5EF4-FFF2-40B4-BE49-F238E27FC236}">
                <a16:creationId xmlns:a16="http://schemas.microsoft.com/office/drawing/2014/main" id="{AD28F7D6-F0CA-4110-8419-88413D74BA6B}"/>
              </a:ext>
            </a:extLst>
          </p:cNvPr>
          <p:cNvSpPr txBox="1">
            <a:spLocks noChangeArrowheads="1"/>
          </p:cNvSpPr>
          <p:nvPr/>
        </p:nvSpPr>
        <p:spPr bwMode="auto">
          <a:xfrm>
            <a:off x="1259632" y="476672"/>
            <a:ext cx="7775476" cy="523220"/>
          </a:xfrm>
          <a:prstGeom prst="rect">
            <a:avLst/>
          </a:prstGeom>
          <a:noFill/>
          <a:ln w="9525" algn="ctr">
            <a:noFill/>
            <a:miter lim="800000"/>
            <a:headEnd/>
            <a:tailEnd/>
          </a:ln>
          <a:effectLst>
            <a:glow rad="101600">
              <a:schemeClr val="accent1">
                <a:satMod val="175000"/>
                <a:alpha val="40000"/>
              </a:schemeClr>
            </a:glow>
          </a:effectLst>
        </p:spPr>
        <p:txBody>
          <a:bodyPr wrap="square">
            <a:spAutoFit/>
          </a:bodyPr>
          <a:lstStyle/>
          <a:p>
            <a:pPr algn="r">
              <a:spcBef>
                <a:spcPct val="50000"/>
              </a:spcBef>
            </a:pPr>
            <a:r>
              <a:rPr lang="es-ES" sz="2800" dirty="0">
                <a:solidFill>
                  <a:srgbClr val="FFC000"/>
                </a:solidFill>
                <a:effectLst>
                  <a:glow rad="139700">
                    <a:schemeClr val="accent6">
                      <a:satMod val="175000"/>
                      <a:alpha val="40000"/>
                    </a:schemeClr>
                  </a:glow>
                </a:effectLst>
                <a:latin typeface="Arial" pitchFamily="34" charset="0"/>
                <a:cs typeface="Arial" pitchFamily="34" charset="0"/>
              </a:rPr>
              <a:t>Resultados</a:t>
            </a:r>
            <a:endParaRPr lang="es-ES" sz="2800" baseline="-25000" dirty="0">
              <a:solidFill>
                <a:srgbClr val="FFC000"/>
              </a:solidFill>
              <a:effectLst>
                <a:glow rad="139700">
                  <a:schemeClr val="accent6">
                    <a:satMod val="175000"/>
                    <a:alpha val="40000"/>
                  </a:schemeClr>
                </a:glow>
              </a:effectLst>
              <a:latin typeface="Arial" pitchFamily="34" charset="0"/>
              <a:cs typeface="Arial" pitchFamily="34" charset="0"/>
            </a:endParaRPr>
          </a:p>
        </p:txBody>
      </p:sp>
    </p:spTree>
    <p:extLst>
      <p:ext uri="{BB962C8B-B14F-4D97-AF65-F5344CB8AC3E}">
        <p14:creationId xmlns:p14="http://schemas.microsoft.com/office/powerpoint/2010/main" val="1572559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648036" y="1340768"/>
            <a:ext cx="7992888" cy="5184576"/>
          </a:xfrm>
          <a:prstGeom prst="round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a:off x="899592" y="2244977"/>
            <a:ext cx="7416824" cy="2693045"/>
          </a:xfrm>
          <a:prstGeom prst="rect">
            <a:avLst/>
          </a:prstGeom>
        </p:spPr>
        <p:txBody>
          <a:bodyPr wrap="square">
            <a:spAutoFit/>
          </a:bodyPr>
          <a:lstStyle/>
          <a:p>
            <a:pPr marL="457200" indent="-457200" algn="ctr">
              <a:defRPr/>
            </a:pPr>
            <a:endParaRPr lang="es-ES" sz="1600" b="1" dirty="0">
              <a:solidFill>
                <a:schemeClr val="tx2">
                  <a:lumMod val="10000"/>
                </a:schemeClr>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spcBef>
                <a:spcPct val="50000"/>
              </a:spcBef>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p:txBody>
      </p:sp>
      <p:sp>
        <p:nvSpPr>
          <p:cNvPr id="15" name="Text Box 8">
            <a:extLst>
              <a:ext uri="{FF2B5EF4-FFF2-40B4-BE49-F238E27FC236}">
                <a16:creationId xmlns:a16="http://schemas.microsoft.com/office/drawing/2014/main" id="{035BF2A9-5CB7-41B9-8F38-D0D1B3B0C17C}"/>
              </a:ext>
            </a:extLst>
          </p:cNvPr>
          <p:cNvSpPr txBox="1">
            <a:spLocks noChangeArrowheads="1"/>
          </p:cNvSpPr>
          <p:nvPr/>
        </p:nvSpPr>
        <p:spPr bwMode="auto">
          <a:xfrm>
            <a:off x="971600" y="188640"/>
            <a:ext cx="8137525" cy="369887"/>
          </a:xfrm>
          <a:prstGeom prst="rect">
            <a:avLst/>
          </a:prstGeom>
          <a:noFill/>
          <a:ln w="9525" algn="ctr">
            <a:noFill/>
            <a:miter lim="800000"/>
            <a:headEnd/>
            <a:tailEnd/>
          </a:ln>
        </p:spPr>
        <p:txBody>
          <a:bodyPr>
            <a:spAutoFit/>
          </a:bodyPr>
          <a:lstStyle/>
          <a:p>
            <a:pPr marL="342900" indent="-342900" algn="r">
              <a:spcBef>
                <a:spcPct val="50000"/>
              </a:spcBef>
            </a:pPr>
            <a:r>
              <a:rPr lang="es-ES" i="1" dirty="0"/>
              <a:t>Tecnología frente a moluscos bivalvos</a:t>
            </a:r>
          </a:p>
        </p:txBody>
      </p:sp>
      <p:sp>
        <p:nvSpPr>
          <p:cNvPr id="16" name="8 Rectángulo redondeado">
            <a:extLst>
              <a:ext uri="{FF2B5EF4-FFF2-40B4-BE49-F238E27FC236}">
                <a16:creationId xmlns:a16="http://schemas.microsoft.com/office/drawing/2014/main" id="{CF58AD2A-6825-4F6A-A2AB-66128231CC2B}"/>
              </a:ext>
            </a:extLst>
          </p:cNvPr>
          <p:cNvSpPr/>
          <p:nvPr/>
        </p:nvSpPr>
        <p:spPr>
          <a:xfrm>
            <a:off x="251520" y="188640"/>
            <a:ext cx="4320480" cy="86409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7" name="9 Imagen" descr="logo ox spain trasnparente.png">
            <a:extLst>
              <a:ext uri="{FF2B5EF4-FFF2-40B4-BE49-F238E27FC236}">
                <a16:creationId xmlns:a16="http://schemas.microsoft.com/office/drawing/2014/main" id="{0E8AE654-C3C3-43C9-8C34-7E735CBF92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302582"/>
            <a:ext cx="1158385" cy="674589"/>
          </a:xfrm>
          <a:prstGeom prst="rect">
            <a:avLst/>
          </a:prstGeom>
        </p:spPr>
      </p:pic>
      <p:cxnSp>
        <p:nvCxnSpPr>
          <p:cNvPr id="20" name="17 Conector recto">
            <a:extLst>
              <a:ext uri="{FF2B5EF4-FFF2-40B4-BE49-F238E27FC236}">
                <a16:creationId xmlns:a16="http://schemas.microsoft.com/office/drawing/2014/main" id="{74F3BF1F-EE92-40E3-9D79-9A667FFA3DB0}"/>
              </a:ext>
            </a:extLst>
          </p:cNvPr>
          <p:cNvCxnSpPr/>
          <p:nvPr/>
        </p:nvCxnSpPr>
        <p:spPr>
          <a:xfrm flipH="1">
            <a:off x="2555776" y="476672"/>
            <a:ext cx="65882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4 Imagen">
            <a:extLst>
              <a:ext uri="{FF2B5EF4-FFF2-40B4-BE49-F238E27FC236}">
                <a16:creationId xmlns:a16="http://schemas.microsoft.com/office/drawing/2014/main" id="{AA278F7D-D945-4235-8088-E70E41244674}"/>
              </a:ext>
            </a:extLst>
          </p:cNvPr>
          <p:cNvPicPr/>
          <p:nvPr/>
        </p:nvPicPr>
        <p:blipFill rotWithShape="1">
          <a:blip r:embed="rId4" cstate="screen">
            <a:extLst>
              <a:ext uri="{28A0092B-C50C-407E-A947-70E740481C1C}">
                <a14:useLocalDpi xmlns:a14="http://schemas.microsoft.com/office/drawing/2010/main" val="0"/>
              </a:ext>
            </a:extLst>
          </a:blip>
          <a:srcRect l="60413" t="3209" r="9470" b="11007"/>
          <a:stretch/>
        </p:blipFill>
        <p:spPr bwMode="auto">
          <a:xfrm>
            <a:off x="1763688" y="209581"/>
            <a:ext cx="942361" cy="771147"/>
          </a:xfrm>
          <a:prstGeom prst="rect">
            <a:avLst/>
          </a:prstGeom>
          <a:noFill/>
          <a:ln>
            <a:noFill/>
          </a:ln>
          <a:extLst>
            <a:ext uri="{53640926-AAD7-44D8-BBD7-CCE9431645EC}">
              <a14:shadowObscured xmlns:a14="http://schemas.microsoft.com/office/drawing/2010/main"/>
            </a:ext>
          </a:extLst>
        </p:spPr>
      </p:pic>
      <p:pic>
        <p:nvPicPr>
          <p:cNvPr id="23" name="5 Imagen">
            <a:extLst>
              <a:ext uri="{FF2B5EF4-FFF2-40B4-BE49-F238E27FC236}">
                <a16:creationId xmlns:a16="http://schemas.microsoft.com/office/drawing/2014/main" id="{91D69FC4-CCE0-42F3-A0D6-F345103A9714}"/>
              </a:ext>
            </a:extLst>
          </p:cNvPr>
          <p:cNvPicPr/>
          <p:nvPr/>
        </p:nvPicPr>
        <p:blipFill rotWithShape="1">
          <a:blip r:embed="rId5" cstate="print">
            <a:extLst>
              <a:ext uri="{28A0092B-C50C-407E-A947-70E740481C1C}">
                <a14:useLocalDpi xmlns:a14="http://schemas.microsoft.com/office/drawing/2010/main" val="0"/>
              </a:ext>
            </a:extLst>
          </a:blip>
          <a:srcRect/>
          <a:stretch/>
        </p:blipFill>
        <p:spPr>
          <a:xfrm>
            <a:off x="2771800" y="248191"/>
            <a:ext cx="1682063" cy="771146"/>
          </a:xfrm>
          <a:prstGeom prst="rect">
            <a:avLst/>
          </a:prstGeom>
        </p:spPr>
      </p:pic>
      <p:sp>
        <p:nvSpPr>
          <p:cNvPr id="25" name="20 CuadroTexto">
            <a:extLst>
              <a:ext uri="{FF2B5EF4-FFF2-40B4-BE49-F238E27FC236}">
                <a16:creationId xmlns:a16="http://schemas.microsoft.com/office/drawing/2014/main" id="{2A83F163-9C51-4241-B34A-D7D065AC40D7}"/>
              </a:ext>
            </a:extLst>
          </p:cNvPr>
          <p:cNvSpPr txBox="1"/>
          <p:nvPr/>
        </p:nvSpPr>
        <p:spPr>
          <a:xfrm>
            <a:off x="1763688" y="2593623"/>
            <a:ext cx="8208912" cy="954107"/>
          </a:xfrm>
          <a:prstGeom prst="rect">
            <a:avLst/>
          </a:prstGeom>
          <a:noFill/>
        </p:spPr>
        <p:txBody>
          <a:bodyPr wrap="square" rtlCol="0">
            <a:spAutoFit/>
          </a:bodyPr>
          <a:lstStyle/>
          <a:p>
            <a:pPr algn="just"/>
            <a:r>
              <a:rPr lang="es-ES" b="1" dirty="0">
                <a:solidFill>
                  <a:schemeClr val="bg1"/>
                </a:solidFill>
              </a:rPr>
              <a:t>¿ CÓMO EJECUTA LA AUTOMATIZACIÓN DEL ANÁLISIS?</a:t>
            </a:r>
          </a:p>
          <a:p>
            <a:pPr algn="just"/>
            <a:endParaRPr lang="es-ES" b="1" dirty="0">
              <a:solidFill>
                <a:schemeClr val="bg1"/>
              </a:solidFill>
            </a:endParaRPr>
          </a:p>
          <a:p>
            <a:pPr algn="just"/>
            <a:endParaRPr lang="es-ES" sz="2000" dirty="0">
              <a:solidFill>
                <a:schemeClr val="bg1"/>
              </a:solidFill>
            </a:endParaRPr>
          </a:p>
        </p:txBody>
      </p:sp>
      <p:cxnSp>
        <p:nvCxnSpPr>
          <p:cNvPr id="26" name="Conector recto 25">
            <a:extLst>
              <a:ext uri="{FF2B5EF4-FFF2-40B4-BE49-F238E27FC236}">
                <a16:creationId xmlns:a16="http://schemas.microsoft.com/office/drawing/2014/main" id="{7B8099D6-68B5-4679-B865-33A76CBC5A0E}"/>
              </a:ext>
            </a:extLst>
          </p:cNvPr>
          <p:cNvCxnSpPr/>
          <p:nvPr/>
        </p:nvCxnSpPr>
        <p:spPr>
          <a:xfrm>
            <a:off x="5505530" y="3067213"/>
            <a:ext cx="0" cy="2549707"/>
          </a:xfrm>
          <a:prstGeom prst="line">
            <a:avLst/>
          </a:prstGeom>
        </p:spPr>
        <p:style>
          <a:lnRef idx="2">
            <a:schemeClr val="dk1"/>
          </a:lnRef>
          <a:fillRef idx="0">
            <a:schemeClr val="dk1"/>
          </a:fillRef>
          <a:effectRef idx="1">
            <a:schemeClr val="dk1"/>
          </a:effectRef>
          <a:fontRef idx="minor">
            <a:schemeClr val="tx1"/>
          </a:fontRef>
        </p:style>
      </p:cxnSp>
      <p:pic>
        <p:nvPicPr>
          <p:cNvPr id="27" name="Imagen 26">
            <a:extLst>
              <a:ext uri="{FF2B5EF4-FFF2-40B4-BE49-F238E27FC236}">
                <a16:creationId xmlns:a16="http://schemas.microsoft.com/office/drawing/2014/main" id="{C711045A-AF09-4557-9024-0BE94525D2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73284" y="3530557"/>
            <a:ext cx="2145319" cy="1606606"/>
          </a:xfrm>
          <a:prstGeom prst="rect">
            <a:avLst/>
          </a:prstGeom>
        </p:spPr>
      </p:pic>
      <p:sp>
        <p:nvSpPr>
          <p:cNvPr id="28" name="20 CuadroTexto">
            <a:extLst>
              <a:ext uri="{FF2B5EF4-FFF2-40B4-BE49-F238E27FC236}">
                <a16:creationId xmlns:a16="http://schemas.microsoft.com/office/drawing/2014/main" id="{51A7A7A4-1CDC-4CF5-ADF2-03063DC8C8F7}"/>
              </a:ext>
            </a:extLst>
          </p:cNvPr>
          <p:cNvSpPr txBox="1"/>
          <p:nvPr/>
        </p:nvSpPr>
        <p:spPr>
          <a:xfrm>
            <a:off x="5643236" y="3067213"/>
            <a:ext cx="3992601" cy="3170099"/>
          </a:xfrm>
          <a:prstGeom prst="rect">
            <a:avLst/>
          </a:prstGeom>
          <a:noFill/>
        </p:spPr>
        <p:txBody>
          <a:bodyPr wrap="square" rtlCol="0">
            <a:spAutoFit/>
          </a:bodyPr>
          <a:lstStyle/>
          <a:p>
            <a:pPr algn="just"/>
            <a:r>
              <a:rPr lang="es-ES" b="1" dirty="0">
                <a:solidFill>
                  <a:schemeClr val="bg1"/>
                </a:solidFill>
              </a:rPr>
              <a:t>Automático: Flow Cell </a:t>
            </a:r>
          </a:p>
          <a:p>
            <a:pPr algn="just"/>
            <a:endParaRPr lang="es-ES" b="1" dirty="0">
              <a:solidFill>
                <a:schemeClr val="bg1"/>
              </a:solidFill>
            </a:endParaRPr>
          </a:p>
          <a:p>
            <a:pPr algn="just"/>
            <a:endParaRPr lang="es-ES" b="1" dirty="0">
              <a:solidFill>
                <a:schemeClr val="bg1"/>
              </a:solidFill>
            </a:endParaRPr>
          </a:p>
          <a:p>
            <a:pPr algn="just"/>
            <a:endParaRPr lang="es-ES" b="1" dirty="0">
              <a:solidFill>
                <a:schemeClr val="bg1"/>
              </a:solidFill>
            </a:endParaRPr>
          </a:p>
          <a:p>
            <a:pPr algn="just"/>
            <a:endParaRPr lang="es-ES" b="1" dirty="0">
              <a:solidFill>
                <a:schemeClr val="bg1"/>
              </a:solidFill>
            </a:endParaRPr>
          </a:p>
          <a:p>
            <a:pPr algn="just"/>
            <a:endParaRPr lang="es-ES" b="1" dirty="0">
              <a:solidFill>
                <a:schemeClr val="bg1"/>
              </a:solidFill>
            </a:endParaRPr>
          </a:p>
          <a:p>
            <a:pPr algn="just"/>
            <a:endParaRPr lang="es-ES" b="1" dirty="0">
              <a:solidFill>
                <a:schemeClr val="bg1"/>
              </a:solidFill>
            </a:endParaRPr>
          </a:p>
          <a:p>
            <a:pPr algn="just"/>
            <a:endParaRPr lang="es-ES" dirty="0">
              <a:solidFill>
                <a:schemeClr val="bg1"/>
              </a:solidFill>
            </a:endParaRPr>
          </a:p>
          <a:p>
            <a:pPr algn="just"/>
            <a:r>
              <a:rPr lang="es-ES" dirty="0">
                <a:solidFill>
                  <a:schemeClr val="bg1"/>
                </a:solidFill>
              </a:rPr>
              <a:t>Movimiento de la muestra</a:t>
            </a:r>
          </a:p>
          <a:p>
            <a:pPr algn="just"/>
            <a:r>
              <a:rPr lang="es-ES" dirty="0">
                <a:solidFill>
                  <a:schemeClr val="bg1"/>
                </a:solidFill>
              </a:rPr>
              <a:t>Óptica estática</a:t>
            </a:r>
          </a:p>
          <a:p>
            <a:pPr algn="just"/>
            <a:endParaRPr lang="es-ES" sz="2000" dirty="0">
              <a:solidFill>
                <a:schemeClr val="bg1"/>
              </a:solidFill>
            </a:endParaRPr>
          </a:p>
        </p:txBody>
      </p:sp>
      <p:sp>
        <p:nvSpPr>
          <p:cNvPr id="29" name="20 CuadroTexto">
            <a:extLst>
              <a:ext uri="{FF2B5EF4-FFF2-40B4-BE49-F238E27FC236}">
                <a16:creationId xmlns:a16="http://schemas.microsoft.com/office/drawing/2014/main" id="{45FB2DE3-AF88-46E4-9A70-DFD47A00E8C1}"/>
              </a:ext>
            </a:extLst>
          </p:cNvPr>
          <p:cNvSpPr txBox="1"/>
          <p:nvPr/>
        </p:nvSpPr>
        <p:spPr>
          <a:xfrm>
            <a:off x="935982" y="3326714"/>
            <a:ext cx="2955254" cy="2862322"/>
          </a:xfrm>
          <a:prstGeom prst="rect">
            <a:avLst/>
          </a:prstGeom>
          <a:noFill/>
        </p:spPr>
        <p:txBody>
          <a:bodyPr wrap="square" rtlCol="0">
            <a:spAutoFit/>
          </a:bodyPr>
          <a:lstStyle/>
          <a:p>
            <a:pPr algn="just"/>
            <a:r>
              <a:rPr lang="es-ES" dirty="0">
                <a:solidFill>
                  <a:schemeClr val="bg1"/>
                </a:solidFill>
              </a:rPr>
              <a:t>No hay limitación del volumen de la cámara de contaje, la muestra se analiza de forma continua y la concentración de partículas no es tan determinante.</a:t>
            </a:r>
          </a:p>
          <a:p>
            <a:pPr algn="just"/>
            <a:r>
              <a:rPr lang="es-ES" dirty="0">
                <a:solidFill>
                  <a:schemeClr val="bg1"/>
                </a:solidFill>
              </a:rPr>
              <a:t>Factor clave: enfoque de partículas en movimiento. </a:t>
            </a:r>
          </a:p>
          <a:p>
            <a:pPr algn="just"/>
            <a:endParaRPr lang="es-ES" b="1" dirty="0">
              <a:solidFill>
                <a:schemeClr val="bg1"/>
              </a:solidFill>
            </a:endParaRPr>
          </a:p>
          <a:p>
            <a:pPr algn="just"/>
            <a:endParaRPr lang="es-ES" dirty="0">
              <a:solidFill>
                <a:schemeClr val="bg1"/>
              </a:solidFill>
            </a:endParaRPr>
          </a:p>
        </p:txBody>
      </p:sp>
      <p:sp>
        <p:nvSpPr>
          <p:cNvPr id="30" name="Flecha: a la derecha 29">
            <a:extLst>
              <a:ext uri="{FF2B5EF4-FFF2-40B4-BE49-F238E27FC236}">
                <a16:creationId xmlns:a16="http://schemas.microsoft.com/office/drawing/2014/main" id="{7CBCF507-751F-45A8-B73A-D9C05F349878}"/>
              </a:ext>
            </a:extLst>
          </p:cNvPr>
          <p:cNvSpPr/>
          <p:nvPr/>
        </p:nvSpPr>
        <p:spPr>
          <a:xfrm rot="10800000">
            <a:off x="4080068" y="4082876"/>
            <a:ext cx="1152128" cy="504056"/>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pic>
        <p:nvPicPr>
          <p:cNvPr id="31" name="Picture 3" descr="dd01086_">
            <a:extLst>
              <a:ext uri="{FF2B5EF4-FFF2-40B4-BE49-F238E27FC236}">
                <a16:creationId xmlns:a16="http://schemas.microsoft.com/office/drawing/2014/main" id="{35DB2659-E132-4440-AC8B-E6E6767FF38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536" y="6713537"/>
            <a:ext cx="8497888" cy="144463"/>
          </a:xfrm>
          <a:prstGeom prst="rect">
            <a:avLst/>
          </a:prstGeom>
          <a:noFill/>
          <a:ln w="9525">
            <a:noFill/>
            <a:miter lim="800000"/>
            <a:headEnd/>
            <a:tailEnd/>
          </a:ln>
        </p:spPr>
      </p:pic>
      <p:sp>
        <p:nvSpPr>
          <p:cNvPr id="32" name="20 Rectángulo redondeado">
            <a:extLst>
              <a:ext uri="{FF2B5EF4-FFF2-40B4-BE49-F238E27FC236}">
                <a16:creationId xmlns:a16="http://schemas.microsoft.com/office/drawing/2014/main" id="{E8B2D024-24AD-4BD1-BF61-A3B77F465522}"/>
              </a:ext>
            </a:extLst>
          </p:cNvPr>
          <p:cNvSpPr/>
          <p:nvPr/>
        </p:nvSpPr>
        <p:spPr>
          <a:xfrm>
            <a:off x="1259632" y="5866194"/>
            <a:ext cx="6696744" cy="7311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33" name="18 CuadroTexto">
            <a:extLst>
              <a:ext uri="{FF2B5EF4-FFF2-40B4-BE49-F238E27FC236}">
                <a16:creationId xmlns:a16="http://schemas.microsoft.com/office/drawing/2014/main" id="{C1B21003-7B7D-4B49-84C2-047EAA96C4F7}"/>
              </a:ext>
            </a:extLst>
          </p:cNvPr>
          <p:cNvSpPr txBox="1"/>
          <p:nvPr/>
        </p:nvSpPr>
        <p:spPr>
          <a:xfrm>
            <a:off x="1331640" y="5838363"/>
            <a:ext cx="6480720" cy="923330"/>
          </a:xfrm>
          <a:prstGeom prst="rect">
            <a:avLst/>
          </a:prstGeom>
          <a:noFill/>
        </p:spPr>
        <p:txBody>
          <a:bodyPr wrap="square" rtlCol="0">
            <a:spAutoFit/>
          </a:bodyPr>
          <a:lstStyle/>
          <a:p>
            <a:pPr algn="ctr">
              <a:spcBef>
                <a:spcPct val="50000"/>
              </a:spcBef>
              <a:defRPr/>
            </a:pPr>
            <a:endParaRPr lang="es-ES" sz="200" b="1" dirty="0">
              <a:latin typeface="Arial Unicode MS" pitchFamily="34" charset="-128"/>
              <a:ea typeface="Arial Unicode MS" pitchFamily="34" charset="-128"/>
              <a:cs typeface="Arial Unicode MS" pitchFamily="34" charset="-128"/>
            </a:endParaRPr>
          </a:p>
          <a:p>
            <a:pPr algn="ctr">
              <a:spcBef>
                <a:spcPct val="50000"/>
              </a:spcBef>
              <a:defRPr/>
            </a:pPr>
            <a:r>
              <a:rPr lang="es-ES" sz="2400" b="1" dirty="0" err="1">
                <a:latin typeface="Arial Unicode MS" pitchFamily="34" charset="-128"/>
                <a:ea typeface="Arial Unicode MS" pitchFamily="34" charset="-128"/>
                <a:cs typeface="Arial Unicode MS" pitchFamily="34" charset="-128"/>
              </a:rPr>
              <a:t>I+D+i+a</a:t>
            </a:r>
            <a:r>
              <a:rPr lang="es-ES" sz="2400" b="1" dirty="0">
                <a:latin typeface="Arial Unicode MS" pitchFamily="34" charset="-128"/>
                <a:ea typeface="Arial Unicode MS" pitchFamily="34" charset="-128"/>
                <a:cs typeface="Arial Unicode MS" pitchFamily="34" charset="-128"/>
              </a:rPr>
              <a:t> </a:t>
            </a:r>
            <a:r>
              <a:rPr lang="es-ES" sz="2400" dirty="0">
                <a:latin typeface="Arial Unicode MS" pitchFamily="34" charset="-128"/>
                <a:ea typeface="Arial Unicode MS" pitchFamily="34" charset="-128"/>
                <a:cs typeface="Arial Unicode MS" pitchFamily="34" charset="-128"/>
              </a:rPr>
              <a:t>  - Aplicación de la innovación</a:t>
            </a:r>
            <a:endParaRPr lang="es-ES" sz="2400" dirty="0">
              <a:latin typeface="Arial" pitchFamily="34" charset="0"/>
              <a:cs typeface="Arial" pitchFamily="34" charset="0"/>
            </a:endParaRPr>
          </a:p>
          <a:p>
            <a:pPr algn="ctr">
              <a:spcBef>
                <a:spcPct val="50000"/>
              </a:spcBef>
            </a:pPr>
            <a:endParaRPr lang="en-US" sz="1600" baseline="30000" dirty="0">
              <a:solidFill>
                <a:srgbClr val="002060"/>
              </a:solidFill>
              <a:latin typeface="Arial Unicode MS" pitchFamily="34" charset="-128"/>
              <a:ea typeface="Arial Unicode MS" pitchFamily="34" charset="-128"/>
              <a:cs typeface="Arial Unicode MS" pitchFamily="34" charset="-128"/>
            </a:endParaRPr>
          </a:p>
        </p:txBody>
      </p:sp>
      <p:pic>
        <p:nvPicPr>
          <p:cNvPr id="24" name="Imagen 23">
            <a:extLst>
              <a:ext uri="{FF2B5EF4-FFF2-40B4-BE49-F238E27FC236}">
                <a16:creationId xmlns:a16="http://schemas.microsoft.com/office/drawing/2014/main" id="{033BE5C4-879E-4419-9DC7-FF428C6516A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37000" y="1435039"/>
            <a:ext cx="2453575" cy="1200372"/>
          </a:xfrm>
          <a:prstGeom prst="rect">
            <a:avLst/>
          </a:prstGeom>
        </p:spPr>
      </p:pic>
      <p:sp>
        <p:nvSpPr>
          <p:cNvPr id="34" name="Rectángulo 33">
            <a:extLst>
              <a:ext uri="{FF2B5EF4-FFF2-40B4-BE49-F238E27FC236}">
                <a16:creationId xmlns:a16="http://schemas.microsoft.com/office/drawing/2014/main" id="{201EE986-5B0D-4494-ADB1-F0C4635CF4DE}"/>
              </a:ext>
            </a:extLst>
          </p:cNvPr>
          <p:cNvSpPr/>
          <p:nvPr/>
        </p:nvSpPr>
        <p:spPr>
          <a:xfrm>
            <a:off x="4157700" y="1745528"/>
            <a:ext cx="4158715" cy="393093"/>
          </a:xfrm>
          <a:prstGeom prst="rect">
            <a:avLst/>
          </a:prstGeom>
          <a:solidFill>
            <a:srgbClr val="993300"/>
          </a:solidFill>
          <a:ln>
            <a:solidFill>
              <a:srgbClr val="993300"/>
            </a:solidFill>
          </a:ln>
          <a:effectLst>
            <a:outerShdw blurRad="63500" sx="102000" sy="102000" algn="ctr" rotWithShape="0">
              <a:srgbClr val="9933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BLOQUE ANÁLISIS</a:t>
            </a:r>
          </a:p>
        </p:txBody>
      </p:sp>
      <p:sp>
        <p:nvSpPr>
          <p:cNvPr id="35" name="Text Box 9">
            <a:extLst>
              <a:ext uri="{FF2B5EF4-FFF2-40B4-BE49-F238E27FC236}">
                <a16:creationId xmlns:a16="http://schemas.microsoft.com/office/drawing/2014/main" id="{3DDFB40F-F64B-4A7D-9331-591EDD355630}"/>
              </a:ext>
            </a:extLst>
          </p:cNvPr>
          <p:cNvSpPr txBox="1">
            <a:spLocks noChangeArrowheads="1"/>
          </p:cNvSpPr>
          <p:nvPr/>
        </p:nvSpPr>
        <p:spPr bwMode="auto">
          <a:xfrm>
            <a:off x="1259632" y="476672"/>
            <a:ext cx="7775476" cy="523220"/>
          </a:xfrm>
          <a:prstGeom prst="rect">
            <a:avLst/>
          </a:prstGeom>
          <a:noFill/>
          <a:ln w="9525" algn="ctr">
            <a:noFill/>
            <a:miter lim="800000"/>
            <a:headEnd/>
            <a:tailEnd/>
          </a:ln>
          <a:effectLst>
            <a:glow rad="101600">
              <a:schemeClr val="accent1">
                <a:satMod val="175000"/>
                <a:alpha val="40000"/>
              </a:schemeClr>
            </a:glow>
          </a:effectLst>
        </p:spPr>
        <p:txBody>
          <a:bodyPr wrap="square">
            <a:spAutoFit/>
          </a:bodyPr>
          <a:lstStyle/>
          <a:p>
            <a:pPr algn="r">
              <a:spcBef>
                <a:spcPct val="50000"/>
              </a:spcBef>
            </a:pPr>
            <a:r>
              <a:rPr lang="es-ES" sz="2800" dirty="0">
                <a:solidFill>
                  <a:srgbClr val="FFC000"/>
                </a:solidFill>
                <a:effectLst>
                  <a:glow rad="139700">
                    <a:schemeClr val="accent6">
                      <a:satMod val="175000"/>
                      <a:alpha val="40000"/>
                    </a:schemeClr>
                  </a:glow>
                </a:effectLst>
                <a:latin typeface="Arial" pitchFamily="34" charset="0"/>
                <a:cs typeface="Arial" pitchFamily="34" charset="0"/>
              </a:rPr>
              <a:t>Retos Tecnológicos</a:t>
            </a:r>
            <a:endParaRPr lang="es-ES" baseline="-25000" dirty="0">
              <a:solidFill>
                <a:srgbClr val="FFC000"/>
              </a:solidFill>
              <a:effectLst>
                <a:glow rad="139700">
                  <a:schemeClr val="accent6">
                    <a:satMod val="175000"/>
                    <a:alpha val="40000"/>
                  </a:schemeClr>
                </a:glow>
              </a:effectLst>
              <a:latin typeface="Arial" pitchFamily="34" charset="0"/>
              <a:cs typeface="Arial" pitchFamily="34" charset="0"/>
            </a:endParaRPr>
          </a:p>
        </p:txBody>
      </p:sp>
    </p:spTree>
    <p:extLst>
      <p:ext uri="{BB962C8B-B14F-4D97-AF65-F5344CB8AC3E}">
        <p14:creationId xmlns:p14="http://schemas.microsoft.com/office/powerpoint/2010/main" val="1976914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648036" y="1340768"/>
            <a:ext cx="7992888" cy="5184576"/>
          </a:xfrm>
          <a:prstGeom prst="round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Text Box 8">
            <a:extLst>
              <a:ext uri="{FF2B5EF4-FFF2-40B4-BE49-F238E27FC236}">
                <a16:creationId xmlns:a16="http://schemas.microsoft.com/office/drawing/2014/main" id="{035BF2A9-5CB7-41B9-8F38-D0D1B3B0C17C}"/>
              </a:ext>
            </a:extLst>
          </p:cNvPr>
          <p:cNvSpPr txBox="1">
            <a:spLocks noChangeArrowheads="1"/>
          </p:cNvSpPr>
          <p:nvPr/>
        </p:nvSpPr>
        <p:spPr bwMode="auto">
          <a:xfrm>
            <a:off x="971600" y="188640"/>
            <a:ext cx="8137525" cy="369887"/>
          </a:xfrm>
          <a:prstGeom prst="rect">
            <a:avLst/>
          </a:prstGeom>
          <a:noFill/>
          <a:ln w="9525" algn="ctr">
            <a:noFill/>
            <a:miter lim="800000"/>
            <a:headEnd/>
            <a:tailEnd/>
          </a:ln>
        </p:spPr>
        <p:txBody>
          <a:bodyPr>
            <a:spAutoFit/>
          </a:bodyPr>
          <a:lstStyle/>
          <a:p>
            <a:pPr marL="342900" indent="-342900" algn="r">
              <a:spcBef>
                <a:spcPct val="50000"/>
              </a:spcBef>
            </a:pPr>
            <a:r>
              <a:rPr lang="es-ES" i="1" dirty="0"/>
              <a:t>Tecnología frente a moluscos bivalvos</a:t>
            </a:r>
          </a:p>
        </p:txBody>
      </p:sp>
      <p:sp>
        <p:nvSpPr>
          <p:cNvPr id="16" name="8 Rectángulo redondeado">
            <a:extLst>
              <a:ext uri="{FF2B5EF4-FFF2-40B4-BE49-F238E27FC236}">
                <a16:creationId xmlns:a16="http://schemas.microsoft.com/office/drawing/2014/main" id="{CF58AD2A-6825-4F6A-A2AB-66128231CC2B}"/>
              </a:ext>
            </a:extLst>
          </p:cNvPr>
          <p:cNvSpPr/>
          <p:nvPr/>
        </p:nvSpPr>
        <p:spPr>
          <a:xfrm>
            <a:off x="251520" y="188640"/>
            <a:ext cx="4320480" cy="86409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7" name="9 Imagen" descr="logo ox spain trasnparente.png">
            <a:extLst>
              <a:ext uri="{FF2B5EF4-FFF2-40B4-BE49-F238E27FC236}">
                <a16:creationId xmlns:a16="http://schemas.microsoft.com/office/drawing/2014/main" id="{0E8AE654-C3C3-43C9-8C34-7E735CBF92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302582"/>
            <a:ext cx="1158385" cy="674589"/>
          </a:xfrm>
          <a:prstGeom prst="rect">
            <a:avLst/>
          </a:prstGeom>
        </p:spPr>
      </p:pic>
      <p:cxnSp>
        <p:nvCxnSpPr>
          <p:cNvPr id="20" name="17 Conector recto">
            <a:extLst>
              <a:ext uri="{FF2B5EF4-FFF2-40B4-BE49-F238E27FC236}">
                <a16:creationId xmlns:a16="http://schemas.microsoft.com/office/drawing/2014/main" id="{74F3BF1F-EE92-40E3-9D79-9A667FFA3DB0}"/>
              </a:ext>
            </a:extLst>
          </p:cNvPr>
          <p:cNvCxnSpPr/>
          <p:nvPr/>
        </p:nvCxnSpPr>
        <p:spPr>
          <a:xfrm flipH="1">
            <a:off x="2555776" y="476672"/>
            <a:ext cx="65882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4 Imagen">
            <a:extLst>
              <a:ext uri="{FF2B5EF4-FFF2-40B4-BE49-F238E27FC236}">
                <a16:creationId xmlns:a16="http://schemas.microsoft.com/office/drawing/2014/main" id="{AA278F7D-D945-4235-8088-E70E41244674}"/>
              </a:ext>
            </a:extLst>
          </p:cNvPr>
          <p:cNvPicPr/>
          <p:nvPr/>
        </p:nvPicPr>
        <p:blipFill rotWithShape="1">
          <a:blip r:embed="rId4" cstate="screen">
            <a:extLst>
              <a:ext uri="{28A0092B-C50C-407E-A947-70E740481C1C}">
                <a14:useLocalDpi xmlns:a14="http://schemas.microsoft.com/office/drawing/2010/main" val="0"/>
              </a:ext>
            </a:extLst>
          </a:blip>
          <a:srcRect l="60413" t="3209" r="9470" b="11007"/>
          <a:stretch/>
        </p:blipFill>
        <p:spPr bwMode="auto">
          <a:xfrm>
            <a:off x="1763688" y="209581"/>
            <a:ext cx="942361" cy="771147"/>
          </a:xfrm>
          <a:prstGeom prst="rect">
            <a:avLst/>
          </a:prstGeom>
          <a:noFill/>
          <a:ln>
            <a:noFill/>
          </a:ln>
          <a:extLst>
            <a:ext uri="{53640926-AAD7-44D8-BBD7-CCE9431645EC}">
              <a14:shadowObscured xmlns:a14="http://schemas.microsoft.com/office/drawing/2010/main"/>
            </a:ext>
          </a:extLst>
        </p:spPr>
      </p:pic>
      <p:pic>
        <p:nvPicPr>
          <p:cNvPr id="23" name="5 Imagen">
            <a:extLst>
              <a:ext uri="{FF2B5EF4-FFF2-40B4-BE49-F238E27FC236}">
                <a16:creationId xmlns:a16="http://schemas.microsoft.com/office/drawing/2014/main" id="{91D69FC4-CCE0-42F3-A0D6-F345103A9714}"/>
              </a:ext>
            </a:extLst>
          </p:cNvPr>
          <p:cNvPicPr/>
          <p:nvPr/>
        </p:nvPicPr>
        <p:blipFill rotWithShape="1">
          <a:blip r:embed="rId5" cstate="print">
            <a:extLst>
              <a:ext uri="{28A0092B-C50C-407E-A947-70E740481C1C}">
                <a14:useLocalDpi xmlns:a14="http://schemas.microsoft.com/office/drawing/2010/main" val="0"/>
              </a:ext>
            </a:extLst>
          </a:blip>
          <a:srcRect/>
          <a:stretch/>
        </p:blipFill>
        <p:spPr>
          <a:xfrm>
            <a:off x="2771800" y="248191"/>
            <a:ext cx="1682063" cy="771146"/>
          </a:xfrm>
          <a:prstGeom prst="rect">
            <a:avLst/>
          </a:prstGeom>
        </p:spPr>
      </p:pic>
      <p:sp>
        <p:nvSpPr>
          <p:cNvPr id="35" name="20 CuadroTexto">
            <a:extLst>
              <a:ext uri="{FF2B5EF4-FFF2-40B4-BE49-F238E27FC236}">
                <a16:creationId xmlns:a16="http://schemas.microsoft.com/office/drawing/2014/main" id="{5B9325E0-B5B6-4EA9-8474-F460DBD5F68B}"/>
              </a:ext>
            </a:extLst>
          </p:cNvPr>
          <p:cNvSpPr txBox="1"/>
          <p:nvPr/>
        </p:nvSpPr>
        <p:spPr>
          <a:xfrm>
            <a:off x="900213" y="2378040"/>
            <a:ext cx="8208912" cy="1600438"/>
          </a:xfrm>
          <a:prstGeom prst="rect">
            <a:avLst/>
          </a:prstGeom>
          <a:noFill/>
        </p:spPr>
        <p:txBody>
          <a:bodyPr wrap="square" rtlCol="0">
            <a:spAutoFit/>
          </a:bodyPr>
          <a:lstStyle/>
          <a:p>
            <a:pPr algn="just"/>
            <a:r>
              <a:rPr lang="es-ES" b="1" dirty="0">
                <a:solidFill>
                  <a:schemeClr val="bg1"/>
                </a:solidFill>
              </a:rPr>
              <a:t>OBTENCIÓN DE IMÁGENES DE LARVAS DE MEJILLÓN CEBRA</a:t>
            </a:r>
            <a:endParaRPr lang="es-ES" dirty="0">
              <a:solidFill>
                <a:schemeClr val="bg1"/>
              </a:solidFill>
            </a:endParaRPr>
          </a:p>
          <a:p>
            <a:pPr algn="just"/>
            <a:r>
              <a:rPr lang="es-ES" dirty="0">
                <a:solidFill>
                  <a:schemeClr val="bg1"/>
                </a:solidFill>
              </a:rPr>
              <a:t>Secuencia a alta velocidad</a:t>
            </a:r>
          </a:p>
          <a:p>
            <a:pPr marL="342900" indent="-342900" algn="just">
              <a:buFont typeface="Wingdings" panose="05000000000000000000" pitchFamily="2" charset="2"/>
              <a:buChar char=""/>
            </a:pPr>
            <a:endParaRPr lang="es-ES" sz="2000" dirty="0">
              <a:solidFill>
                <a:schemeClr val="bg1"/>
              </a:solidFill>
            </a:endParaRPr>
          </a:p>
          <a:p>
            <a:pPr algn="just"/>
            <a:endParaRPr lang="es-ES" sz="2000" dirty="0">
              <a:solidFill>
                <a:schemeClr val="bg1"/>
              </a:solidFill>
            </a:endParaRPr>
          </a:p>
          <a:p>
            <a:pPr algn="just"/>
            <a:endParaRPr lang="es-ES" sz="2000" dirty="0">
              <a:solidFill>
                <a:schemeClr val="bg1"/>
              </a:solidFill>
            </a:endParaRPr>
          </a:p>
        </p:txBody>
      </p:sp>
      <p:pic>
        <p:nvPicPr>
          <p:cNvPr id="37" name="Picture 3" descr="dd01086_">
            <a:extLst>
              <a:ext uri="{FF2B5EF4-FFF2-40B4-BE49-F238E27FC236}">
                <a16:creationId xmlns:a16="http://schemas.microsoft.com/office/drawing/2014/main" id="{F716FF00-848A-4CD0-925C-E4910EE6DFB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536" y="6713537"/>
            <a:ext cx="8497888" cy="144463"/>
          </a:xfrm>
          <a:prstGeom prst="rect">
            <a:avLst/>
          </a:prstGeom>
          <a:noFill/>
          <a:ln w="9525">
            <a:noFill/>
            <a:miter lim="800000"/>
            <a:headEnd/>
            <a:tailEnd/>
          </a:ln>
        </p:spPr>
      </p:pic>
      <p:sp>
        <p:nvSpPr>
          <p:cNvPr id="38" name="20 Rectángulo redondeado">
            <a:extLst>
              <a:ext uri="{FF2B5EF4-FFF2-40B4-BE49-F238E27FC236}">
                <a16:creationId xmlns:a16="http://schemas.microsoft.com/office/drawing/2014/main" id="{A19BCB55-702C-449B-ACD1-C8D3E5A50650}"/>
              </a:ext>
            </a:extLst>
          </p:cNvPr>
          <p:cNvSpPr/>
          <p:nvPr/>
        </p:nvSpPr>
        <p:spPr>
          <a:xfrm>
            <a:off x="1259632" y="5866194"/>
            <a:ext cx="6696744" cy="7311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39" name="18 CuadroTexto">
            <a:extLst>
              <a:ext uri="{FF2B5EF4-FFF2-40B4-BE49-F238E27FC236}">
                <a16:creationId xmlns:a16="http://schemas.microsoft.com/office/drawing/2014/main" id="{3B829F2F-1F12-4238-A602-837A0068E3A8}"/>
              </a:ext>
            </a:extLst>
          </p:cNvPr>
          <p:cNvSpPr txBox="1"/>
          <p:nvPr/>
        </p:nvSpPr>
        <p:spPr>
          <a:xfrm>
            <a:off x="1331640" y="5838363"/>
            <a:ext cx="6480720" cy="923330"/>
          </a:xfrm>
          <a:prstGeom prst="rect">
            <a:avLst/>
          </a:prstGeom>
          <a:noFill/>
        </p:spPr>
        <p:txBody>
          <a:bodyPr wrap="square" rtlCol="0">
            <a:spAutoFit/>
          </a:bodyPr>
          <a:lstStyle/>
          <a:p>
            <a:pPr algn="ctr">
              <a:spcBef>
                <a:spcPct val="50000"/>
              </a:spcBef>
              <a:defRPr/>
            </a:pPr>
            <a:endParaRPr lang="es-ES" sz="200" b="1" dirty="0">
              <a:latin typeface="Arial Unicode MS" pitchFamily="34" charset="-128"/>
              <a:ea typeface="Arial Unicode MS" pitchFamily="34" charset="-128"/>
              <a:cs typeface="Arial Unicode MS" pitchFamily="34" charset="-128"/>
            </a:endParaRPr>
          </a:p>
          <a:p>
            <a:pPr algn="ctr">
              <a:spcBef>
                <a:spcPct val="50000"/>
              </a:spcBef>
              <a:defRPr/>
            </a:pPr>
            <a:r>
              <a:rPr lang="es-ES" sz="2400" b="1" dirty="0" err="1">
                <a:latin typeface="Arial Unicode MS" pitchFamily="34" charset="-128"/>
                <a:ea typeface="Arial Unicode MS" pitchFamily="34" charset="-128"/>
                <a:cs typeface="Arial Unicode MS" pitchFamily="34" charset="-128"/>
              </a:rPr>
              <a:t>I+D+i+a</a:t>
            </a:r>
            <a:r>
              <a:rPr lang="es-ES" sz="2400" b="1" dirty="0">
                <a:latin typeface="Arial Unicode MS" pitchFamily="34" charset="-128"/>
                <a:ea typeface="Arial Unicode MS" pitchFamily="34" charset="-128"/>
                <a:cs typeface="Arial Unicode MS" pitchFamily="34" charset="-128"/>
              </a:rPr>
              <a:t> </a:t>
            </a:r>
            <a:r>
              <a:rPr lang="es-ES" sz="2400" dirty="0">
                <a:latin typeface="Arial Unicode MS" pitchFamily="34" charset="-128"/>
                <a:ea typeface="Arial Unicode MS" pitchFamily="34" charset="-128"/>
                <a:cs typeface="Arial Unicode MS" pitchFamily="34" charset="-128"/>
              </a:rPr>
              <a:t>  - Aplicación de la innovación</a:t>
            </a:r>
            <a:endParaRPr lang="es-ES" sz="2400" dirty="0">
              <a:latin typeface="Arial" pitchFamily="34" charset="0"/>
              <a:cs typeface="Arial" pitchFamily="34" charset="0"/>
            </a:endParaRPr>
          </a:p>
          <a:p>
            <a:pPr algn="ctr">
              <a:spcBef>
                <a:spcPct val="50000"/>
              </a:spcBef>
            </a:pPr>
            <a:endParaRPr lang="en-US" sz="1600" baseline="30000" dirty="0">
              <a:solidFill>
                <a:srgbClr val="002060"/>
              </a:solidFill>
              <a:latin typeface="Arial Unicode MS" pitchFamily="34" charset="-128"/>
              <a:ea typeface="Arial Unicode MS" pitchFamily="34" charset="-128"/>
              <a:cs typeface="Arial Unicode MS" pitchFamily="34" charset="-128"/>
            </a:endParaRPr>
          </a:p>
        </p:txBody>
      </p:sp>
      <p:pic>
        <p:nvPicPr>
          <p:cNvPr id="19" name="Imagen 18">
            <a:extLst>
              <a:ext uri="{FF2B5EF4-FFF2-40B4-BE49-F238E27FC236}">
                <a16:creationId xmlns:a16="http://schemas.microsoft.com/office/drawing/2014/main" id="{81F9C057-9DAF-4DCA-8BD6-97DE4D479D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37000" y="1435039"/>
            <a:ext cx="2453575" cy="1200372"/>
          </a:xfrm>
          <a:prstGeom prst="rect">
            <a:avLst/>
          </a:prstGeom>
        </p:spPr>
      </p:pic>
      <p:sp>
        <p:nvSpPr>
          <p:cNvPr id="21" name="Rectángulo 20">
            <a:extLst>
              <a:ext uri="{FF2B5EF4-FFF2-40B4-BE49-F238E27FC236}">
                <a16:creationId xmlns:a16="http://schemas.microsoft.com/office/drawing/2014/main" id="{BB85E2FC-14A8-4717-980C-85E49D25311C}"/>
              </a:ext>
            </a:extLst>
          </p:cNvPr>
          <p:cNvSpPr/>
          <p:nvPr/>
        </p:nvSpPr>
        <p:spPr>
          <a:xfrm>
            <a:off x="4157700" y="1745528"/>
            <a:ext cx="4158715" cy="393093"/>
          </a:xfrm>
          <a:prstGeom prst="rect">
            <a:avLst/>
          </a:prstGeom>
          <a:solidFill>
            <a:srgbClr val="993300"/>
          </a:solidFill>
          <a:ln>
            <a:solidFill>
              <a:srgbClr val="993300"/>
            </a:solidFill>
          </a:ln>
          <a:effectLst>
            <a:outerShdw blurRad="63500" sx="102000" sy="102000" algn="ctr" rotWithShape="0">
              <a:srgbClr val="9933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BLOQUE ANÁLISIS</a:t>
            </a:r>
          </a:p>
        </p:txBody>
      </p:sp>
      <p:sp>
        <p:nvSpPr>
          <p:cNvPr id="24" name="Text Box 9">
            <a:extLst>
              <a:ext uri="{FF2B5EF4-FFF2-40B4-BE49-F238E27FC236}">
                <a16:creationId xmlns:a16="http://schemas.microsoft.com/office/drawing/2014/main" id="{4481C422-DB1E-4A37-A554-F1143FC49F90}"/>
              </a:ext>
            </a:extLst>
          </p:cNvPr>
          <p:cNvSpPr txBox="1">
            <a:spLocks noChangeArrowheads="1"/>
          </p:cNvSpPr>
          <p:nvPr/>
        </p:nvSpPr>
        <p:spPr bwMode="auto">
          <a:xfrm>
            <a:off x="1259632" y="476672"/>
            <a:ext cx="7775476" cy="523220"/>
          </a:xfrm>
          <a:prstGeom prst="rect">
            <a:avLst/>
          </a:prstGeom>
          <a:noFill/>
          <a:ln w="9525" algn="ctr">
            <a:noFill/>
            <a:miter lim="800000"/>
            <a:headEnd/>
            <a:tailEnd/>
          </a:ln>
          <a:effectLst>
            <a:glow rad="101600">
              <a:schemeClr val="accent1">
                <a:satMod val="175000"/>
                <a:alpha val="40000"/>
              </a:schemeClr>
            </a:glow>
          </a:effectLst>
        </p:spPr>
        <p:txBody>
          <a:bodyPr wrap="square">
            <a:spAutoFit/>
          </a:bodyPr>
          <a:lstStyle/>
          <a:p>
            <a:pPr algn="r">
              <a:spcBef>
                <a:spcPct val="50000"/>
              </a:spcBef>
            </a:pPr>
            <a:r>
              <a:rPr lang="es-ES" sz="2800" dirty="0">
                <a:solidFill>
                  <a:srgbClr val="FFC000"/>
                </a:solidFill>
                <a:effectLst>
                  <a:glow rad="139700">
                    <a:schemeClr val="accent6">
                      <a:satMod val="175000"/>
                      <a:alpha val="40000"/>
                    </a:schemeClr>
                  </a:glow>
                </a:effectLst>
                <a:latin typeface="Arial" pitchFamily="34" charset="0"/>
                <a:cs typeface="Arial" pitchFamily="34" charset="0"/>
              </a:rPr>
              <a:t>Retos Tecnológicos</a:t>
            </a:r>
            <a:endParaRPr lang="es-ES" sz="2800" baseline="-25000" dirty="0">
              <a:solidFill>
                <a:srgbClr val="FFC000"/>
              </a:solidFill>
              <a:effectLst>
                <a:glow rad="139700">
                  <a:schemeClr val="accent6">
                    <a:satMod val="175000"/>
                    <a:alpha val="40000"/>
                  </a:schemeClr>
                </a:glow>
              </a:effectLst>
              <a:latin typeface="Arial" pitchFamily="34" charset="0"/>
              <a:cs typeface="Arial" pitchFamily="34" charset="0"/>
            </a:endParaRPr>
          </a:p>
        </p:txBody>
      </p:sp>
      <p:pic>
        <p:nvPicPr>
          <p:cNvPr id="1026" name="Picture 2">
            <a:extLst>
              <a:ext uri="{FF2B5EF4-FFF2-40B4-BE49-F238E27FC236}">
                <a16:creationId xmlns:a16="http://schemas.microsoft.com/office/drawing/2014/main" id="{EF9C1B22-599B-454D-AED6-6FAF62568635}"/>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7705"/>
          <a:stretch/>
        </p:blipFill>
        <p:spPr bwMode="auto">
          <a:xfrm>
            <a:off x="1176450" y="3086089"/>
            <a:ext cx="6670591" cy="2608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lipse 1">
            <a:extLst>
              <a:ext uri="{FF2B5EF4-FFF2-40B4-BE49-F238E27FC236}">
                <a16:creationId xmlns:a16="http://schemas.microsoft.com/office/drawing/2014/main" id="{1685E6CE-7006-4C2E-8A48-7E6291C8E94C}"/>
              </a:ext>
            </a:extLst>
          </p:cNvPr>
          <p:cNvSpPr/>
          <p:nvPr/>
        </p:nvSpPr>
        <p:spPr>
          <a:xfrm>
            <a:off x="2483768" y="4006309"/>
            <a:ext cx="504056" cy="5168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Elipse 17">
            <a:extLst>
              <a:ext uri="{FF2B5EF4-FFF2-40B4-BE49-F238E27FC236}">
                <a16:creationId xmlns:a16="http://schemas.microsoft.com/office/drawing/2014/main" id="{68DF8531-3893-47F6-A21B-82BF860D4D1E}"/>
              </a:ext>
            </a:extLst>
          </p:cNvPr>
          <p:cNvSpPr/>
          <p:nvPr/>
        </p:nvSpPr>
        <p:spPr>
          <a:xfrm>
            <a:off x="5849888" y="5049221"/>
            <a:ext cx="504056" cy="5168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28994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648036" y="1340768"/>
            <a:ext cx="7992888" cy="5184576"/>
          </a:xfrm>
          <a:prstGeom prst="round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Text Box 8">
            <a:extLst>
              <a:ext uri="{FF2B5EF4-FFF2-40B4-BE49-F238E27FC236}">
                <a16:creationId xmlns:a16="http://schemas.microsoft.com/office/drawing/2014/main" id="{035BF2A9-5CB7-41B9-8F38-D0D1B3B0C17C}"/>
              </a:ext>
            </a:extLst>
          </p:cNvPr>
          <p:cNvSpPr txBox="1">
            <a:spLocks noChangeArrowheads="1"/>
          </p:cNvSpPr>
          <p:nvPr/>
        </p:nvSpPr>
        <p:spPr bwMode="auto">
          <a:xfrm>
            <a:off x="971600" y="188640"/>
            <a:ext cx="8137525" cy="369887"/>
          </a:xfrm>
          <a:prstGeom prst="rect">
            <a:avLst/>
          </a:prstGeom>
          <a:noFill/>
          <a:ln w="9525" algn="ctr">
            <a:noFill/>
            <a:miter lim="800000"/>
            <a:headEnd/>
            <a:tailEnd/>
          </a:ln>
        </p:spPr>
        <p:txBody>
          <a:bodyPr>
            <a:spAutoFit/>
          </a:bodyPr>
          <a:lstStyle/>
          <a:p>
            <a:pPr marL="342900" indent="-342900" algn="r">
              <a:spcBef>
                <a:spcPct val="50000"/>
              </a:spcBef>
            </a:pPr>
            <a:r>
              <a:rPr lang="es-ES" i="1" dirty="0"/>
              <a:t>Tecnología frente a moluscos bivalvos</a:t>
            </a:r>
          </a:p>
        </p:txBody>
      </p:sp>
      <p:sp>
        <p:nvSpPr>
          <p:cNvPr id="16" name="8 Rectángulo redondeado">
            <a:extLst>
              <a:ext uri="{FF2B5EF4-FFF2-40B4-BE49-F238E27FC236}">
                <a16:creationId xmlns:a16="http://schemas.microsoft.com/office/drawing/2014/main" id="{CF58AD2A-6825-4F6A-A2AB-66128231CC2B}"/>
              </a:ext>
            </a:extLst>
          </p:cNvPr>
          <p:cNvSpPr/>
          <p:nvPr/>
        </p:nvSpPr>
        <p:spPr>
          <a:xfrm>
            <a:off x="251520" y="188640"/>
            <a:ext cx="4320480" cy="86409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7" name="9 Imagen" descr="logo ox spain trasnparente.png">
            <a:extLst>
              <a:ext uri="{FF2B5EF4-FFF2-40B4-BE49-F238E27FC236}">
                <a16:creationId xmlns:a16="http://schemas.microsoft.com/office/drawing/2014/main" id="{0E8AE654-C3C3-43C9-8C34-7E735CBF92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302582"/>
            <a:ext cx="1158385" cy="674589"/>
          </a:xfrm>
          <a:prstGeom prst="rect">
            <a:avLst/>
          </a:prstGeom>
        </p:spPr>
      </p:pic>
      <p:cxnSp>
        <p:nvCxnSpPr>
          <p:cNvPr id="20" name="17 Conector recto">
            <a:extLst>
              <a:ext uri="{FF2B5EF4-FFF2-40B4-BE49-F238E27FC236}">
                <a16:creationId xmlns:a16="http://schemas.microsoft.com/office/drawing/2014/main" id="{74F3BF1F-EE92-40E3-9D79-9A667FFA3DB0}"/>
              </a:ext>
            </a:extLst>
          </p:cNvPr>
          <p:cNvCxnSpPr/>
          <p:nvPr/>
        </p:nvCxnSpPr>
        <p:spPr>
          <a:xfrm flipH="1">
            <a:off x="2555776" y="476672"/>
            <a:ext cx="65882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4 Imagen">
            <a:extLst>
              <a:ext uri="{FF2B5EF4-FFF2-40B4-BE49-F238E27FC236}">
                <a16:creationId xmlns:a16="http://schemas.microsoft.com/office/drawing/2014/main" id="{AA278F7D-D945-4235-8088-E70E41244674}"/>
              </a:ext>
            </a:extLst>
          </p:cNvPr>
          <p:cNvPicPr/>
          <p:nvPr/>
        </p:nvPicPr>
        <p:blipFill rotWithShape="1">
          <a:blip r:embed="rId4" cstate="screen">
            <a:extLst>
              <a:ext uri="{28A0092B-C50C-407E-A947-70E740481C1C}">
                <a14:useLocalDpi xmlns:a14="http://schemas.microsoft.com/office/drawing/2010/main" val="0"/>
              </a:ext>
            </a:extLst>
          </a:blip>
          <a:srcRect l="60413" t="3209" r="9470" b="11007"/>
          <a:stretch/>
        </p:blipFill>
        <p:spPr bwMode="auto">
          <a:xfrm>
            <a:off x="1763688" y="209581"/>
            <a:ext cx="942361" cy="771147"/>
          </a:xfrm>
          <a:prstGeom prst="rect">
            <a:avLst/>
          </a:prstGeom>
          <a:noFill/>
          <a:ln>
            <a:noFill/>
          </a:ln>
          <a:extLst>
            <a:ext uri="{53640926-AAD7-44D8-BBD7-CCE9431645EC}">
              <a14:shadowObscured xmlns:a14="http://schemas.microsoft.com/office/drawing/2010/main"/>
            </a:ext>
          </a:extLst>
        </p:spPr>
      </p:pic>
      <p:pic>
        <p:nvPicPr>
          <p:cNvPr id="23" name="5 Imagen">
            <a:extLst>
              <a:ext uri="{FF2B5EF4-FFF2-40B4-BE49-F238E27FC236}">
                <a16:creationId xmlns:a16="http://schemas.microsoft.com/office/drawing/2014/main" id="{91D69FC4-CCE0-42F3-A0D6-F345103A9714}"/>
              </a:ext>
            </a:extLst>
          </p:cNvPr>
          <p:cNvPicPr/>
          <p:nvPr/>
        </p:nvPicPr>
        <p:blipFill rotWithShape="1">
          <a:blip r:embed="rId5" cstate="print">
            <a:extLst>
              <a:ext uri="{28A0092B-C50C-407E-A947-70E740481C1C}">
                <a14:useLocalDpi xmlns:a14="http://schemas.microsoft.com/office/drawing/2010/main" val="0"/>
              </a:ext>
            </a:extLst>
          </a:blip>
          <a:srcRect/>
          <a:stretch/>
        </p:blipFill>
        <p:spPr>
          <a:xfrm>
            <a:off x="2771800" y="248191"/>
            <a:ext cx="1682063" cy="771146"/>
          </a:xfrm>
          <a:prstGeom prst="rect">
            <a:avLst/>
          </a:prstGeom>
        </p:spPr>
      </p:pic>
      <p:pic>
        <p:nvPicPr>
          <p:cNvPr id="25" name="Imagen 24">
            <a:extLst>
              <a:ext uri="{FF2B5EF4-FFF2-40B4-BE49-F238E27FC236}">
                <a16:creationId xmlns:a16="http://schemas.microsoft.com/office/drawing/2014/main" id="{AFD76B3D-A587-4489-848E-41101262AD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891" y="2042589"/>
            <a:ext cx="2239370" cy="1800000"/>
          </a:xfrm>
          <a:prstGeom prst="rect">
            <a:avLst/>
          </a:prstGeom>
        </p:spPr>
      </p:pic>
      <p:pic>
        <p:nvPicPr>
          <p:cNvPr id="26" name="Imagen 25">
            <a:extLst>
              <a:ext uri="{FF2B5EF4-FFF2-40B4-BE49-F238E27FC236}">
                <a16:creationId xmlns:a16="http://schemas.microsoft.com/office/drawing/2014/main" id="{62D0C242-258F-419F-9391-A29298DA5B3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39608" y="2056255"/>
            <a:ext cx="2239370" cy="1800000"/>
          </a:xfrm>
          <a:prstGeom prst="rect">
            <a:avLst/>
          </a:prstGeom>
        </p:spPr>
      </p:pic>
      <p:pic>
        <p:nvPicPr>
          <p:cNvPr id="27" name="Imagen 26">
            <a:extLst>
              <a:ext uri="{FF2B5EF4-FFF2-40B4-BE49-F238E27FC236}">
                <a16:creationId xmlns:a16="http://schemas.microsoft.com/office/drawing/2014/main" id="{40BD2614-5B33-468E-978B-125D98BEF1D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89487" y="2042589"/>
            <a:ext cx="2239370" cy="1800000"/>
          </a:xfrm>
          <a:prstGeom prst="rect">
            <a:avLst/>
          </a:prstGeom>
        </p:spPr>
      </p:pic>
      <p:pic>
        <p:nvPicPr>
          <p:cNvPr id="28" name="Imagen 27">
            <a:extLst>
              <a:ext uri="{FF2B5EF4-FFF2-40B4-BE49-F238E27FC236}">
                <a16:creationId xmlns:a16="http://schemas.microsoft.com/office/drawing/2014/main" id="{744AFA84-F4CF-4E20-A051-2CBCE1F92B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1498" y="4103693"/>
            <a:ext cx="1639287" cy="1667071"/>
          </a:xfrm>
          <a:prstGeom prst="rect">
            <a:avLst/>
          </a:prstGeom>
        </p:spPr>
      </p:pic>
      <p:pic>
        <p:nvPicPr>
          <p:cNvPr id="29" name="Imagen 28">
            <a:extLst>
              <a:ext uri="{FF2B5EF4-FFF2-40B4-BE49-F238E27FC236}">
                <a16:creationId xmlns:a16="http://schemas.microsoft.com/office/drawing/2014/main" id="{068CA106-48FA-451C-B8B9-C97CE419667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28393" y="4091407"/>
            <a:ext cx="1970304" cy="1676348"/>
          </a:xfrm>
          <a:prstGeom prst="rect">
            <a:avLst/>
          </a:prstGeom>
        </p:spPr>
      </p:pic>
      <p:pic>
        <p:nvPicPr>
          <p:cNvPr id="30" name="Imagen 29">
            <a:extLst>
              <a:ext uri="{FF2B5EF4-FFF2-40B4-BE49-F238E27FC236}">
                <a16:creationId xmlns:a16="http://schemas.microsoft.com/office/drawing/2014/main" id="{6ACCA0F2-0387-47C2-A8AE-959B972181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52728" y="4015897"/>
            <a:ext cx="1639286" cy="1800000"/>
          </a:xfrm>
          <a:prstGeom prst="rect">
            <a:avLst/>
          </a:prstGeom>
        </p:spPr>
      </p:pic>
      <p:sp>
        <p:nvSpPr>
          <p:cNvPr id="31" name="Elipse 30">
            <a:extLst>
              <a:ext uri="{FF2B5EF4-FFF2-40B4-BE49-F238E27FC236}">
                <a16:creationId xmlns:a16="http://schemas.microsoft.com/office/drawing/2014/main" id="{4342AACF-5F79-4DFA-9A67-7B04FAC205AD}"/>
              </a:ext>
            </a:extLst>
          </p:cNvPr>
          <p:cNvSpPr/>
          <p:nvPr/>
        </p:nvSpPr>
        <p:spPr>
          <a:xfrm>
            <a:off x="1646689" y="2168426"/>
            <a:ext cx="250621"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32" name="Elipse 31">
            <a:extLst>
              <a:ext uri="{FF2B5EF4-FFF2-40B4-BE49-F238E27FC236}">
                <a16:creationId xmlns:a16="http://schemas.microsoft.com/office/drawing/2014/main" id="{FA2FDD87-EB81-46B6-84FE-794EE756973A}"/>
              </a:ext>
            </a:extLst>
          </p:cNvPr>
          <p:cNvSpPr/>
          <p:nvPr/>
        </p:nvSpPr>
        <p:spPr>
          <a:xfrm>
            <a:off x="4176464" y="2680754"/>
            <a:ext cx="288032" cy="3517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33" name="Elipse 32">
            <a:extLst>
              <a:ext uri="{FF2B5EF4-FFF2-40B4-BE49-F238E27FC236}">
                <a16:creationId xmlns:a16="http://schemas.microsoft.com/office/drawing/2014/main" id="{C1DD9A56-D226-4FC0-BE67-BBF232199154}"/>
              </a:ext>
            </a:extLst>
          </p:cNvPr>
          <p:cNvSpPr/>
          <p:nvPr/>
        </p:nvSpPr>
        <p:spPr>
          <a:xfrm>
            <a:off x="6909742" y="3392562"/>
            <a:ext cx="36306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34" name="Flecha: hacia abajo 33">
            <a:extLst>
              <a:ext uri="{FF2B5EF4-FFF2-40B4-BE49-F238E27FC236}">
                <a16:creationId xmlns:a16="http://schemas.microsoft.com/office/drawing/2014/main" id="{036BF9CA-1730-4FFC-B11E-29A43CD12175}"/>
              </a:ext>
            </a:extLst>
          </p:cNvPr>
          <p:cNvSpPr/>
          <p:nvPr/>
        </p:nvSpPr>
        <p:spPr>
          <a:xfrm>
            <a:off x="1656648" y="2550790"/>
            <a:ext cx="230701" cy="1796314"/>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37" name="Flecha: hacia abajo 36">
            <a:extLst>
              <a:ext uri="{FF2B5EF4-FFF2-40B4-BE49-F238E27FC236}">
                <a16:creationId xmlns:a16="http://schemas.microsoft.com/office/drawing/2014/main" id="{585A3EC9-2B4C-4C0E-9D81-EAEED1151B82}"/>
              </a:ext>
            </a:extLst>
          </p:cNvPr>
          <p:cNvSpPr/>
          <p:nvPr/>
        </p:nvSpPr>
        <p:spPr>
          <a:xfrm>
            <a:off x="4228592" y="3166674"/>
            <a:ext cx="230701" cy="1477065"/>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38" name="Flecha: hacia abajo 37">
            <a:extLst>
              <a:ext uri="{FF2B5EF4-FFF2-40B4-BE49-F238E27FC236}">
                <a16:creationId xmlns:a16="http://schemas.microsoft.com/office/drawing/2014/main" id="{709AB820-32A1-45BD-B738-59E9F46B4980}"/>
              </a:ext>
            </a:extLst>
          </p:cNvPr>
          <p:cNvSpPr/>
          <p:nvPr/>
        </p:nvSpPr>
        <p:spPr>
          <a:xfrm>
            <a:off x="6975924" y="3705531"/>
            <a:ext cx="230701" cy="767151"/>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pic>
        <p:nvPicPr>
          <p:cNvPr id="39" name="Picture 3" descr="dd01086_">
            <a:extLst>
              <a:ext uri="{FF2B5EF4-FFF2-40B4-BE49-F238E27FC236}">
                <a16:creationId xmlns:a16="http://schemas.microsoft.com/office/drawing/2014/main" id="{E7577782-78E5-4883-8CC6-7FBB145B15D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5536" y="6713537"/>
            <a:ext cx="8497888" cy="144463"/>
          </a:xfrm>
          <a:prstGeom prst="rect">
            <a:avLst/>
          </a:prstGeom>
          <a:noFill/>
          <a:ln w="9525">
            <a:noFill/>
            <a:miter lim="800000"/>
            <a:headEnd/>
            <a:tailEnd/>
          </a:ln>
        </p:spPr>
      </p:pic>
      <p:sp>
        <p:nvSpPr>
          <p:cNvPr id="40" name="20 Rectángulo redondeado">
            <a:extLst>
              <a:ext uri="{FF2B5EF4-FFF2-40B4-BE49-F238E27FC236}">
                <a16:creationId xmlns:a16="http://schemas.microsoft.com/office/drawing/2014/main" id="{66FFE62C-3FC5-4126-B718-458FC43C1DD6}"/>
              </a:ext>
            </a:extLst>
          </p:cNvPr>
          <p:cNvSpPr/>
          <p:nvPr/>
        </p:nvSpPr>
        <p:spPr>
          <a:xfrm>
            <a:off x="1259632" y="5866194"/>
            <a:ext cx="6696744" cy="7311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41" name="18 CuadroTexto">
            <a:extLst>
              <a:ext uri="{FF2B5EF4-FFF2-40B4-BE49-F238E27FC236}">
                <a16:creationId xmlns:a16="http://schemas.microsoft.com/office/drawing/2014/main" id="{65E43C9C-B57A-408E-8BA4-29DF8375CEC9}"/>
              </a:ext>
            </a:extLst>
          </p:cNvPr>
          <p:cNvSpPr txBox="1"/>
          <p:nvPr/>
        </p:nvSpPr>
        <p:spPr>
          <a:xfrm>
            <a:off x="1331640" y="5838363"/>
            <a:ext cx="6480720" cy="923330"/>
          </a:xfrm>
          <a:prstGeom prst="rect">
            <a:avLst/>
          </a:prstGeom>
          <a:noFill/>
        </p:spPr>
        <p:txBody>
          <a:bodyPr wrap="square" rtlCol="0">
            <a:spAutoFit/>
          </a:bodyPr>
          <a:lstStyle/>
          <a:p>
            <a:pPr algn="ctr">
              <a:spcBef>
                <a:spcPct val="50000"/>
              </a:spcBef>
              <a:defRPr/>
            </a:pPr>
            <a:endParaRPr lang="es-ES" sz="200" b="1" dirty="0">
              <a:latin typeface="Arial Unicode MS" pitchFamily="34" charset="-128"/>
              <a:ea typeface="Arial Unicode MS" pitchFamily="34" charset="-128"/>
              <a:cs typeface="Arial Unicode MS" pitchFamily="34" charset="-128"/>
            </a:endParaRPr>
          </a:p>
          <a:p>
            <a:pPr algn="ctr">
              <a:spcBef>
                <a:spcPct val="50000"/>
              </a:spcBef>
              <a:defRPr/>
            </a:pPr>
            <a:r>
              <a:rPr lang="es-ES" sz="2400" b="1" dirty="0" err="1">
                <a:latin typeface="Arial Unicode MS" pitchFamily="34" charset="-128"/>
                <a:ea typeface="Arial Unicode MS" pitchFamily="34" charset="-128"/>
                <a:cs typeface="Arial Unicode MS" pitchFamily="34" charset="-128"/>
              </a:rPr>
              <a:t>I+D+i+a</a:t>
            </a:r>
            <a:r>
              <a:rPr lang="es-ES" sz="2400" b="1" dirty="0">
                <a:latin typeface="Arial Unicode MS" pitchFamily="34" charset="-128"/>
                <a:ea typeface="Arial Unicode MS" pitchFamily="34" charset="-128"/>
                <a:cs typeface="Arial Unicode MS" pitchFamily="34" charset="-128"/>
              </a:rPr>
              <a:t> </a:t>
            </a:r>
            <a:r>
              <a:rPr lang="es-ES" sz="2400" dirty="0">
                <a:latin typeface="Arial Unicode MS" pitchFamily="34" charset="-128"/>
                <a:ea typeface="Arial Unicode MS" pitchFamily="34" charset="-128"/>
                <a:cs typeface="Arial Unicode MS" pitchFamily="34" charset="-128"/>
              </a:rPr>
              <a:t>  - Aplicación de la innovación</a:t>
            </a:r>
            <a:endParaRPr lang="es-ES" sz="2400" dirty="0">
              <a:latin typeface="Arial" pitchFamily="34" charset="0"/>
              <a:cs typeface="Arial" pitchFamily="34" charset="0"/>
            </a:endParaRPr>
          </a:p>
          <a:p>
            <a:pPr algn="ctr">
              <a:spcBef>
                <a:spcPct val="50000"/>
              </a:spcBef>
            </a:pPr>
            <a:endParaRPr lang="en-US" sz="1600" baseline="30000" dirty="0">
              <a:solidFill>
                <a:srgbClr val="002060"/>
              </a:solidFill>
              <a:latin typeface="Arial Unicode MS" pitchFamily="34" charset="-128"/>
              <a:ea typeface="Arial Unicode MS" pitchFamily="34" charset="-128"/>
              <a:cs typeface="Arial Unicode MS" pitchFamily="34" charset="-128"/>
            </a:endParaRPr>
          </a:p>
        </p:txBody>
      </p:sp>
      <p:sp>
        <p:nvSpPr>
          <p:cNvPr id="36" name="Text Box 9">
            <a:extLst>
              <a:ext uri="{FF2B5EF4-FFF2-40B4-BE49-F238E27FC236}">
                <a16:creationId xmlns:a16="http://schemas.microsoft.com/office/drawing/2014/main" id="{FF934D27-6751-48B5-A7DB-4B9465EC4ED3}"/>
              </a:ext>
            </a:extLst>
          </p:cNvPr>
          <p:cNvSpPr txBox="1">
            <a:spLocks noChangeArrowheads="1"/>
          </p:cNvSpPr>
          <p:nvPr/>
        </p:nvSpPr>
        <p:spPr bwMode="auto">
          <a:xfrm>
            <a:off x="1259632" y="476672"/>
            <a:ext cx="7775476" cy="523220"/>
          </a:xfrm>
          <a:prstGeom prst="rect">
            <a:avLst/>
          </a:prstGeom>
          <a:noFill/>
          <a:ln w="9525" algn="ctr">
            <a:noFill/>
            <a:miter lim="800000"/>
            <a:headEnd/>
            <a:tailEnd/>
          </a:ln>
          <a:effectLst>
            <a:glow rad="101600">
              <a:schemeClr val="accent1">
                <a:satMod val="175000"/>
                <a:alpha val="40000"/>
              </a:schemeClr>
            </a:glow>
          </a:effectLst>
        </p:spPr>
        <p:txBody>
          <a:bodyPr wrap="square">
            <a:spAutoFit/>
          </a:bodyPr>
          <a:lstStyle/>
          <a:p>
            <a:pPr algn="r">
              <a:spcBef>
                <a:spcPct val="50000"/>
              </a:spcBef>
            </a:pPr>
            <a:r>
              <a:rPr lang="es-ES" sz="2800" dirty="0">
                <a:solidFill>
                  <a:srgbClr val="FFC000"/>
                </a:solidFill>
                <a:effectLst>
                  <a:glow rad="139700">
                    <a:schemeClr val="accent6">
                      <a:satMod val="175000"/>
                      <a:alpha val="40000"/>
                    </a:schemeClr>
                  </a:glow>
                </a:effectLst>
                <a:latin typeface="Arial" pitchFamily="34" charset="0"/>
                <a:cs typeface="Arial" pitchFamily="34" charset="0"/>
              </a:rPr>
              <a:t>Retos Tecnológicos</a:t>
            </a:r>
            <a:endParaRPr lang="es-ES" sz="2800" baseline="-25000" dirty="0">
              <a:solidFill>
                <a:srgbClr val="FFC000"/>
              </a:solidFill>
              <a:effectLst>
                <a:glow rad="139700">
                  <a:schemeClr val="accent6">
                    <a:satMod val="175000"/>
                    <a:alpha val="40000"/>
                  </a:schemeClr>
                </a:glow>
              </a:effectLst>
              <a:latin typeface="Arial" pitchFamily="34" charset="0"/>
              <a:cs typeface="Arial" pitchFamily="34" charset="0"/>
            </a:endParaRPr>
          </a:p>
        </p:txBody>
      </p:sp>
      <p:sp>
        <p:nvSpPr>
          <p:cNvPr id="35" name="20 CuadroTexto">
            <a:extLst>
              <a:ext uri="{FF2B5EF4-FFF2-40B4-BE49-F238E27FC236}">
                <a16:creationId xmlns:a16="http://schemas.microsoft.com/office/drawing/2014/main" id="{026B5564-62F2-4BC1-97D6-0ADC3242BFB9}"/>
              </a:ext>
            </a:extLst>
          </p:cNvPr>
          <p:cNvSpPr txBox="1"/>
          <p:nvPr/>
        </p:nvSpPr>
        <p:spPr>
          <a:xfrm>
            <a:off x="1002908" y="1426044"/>
            <a:ext cx="8208912" cy="1569660"/>
          </a:xfrm>
          <a:prstGeom prst="rect">
            <a:avLst/>
          </a:prstGeom>
          <a:noFill/>
        </p:spPr>
        <p:txBody>
          <a:bodyPr wrap="square" rtlCol="0">
            <a:spAutoFit/>
          </a:bodyPr>
          <a:lstStyle/>
          <a:p>
            <a:pPr algn="just"/>
            <a:r>
              <a:rPr lang="es-ES" dirty="0">
                <a:solidFill>
                  <a:schemeClr val="bg1"/>
                </a:solidFill>
              </a:rPr>
              <a:t>Secuencia de imágenes de una misma partícula con capacidad específica de </a:t>
            </a:r>
          </a:p>
          <a:p>
            <a:pPr algn="just"/>
            <a:r>
              <a:rPr lang="es-ES" dirty="0">
                <a:solidFill>
                  <a:schemeClr val="bg1"/>
                </a:solidFill>
              </a:rPr>
              <a:t>giro: garantía de reconocimiento. </a:t>
            </a:r>
          </a:p>
          <a:p>
            <a:pPr marL="342900" indent="-342900" algn="just">
              <a:buFont typeface="Wingdings" panose="05000000000000000000" pitchFamily="2" charset="2"/>
              <a:buChar char=""/>
            </a:pPr>
            <a:endParaRPr lang="es-ES" sz="2000" dirty="0">
              <a:solidFill>
                <a:schemeClr val="bg1"/>
              </a:solidFill>
            </a:endParaRPr>
          </a:p>
          <a:p>
            <a:pPr algn="just"/>
            <a:endParaRPr lang="es-ES" sz="2000" dirty="0">
              <a:solidFill>
                <a:schemeClr val="bg1"/>
              </a:solidFill>
            </a:endParaRPr>
          </a:p>
          <a:p>
            <a:pPr algn="just"/>
            <a:endParaRPr lang="es-ES" sz="2000" dirty="0">
              <a:solidFill>
                <a:schemeClr val="bg1"/>
              </a:solidFill>
            </a:endParaRPr>
          </a:p>
        </p:txBody>
      </p:sp>
    </p:spTree>
    <p:extLst>
      <p:ext uri="{BB962C8B-B14F-4D97-AF65-F5344CB8AC3E}">
        <p14:creationId xmlns:p14="http://schemas.microsoft.com/office/powerpoint/2010/main" val="2954687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648036" y="1340768"/>
            <a:ext cx="7992888" cy="5184576"/>
          </a:xfrm>
          <a:prstGeom prst="round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Text Box 8">
            <a:extLst>
              <a:ext uri="{FF2B5EF4-FFF2-40B4-BE49-F238E27FC236}">
                <a16:creationId xmlns:a16="http://schemas.microsoft.com/office/drawing/2014/main" id="{035BF2A9-5CB7-41B9-8F38-D0D1B3B0C17C}"/>
              </a:ext>
            </a:extLst>
          </p:cNvPr>
          <p:cNvSpPr txBox="1">
            <a:spLocks noChangeArrowheads="1"/>
          </p:cNvSpPr>
          <p:nvPr/>
        </p:nvSpPr>
        <p:spPr bwMode="auto">
          <a:xfrm>
            <a:off x="971600" y="188640"/>
            <a:ext cx="8137525" cy="369887"/>
          </a:xfrm>
          <a:prstGeom prst="rect">
            <a:avLst/>
          </a:prstGeom>
          <a:noFill/>
          <a:ln w="9525" algn="ctr">
            <a:noFill/>
            <a:miter lim="800000"/>
            <a:headEnd/>
            <a:tailEnd/>
          </a:ln>
        </p:spPr>
        <p:txBody>
          <a:bodyPr>
            <a:spAutoFit/>
          </a:bodyPr>
          <a:lstStyle/>
          <a:p>
            <a:pPr marL="342900" indent="-342900" algn="r">
              <a:spcBef>
                <a:spcPct val="50000"/>
              </a:spcBef>
            </a:pPr>
            <a:r>
              <a:rPr lang="es-ES" i="1" dirty="0"/>
              <a:t>Tecnología frente a moluscos bivalvos</a:t>
            </a:r>
          </a:p>
        </p:txBody>
      </p:sp>
      <p:sp>
        <p:nvSpPr>
          <p:cNvPr id="16" name="8 Rectángulo redondeado">
            <a:extLst>
              <a:ext uri="{FF2B5EF4-FFF2-40B4-BE49-F238E27FC236}">
                <a16:creationId xmlns:a16="http://schemas.microsoft.com/office/drawing/2014/main" id="{CF58AD2A-6825-4F6A-A2AB-66128231CC2B}"/>
              </a:ext>
            </a:extLst>
          </p:cNvPr>
          <p:cNvSpPr/>
          <p:nvPr/>
        </p:nvSpPr>
        <p:spPr>
          <a:xfrm>
            <a:off x="251520" y="188640"/>
            <a:ext cx="4320480" cy="86409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7" name="9 Imagen" descr="logo ox spain trasnparente.png">
            <a:extLst>
              <a:ext uri="{FF2B5EF4-FFF2-40B4-BE49-F238E27FC236}">
                <a16:creationId xmlns:a16="http://schemas.microsoft.com/office/drawing/2014/main" id="{0E8AE654-C3C3-43C9-8C34-7E735CBF92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302582"/>
            <a:ext cx="1158385" cy="674589"/>
          </a:xfrm>
          <a:prstGeom prst="rect">
            <a:avLst/>
          </a:prstGeom>
        </p:spPr>
      </p:pic>
      <p:cxnSp>
        <p:nvCxnSpPr>
          <p:cNvPr id="20" name="17 Conector recto">
            <a:extLst>
              <a:ext uri="{FF2B5EF4-FFF2-40B4-BE49-F238E27FC236}">
                <a16:creationId xmlns:a16="http://schemas.microsoft.com/office/drawing/2014/main" id="{74F3BF1F-EE92-40E3-9D79-9A667FFA3DB0}"/>
              </a:ext>
            </a:extLst>
          </p:cNvPr>
          <p:cNvCxnSpPr/>
          <p:nvPr/>
        </p:nvCxnSpPr>
        <p:spPr>
          <a:xfrm flipH="1">
            <a:off x="2555776" y="476672"/>
            <a:ext cx="65882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4 Imagen">
            <a:extLst>
              <a:ext uri="{FF2B5EF4-FFF2-40B4-BE49-F238E27FC236}">
                <a16:creationId xmlns:a16="http://schemas.microsoft.com/office/drawing/2014/main" id="{AA278F7D-D945-4235-8088-E70E41244674}"/>
              </a:ext>
            </a:extLst>
          </p:cNvPr>
          <p:cNvPicPr/>
          <p:nvPr/>
        </p:nvPicPr>
        <p:blipFill rotWithShape="1">
          <a:blip r:embed="rId4" cstate="screen">
            <a:extLst>
              <a:ext uri="{28A0092B-C50C-407E-A947-70E740481C1C}">
                <a14:useLocalDpi xmlns:a14="http://schemas.microsoft.com/office/drawing/2010/main" val="0"/>
              </a:ext>
            </a:extLst>
          </a:blip>
          <a:srcRect l="60413" t="3209" r="9470" b="11007"/>
          <a:stretch/>
        </p:blipFill>
        <p:spPr bwMode="auto">
          <a:xfrm>
            <a:off x="1763688" y="209581"/>
            <a:ext cx="942361" cy="771147"/>
          </a:xfrm>
          <a:prstGeom prst="rect">
            <a:avLst/>
          </a:prstGeom>
          <a:noFill/>
          <a:ln>
            <a:noFill/>
          </a:ln>
          <a:extLst>
            <a:ext uri="{53640926-AAD7-44D8-BBD7-CCE9431645EC}">
              <a14:shadowObscured xmlns:a14="http://schemas.microsoft.com/office/drawing/2010/main"/>
            </a:ext>
          </a:extLst>
        </p:spPr>
      </p:pic>
      <p:pic>
        <p:nvPicPr>
          <p:cNvPr id="23" name="5 Imagen">
            <a:extLst>
              <a:ext uri="{FF2B5EF4-FFF2-40B4-BE49-F238E27FC236}">
                <a16:creationId xmlns:a16="http://schemas.microsoft.com/office/drawing/2014/main" id="{91D69FC4-CCE0-42F3-A0D6-F345103A9714}"/>
              </a:ext>
            </a:extLst>
          </p:cNvPr>
          <p:cNvPicPr/>
          <p:nvPr/>
        </p:nvPicPr>
        <p:blipFill rotWithShape="1">
          <a:blip r:embed="rId5" cstate="print">
            <a:extLst>
              <a:ext uri="{28A0092B-C50C-407E-A947-70E740481C1C}">
                <a14:useLocalDpi xmlns:a14="http://schemas.microsoft.com/office/drawing/2010/main" val="0"/>
              </a:ext>
            </a:extLst>
          </a:blip>
          <a:srcRect/>
          <a:stretch/>
        </p:blipFill>
        <p:spPr>
          <a:xfrm>
            <a:off x="2771800" y="248191"/>
            <a:ext cx="1682063" cy="771146"/>
          </a:xfrm>
          <a:prstGeom prst="rect">
            <a:avLst/>
          </a:prstGeom>
        </p:spPr>
      </p:pic>
      <p:sp>
        <p:nvSpPr>
          <p:cNvPr id="35" name="20 CuadroTexto">
            <a:extLst>
              <a:ext uri="{FF2B5EF4-FFF2-40B4-BE49-F238E27FC236}">
                <a16:creationId xmlns:a16="http://schemas.microsoft.com/office/drawing/2014/main" id="{5B9325E0-B5B6-4EA9-8474-F460DBD5F68B}"/>
              </a:ext>
            </a:extLst>
          </p:cNvPr>
          <p:cNvSpPr txBox="1"/>
          <p:nvPr/>
        </p:nvSpPr>
        <p:spPr>
          <a:xfrm>
            <a:off x="1042914" y="2780928"/>
            <a:ext cx="3623159" cy="1477328"/>
          </a:xfrm>
          <a:prstGeom prst="rect">
            <a:avLst/>
          </a:prstGeom>
          <a:noFill/>
        </p:spPr>
        <p:txBody>
          <a:bodyPr wrap="square" rtlCol="0">
            <a:spAutoFit/>
          </a:bodyPr>
          <a:lstStyle/>
          <a:p>
            <a:r>
              <a:rPr lang="es-ES" b="1" dirty="0">
                <a:solidFill>
                  <a:schemeClr val="bg1"/>
                </a:solidFill>
              </a:rPr>
              <a:t>OBTENCIÓN DE IMÁGENES DE LARVAS DE MEJILLÓN CEBRA DE ALTA DEFINICIÓN</a:t>
            </a:r>
            <a:endParaRPr lang="es-ES" dirty="0">
              <a:solidFill>
                <a:schemeClr val="bg1"/>
              </a:solidFill>
            </a:endParaRPr>
          </a:p>
          <a:p>
            <a:endParaRPr lang="es-ES" dirty="0">
              <a:solidFill>
                <a:schemeClr val="bg1"/>
              </a:solidFill>
            </a:endParaRPr>
          </a:p>
          <a:p>
            <a:endParaRPr lang="es-ES" dirty="0">
              <a:solidFill>
                <a:schemeClr val="bg1"/>
              </a:solidFill>
            </a:endParaRPr>
          </a:p>
        </p:txBody>
      </p:sp>
      <p:pic>
        <p:nvPicPr>
          <p:cNvPr id="37" name="Picture 3" descr="dd01086_">
            <a:extLst>
              <a:ext uri="{FF2B5EF4-FFF2-40B4-BE49-F238E27FC236}">
                <a16:creationId xmlns:a16="http://schemas.microsoft.com/office/drawing/2014/main" id="{F716FF00-848A-4CD0-925C-E4910EE6DFB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536" y="6713537"/>
            <a:ext cx="8497888" cy="144463"/>
          </a:xfrm>
          <a:prstGeom prst="rect">
            <a:avLst/>
          </a:prstGeom>
          <a:noFill/>
          <a:ln w="9525">
            <a:noFill/>
            <a:miter lim="800000"/>
            <a:headEnd/>
            <a:tailEnd/>
          </a:ln>
        </p:spPr>
      </p:pic>
      <p:sp>
        <p:nvSpPr>
          <p:cNvPr id="38" name="20 Rectángulo redondeado">
            <a:extLst>
              <a:ext uri="{FF2B5EF4-FFF2-40B4-BE49-F238E27FC236}">
                <a16:creationId xmlns:a16="http://schemas.microsoft.com/office/drawing/2014/main" id="{A19BCB55-702C-449B-ACD1-C8D3E5A50650}"/>
              </a:ext>
            </a:extLst>
          </p:cNvPr>
          <p:cNvSpPr/>
          <p:nvPr/>
        </p:nvSpPr>
        <p:spPr>
          <a:xfrm>
            <a:off x="1259632" y="5866194"/>
            <a:ext cx="6696744" cy="7311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39" name="18 CuadroTexto">
            <a:extLst>
              <a:ext uri="{FF2B5EF4-FFF2-40B4-BE49-F238E27FC236}">
                <a16:creationId xmlns:a16="http://schemas.microsoft.com/office/drawing/2014/main" id="{3B829F2F-1F12-4238-A602-837A0068E3A8}"/>
              </a:ext>
            </a:extLst>
          </p:cNvPr>
          <p:cNvSpPr txBox="1"/>
          <p:nvPr/>
        </p:nvSpPr>
        <p:spPr>
          <a:xfrm>
            <a:off x="1331640" y="5838363"/>
            <a:ext cx="6480720" cy="923330"/>
          </a:xfrm>
          <a:prstGeom prst="rect">
            <a:avLst/>
          </a:prstGeom>
          <a:noFill/>
        </p:spPr>
        <p:txBody>
          <a:bodyPr wrap="square" rtlCol="0">
            <a:spAutoFit/>
          </a:bodyPr>
          <a:lstStyle/>
          <a:p>
            <a:pPr algn="ctr">
              <a:spcBef>
                <a:spcPct val="50000"/>
              </a:spcBef>
              <a:defRPr/>
            </a:pPr>
            <a:endParaRPr lang="es-ES" sz="200" b="1" dirty="0">
              <a:latin typeface="Arial Unicode MS" pitchFamily="34" charset="-128"/>
              <a:ea typeface="Arial Unicode MS" pitchFamily="34" charset="-128"/>
              <a:cs typeface="Arial Unicode MS" pitchFamily="34" charset="-128"/>
            </a:endParaRPr>
          </a:p>
          <a:p>
            <a:pPr algn="ctr">
              <a:spcBef>
                <a:spcPct val="50000"/>
              </a:spcBef>
              <a:defRPr/>
            </a:pPr>
            <a:r>
              <a:rPr lang="es-ES" sz="2400" b="1" dirty="0" err="1">
                <a:latin typeface="Arial Unicode MS" pitchFamily="34" charset="-128"/>
                <a:ea typeface="Arial Unicode MS" pitchFamily="34" charset="-128"/>
                <a:cs typeface="Arial Unicode MS" pitchFamily="34" charset="-128"/>
              </a:rPr>
              <a:t>I+D+i+a</a:t>
            </a:r>
            <a:r>
              <a:rPr lang="es-ES" sz="2400" b="1" dirty="0">
                <a:latin typeface="Arial Unicode MS" pitchFamily="34" charset="-128"/>
                <a:ea typeface="Arial Unicode MS" pitchFamily="34" charset="-128"/>
                <a:cs typeface="Arial Unicode MS" pitchFamily="34" charset="-128"/>
              </a:rPr>
              <a:t> </a:t>
            </a:r>
            <a:r>
              <a:rPr lang="es-ES" sz="2400" dirty="0">
                <a:latin typeface="Arial Unicode MS" pitchFamily="34" charset="-128"/>
                <a:ea typeface="Arial Unicode MS" pitchFamily="34" charset="-128"/>
                <a:cs typeface="Arial Unicode MS" pitchFamily="34" charset="-128"/>
              </a:rPr>
              <a:t>  - Aplicación de la innovación</a:t>
            </a:r>
            <a:endParaRPr lang="es-ES" sz="2400" dirty="0">
              <a:latin typeface="Arial" pitchFamily="34" charset="0"/>
              <a:cs typeface="Arial" pitchFamily="34" charset="0"/>
            </a:endParaRPr>
          </a:p>
          <a:p>
            <a:pPr algn="ctr">
              <a:spcBef>
                <a:spcPct val="50000"/>
              </a:spcBef>
            </a:pPr>
            <a:endParaRPr lang="en-US" sz="1600" baseline="30000" dirty="0">
              <a:solidFill>
                <a:srgbClr val="002060"/>
              </a:solidFill>
              <a:latin typeface="Arial Unicode MS" pitchFamily="34" charset="-128"/>
              <a:ea typeface="Arial Unicode MS" pitchFamily="34" charset="-128"/>
              <a:cs typeface="Arial Unicode MS" pitchFamily="34" charset="-128"/>
            </a:endParaRPr>
          </a:p>
        </p:txBody>
      </p:sp>
      <p:sp>
        <p:nvSpPr>
          <p:cNvPr id="19" name="11 Rectángulo">
            <a:extLst>
              <a:ext uri="{FF2B5EF4-FFF2-40B4-BE49-F238E27FC236}">
                <a16:creationId xmlns:a16="http://schemas.microsoft.com/office/drawing/2014/main" id="{28F8A9BD-A0D9-47D4-9ABD-48D134FD6807}"/>
              </a:ext>
            </a:extLst>
          </p:cNvPr>
          <p:cNvSpPr/>
          <p:nvPr/>
        </p:nvSpPr>
        <p:spPr>
          <a:xfrm>
            <a:off x="984845" y="3508112"/>
            <a:ext cx="3623159" cy="2000548"/>
          </a:xfrm>
          <a:prstGeom prst="rect">
            <a:avLst/>
          </a:prstGeom>
        </p:spPr>
        <p:txBody>
          <a:bodyPr wrap="square">
            <a:spAutoFit/>
          </a:bodyPr>
          <a:lstStyle/>
          <a:p>
            <a:pPr marL="457200" indent="-457200" algn="ctr">
              <a:defRPr/>
            </a:pPr>
            <a:endParaRPr lang="es-ES" sz="1600" b="1" dirty="0">
              <a:solidFill>
                <a:schemeClr val="bg1"/>
              </a:solidFill>
              <a:latin typeface="Calibri" pitchFamily="34" charset="0"/>
              <a:cs typeface="Calibri" pitchFamily="34" charset="0"/>
            </a:endParaRPr>
          </a:p>
          <a:p>
            <a:r>
              <a:rPr lang="es-ES" dirty="0">
                <a:solidFill>
                  <a:schemeClr val="bg1"/>
                </a:solidFill>
              </a:rPr>
              <a:t>-Posibilidad de verificación manual de las series de imágenes analizadas para validar resultados.</a:t>
            </a:r>
          </a:p>
          <a:p>
            <a:endParaRPr lang="es-ES" dirty="0">
              <a:solidFill>
                <a:srgbClr val="FF0000"/>
              </a:solidFill>
            </a:endParaRPr>
          </a:p>
          <a:p>
            <a:r>
              <a:rPr lang="es-ES" dirty="0">
                <a:solidFill>
                  <a:schemeClr val="bg1"/>
                </a:solidFill>
              </a:rPr>
              <a:t>-Rapidez y sencillez de uso del equipo.	</a:t>
            </a:r>
            <a:r>
              <a:rPr lang="es-ES_tradnl" dirty="0">
                <a:solidFill>
                  <a:schemeClr val="bg1"/>
                </a:solidFill>
              </a:rPr>
              <a:t> </a:t>
            </a:r>
            <a:endParaRPr lang="es-ES" dirty="0">
              <a:solidFill>
                <a:schemeClr val="bg1"/>
              </a:solidFill>
            </a:endParaRPr>
          </a:p>
        </p:txBody>
      </p:sp>
      <p:pic>
        <p:nvPicPr>
          <p:cNvPr id="2" name="Imagen 1">
            <a:extLst>
              <a:ext uri="{FF2B5EF4-FFF2-40B4-BE49-F238E27FC236}">
                <a16:creationId xmlns:a16="http://schemas.microsoft.com/office/drawing/2014/main" id="{A4B6D398-05F1-419D-B956-749C34D7D2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33124" y="2505907"/>
            <a:ext cx="3693001" cy="3216271"/>
          </a:xfrm>
          <a:prstGeom prst="rect">
            <a:avLst/>
          </a:prstGeom>
        </p:spPr>
      </p:pic>
      <p:pic>
        <p:nvPicPr>
          <p:cNvPr id="21" name="Imagen 20">
            <a:extLst>
              <a:ext uri="{FF2B5EF4-FFF2-40B4-BE49-F238E27FC236}">
                <a16:creationId xmlns:a16="http://schemas.microsoft.com/office/drawing/2014/main" id="{A612EFFD-D0E4-47F8-89F3-98979E07A80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37000" y="1435039"/>
            <a:ext cx="2453575" cy="1200372"/>
          </a:xfrm>
          <a:prstGeom prst="rect">
            <a:avLst/>
          </a:prstGeom>
        </p:spPr>
      </p:pic>
      <p:sp>
        <p:nvSpPr>
          <p:cNvPr id="24" name="Rectángulo 23">
            <a:extLst>
              <a:ext uri="{FF2B5EF4-FFF2-40B4-BE49-F238E27FC236}">
                <a16:creationId xmlns:a16="http://schemas.microsoft.com/office/drawing/2014/main" id="{2802A00C-CAA9-4B55-B82C-0B9F49105C01}"/>
              </a:ext>
            </a:extLst>
          </p:cNvPr>
          <p:cNvSpPr/>
          <p:nvPr/>
        </p:nvSpPr>
        <p:spPr>
          <a:xfrm>
            <a:off x="4157700" y="1745528"/>
            <a:ext cx="4158715" cy="393093"/>
          </a:xfrm>
          <a:prstGeom prst="rect">
            <a:avLst/>
          </a:prstGeom>
          <a:solidFill>
            <a:srgbClr val="993300"/>
          </a:solidFill>
          <a:ln>
            <a:solidFill>
              <a:srgbClr val="993300"/>
            </a:solidFill>
          </a:ln>
          <a:effectLst>
            <a:outerShdw blurRad="63500" sx="102000" sy="102000" algn="ctr" rotWithShape="0">
              <a:srgbClr val="9933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BLOQUE ANÁLISIS</a:t>
            </a:r>
          </a:p>
        </p:txBody>
      </p:sp>
      <p:sp>
        <p:nvSpPr>
          <p:cNvPr id="25" name="Text Box 9">
            <a:extLst>
              <a:ext uri="{FF2B5EF4-FFF2-40B4-BE49-F238E27FC236}">
                <a16:creationId xmlns:a16="http://schemas.microsoft.com/office/drawing/2014/main" id="{F1A0BA57-95CE-4DB7-83D3-132C172622EC}"/>
              </a:ext>
            </a:extLst>
          </p:cNvPr>
          <p:cNvSpPr txBox="1">
            <a:spLocks noChangeArrowheads="1"/>
          </p:cNvSpPr>
          <p:nvPr/>
        </p:nvSpPr>
        <p:spPr bwMode="auto">
          <a:xfrm>
            <a:off x="1259632" y="476672"/>
            <a:ext cx="7775476" cy="523220"/>
          </a:xfrm>
          <a:prstGeom prst="rect">
            <a:avLst/>
          </a:prstGeom>
          <a:noFill/>
          <a:ln w="9525" algn="ctr">
            <a:noFill/>
            <a:miter lim="800000"/>
            <a:headEnd/>
            <a:tailEnd/>
          </a:ln>
          <a:effectLst>
            <a:glow rad="101600">
              <a:schemeClr val="accent1">
                <a:satMod val="175000"/>
                <a:alpha val="40000"/>
              </a:schemeClr>
            </a:glow>
          </a:effectLst>
        </p:spPr>
        <p:txBody>
          <a:bodyPr wrap="square">
            <a:spAutoFit/>
          </a:bodyPr>
          <a:lstStyle/>
          <a:p>
            <a:pPr algn="r">
              <a:spcBef>
                <a:spcPct val="50000"/>
              </a:spcBef>
            </a:pPr>
            <a:r>
              <a:rPr lang="es-ES" sz="2800" dirty="0">
                <a:solidFill>
                  <a:srgbClr val="FFC000"/>
                </a:solidFill>
                <a:effectLst>
                  <a:glow rad="139700">
                    <a:schemeClr val="accent6">
                      <a:satMod val="175000"/>
                      <a:alpha val="40000"/>
                    </a:schemeClr>
                  </a:glow>
                </a:effectLst>
                <a:latin typeface="Arial" pitchFamily="34" charset="0"/>
                <a:cs typeface="Arial" pitchFamily="34" charset="0"/>
              </a:rPr>
              <a:t>Retos Tecnológicos</a:t>
            </a:r>
            <a:endParaRPr lang="es-ES" sz="2800" baseline="-25000" dirty="0">
              <a:solidFill>
                <a:srgbClr val="FFC000"/>
              </a:solidFill>
              <a:effectLst>
                <a:glow rad="139700">
                  <a:schemeClr val="accent6">
                    <a:satMod val="175000"/>
                    <a:alpha val="40000"/>
                  </a:schemeClr>
                </a:glow>
              </a:effectLst>
              <a:latin typeface="Arial" pitchFamily="34" charset="0"/>
              <a:cs typeface="Arial" pitchFamily="34" charset="0"/>
            </a:endParaRPr>
          </a:p>
        </p:txBody>
      </p:sp>
    </p:spTree>
    <p:extLst>
      <p:ext uri="{BB962C8B-B14F-4D97-AF65-F5344CB8AC3E}">
        <p14:creationId xmlns:p14="http://schemas.microsoft.com/office/powerpoint/2010/main" val="361499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648036" y="1340768"/>
            <a:ext cx="7992888" cy="5184576"/>
          </a:xfrm>
          <a:prstGeom prst="round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Text Box 8">
            <a:extLst>
              <a:ext uri="{FF2B5EF4-FFF2-40B4-BE49-F238E27FC236}">
                <a16:creationId xmlns:a16="http://schemas.microsoft.com/office/drawing/2014/main" id="{035BF2A9-5CB7-41B9-8F38-D0D1B3B0C17C}"/>
              </a:ext>
            </a:extLst>
          </p:cNvPr>
          <p:cNvSpPr txBox="1">
            <a:spLocks noChangeArrowheads="1"/>
          </p:cNvSpPr>
          <p:nvPr/>
        </p:nvSpPr>
        <p:spPr bwMode="auto">
          <a:xfrm>
            <a:off x="971600" y="188640"/>
            <a:ext cx="8137525" cy="369887"/>
          </a:xfrm>
          <a:prstGeom prst="rect">
            <a:avLst/>
          </a:prstGeom>
          <a:noFill/>
          <a:ln w="9525" algn="ctr">
            <a:noFill/>
            <a:miter lim="800000"/>
            <a:headEnd/>
            <a:tailEnd/>
          </a:ln>
        </p:spPr>
        <p:txBody>
          <a:bodyPr>
            <a:spAutoFit/>
          </a:bodyPr>
          <a:lstStyle/>
          <a:p>
            <a:pPr marL="342900" indent="-342900" algn="r">
              <a:spcBef>
                <a:spcPct val="50000"/>
              </a:spcBef>
            </a:pPr>
            <a:r>
              <a:rPr lang="es-ES" i="1" dirty="0"/>
              <a:t>Tecnología frente a moluscos bivalvos</a:t>
            </a:r>
          </a:p>
        </p:txBody>
      </p:sp>
      <p:sp>
        <p:nvSpPr>
          <p:cNvPr id="16" name="8 Rectángulo redondeado">
            <a:extLst>
              <a:ext uri="{FF2B5EF4-FFF2-40B4-BE49-F238E27FC236}">
                <a16:creationId xmlns:a16="http://schemas.microsoft.com/office/drawing/2014/main" id="{CF58AD2A-6825-4F6A-A2AB-66128231CC2B}"/>
              </a:ext>
            </a:extLst>
          </p:cNvPr>
          <p:cNvSpPr/>
          <p:nvPr/>
        </p:nvSpPr>
        <p:spPr>
          <a:xfrm>
            <a:off x="251520" y="188640"/>
            <a:ext cx="4320480" cy="86409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7" name="9 Imagen" descr="logo ox spain trasnparente.png">
            <a:extLst>
              <a:ext uri="{FF2B5EF4-FFF2-40B4-BE49-F238E27FC236}">
                <a16:creationId xmlns:a16="http://schemas.microsoft.com/office/drawing/2014/main" id="{0E8AE654-C3C3-43C9-8C34-7E735CBF92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302582"/>
            <a:ext cx="1158385" cy="674589"/>
          </a:xfrm>
          <a:prstGeom prst="rect">
            <a:avLst/>
          </a:prstGeom>
        </p:spPr>
      </p:pic>
      <p:cxnSp>
        <p:nvCxnSpPr>
          <p:cNvPr id="20" name="17 Conector recto">
            <a:extLst>
              <a:ext uri="{FF2B5EF4-FFF2-40B4-BE49-F238E27FC236}">
                <a16:creationId xmlns:a16="http://schemas.microsoft.com/office/drawing/2014/main" id="{74F3BF1F-EE92-40E3-9D79-9A667FFA3DB0}"/>
              </a:ext>
            </a:extLst>
          </p:cNvPr>
          <p:cNvCxnSpPr/>
          <p:nvPr/>
        </p:nvCxnSpPr>
        <p:spPr>
          <a:xfrm flipH="1">
            <a:off x="2555776" y="476672"/>
            <a:ext cx="65882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4 Imagen">
            <a:extLst>
              <a:ext uri="{FF2B5EF4-FFF2-40B4-BE49-F238E27FC236}">
                <a16:creationId xmlns:a16="http://schemas.microsoft.com/office/drawing/2014/main" id="{AA278F7D-D945-4235-8088-E70E41244674}"/>
              </a:ext>
            </a:extLst>
          </p:cNvPr>
          <p:cNvPicPr/>
          <p:nvPr/>
        </p:nvPicPr>
        <p:blipFill rotWithShape="1">
          <a:blip r:embed="rId4" cstate="screen">
            <a:extLst>
              <a:ext uri="{28A0092B-C50C-407E-A947-70E740481C1C}">
                <a14:useLocalDpi xmlns:a14="http://schemas.microsoft.com/office/drawing/2010/main" val="0"/>
              </a:ext>
            </a:extLst>
          </a:blip>
          <a:srcRect l="60413" t="3209" r="9470" b="11007"/>
          <a:stretch/>
        </p:blipFill>
        <p:spPr bwMode="auto">
          <a:xfrm>
            <a:off x="1763688" y="209581"/>
            <a:ext cx="942361" cy="771147"/>
          </a:xfrm>
          <a:prstGeom prst="rect">
            <a:avLst/>
          </a:prstGeom>
          <a:noFill/>
          <a:ln>
            <a:noFill/>
          </a:ln>
          <a:extLst>
            <a:ext uri="{53640926-AAD7-44D8-BBD7-CCE9431645EC}">
              <a14:shadowObscured xmlns:a14="http://schemas.microsoft.com/office/drawing/2010/main"/>
            </a:ext>
          </a:extLst>
        </p:spPr>
      </p:pic>
      <p:pic>
        <p:nvPicPr>
          <p:cNvPr id="23" name="5 Imagen">
            <a:extLst>
              <a:ext uri="{FF2B5EF4-FFF2-40B4-BE49-F238E27FC236}">
                <a16:creationId xmlns:a16="http://schemas.microsoft.com/office/drawing/2014/main" id="{91D69FC4-CCE0-42F3-A0D6-F345103A9714}"/>
              </a:ext>
            </a:extLst>
          </p:cNvPr>
          <p:cNvPicPr/>
          <p:nvPr/>
        </p:nvPicPr>
        <p:blipFill rotWithShape="1">
          <a:blip r:embed="rId5" cstate="print">
            <a:extLst>
              <a:ext uri="{28A0092B-C50C-407E-A947-70E740481C1C}">
                <a14:useLocalDpi xmlns:a14="http://schemas.microsoft.com/office/drawing/2010/main" val="0"/>
              </a:ext>
            </a:extLst>
          </a:blip>
          <a:srcRect/>
          <a:stretch/>
        </p:blipFill>
        <p:spPr>
          <a:xfrm>
            <a:off x="2771800" y="248191"/>
            <a:ext cx="1682063" cy="771146"/>
          </a:xfrm>
          <a:prstGeom prst="rect">
            <a:avLst/>
          </a:prstGeom>
        </p:spPr>
      </p:pic>
      <p:sp>
        <p:nvSpPr>
          <p:cNvPr id="36" name="20 CuadroTexto">
            <a:extLst>
              <a:ext uri="{FF2B5EF4-FFF2-40B4-BE49-F238E27FC236}">
                <a16:creationId xmlns:a16="http://schemas.microsoft.com/office/drawing/2014/main" id="{1A51F1E0-F90F-47DF-B2B9-295D0E3C9C19}"/>
              </a:ext>
            </a:extLst>
          </p:cNvPr>
          <p:cNvSpPr txBox="1"/>
          <p:nvPr/>
        </p:nvSpPr>
        <p:spPr>
          <a:xfrm>
            <a:off x="916525" y="2492896"/>
            <a:ext cx="7455910" cy="2031325"/>
          </a:xfrm>
          <a:prstGeom prst="rect">
            <a:avLst/>
          </a:prstGeom>
          <a:noFill/>
        </p:spPr>
        <p:txBody>
          <a:bodyPr wrap="square" rtlCol="0">
            <a:spAutoFit/>
          </a:bodyPr>
          <a:lstStyle/>
          <a:p>
            <a:pPr algn="just"/>
            <a:r>
              <a:rPr lang="es-ES" b="1" dirty="0">
                <a:solidFill>
                  <a:schemeClr val="bg1"/>
                </a:solidFill>
              </a:rPr>
              <a:t>VISIÓN ARTIFICIAL (Software de Visión/Análisis):</a:t>
            </a:r>
          </a:p>
          <a:p>
            <a:pPr algn="just"/>
            <a:r>
              <a:rPr lang="es-ES" dirty="0">
                <a:solidFill>
                  <a:schemeClr val="bg1"/>
                </a:solidFill>
              </a:rPr>
              <a:t>Establecer un algoritmo informático que permita utilizar los mismos criterios que el analista humano emplea a la hora de hacer la identificación (morfología, tamaño, cruz polarización,…</a:t>
            </a:r>
            <a:r>
              <a:rPr lang="es-ES" dirty="0" err="1">
                <a:solidFill>
                  <a:schemeClr val="bg1"/>
                </a:solidFill>
              </a:rPr>
              <a:t>etc</a:t>
            </a:r>
            <a:r>
              <a:rPr lang="es-ES" dirty="0">
                <a:solidFill>
                  <a:schemeClr val="bg1"/>
                </a:solidFill>
              </a:rPr>
              <a:t>) y aplicarlos a las imágenes obtenidas.</a:t>
            </a:r>
          </a:p>
          <a:p>
            <a:pPr algn="just"/>
            <a:endParaRPr lang="es-ES" dirty="0">
              <a:solidFill>
                <a:schemeClr val="bg1"/>
              </a:solidFill>
            </a:endParaRPr>
          </a:p>
          <a:p>
            <a:pPr algn="just"/>
            <a:endParaRPr lang="es-ES" dirty="0">
              <a:solidFill>
                <a:schemeClr val="bg1"/>
              </a:solidFill>
            </a:endParaRPr>
          </a:p>
        </p:txBody>
      </p:sp>
      <p:sp>
        <p:nvSpPr>
          <p:cNvPr id="39" name="Elipse 38">
            <a:extLst>
              <a:ext uri="{FF2B5EF4-FFF2-40B4-BE49-F238E27FC236}">
                <a16:creationId xmlns:a16="http://schemas.microsoft.com/office/drawing/2014/main" id="{4FAA8002-3B17-4C9B-A6A1-49BF0D06BAE3}"/>
              </a:ext>
            </a:extLst>
          </p:cNvPr>
          <p:cNvSpPr/>
          <p:nvPr/>
        </p:nvSpPr>
        <p:spPr>
          <a:xfrm>
            <a:off x="40350" y="4717668"/>
            <a:ext cx="1224136"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bg1"/>
                </a:solidFill>
              </a:rPr>
              <a:t>ESCENA</a:t>
            </a:r>
          </a:p>
        </p:txBody>
      </p:sp>
      <p:cxnSp>
        <p:nvCxnSpPr>
          <p:cNvPr id="40" name="Conector recto de flecha 39">
            <a:extLst>
              <a:ext uri="{FF2B5EF4-FFF2-40B4-BE49-F238E27FC236}">
                <a16:creationId xmlns:a16="http://schemas.microsoft.com/office/drawing/2014/main" id="{4474F7FF-A88B-4073-AD57-22878E211C7F}"/>
              </a:ext>
            </a:extLst>
          </p:cNvPr>
          <p:cNvCxnSpPr>
            <a:cxnSpLocks/>
            <a:stCxn id="39" idx="6"/>
            <a:endCxn id="41" idx="1"/>
          </p:cNvCxnSpPr>
          <p:nvPr/>
        </p:nvCxnSpPr>
        <p:spPr>
          <a:xfrm>
            <a:off x="1264486" y="5041704"/>
            <a:ext cx="341051" cy="10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ectángulo 40">
            <a:extLst>
              <a:ext uri="{FF2B5EF4-FFF2-40B4-BE49-F238E27FC236}">
                <a16:creationId xmlns:a16="http://schemas.microsoft.com/office/drawing/2014/main" id="{3525C471-BC0D-498F-BC7E-B07B07811A99}"/>
              </a:ext>
            </a:extLst>
          </p:cNvPr>
          <p:cNvSpPr/>
          <p:nvPr/>
        </p:nvSpPr>
        <p:spPr>
          <a:xfrm>
            <a:off x="1605537" y="4718707"/>
            <a:ext cx="1027101"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bg1"/>
                </a:solidFill>
              </a:rPr>
              <a:t>Adquisición de imágenes</a:t>
            </a:r>
          </a:p>
        </p:txBody>
      </p:sp>
      <p:sp>
        <p:nvSpPr>
          <p:cNvPr id="42" name="Rectángulo 41">
            <a:extLst>
              <a:ext uri="{FF2B5EF4-FFF2-40B4-BE49-F238E27FC236}">
                <a16:creationId xmlns:a16="http://schemas.microsoft.com/office/drawing/2014/main" id="{382A5D2C-E28F-4318-AA39-DAF7BC232D75}"/>
              </a:ext>
            </a:extLst>
          </p:cNvPr>
          <p:cNvSpPr/>
          <p:nvPr/>
        </p:nvSpPr>
        <p:spPr>
          <a:xfrm>
            <a:off x="2920670" y="4717668"/>
            <a:ext cx="129614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bg1"/>
                </a:solidFill>
              </a:rPr>
              <a:t>Transformaciones y filtrado de imágenes</a:t>
            </a:r>
          </a:p>
        </p:txBody>
      </p:sp>
      <p:cxnSp>
        <p:nvCxnSpPr>
          <p:cNvPr id="43" name="Conector recto de flecha 42">
            <a:extLst>
              <a:ext uri="{FF2B5EF4-FFF2-40B4-BE49-F238E27FC236}">
                <a16:creationId xmlns:a16="http://schemas.microsoft.com/office/drawing/2014/main" id="{BA4BDD42-DC9D-46E6-BAED-CC88BF9F7316}"/>
              </a:ext>
            </a:extLst>
          </p:cNvPr>
          <p:cNvCxnSpPr>
            <a:cxnSpLocks/>
            <a:stCxn id="41" idx="3"/>
            <a:endCxn id="42" idx="1"/>
          </p:cNvCxnSpPr>
          <p:nvPr/>
        </p:nvCxnSpPr>
        <p:spPr>
          <a:xfrm flipV="1">
            <a:off x="2632638" y="5041704"/>
            <a:ext cx="288032" cy="10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Rectángulo 43">
            <a:extLst>
              <a:ext uri="{FF2B5EF4-FFF2-40B4-BE49-F238E27FC236}">
                <a16:creationId xmlns:a16="http://schemas.microsoft.com/office/drawing/2014/main" id="{66239DC1-7603-4DFC-B05E-A720A812645F}"/>
              </a:ext>
            </a:extLst>
          </p:cNvPr>
          <p:cNvSpPr/>
          <p:nvPr/>
        </p:nvSpPr>
        <p:spPr>
          <a:xfrm>
            <a:off x="4504846" y="4717668"/>
            <a:ext cx="129614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bg1"/>
                </a:solidFill>
              </a:rPr>
              <a:t>Aislamiento de los objetos de la imagen</a:t>
            </a:r>
          </a:p>
        </p:txBody>
      </p:sp>
      <p:cxnSp>
        <p:nvCxnSpPr>
          <p:cNvPr id="45" name="Conector recto de flecha 44">
            <a:extLst>
              <a:ext uri="{FF2B5EF4-FFF2-40B4-BE49-F238E27FC236}">
                <a16:creationId xmlns:a16="http://schemas.microsoft.com/office/drawing/2014/main" id="{2170F153-E4A0-43E1-BB4D-7A690072E971}"/>
              </a:ext>
            </a:extLst>
          </p:cNvPr>
          <p:cNvCxnSpPr>
            <a:stCxn id="42" idx="3"/>
            <a:endCxn id="44" idx="1"/>
          </p:cNvCxnSpPr>
          <p:nvPr/>
        </p:nvCxnSpPr>
        <p:spPr>
          <a:xfrm>
            <a:off x="4216814" y="5041704"/>
            <a:ext cx="2880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Rectángulo 45">
            <a:extLst>
              <a:ext uri="{FF2B5EF4-FFF2-40B4-BE49-F238E27FC236}">
                <a16:creationId xmlns:a16="http://schemas.microsoft.com/office/drawing/2014/main" id="{7681DC93-2344-44D4-AC47-A2E72408901A}"/>
              </a:ext>
            </a:extLst>
          </p:cNvPr>
          <p:cNvSpPr/>
          <p:nvPr/>
        </p:nvSpPr>
        <p:spPr>
          <a:xfrm>
            <a:off x="6085996" y="4717668"/>
            <a:ext cx="136632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bg1"/>
                </a:solidFill>
              </a:rPr>
              <a:t>Cálculo de características</a:t>
            </a:r>
          </a:p>
        </p:txBody>
      </p:sp>
      <p:cxnSp>
        <p:nvCxnSpPr>
          <p:cNvPr id="47" name="Conector recto de flecha 46">
            <a:extLst>
              <a:ext uri="{FF2B5EF4-FFF2-40B4-BE49-F238E27FC236}">
                <a16:creationId xmlns:a16="http://schemas.microsoft.com/office/drawing/2014/main" id="{3DD7428F-F4BE-4238-9B1D-E579962FA82B}"/>
              </a:ext>
            </a:extLst>
          </p:cNvPr>
          <p:cNvCxnSpPr>
            <a:cxnSpLocks/>
            <a:stCxn id="44" idx="3"/>
            <a:endCxn id="46" idx="1"/>
          </p:cNvCxnSpPr>
          <p:nvPr/>
        </p:nvCxnSpPr>
        <p:spPr>
          <a:xfrm>
            <a:off x="5800990" y="5041704"/>
            <a:ext cx="2850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Rectángulo 47">
            <a:extLst>
              <a:ext uri="{FF2B5EF4-FFF2-40B4-BE49-F238E27FC236}">
                <a16:creationId xmlns:a16="http://schemas.microsoft.com/office/drawing/2014/main" id="{C660D297-AC1A-45A5-BA49-6B6CC40CE5E4}"/>
              </a:ext>
            </a:extLst>
          </p:cNvPr>
          <p:cNvSpPr/>
          <p:nvPr/>
        </p:nvSpPr>
        <p:spPr>
          <a:xfrm>
            <a:off x="7740352" y="4714419"/>
            <a:ext cx="122716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bg1"/>
                </a:solidFill>
              </a:rPr>
              <a:t>Reconocimiento</a:t>
            </a:r>
          </a:p>
        </p:txBody>
      </p:sp>
      <p:cxnSp>
        <p:nvCxnSpPr>
          <p:cNvPr id="49" name="Conector recto de flecha 48">
            <a:extLst>
              <a:ext uri="{FF2B5EF4-FFF2-40B4-BE49-F238E27FC236}">
                <a16:creationId xmlns:a16="http://schemas.microsoft.com/office/drawing/2014/main" id="{4D0267FF-6C1A-45B9-AF79-43F37235C766}"/>
              </a:ext>
            </a:extLst>
          </p:cNvPr>
          <p:cNvCxnSpPr>
            <a:cxnSpLocks/>
            <a:stCxn id="46" idx="3"/>
            <a:endCxn id="48" idx="1"/>
          </p:cNvCxnSpPr>
          <p:nvPr/>
        </p:nvCxnSpPr>
        <p:spPr>
          <a:xfrm flipV="1">
            <a:off x="7452320" y="5038455"/>
            <a:ext cx="288032" cy="32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Rectángulo: esquinas redondeadas 49">
            <a:extLst>
              <a:ext uri="{FF2B5EF4-FFF2-40B4-BE49-F238E27FC236}">
                <a16:creationId xmlns:a16="http://schemas.microsoft.com/office/drawing/2014/main" id="{E8F849B6-0053-4729-8D58-58B9DEAB5FF3}"/>
              </a:ext>
            </a:extLst>
          </p:cNvPr>
          <p:cNvSpPr/>
          <p:nvPr/>
        </p:nvSpPr>
        <p:spPr>
          <a:xfrm>
            <a:off x="1605537" y="4141604"/>
            <a:ext cx="1027101" cy="39362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bg1"/>
                </a:solidFill>
              </a:rPr>
              <a:t>Etapa sensorial</a:t>
            </a:r>
          </a:p>
        </p:txBody>
      </p:sp>
      <p:sp>
        <p:nvSpPr>
          <p:cNvPr id="51" name="Rectángulo: esquinas redondeadas 50">
            <a:extLst>
              <a:ext uri="{FF2B5EF4-FFF2-40B4-BE49-F238E27FC236}">
                <a16:creationId xmlns:a16="http://schemas.microsoft.com/office/drawing/2014/main" id="{1875ABAB-5B29-4E9D-B227-B9DDBD000E41}"/>
              </a:ext>
            </a:extLst>
          </p:cNvPr>
          <p:cNvSpPr/>
          <p:nvPr/>
        </p:nvSpPr>
        <p:spPr>
          <a:xfrm>
            <a:off x="2919529" y="4141604"/>
            <a:ext cx="1297285" cy="39362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bg1"/>
                </a:solidFill>
              </a:rPr>
              <a:t>Etapa </a:t>
            </a:r>
            <a:r>
              <a:rPr lang="es-ES" sz="1200" dirty="0" err="1">
                <a:solidFill>
                  <a:schemeClr val="bg1"/>
                </a:solidFill>
              </a:rPr>
              <a:t>preprocesado</a:t>
            </a:r>
            <a:endParaRPr lang="es-ES" sz="1200" dirty="0">
              <a:solidFill>
                <a:schemeClr val="bg1"/>
              </a:solidFill>
            </a:endParaRPr>
          </a:p>
        </p:txBody>
      </p:sp>
      <p:sp>
        <p:nvSpPr>
          <p:cNvPr id="52" name="Rectángulo: esquinas redondeadas 51">
            <a:extLst>
              <a:ext uri="{FF2B5EF4-FFF2-40B4-BE49-F238E27FC236}">
                <a16:creationId xmlns:a16="http://schemas.microsoft.com/office/drawing/2014/main" id="{C95DDD87-FAA6-4332-B17C-E568E99384E9}"/>
              </a:ext>
            </a:extLst>
          </p:cNvPr>
          <p:cNvSpPr/>
          <p:nvPr/>
        </p:nvSpPr>
        <p:spPr>
          <a:xfrm>
            <a:off x="4504275" y="4141604"/>
            <a:ext cx="1297285" cy="39362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bg1"/>
                </a:solidFill>
              </a:rPr>
              <a:t>Etapa de segmentación</a:t>
            </a:r>
          </a:p>
        </p:txBody>
      </p:sp>
      <p:sp>
        <p:nvSpPr>
          <p:cNvPr id="53" name="Rectángulo: esquinas redondeadas 52">
            <a:extLst>
              <a:ext uri="{FF2B5EF4-FFF2-40B4-BE49-F238E27FC236}">
                <a16:creationId xmlns:a16="http://schemas.microsoft.com/office/drawing/2014/main" id="{8FF29B8F-A387-4412-9E9A-D7ADCB959ECE}"/>
              </a:ext>
            </a:extLst>
          </p:cNvPr>
          <p:cNvSpPr/>
          <p:nvPr/>
        </p:nvSpPr>
        <p:spPr>
          <a:xfrm>
            <a:off x="6085996" y="4124552"/>
            <a:ext cx="1366324" cy="39362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bg1"/>
                </a:solidFill>
              </a:rPr>
              <a:t>Etapa de parametrización</a:t>
            </a:r>
          </a:p>
        </p:txBody>
      </p:sp>
      <p:sp>
        <p:nvSpPr>
          <p:cNvPr id="54" name="Rectángulo: esquinas redondeadas 53">
            <a:extLst>
              <a:ext uri="{FF2B5EF4-FFF2-40B4-BE49-F238E27FC236}">
                <a16:creationId xmlns:a16="http://schemas.microsoft.com/office/drawing/2014/main" id="{B1F4112D-0424-46FE-8179-BB70EC3EE8C9}"/>
              </a:ext>
            </a:extLst>
          </p:cNvPr>
          <p:cNvSpPr/>
          <p:nvPr/>
        </p:nvSpPr>
        <p:spPr>
          <a:xfrm>
            <a:off x="7704336" y="4124552"/>
            <a:ext cx="1263178" cy="39362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bg1"/>
                </a:solidFill>
              </a:rPr>
              <a:t>Etapa de clasificación</a:t>
            </a:r>
          </a:p>
        </p:txBody>
      </p:sp>
      <p:pic>
        <p:nvPicPr>
          <p:cNvPr id="57" name="Picture 3" descr="dd01086_">
            <a:extLst>
              <a:ext uri="{FF2B5EF4-FFF2-40B4-BE49-F238E27FC236}">
                <a16:creationId xmlns:a16="http://schemas.microsoft.com/office/drawing/2014/main" id="{3316D978-99AC-4CF9-8847-B1DD707526A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536" y="6713537"/>
            <a:ext cx="8497888" cy="144463"/>
          </a:xfrm>
          <a:prstGeom prst="rect">
            <a:avLst/>
          </a:prstGeom>
          <a:noFill/>
          <a:ln w="9525">
            <a:noFill/>
            <a:miter lim="800000"/>
            <a:headEnd/>
            <a:tailEnd/>
          </a:ln>
        </p:spPr>
      </p:pic>
      <p:sp>
        <p:nvSpPr>
          <p:cNvPr id="58" name="20 Rectángulo redondeado">
            <a:extLst>
              <a:ext uri="{FF2B5EF4-FFF2-40B4-BE49-F238E27FC236}">
                <a16:creationId xmlns:a16="http://schemas.microsoft.com/office/drawing/2014/main" id="{BF12BDA2-DA57-4F14-B35D-8E5ABA4EA7E9}"/>
              </a:ext>
            </a:extLst>
          </p:cNvPr>
          <p:cNvSpPr/>
          <p:nvPr/>
        </p:nvSpPr>
        <p:spPr>
          <a:xfrm>
            <a:off x="1259632" y="5866194"/>
            <a:ext cx="6696744" cy="7311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59" name="18 CuadroTexto">
            <a:extLst>
              <a:ext uri="{FF2B5EF4-FFF2-40B4-BE49-F238E27FC236}">
                <a16:creationId xmlns:a16="http://schemas.microsoft.com/office/drawing/2014/main" id="{6460FB36-7318-49D3-9A9D-0B0EC418823E}"/>
              </a:ext>
            </a:extLst>
          </p:cNvPr>
          <p:cNvSpPr txBox="1"/>
          <p:nvPr/>
        </p:nvSpPr>
        <p:spPr>
          <a:xfrm>
            <a:off x="1331640" y="5838363"/>
            <a:ext cx="6480720" cy="923330"/>
          </a:xfrm>
          <a:prstGeom prst="rect">
            <a:avLst/>
          </a:prstGeom>
          <a:noFill/>
        </p:spPr>
        <p:txBody>
          <a:bodyPr wrap="square" rtlCol="0">
            <a:spAutoFit/>
          </a:bodyPr>
          <a:lstStyle/>
          <a:p>
            <a:pPr algn="ctr">
              <a:spcBef>
                <a:spcPct val="50000"/>
              </a:spcBef>
              <a:defRPr/>
            </a:pPr>
            <a:endParaRPr lang="es-ES" sz="200" b="1" dirty="0">
              <a:latin typeface="Arial Unicode MS" pitchFamily="34" charset="-128"/>
              <a:ea typeface="Arial Unicode MS" pitchFamily="34" charset="-128"/>
              <a:cs typeface="Arial Unicode MS" pitchFamily="34" charset="-128"/>
            </a:endParaRPr>
          </a:p>
          <a:p>
            <a:pPr algn="ctr">
              <a:spcBef>
                <a:spcPct val="50000"/>
              </a:spcBef>
              <a:defRPr/>
            </a:pPr>
            <a:r>
              <a:rPr lang="es-ES" sz="2400" b="1" dirty="0" err="1">
                <a:latin typeface="Arial Unicode MS" pitchFamily="34" charset="-128"/>
                <a:ea typeface="Arial Unicode MS" pitchFamily="34" charset="-128"/>
                <a:cs typeface="Arial Unicode MS" pitchFamily="34" charset="-128"/>
              </a:rPr>
              <a:t>I+D+i+a</a:t>
            </a:r>
            <a:r>
              <a:rPr lang="es-ES" sz="2400" b="1" dirty="0">
                <a:latin typeface="Arial Unicode MS" pitchFamily="34" charset="-128"/>
                <a:ea typeface="Arial Unicode MS" pitchFamily="34" charset="-128"/>
                <a:cs typeface="Arial Unicode MS" pitchFamily="34" charset="-128"/>
              </a:rPr>
              <a:t> </a:t>
            </a:r>
            <a:r>
              <a:rPr lang="es-ES" sz="2400" dirty="0">
                <a:latin typeface="Arial Unicode MS" pitchFamily="34" charset="-128"/>
                <a:ea typeface="Arial Unicode MS" pitchFamily="34" charset="-128"/>
                <a:cs typeface="Arial Unicode MS" pitchFamily="34" charset="-128"/>
              </a:rPr>
              <a:t>  - Aplicación de la innovación</a:t>
            </a:r>
            <a:endParaRPr lang="es-ES" sz="2400" dirty="0">
              <a:latin typeface="Arial" pitchFamily="34" charset="0"/>
              <a:cs typeface="Arial" pitchFamily="34" charset="0"/>
            </a:endParaRPr>
          </a:p>
          <a:p>
            <a:pPr algn="ctr">
              <a:spcBef>
                <a:spcPct val="50000"/>
              </a:spcBef>
            </a:pPr>
            <a:endParaRPr lang="en-US" sz="1600" baseline="30000" dirty="0">
              <a:solidFill>
                <a:srgbClr val="002060"/>
              </a:solidFill>
              <a:latin typeface="Arial Unicode MS" pitchFamily="34" charset="-128"/>
              <a:ea typeface="Arial Unicode MS" pitchFamily="34" charset="-128"/>
              <a:cs typeface="Arial Unicode MS" pitchFamily="34" charset="-128"/>
            </a:endParaRPr>
          </a:p>
        </p:txBody>
      </p:sp>
      <p:pic>
        <p:nvPicPr>
          <p:cNvPr id="32" name="Imagen 31">
            <a:extLst>
              <a:ext uri="{FF2B5EF4-FFF2-40B4-BE49-F238E27FC236}">
                <a16:creationId xmlns:a16="http://schemas.microsoft.com/office/drawing/2014/main" id="{88E493BF-6E49-4CAC-9B88-B281E21E58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37000" y="1435039"/>
            <a:ext cx="2453575" cy="1200372"/>
          </a:xfrm>
          <a:prstGeom prst="rect">
            <a:avLst/>
          </a:prstGeom>
        </p:spPr>
      </p:pic>
      <p:sp>
        <p:nvSpPr>
          <p:cNvPr id="33" name="Rectángulo 32">
            <a:extLst>
              <a:ext uri="{FF2B5EF4-FFF2-40B4-BE49-F238E27FC236}">
                <a16:creationId xmlns:a16="http://schemas.microsoft.com/office/drawing/2014/main" id="{780902F8-DE4D-4FC3-921E-3AF995982206}"/>
              </a:ext>
            </a:extLst>
          </p:cNvPr>
          <p:cNvSpPr/>
          <p:nvPr/>
        </p:nvSpPr>
        <p:spPr>
          <a:xfrm>
            <a:off x="4157700" y="1745528"/>
            <a:ext cx="4158715" cy="393093"/>
          </a:xfrm>
          <a:prstGeom prst="rect">
            <a:avLst/>
          </a:prstGeom>
          <a:solidFill>
            <a:srgbClr val="993300"/>
          </a:solidFill>
          <a:ln>
            <a:solidFill>
              <a:srgbClr val="993300"/>
            </a:solidFill>
          </a:ln>
          <a:effectLst>
            <a:outerShdw blurRad="63500" sx="102000" sy="102000" algn="ctr" rotWithShape="0">
              <a:srgbClr val="9933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BLOQUE ANÁLISIS</a:t>
            </a:r>
          </a:p>
        </p:txBody>
      </p:sp>
      <p:sp>
        <p:nvSpPr>
          <p:cNvPr id="34" name="Text Box 9">
            <a:extLst>
              <a:ext uri="{FF2B5EF4-FFF2-40B4-BE49-F238E27FC236}">
                <a16:creationId xmlns:a16="http://schemas.microsoft.com/office/drawing/2014/main" id="{93B50927-284D-4DFE-BC89-73268E3A0209}"/>
              </a:ext>
            </a:extLst>
          </p:cNvPr>
          <p:cNvSpPr txBox="1">
            <a:spLocks noChangeArrowheads="1"/>
          </p:cNvSpPr>
          <p:nvPr/>
        </p:nvSpPr>
        <p:spPr bwMode="auto">
          <a:xfrm>
            <a:off x="1259632" y="476672"/>
            <a:ext cx="7775476" cy="523220"/>
          </a:xfrm>
          <a:prstGeom prst="rect">
            <a:avLst/>
          </a:prstGeom>
          <a:noFill/>
          <a:ln w="9525" algn="ctr">
            <a:noFill/>
            <a:miter lim="800000"/>
            <a:headEnd/>
            <a:tailEnd/>
          </a:ln>
          <a:effectLst>
            <a:glow rad="101600">
              <a:schemeClr val="accent1">
                <a:satMod val="175000"/>
                <a:alpha val="40000"/>
              </a:schemeClr>
            </a:glow>
          </a:effectLst>
        </p:spPr>
        <p:txBody>
          <a:bodyPr wrap="square">
            <a:spAutoFit/>
          </a:bodyPr>
          <a:lstStyle/>
          <a:p>
            <a:pPr algn="r">
              <a:spcBef>
                <a:spcPct val="50000"/>
              </a:spcBef>
            </a:pPr>
            <a:r>
              <a:rPr lang="es-ES" sz="2800" dirty="0">
                <a:solidFill>
                  <a:srgbClr val="FFC000"/>
                </a:solidFill>
                <a:effectLst>
                  <a:glow rad="139700">
                    <a:schemeClr val="accent6">
                      <a:satMod val="175000"/>
                      <a:alpha val="40000"/>
                    </a:schemeClr>
                  </a:glow>
                </a:effectLst>
                <a:latin typeface="Arial" pitchFamily="34" charset="0"/>
                <a:cs typeface="Arial" pitchFamily="34" charset="0"/>
              </a:rPr>
              <a:t>Retos Tecnológicos</a:t>
            </a:r>
            <a:endParaRPr lang="es-ES" sz="2800" baseline="-25000" dirty="0">
              <a:solidFill>
                <a:srgbClr val="FFC000"/>
              </a:solidFill>
              <a:effectLst>
                <a:glow rad="139700">
                  <a:schemeClr val="accent6">
                    <a:satMod val="175000"/>
                    <a:alpha val="40000"/>
                  </a:schemeClr>
                </a:glow>
              </a:effectLst>
              <a:latin typeface="Arial" pitchFamily="34" charset="0"/>
              <a:cs typeface="Arial" pitchFamily="34" charset="0"/>
            </a:endParaRPr>
          </a:p>
        </p:txBody>
      </p:sp>
    </p:spTree>
    <p:extLst>
      <p:ext uri="{BB962C8B-B14F-4D97-AF65-F5344CB8AC3E}">
        <p14:creationId xmlns:p14="http://schemas.microsoft.com/office/powerpoint/2010/main" val="1866500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683568" y="1340768"/>
            <a:ext cx="7992888" cy="5184576"/>
          </a:xfrm>
          <a:prstGeom prst="round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a:off x="899592" y="2276235"/>
            <a:ext cx="7416824" cy="2693045"/>
          </a:xfrm>
          <a:prstGeom prst="rect">
            <a:avLst/>
          </a:prstGeom>
        </p:spPr>
        <p:txBody>
          <a:bodyPr wrap="square">
            <a:spAutoFit/>
          </a:bodyPr>
          <a:lstStyle/>
          <a:p>
            <a:pPr marL="457200" indent="-457200" algn="ctr">
              <a:defRPr/>
            </a:pPr>
            <a:endParaRPr lang="es-ES" sz="1600" b="1" dirty="0">
              <a:solidFill>
                <a:schemeClr val="tx2">
                  <a:lumMod val="10000"/>
                </a:schemeClr>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spcBef>
                <a:spcPct val="50000"/>
              </a:spcBef>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p:txBody>
      </p:sp>
      <p:sp>
        <p:nvSpPr>
          <p:cNvPr id="9" name="8 Rectángulo redondeado"/>
          <p:cNvSpPr/>
          <p:nvPr/>
        </p:nvSpPr>
        <p:spPr>
          <a:xfrm>
            <a:off x="251520" y="188640"/>
            <a:ext cx="1619672" cy="86409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1 Rectángulo">
            <a:extLst>
              <a:ext uri="{FF2B5EF4-FFF2-40B4-BE49-F238E27FC236}">
                <a16:creationId xmlns:a16="http://schemas.microsoft.com/office/drawing/2014/main" id="{622F7B50-E95B-4CC4-A252-A7FE02B17044}"/>
              </a:ext>
            </a:extLst>
          </p:cNvPr>
          <p:cNvSpPr/>
          <p:nvPr/>
        </p:nvSpPr>
        <p:spPr>
          <a:xfrm>
            <a:off x="986813" y="1916827"/>
            <a:ext cx="7632848" cy="4062651"/>
          </a:xfrm>
          <a:prstGeom prst="rect">
            <a:avLst/>
          </a:prstGeom>
        </p:spPr>
        <p:txBody>
          <a:bodyPr wrap="square">
            <a:spAutoFit/>
          </a:bodyPr>
          <a:lstStyle/>
          <a:p>
            <a:pPr marL="457200" indent="-457200" algn="ctr">
              <a:defRPr/>
            </a:pPr>
            <a:endParaRPr lang="es-ES" sz="1600" b="1" dirty="0">
              <a:solidFill>
                <a:schemeClr val="bg1"/>
              </a:solidFill>
              <a:latin typeface="Calibri" pitchFamily="34" charset="0"/>
              <a:cs typeface="Calibri" pitchFamily="34" charset="0"/>
            </a:endParaRPr>
          </a:p>
          <a:p>
            <a:pPr lvl="0"/>
            <a:endParaRPr lang="es-ES" sz="1600" b="1" u="sng" dirty="0">
              <a:solidFill>
                <a:schemeClr val="bg1"/>
              </a:solidFill>
            </a:endParaRPr>
          </a:p>
          <a:p>
            <a:pPr lvl="0"/>
            <a:r>
              <a:rPr lang="es-ES" b="1" dirty="0">
                <a:solidFill>
                  <a:schemeClr val="bg1"/>
                </a:solidFill>
              </a:rPr>
              <a:t>PLATAFORMA ON-LINE:</a:t>
            </a:r>
          </a:p>
          <a:p>
            <a:pPr marL="285750" lvl="0" indent="-285750">
              <a:buFontTx/>
              <a:buChar char="-"/>
            </a:pPr>
            <a:r>
              <a:rPr lang="es-ES" sz="1600" dirty="0">
                <a:solidFill>
                  <a:schemeClr val="bg1"/>
                </a:solidFill>
              </a:rPr>
              <a:t>Pantalla de inicio de autenticación</a:t>
            </a:r>
          </a:p>
          <a:p>
            <a:pPr marL="285750" indent="-285750">
              <a:buFontTx/>
              <a:buChar char="-"/>
            </a:pPr>
            <a:r>
              <a:rPr lang="es-ES" sz="1600" dirty="0">
                <a:solidFill>
                  <a:schemeClr val="bg1"/>
                </a:solidFill>
              </a:rPr>
              <a:t>Gestor de usuarios</a:t>
            </a:r>
          </a:p>
          <a:p>
            <a:pPr marL="285750" indent="-285750">
              <a:buFontTx/>
              <a:buChar char="-"/>
            </a:pPr>
            <a:r>
              <a:rPr lang="es-ES" sz="1600" dirty="0">
                <a:solidFill>
                  <a:schemeClr val="bg1"/>
                </a:solidFill>
              </a:rPr>
              <a:t>Datos de la instalación</a:t>
            </a:r>
          </a:p>
          <a:p>
            <a:pPr marL="285750" lvl="0" indent="-285750">
              <a:buFontTx/>
              <a:buChar char="-"/>
            </a:pPr>
            <a:r>
              <a:rPr lang="es-ES" sz="1600" dirty="0">
                <a:solidFill>
                  <a:schemeClr val="bg1"/>
                </a:solidFill>
              </a:rPr>
              <a:t>Trazabilidad de resultados</a:t>
            </a:r>
          </a:p>
          <a:p>
            <a:pPr marL="285750" indent="-285750">
              <a:buFontTx/>
              <a:buChar char="-"/>
            </a:pPr>
            <a:r>
              <a:rPr lang="es-ES" sz="1600" dirty="0">
                <a:solidFill>
                  <a:schemeClr val="bg1"/>
                </a:solidFill>
              </a:rPr>
              <a:t>Gráficas de evolución y comparativa con parámetros físico-químicos. Análisis de tendencias.</a:t>
            </a:r>
          </a:p>
          <a:p>
            <a:pPr marL="285750" lvl="0" indent="-285750">
              <a:buFontTx/>
              <a:buChar char="-"/>
            </a:pPr>
            <a:r>
              <a:rPr lang="es-ES" sz="1600" dirty="0">
                <a:solidFill>
                  <a:schemeClr val="bg1"/>
                </a:solidFill>
              </a:rPr>
              <a:t>Exportación de datos: </a:t>
            </a:r>
            <a:r>
              <a:rPr lang="es-ES" sz="1600" dirty="0" err="1">
                <a:solidFill>
                  <a:schemeClr val="bg1"/>
                </a:solidFill>
              </a:rPr>
              <a:t>Excell</a:t>
            </a:r>
            <a:r>
              <a:rPr lang="es-ES" sz="1600" dirty="0">
                <a:solidFill>
                  <a:schemeClr val="bg1"/>
                </a:solidFill>
              </a:rPr>
              <a:t>…</a:t>
            </a:r>
          </a:p>
          <a:p>
            <a:pPr marL="285750" lvl="0" indent="-285750">
              <a:buFontTx/>
              <a:buChar char="-"/>
            </a:pPr>
            <a:r>
              <a:rPr lang="es-ES" sz="1600" dirty="0">
                <a:solidFill>
                  <a:schemeClr val="bg1"/>
                </a:solidFill>
              </a:rPr>
              <a:t>Envío de boletín de actualización de resultados vía email.</a:t>
            </a:r>
          </a:p>
          <a:p>
            <a:pPr lvl="0"/>
            <a:endParaRPr lang="es-ES" sz="1600" dirty="0">
              <a:solidFill>
                <a:schemeClr val="bg1"/>
              </a:solidFill>
            </a:endParaRPr>
          </a:p>
          <a:p>
            <a:pPr lvl="0"/>
            <a:endParaRPr lang="es-ES" sz="1600" dirty="0">
              <a:solidFill>
                <a:schemeClr val="bg1"/>
              </a:solidFill>
            </a:endParaRPr>
          </a:p>
          <a:p>
            <a:pPr lvl="0"/>
            <a:endParaRPr lang="es-ES" sz="1600" dirty="0">
              <a:solidFill>
                <a:schemeClr val="bg1"/>
              </a:solidFill>
            </a:endParaRPr>
          </a:p>
          <a:p>
            <a:pPr lvl="0"/>
            <a:endParaRPr lang="es-ES" sz="1600" dirty="0">
              <a:solidFill>
                <a:schemeClr val="bg1"/>
              </a:solidFill>
            </a:endParaRPr>
          </a:p>
          <a:p>
            <a:pPr lvl="0"/>
            <a:endParaRPr lang="es-ES" sz="1600" dirty="0">
              <a:solidFill>
                <a:schemeClr val="bg1"/>
              </a:solidFill>
            </a:endParaRPr>
          </a:p>
        </p:txBody>
      </p:sp>
      <p:sp>
        <p:nvSpPr>
          <p:cNvPr id="15" name="Text Box 8">
            <a:extLst>
              <a:ext uri="{FF2B5EF4-FFF2-40B4-BE49-F238E27FC236}">
                <a16:creationId xmlns:a16="http://schemas.microsoft.com/office/drawing/2014/main" id="{466D9DA5-EBDA-494C-9453-87984FB068A5}"/>
              </a:ext>
            </a:extLst>
          </p:cNvPr>
          <p:cNvSpPr txBox="1">
            <a:spLocks noChangeArrowheads="1"/>
          </p:cNvSpPr>
          <p:nvPr/>
        </p:nvSpPr>
        <p:spPr bwMode="auto">
          <a:xfrm>
            <a:off x="971600" y="188640"/>
            <a:ext cx="8137525" cy="369887"/>
          </a:xfrm>
          <a:prstGeom prst="rect">
            <a:avLst/>
          </a:prstGeom>
          <a:noFill/>
          <a:ln w="9525" algn="ctr">
            <a:noFill/>
            <a:miter lim="800000"/>
            <a:headEnd/>
            <a:tailEnd/>
          </a:ln>
        </p:spPr>
        <p:txBody>
          <a:bodyPr>
            <a:spAutoFit/>
          </a:bodyPr>
          <a:lstStyle/>
          <a:p>
            <a:pPr marL="342900" indent="-342900" algn="r">
              <a:spcBef>
                <a:spcPct val="50000"/>
              </a:spcBef>
            </a:pPr>
            <a:r>
              <a:rPr lang="es-ES" i="1" dirty="0"/>
              <a:t>Tecnología frente a moluscos bivalvos</a:t>
            </a:r>
          </a:p>
        </p:txBody>
      </p:sp>
      <p:sp>
        <p:nvSpPr>
          <p:cNvPr id="16" name="8 Rectángulo redondeado">
            <a:extLst>
              <a:ext uri="{FF2B5EF4-FFF2-40B4-BE49-F238E27FC236}">
                <a16:creationId xmlns:a16="http://schemas.microsoft.com/office/drawing/2014/main" id="{0B090590-49CA-4340-8262-1ACACA5BF637}"/>
              </a:ext>
            </a:extLst>
          </p:cNvPr>
          <p:cNvSpPr/>
          <p:nvPr/>
        </p:nvSpPr>
        <p:spPr>
          <a:xfrm>
            <a:off x="251520" y="188640"/>
            <a:ext cx="4320480" cy="86409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7" name="9 Imagen" descr="logo ox spain trasnparente.png">
            <a:extLst>
              <a:ext uri="{FF2B5EF4-FFF2-40B4-BE49-F238E27FC236}">
                <a16:creationId xmlns:a16="http://schemas.microsoft.com/office/drawing/2014/main" id="{FAADA07B-DC2A-4333-BFD3-AC3FD22A1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302582"/>
            <a:ext cx="1158385" cy="674589"/>
          </a:xfrm>
          <a:prstGeom prst="rect">
            <a:avLst/>
          </a:prstGeom>
        </p:spPr>
      </p:pic>
      <p:cxnSp>
        <p:nvCxnSpPr>
          <p:cNvPr id="22" name="17 Conector recto">
            <a:extLst>
              <a:ext uri="{FF2B5EF4-FFF2-40B4-BE49-F238E27FC236}">
                <a16:creationId xmlns:a16="http://schemas.microsoft.com/office/drawing/2014/main" id="{DDF3BAC6-11A5-404C-9CE4-5DCD1D731BC1}"/>
              </a:ext>
            </a:extLst>
          </p:cNvPr>
          <p:cNvCxnSpPr/>
          <p:nvPr/>
        </p:nvCxnSpPr>
        <p:spPr>
          <a:xfrm flipH="1">
            <a:off x="2555776" y="476672"/>
            <a:ext cx="65882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3" name="4 Imagen">
            <a:extLst>
              <a:ext uri="{FF2B5EF4-FFF2-40B4-BE49-F238E27FC236}">
                <a16:creationId xmlns:a16="http://schemas.microsoft.com/office/drawing/2014/main" id="{E7C8B8E2-F24C-41B7-A49A-15AF0A2E9E14}"/>
              </a:ext>
            </a:extLst>
          </p:cNvPr>
          <p:cNvPicPr/>
          <p:nvPr/>
        </p:nvPicPr>
        <p:blipFill rotWithShape="1">
          <a:blip r:embed="rId4" cstate="screen">
            <a:extLst>
              <a:ext uri="{28A0092B-C50C-407E-A947-70E740481C1C}">
                <a14:useLocalDpi xmlns:a14="http://schemas.microsoft.com/office/drawing/2010/main" val="0"/>
              </a:ext>
            </a:extLst>
          </a:blip>
          <a:srcRect l="60413" t="3209" r="9470" b="11007"/>
          <a:stretch/>
        </p:blipFill>
        <p:spPr bwMode="auto">
          <a:xfrm>
            <a:off x="1763688" y="209581"/>
            <a:ext cx="942361" cy="771147"/>
          </a:xfrm>
          <a:prstGeom prst="rect">
            <a:avLst/>
          </a:prstGeom>
          <a:noFill/>
          <a:ln>
            <a:noFill/>
          </a:ln>
          <a:extLst>
            <a:ext uri="{53640926-AAD7-44D8-BBD7-CCE9431645EC}">
              <a14:shadowObscured xmlns:a14="http://schemas.microsoft.com/office/drawing/2010/main"/>
            </a:ext>
          </a:extLst>
        </p:spPr>
      </p:pic>
      <p:pic>
        <p:nvPicPr>
          <p:cNvPr id="24" name="5 Imagen">
            <a:extLst>
              <a:ext uri="{FF2B5EF4-FFF2-40B4-BE49-F238E27FC236}">
                <a16:creationId xmlns:a16="http://schemas.microsoft.com/office/drawing/2014/main" id="{1F524DA3-5331-4E56-8C35-35CFFF411D93}"/>
              </a:ext>
            </a:extLst>
          </p:cNvPr>
          <p:cNvPicPr/>
          <p:nvPr/>
        </p:nvPicPr>
        <p:blipFill rotWithShape="1">
          <a:blip r:embed="rId5" cstate="print">
            <a:extLst>
              <a:ext uri="{28A0092B-C50C-407E-A947-70E740481C1C}">
                <a14:useLocalDpi xmlns:a14="http://schemas.microsoft.com/office/drawing/2010/main" val="0"/>
              </a:ext>
            </a:extLst>
          </a:blip>
          <a:srcRect/>
          <a:stretch/>
        </p:blipFill>
        <p:spPr>
          <a:xfrm>
            <a:off x="2771800" y="248191"/>
            <a:ext cx="1682063" cy="771146"/>
          </a:xfrm>
          <a:prstGeom prst="rect">
            <a:avLst/>
          </a:prstGeom>
        </p:spPr>
      </p:pic>
      <p:pic>
        <p:nvPicPr>
          <p:cNvPr id="26" name="Picture 3" descr="dd01086_">
            <a:extLst>
              <a:ext uri="{FF2B5EF4-FFF2-40B4-BE49-F238E27FC236}">
                <a16:creationId xmlns:a16="http://schemas.microsoft.com/office/drawing/2014/main" id="{1A455958-FF59-4ADE-8E7B-204322B2170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536" y="6713537"/>
            <a:ext cx="8497888" cy="144463"/>
          </a:xfrm>
          <a:prstGeom prst="rect">
            <a:avLst/>
          </a:prstGeom>
          <a:noFill/>
          <a:ln w="9525">
            <a:noFill/>
            <a:miter lim="800000"/>
            <a:headEnd/>
            <a:tailEnd/>
          </a:ln>
        </p:spPr>
      </p:pic>
      <p:sp>
        <p:nvSpPr>
          <p:cNvPr id="27" name="20 Rectángulo redondeado">
            <a:extLst>
              <a:ext uri="{FF2B5EF4-FFF2-40B4-BE49-F238E27FC236}">
                <a16:creationId xmlns:a16="http://schemas.microsoft.com/office/drawing/2014/main" id="{9AB15B3C-013C-4BAE-8440-BEAE414EC7A5}"/>
              </a:ext>
            </a:extLst>
          </p:cNvPr>
          <p:cNvSpPr/>
          <p:nvPr/>
        </p:nvSpPr>
        <p:spPr>
          <a:xfrm>
            <a:off x="1259632" y="5866194"/>
            <a:ext cx="6696744" cy="7311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28" name="18 CuadroTexto">
            <a:extLst>
              <a:ext uri="{FF2B5EF4-FFF2-40B4-BE49-F238E27FC236}">
                <a16:creationId xmlns:a16="http://schemas.microsoft.com/office/drawing/2014/main" id="{5BA2702C-EEAB-4F1F-BD72-B8AA525792F0}"/>
              </a:ext>
            </a:extLst>
          </p:cNvPr>
          <p:cNvSpPr txBox="1"/>
          <p:nvPr/>
        </p:nvSpPr>
        <p:spPr>
          <a:xfrm>
            <a:off x="1331640" y="5838363"/>
            <a:ext cx="6480720" cy="923330"/>
          </a:xfrm>
          <a:prstGeom prst="rect">
            <a:avLst/>
          </a:prstGeom>
          <a:noFill/>
        </p:spPr>
        <p:txBody>
          <a:bodyPr wrap="square" rtlCol="0">
            <a:spAutoFit/>
          </a:bodyPr>
          <a:lstStyle/>
          <a:p>
            <a:pPr algn="ctr">
              <a:spcBef>
                <a:spcPct val="50000"/>
              </a:spcBef>
              <a:defRPr/>
            </a:pPr>
            <a:endParaRPr lang="es-ES" sz="200" b="1" dirty="0">
              <a:latin typeface="Arial Unicode MS" pitchFamily="34" charset="-128"/>
              <a:ea typeface="Arial Unicode MS" pitchFamily="34" charset="-128"/>
              <a:cs typeface="Arial Unicode MS" pitchFamily="34" charset="-128"/>
            </a:endParaRPr>
          </a:p>
          <a:p>
            <a:pPr algn="ctr">
              <a:spcBef>
                <a:spcPct val="50000"/>
              </a:spcBef>
              <a:defRPr/>
            </a:pPr>
            <a:r>
              <a:rPr lang="es-ES" sz="2400" b="1" dirty="0" err="1">
                <a:latin typeface="Arial Unicode MS" pitchFamily="34" charset="-128"/>
                <a:ea typeface="Arial Unicode MS" pitchFamily="34" charset="-128"/>
                <a:cs typeface="Arial Unicode MS" pitchFamily="34" charset="-128"/>
              </a:rPr>
              <a:t>I+D+i+a</a:t>
            </a:r>
            <a:r>
              <a:rPr lang="es-ES" sz="2400" b="1" dirty="0">
                <a:latin typeface="Arial Unicode MS" pitchFamily="34" charset="-128"/>
                <a:ea typeface="Arial Unicode MS" pitchFamily="34" charset="-128"/>
                <a:cs typeface="Arial Unicode MS" pitchFamily="34" charset="-128"/>
              </a:rPr>
              <a:t> </a:t>
            </a:r>
            <a:r>
              <a:rPr lang="es-ES" sz="2400" dirty="0">
                <a:latin typeface="Arial Unicode MS" pitchFamily="34" charset="-128"/>
                <a:ea typeface="Arial Unicode MS" pitchFamily="34" charset="-128"/>
                <a:cs typeface="Arial Unicode MS" pitchFamily="34" charset="-128"/>
              </a:rPr>
              <a:t>  - Aplicación de la innovación</a:t>
            </a:r>
            <a:endParaRPr lang="es-ES" sz="2400" dirty="0">
              <a:latin typeface="Arial" pitchFamily="34" charset="0"/>
              <a:cs typeface="Arial" pitchFamily="34" charset="0"/>
            </a:endParaRPr>
          </a:p>
          <a:p>
            <a:pPr algn="ctr">
              <a:spcBef>
                <a:spcPct val="50000"/>
              </a:spcBef>
            </a:pPr>
            <a:endParaRPr lang="en-US" sz="1600" baseline="30000" dirty="0">
              <a:solidFill>
                <a:srgbClr val="002060"/>
              </a:solidFill>
              <a:latin typeface="Arial Unicode MS" pitchFamily="34" charset="-128"/>
              <a:ea typeface="Arial Unicode MS" pitchFamily="34" charset="-128"/>
              <a:cs typeface="Arial Unicode MS" pitchFamily="34" charset="-128"/>
            </a:endParaRPr>
          </a:p>
        </p:txBody>
      </p:sp>
      <p:pic>
        <p:nvPicPr>
          <p:cNvPr id="21" name="Imagen 20">
            <a:extLst>
              <a:ext uri="{FF2B5EF4-FFF2-40B4-BE49-F238E27FC236}">
                <a16:creationId xmlns:a16="http://schemas.microsoft.com/office/drawing/2014/main" id="{E148E5A5-07DB-4E73-94A1-31B0CD68092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37000" y="1435039"/>
            <a:ext cx="2453575" cy="1200372"/>
          </a:xfrm>
          <a:prstGeom prst="rect">
            <a:avLst/>
          </a:prstGeom>
        </p:spPr>
      </p:pic>
      <p:sp>
        <p:nvSpPr>
          <p:cNvPr id="25" name="Rectángulo 24">
            <a:extLst>
              <a:ext uri="{FF2B5EF4-FFF2-40B4-BE49-F238E27FC236}">
                <a16:creationId xmlns:a16="http://schemas.microsoft.com/office/drawing/2014/main" id="{99EB0216-4A8A-44A6-A2E3-0668CF3BECFB}"/>
              </a:ext>
            </a:extLst>
          </p:cNvPr>
          <p:cNvSpPr/>
          <p:nvPr/>
        </p:nvSpPr>
        <p:spPr>
          <a:xfrm>
            <a:off x="4157700" y="1745528"/>
            <a:ext cx="4158715" cy="393093"/>
          </a:xfrm>
          <a:prstGeom prst="rect">
            <a:avLst/>
          </a:prstGeom>
          <a:solidFill>
            <a:srgbClr val="993300"/>
          </a:solidFill>
          <a:ln>
            <a:solidFill>
              <a:srgbClr val="993300"/>
            </a:solidFill>
          </a:ln>
          <a:effectLst>
            <a:outerShdw blurRad="63500" sx="102000" sy="102000" algn="ctr" rotWithShape="0">
              <a:srgbClr val="9933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BLOQUE ANÁLISIS</a:t>
            </a:r>
          </a:p>
        </p:txBody>
      </p:sp>
      <p:sp>
        <p:nvSpPr>
          <p:cNvPr id="29" name="Text Box 9">
            <a:extLst>
              <a:ext uri="{FF2B5EF4-FFF2-40B4-BE49-F238E27FC236}">
                <a16:creationId xmlns:a16="http://schemas.microsoft.com/office/drawing/2014/main" id="{361BE224-E55B-499F-A3FC-B9C35BA34682}"/>
              </a:ext>
            </a:extLst>
          </p:cNvPr>
          <p:cNvSpPr txBox="1">
            <a:spLocks noChangeArrowheads="1"/>
          </p:cNvSpPr>
          <p:nvPr/>
        </p:nvSpPr>
        <p:spPr bwMode="auto">
          <a:xfrm>
            <a:off x="1259632" y="476672"/>
            <a:ext cx="7775476" cy="523220"/>
          </a:xfrm>
          <a:prstGeom prst="rect">
            <a:avLst/>
          </a:prstGeom>
          <a:noFill/>
          <a:ln w="9525" algn="ctr">
            <a:noFill/>
            <a:miter lim="800000"/>
            <a:headEnd/>
            <a:tailEnd/>
          </a:ln>
          <a:effectLst>
            <a:glow rad="101600">
              <a:schemeClr val="accent1">
                <a:satMod val="175000"/>
                <a:alpha val="40000"/>
              </a:schemeClr>
            </a:glow>
          </a:effectLst>
        </p:spPr>
        <p:txBody>
          <a:bodyPr wrap="square">
            <a:spAutoFit/>
          </a:bodyPr>
          <a:lstStyle/>
          <a:p>
            <a:pPr algn="r">
              <a:spcBef>
                <a:spcPct val="50000"/>
              </a:spcBef>
            </a:pPr>
            <a:r>
              <a:rPr lang="es-ES" sz="2800" dirty="0">
                <a:solidFill>
                  <a:srgbClr val="FFC000"/>
                </a:solidFill>
                <a:effectLst>
                  <a:glow rad="139700">
                    <a:schemeClr val="accent6">
                      <a:satMod val="175000"/>
                      <a:alpha val="40000"/>
                    </a:schemeClr>
                  </a:glow>
                </a:effectLst>
                <a:latin typeface="Arial" pitchFamily="34" charset="0"/>
                <a:cs typeface="Arial" pitchFamily="34" charset="0"/>
              </a:rPr>
              <a:t>Retos Tecnológicos</a:t>
            </a:r>
            <a:endParaRPr lang="es-ES" sz="2800" baseline="-25000" dirty="0">
              <a:solidFill>
                <a:srgbClr val="FFC000"/>
              </a:solidFill>
              <a:effectLst>
                <a:glow rad="139700">
                  <a:schemeClr val="accent6">
                    <a:satMod val="175000"/>
                    <a:alpha val="40000"/>
                  </a:schemeClr>
                </a:glow>
              </a:effectLst>
              <a:latin typeface="Arial" pitchFamily="34" charset="0"/>
              <a:cs typeface="Arial" pitchFamily="34" charset="0"/>
            </a:endParaRPr>
          </a:p>
        </p:txBody>
      </p:sp>
      <p:pic>
        <p:nvPicPr>
          <p:cNvPr id="3" name="Imagen 2">
            <a:extLst>
              <a:ext uri="{FF2B5EF4-FFF2-40B4-BE49-F238E27FC236}">
                <a16:creationId xmlns:a16="http://schemas.microsoft.com/office/drawing/2014/main" id="{AE7E16CD-E01A-4331-82F1-E8594F4AA6C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76872" y="4751917"/>
            <a:ext cx="2411760" cy="1356615"/>
          </a:xfrm>
          <a:prstGeom prst="rect">
            <a:avLst/>
          </a:prstGeom>
        </p:spPr>
      </p:pic>
      <p:pic>
        <p:nvPicPr>
          <p:cNvPr id="18" name="Imagen 17">
            <a:extLst>
              <a:ext uri="{FF2B5EF4-FFF2-40B4-BE49-F238E27FC236}">
                <a16:creationId xmlns:a16="http://schemas.microsoft.com/office/drawing/2014/main" id="{AFF9D5F7-8FED-4801-BB66-8BFB9199072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32648" y="4725144"/>
            <a:ext cx="2411760" cy="1356615"/>
          </a:xfrm>
          <a:prstGeom prst="rect">
            <a:avLst/>
          </a:prstGeom>
        </p:spPr>
      </p:pic>
    </p:spTree>
    <p:extLst>
      <p:ext uri="{BB962C8B-B14F-4D97-AF65-F5344CB8AC3E}">
        <p14:creationId xmlns:p14="http://schemas.microsoft.com/office/powerpoint/2010/main" val="354939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683568" y="1340768"/>
            <a:ext cx="7992888" cy="5184576"/>
          </a:xfrm>
          <a:prstGeom prst="round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20" name="11 Rectángulo">
            <a:extLst>
              <a:ext uri="{FF2B5EF4-FFF2-40B4-BE49-F238E27FC236}">
                <a16:creationId xmlns:a16="http://schemas.microsoft.com/office/drawing/2014/main" id="{622F7B50-E95B-4CC4-A252-A7FE02B17044}"/>
              </a:ext>
            </a:extLst>
          </p:cNvPr>
          <p:cNvSpPr/>
          <p:nvPr/>
        </p:nvSpPr>
        <p:spPr>
          <a:xfrm>
            <a:off x="899592" y="1597729"/>
            <a:ext cx="7632848" cy="769441"/>
          </a:xfrm>
          <a:prstGeom prst="rect">
            <a:avLst/>
          </a:prstGeom>
        </p:spPr>
        <p:txBody>
          <a:bodyPr wrap="square">
            <a:spAutoFit/>
          </a:bodyPr>
          <a:lstStyle/>
          <a:p>
            <a:pPr lvl="0" algn="ctr"/>
            <a:r>
              <a:rPr lang="es-ES" sz="4400" b="1" dirty="0">
                <a:solidFill>
                  <a:srgbClr val="993300"/>
                </a:solidFill>
                <a:latin typeface="Brush Script MT" panose="03060802040406070304" pitchFamily="66" charset="0"/>
              </a:rPr>
              <a:t>Conclusiones</a:t>
            </a:r>
            <a:r>
              <a:rPr lang="es-ES" sz="4400" dirty="0">
                <a:solidFill>
                  <a:srgbClr val="993300"/>
                </a:solidFill>
                <a:latin typeface="Brush Script MT" panose="03060802040406070304" pitchFamily="66" charset="0"/>
              </a:rPr>
              <a:t>	</a:t>
            </a:r>
            <a:r>
              <a:rPr lang="es-ES_tradnl" sz="4400" dirty="0">
                <a:solidFill>
                  <a:srgbClr val="993300"/>
                </a:solidFill>
                <a:latin typeface="Brush Script MT" panose="03060802040406070304" pitchFamily="66" charset="0"/>
              </a:rPr>
              <a:t> </a:t>
            </a:r>
            <a:endParaRPr lang="es-ES" sz="4400" dirty="0">
              <a:solidFill>
                <a:srgbClr val="993300"/>
              </a:solidFill>
              <a:latin typeface="Brush Script MT" panose="03060802040406070304" pitchFamily="66" charset="0"/>
            </a:endParaRPr>
          </a:p>
        </p:txBody>
      </p:sp>
      <p:pic>
        <p:nvPicPr>
          <p:cNvPr id="14" name="Picture 3" descr="dd01086_">
            <a:extLst>
              <a:ext uri="{FF2B5EF4-FFF2-40B4-BE49-F238E27FC236}">
                <a16:creationId xmlns:a16="http://schemas.microsoft.com/office/drawing/2014/main" id="{31E75923-C94F-4D24-BA67-CFFE00ABCC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6713537"/>
            <a:ext cx="8497888" cy="144463"/>
          </a:xfrm>
          <a:prstGeom prst="rect">
            <a:avLst/>
          </a:prstGeom>
          <a:noFill/>
          <a:ln w="9525">
            <a:noFill/>
            <a:miter lim="800000"/>
            <a:headEnd/>
            <a:tailEnd/>
          </a:ln>
        </p:spPr>
      </p:pic>
      <p:sp>
        <p:nvSpPr>
          <p:cNvPr id="15" name="20 Rectángulo redondeado">
            <a:extLst>
              <a:ext uri="{FF2B5EF4-FFF2-40B4-BE49-F238E27FC236}">
                <a16:creationId xmlns:a16="http://schemas.microsoft.com/office/drawing/2014/main" id="{BE8C03F5-D04F-441A-B959-E92E85CA8B71}"/>
              </a:ext>
            </a:extLst>
          </p:cNvPr>
          <p:cNvSpPr/>
          <p:nvPr/>
        </p:nvSpPr>
        <p:spPr>
          <a:xfrm>
            <a:off x="1259632" y="5866194"/>
            <a:ext cx="6696744" cy="7311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16" name="18 CuadroTexto">
            <a:extLst>
              <a:ext uri="{FF2B5EF4-FFF2-40B4-BE49-F238E27FC236}">
                <a16:creationId xmlns:a16="http://schemas.microsoft.com/office/drawing/2014/main" id="{A2D127DA-32C9-4D36-9F81-7E0F15EB8254}"/>
              </a:ext>
            </a:extLst>
          </p:cNvPr>
          <p:cNvSpPr txBox="1"/>
          <p:nvPr/>
        </p:nvSpPr>
        <p:spPr>
          <a:xfrm>
            <a:off x="1331640" y="5838363"/>
            <a:ext cx="6480720" cy="923330"/>
          </a:xfrm>
          <a:prstGeom prst="rect">
            <a:avLst/>
          </a:prstGeom>
          <a:noFill/>
        </p:spPr>
        <p:txBody>
          <a:bodyPr wrap="square" rtlCol="0">
            <a:spAutoFit/>
          </a:bodyPr>
          <a:lstStyle/>
          <a:p>
            <a:pPr algn="ctr">
              <a:spcBef>
                <a:spcPct val="50000"/>
              </a:spcBef>
              <a:defRPr/>
            </a:pPr>
            <a:endParaRPr lang="es-ES" sz="200" b="1" dirty="0">
              <a:latin typeface="Arial Unicode MS" pitchFamily="34" charset="-128"/>
              <a:ea typeface="Arial Unicode MS" pitchFamily="34" charset="-128"/>
              <a:cs typeface="Arial Unicode MS" pitchFamily="34" charset="-128"/>
            </a:endParaRPr>
          </a:p>
          <a:p>
            <a:pPr algn="ctr">
              <a:spcBef>
                <a:spcPct val="50000"/>
              </a:spcBef>
              <a:defRPr/>
            </a:pPr>
            <a:r>
              <a:rPr lang="es-ES" sz="2400" b="1" dirty="0" err="1">
                <a:latin typeface="Arial Unicode MS" pitchFamily="34" charset="-128"/>
                <a:ea typeface="Arial Unicode MS" pitchFamily="34" charset="-128"/>
                <a:cs typeface="Arial Unicode MS" pitchFamily="34" charset="-128"/>
              </a:rPr>
              <a:t>I+D+i+a</a:t>
            </a:r>
            <a:r>
              <a:rPr lang="es-ES" sz="2400" b="1" dirty="0">
                <a:latin typeface="Arial Unicode MS" pitchFamily="34" charset="-128"/>
                <a:ea typeface="Arial Unicode MS" pitchFamily="34" charset="-128"/>
                <a:cs typeface="Arial Unicode MS" pitchFamily="34" charset="-128"/>
              </a:rPr>
              <a:t> </a:t>
            </a:r>
            <a:r>
              <a:rPr lang="es-ES" sz="2400" dirty="0">
                <a:latin typeface="Arial Unicode MS" pitchFamily="34" charset="-128"/>
                <a:ea typeface="Arial Unicode MS" pitchFamily="34" charset="-128"/>
                <a:cs typeface="Arial Unicode MS" pitchFamily="34" charset="-128"/>
              </a:rPr>
              <a:t>  - Aplicación de la innovación</a:t>
            </a:r>
            <a:endParaRPr lang="es-ES" sz="2400" dirty="0">
              <a:latin typeface="Arial" pitchFamily="34" charset="0"/>
              <a:cs typeface="Arial" pitchFamily="34" charset="0"/>
            </a:endParaRPr>
          </a:p>
          <a:p>
            <a:pPr algn="ctr">
              <a:spcBef>
                <a:spcPct val="50000"/>
              </a:spcBef>
            </a:pPr>
            <a:endParaRPr lang="en-US" sz="1600" baseline="30000" dirty="0">
              <a:solidFill>
                <a:srgbClr val="002060"/>
              </a:solidFill>
              <a:latin typeface="Arial Unicode MS" pitchFamily="34" charset="-128"/>
              <a:ea typeface="Arial Unicode MS" pitchFamily="34" charset="-128"/>
              <a:cs typeface="Arial Unicode MS" pitchFamily="34" charset="-128"/>
            </a:endParaRPr>
          </a:p>
        </p:txBody>
      </p:sp>
      <p:sp>
        <p:nvSpPr>
          <p:cNvPr id="17" name="Text Box 8">
            <a:extLst>
              <a:ext uri="{FF2B5EF4-FFF2-40B4-BE49-F238E27FC236}">
                <a16:creationId xmlns:a16="http://schemas.microsoft.com/office/drawing/2014/main" id="{77F4775C-4518-4886-AE86-3C31CC3B7C1E}"/>
              </a:ext>
            </a:extLst>
          </p:cNvPr>
          <p:cNvSpPr txBox="1">
            <a:spLocks noChangeArrowheads="1"/>
          </p:cNvSpPr>
          <p:nvPr/>
        </p:nvSpPr>
        <p:spPr bwMode="auto">
          <a:xfrm>
            <a:off x="971600" y="188640"/>
            <a:ext cx="8137525" cy="369887"/>
          </a:xfrm>
          <a:prstGeom prst="rect">
            <a:avLst/>
          </a:prstGeom>
          <a:noFill/>
          <a:ln w="9525" algn="ctr">
            <a:noFill/>
            <a:miter lim="800000"/>
            <a:headEnd/>
            <a:tailEnd/>
          </a:ln>
        </p:spPr>
        <p:txBody>
          <a:bodyPr>
            <a:spAutoFit/>
          </a:bodyPr>
          <a:lstStyle/>
          <a:p>
            <a:pPr marL="342900" indent="-342900" algn="r">
              <a:spcBef>
                <a:spcPct val="50000"/>
              </a:spcBef>
            </a:pPr>
            <a:r>
              <a:rPr lang="es-ES" i="1" dirty="0"/>
              <a:t>Tecnología frente a moluscos bivalvos</a:t>
            </a:r>
          </a:p>
        </p:txBody>
      </p:sp>
      <p:sp>
        <p:nvSpPr>
          <p:cNvPr id="22" name="8 Rectángulo redondeado">
            <a:extLst>
              <a:ext uri="{FF2B5EF4-FFF2-40B4-BE49-F238E27FC236}">
                <a16:creationId xmlns:a16="http://schemas.microsoft.com/office/drawing/2014/main" id="{56001716-F504-4166-8A12-0148B6FCDEBA}"/>
              </a:ext>
            </a:extLst>
          </p:cNvPr>
          <p:cNvSpPr/>
          <p:nvPr/>
        </p:nvSpPr>
        <p:spPr>
          <a:xfrm>
            <a:off x="251520" y="188640"/>
            <a:ext cx="4320480" cy="86409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3" name="9 Imagen" descr="logo ox spain trasnparente.png">
            <a:extLst>
              <a:ext uri="{FF2B5EF4-FFF2-40B4-BE49-F238E27FC236}">
                <a16:creationId xmlns:a16="http://schemas.microsoft.com/office/drawing/2014/main" id="{26B7667B-0AF5-471E-A488-B170F99C5F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302582"/>
            <a:ext cx="1158385" cy="674589"/>
          </a:xfrm>
          <a:prstGeom prst="rect">
            <a:avLst/>
          </a:prstGeom>
        </p:spPr>
      </p:pic>
      <p:cxnSp>
        <p:nvCxnSpPr>
          <p:cNvPr id="24" name="17 Conector recto">
            <a:extLst>
              <a:ext uri="{FF2B5EF4-FFF2-40B4-BE49-F238E27FC236}">
                <a16:creationId xmlns:a16="http://schemas.microsoft.com/office/drawing/2014/main" id="{F67BC7EF-7B3D-45C1-9E35-6745D72A198E}"/>
              </a:ext>
            </a:extLst>
          </p:cNvPr>
          <p:cNvCxnSpPr/>
          <p:nvPr/>
        </p:nvCxnSpPr>
        <p:spPr>
          <a:xfrm flipH="1">
            <a:off x="2555776" y="476672"/>
            <a:ext cx="65882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4 Imagen">
            <a:extLst>
              <a:ext uri="{FF2B5EF4-FFF2-40B4-BE49-F238E27FC236}">
                <a16:creationId xmlns:a16="http://schemas.microsoft.com/office/drawing/2014/main" id="{0E7EFE52-320D-4594-940B-792F939E17C2}"/>
              </a:ext>
            </a:extLst>
          </p:cNvPr>
          <p:cNvPicPr/>
          <p:nvPr/>
        </p:nvPicPr>
        <p:blipFill rotWithShape="1">
          <a:blip r:embed="rId5" cstate="screen">
            <a:extLst>
              <a:ext uri="{28A0092B-C50C-407E-A947-70E740481C1C}">
                <a14:useLocalDpi xmlns:a14="http://schemas.microsoft.com/office/drawing/2010/main" val="0"/>
              </a:ext>
            </a:extLst>
          </a:blip>
          <a:srcRect l="60413" t="3209" r="9470" b="11007"/>
          <a:stretch/>
        </p:blipFill>
        <p:spPr bwMode="auto">
          <a:xfrm>
            <a:off x="1763688" y="209581"/>
            <a:ext cx="942361" cy="771147"/>
          </a:xfrm>
          <a:prstGeom prst="rect">
            <a:avLst/>
          </a:prstGeom>
          <a:noFill/>
          <a:ln>
            <a:noFill/>
          </a:ln>
          <a:extLst>
            <a:ext uri="{53640926-AAD7-44D8-BBD7-CCE9431645EC}">
              <a14:shadowObscured xmlns:a14="http://schemas.microsoft.com/office/drawing/2010/main"/>
            </a:ext>
          </a:extLst>
        </p:spPr>
      </p:pic>
      <p:pic>
        <p:nvPicPr>
          <p:cNvPr id="26" name="5 Imagen">
            <a:extLst>
              <a:ext uri="{FF2B5EF4-FFF2-40B4-BE49-F238E27FC236}">
                <a16:creationId xmlns:a16="http://schemas.microsoft.com/office/drawing/2014/main" id="{3C6BB7E6-7977-4C3F-996C-45DDE0F99746}"/>
              </a:ext>
            </a:extLst>
          </p:cNvPr>
          <p:cNvPicPr/>
          <p:nvPr/>
        </p:nvPicPr>
        <p:blipFill rotWithShape="1">
          <a:blip r:embed="rId6" cstate="print">
            <a:extLst>
              <a:ext uri="{28A0092B-C50C-407E-A947-70E740481C1C}">
                <a14:useLocalDpi xmlns:a14="http://schemas.microsoft.com/office/drawing/2010/main" val="0"/>
              </a:ext>
            </a:extLst>
          </a:blip>
          <a:srcRect/>
          <a:stretch/>
        </p:blipFill>
        <p:spPr>
          <a:xfrm>
            <a:off x="2771800" y="248191"/>
            <a:ext cx="1682063" cy="771146"/>
          </a:xfrm>
          <a:prstGeom prst="rect">
            <a:avLst/>
          </a:prstGeom>
        </p:spPr>
      </p:pic>
      <p:sp>
        <p:nvSpPr>
          <p:cNvPr id="2" name="Rectángulo 1">
            <a:extLst>
              <a:ext uri="{FF2B5EF4-FFF2-40B4-BE49-F238E27FC236}">
                <a16:creationId xmlns:a16="http://schemas.microsoft.com/office/drawing/2014/main" id="{7B0AB2F0-8547-4D14-B4E2-23C6DCC5E325}"/>
              </a:ext>
            </a:extLst>
          </p:cNvPr>
          <p:cNvSpPr/>
          <p:nvPr/>
        </p:nvSpPr>
        <p:spPr>
          <a:xfrm>
            <a:off x="1010770" y="2643655"/>
            <a:ext cx="2259299" cy="3873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b="1" dirty="0">
                <a:solidFill>
                  <a:schemeClr val="tx1"/>
                </a:solidFill>
              </a:rPr>
              <a:t>TECNOLÓGICAS</a:t>
            </a:r>
          </a:p>
        </p:txBody>
      </p:sp>
      <p:sp>
        <p:nvSpPr>
          <p:cNvPr id="18" name="Rectángulo 17">
            <a:extLst>
              <a:ext uri="{FF2B5EF4-FFF2-40B4-BE49-F238E27FC236}">
                <a16:creationId xmlns:a16="http://schemas.microsoft.com/office/drawing/2014/main" id="{765840E4-9AA3-4187-BD22-6FCF0794D9FA}"/>
              </a:ext>
            </a:extLst>
          </p:cNvPr>
          <p:cNvSpPr/>
          <p:nvPr/>
        </p:nvSpPr>
        <p:spPr>
          <a:xfrm>
            <a:off x="1010770" y="3104372"/>
            <a:ext cx="2259299" cy="2182311"/>
          </a:xfrm>
          <a:prstGeom prst="rect">
            <a:avLst/>
          </a:prstGeom>
          <a:solidFill>
            <a:srgbClr val="993300"/>
          </a:solidFill>
          <a:ln>
            <a:solidFill>
              <a:srgbClr val="9933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342900" indent="-342900">
              <a:buAutoNum type="arabicPeriod"/>
            </a:pPr>
            <a:r>
              <a:rPr lang="es-ES" sz="1400" dirty="0">
                <a:solidFill>
                  <a:schemeClr val="tx1"/>
                </a:solidFill>
              </a:rPr>
              <a:t>BIG DATA en el entrono EEII</a:t>
            </a:r>
          </a:p>
          <a:p>
            <a:pPr marL="342900" indent="-342900">
              <a:buAutoNum type="arabicPeriod"/>
            </a:pPr>
            <a:r>
              <a:rPr lang="es-ES" sz="1400" dirty="0">
                <a:solidFill>
                  <a:schemeClr val="tx1"/>
                </a:solidFill>
              </a:rPr>
              <a:t>Equipo plenamente funcional y operativo</a:t>
            </a:r>
          </a:p>
          <a:p>
            <a:pPr marL="342900" indent="-342900">
              <a:buAutoNum type="arabicPeriod"/>
            </a:pPr>
            <a:r>
              <a:rPr lang="es-ES" sz="1400" dirty="0">
                <a:solidFill>
                  <a:schemeClr val="tx1"/>
                </a:solidFill>
              </a:rPr>
              <a:t>Equipo autómata que mejora el método normalizado  </a:t>
            </a:r>
          </a:p>
        </p:txBody>
      </p:sp>
      <p:sp>
        <p:nvSpPr>
          <p:cNvPr id="19" name="Rectángulo 18">
            <a:extLst>
              <a:ext uri="{FF2B5EF4-FFF2-40B4-BE49-F238E27FC236}">
                <a16:creationId xmlns:a16="http://schemas.microsoft.com/office/drawing/2014/main" id="{DAE24859-19CB-4293-BBE3-F9825E54292C}"/>
              </a:ext>
            </a:extLst>
          </p:cNvPr>
          <p:cNvSpPr/>
          <p:nvPr/>
        </p:nvSpPr>
        <p:spPr>
          <a:xfrm>
            <a:off x="3419873" y="2636912"/>
            <a:ext cx="2592286" cy="3940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1600" b="1" dirty="0">
                <a:solidFill>
                  <a:schemeClr val="tx1"/>
                </a:solidFill>
              </a:rPr>
              <a:t>BIOLÓGICAS Y OPERATIVAS</a:t>
            </a:r>
          </a:p>
        </p:txBody>
      </p:sp>
      <p:sp>
        <p:nvSpPr>
          <p:cNvPr id="21" name="Rectángulo 20">
            <a:extLst>
              <a:ext uri="{FF2B5EF4-FFF2-40B4-BE49-F238E27FC236}">
                <a16:creationId xmlns:a16="http://schemas.microsoft.com/office/drawing/2014/main" id="{F293E98B-81B1-4ADE-A22C-3BA764C21E90}"/>
              </a:ext>
            </a:extLst>
          </p:cNvPr>
          <p:cNvSpPr/>
          <p:nvPr/>
        </p:nvSpPr>
        <p:spPr>
          <a:xfrm>
            <a:off x="3419874" y="3129527"/>
            <a:ext cx="2592286" cy="2157157"/>
          </a:xfrm>
          <a:prstGeom prst="rect">
            <a:avLst/>
          </a:prstGeom>
          <a:solidFill>
            <a:srgbClr val="993300"/>
          </a:solidFill>
          <a:ln>
            <a:solidFill>
              <a:srgbClr val="9933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342900" indent="-342900">
              <a:buAutoNum type="arabicPeriod"/>
            </a:pPr>
            <a:r>
              <a:rPr lang="es-ES" sz="1400" dirty="0">
                <a:solidFill>
                  <a:schemeClr val="tx1"/>
                </a:solidFill>
              </a:rPr>
              <a:t>Minimización de los daños a los ecosistemas mediante su detección precoz</a:t>
            </a:r>
          </a:p>
          <a:p>
            <a:pPr marL="342900" indent="-342900">
              <a:buAutoNum type="arabicPeriod"/>
            </a:pPr>
            <a:r>
              <a:rPr lang="es-ES" sz="1400" dirty="0">
                <a:solidFill>
                  <a:schemeClr val="tx1"/>
                </a:solidFill>
              </a:rPr>
              <a:t>Retraso en las consecuencias evolutivas de la especie</a:t>
            </a:r>
          </a:p>
          <a:p>
            <a:pPr marL="342900" indent="-342900">
              <a:buAutoNum type="arabicPeriod"/>
            </a:pPr>
            <a:r>
              <a:rPr lang="es-ES" sz="1400" dirty="0">
                <a:solidFill>
                  <a:schemeClr val="tx1"/>
                </a:solidFill>
              </a:rPr>
              <a:t>Focalización del esfuerzo de los agentes implicados en la gestión.</a:t>
            </a:r>
          </a:p>
          <a:p>
            <a:pPr marL="342900" indent="-342900">
              <a:buAutoNum type="arabicPeriod"/>
            </a:pPr>
            <a:endParaRPr lang="es-ES" sz="1100" dirty="0">
              <a:solidFill>
                <a:schemeClr val="tx1"/>
              </a:solidFill>
            </a:endParaRPr>
          </a:p>
        </p:txBody>
      </p:sp>
      <p:sp>
        <p:nvSpPr>
          <p:cNvPr id="28" name="Rectángulo 27">
            <a:extLst>
              <a:ext uri="{FF2B5EF4-FFF2-40B4-BE49-F238E27FC236}">
                <a16:creationId xmlns:a16="http://schemas.microsoft.com/office/drawing/2014/main" id="{35D6A5E2-E851-4BB0-B735-D3A073D15F48}"/>
              </a:ext>
            </a:extLst>
          </p:cNvPr>
          <p:cNvSpPr/>
          <p:nvPr/>
        </p:nvSpPr>
        <p:spPr>
          <a:xfrm>
            <a:off x="6129125" y="2643655"/>
            <a:ext cx="2259299" cy="3873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b="1" dirty="0">
                <a:solidFill>
                  <a:schemeClr val="tx1"/>
                </a:solidFill>
              </a:rPr>
              <a:t>ECONÓMICAS</a:t>
            </a:r>
          </a:p>
        </p:txBody>
      </p:sp>
      <p:sp>
        <p:nvSpPr>
          <p:cNvPr id="29" name="Rectángulo 28">
            <a:extLst>
              <a:ext uri="{FF2B5EF4-FFF2-40B4-BE49-F238E27FC236}">
                <a16:creationId xmlns:a16="http://schemas.microsoft.com/office/drawing/2014/main" id="{E8D25661-37A9-4FEC-AC03-6520692F445E}"/>
              </a:ext>
            </a:extLst>
          </p:cNvPr>
          <p:cNvSpPr/>
          <p:nvPr/>
        </p:nvSpPr>
        <p:spPr>
          <a:xfrm>
            <a:off x="6129125" y="3104373"/>
            <a:ext cx="2259299" cy="2182310"/>
          </a:xfrm>
          <a:prstGeom prst="rect">
            <a:avLst/>
          </a:prstGeom>
          <a:solidFill>
            <a:srgbClr val="993300"/>
          </a:solidFill>
          <a:ln>
            <a:solidFill>
              <a:srgbClr val="9933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4800" dirty="0">
                <a:solidFill>
                  <a:schemeClr val="tx1"/>
                </a:solidFill>
              </a:rPr>
              <a:t>ROI*</a:t>
            </a:r>
          </a:p>
        </p:txBody>
      </p:sp>
      <p:sp>
        <p:nvSpPr>
          <p:cNvPr id="30" name="Text Box 9">
            <a:extLst>
              <a:ext uri="{FF2B5EF4-FFF2-40B4-BE49-F238E27FC236}">
                <a16:creationId xmlns:a16="http://schemas.microsoft.com/office/drawing/2014/main" id="{A2E6DBE5-489F-43E7-A939-CDDF0FB0C23F}"/>
              </a:ext>
            </a:extLst>
          </p:cNvPr>
          <p:cNvSpPr txBox="1">
            <a:spLocks noChangeArrowheads="1"/>
          </p:cNvSpPr>
          <p:nvPr/>
        </p:nvSpPr>
        <p:spPr bwMode="auto">
          <a:xfrm>
            <a:off x="1259632" y="453951"/>
            <a:ext cx="7775476" cy="523220"/>
          </a:xfrm>
          <a:prstGeom prst="rect">
            <a:avLst/>
          </a:prstGeom>
          <a:noFill/>
          <a:ln w="9525" algn="ctr">
            <a:noFill/>
            <a:miter lim="800000"/>
            <a:headEnd/>
            <a:tailEnd/>
          </a:ln>
          <a:effectLst>
            <a:glow rad="101600">
              <a:schemeClr val="accent1">
                <a:satMod val="175000"/>
                <a:alpha val="40000"/>
              </a:schemeClr>
            </a:glow>
          </a:effectLst>
        </p:spPr>
        <p:txBody>
          <a:bodyPr wrap="square">
            <a:spAutoFit/>
          </a:bodyPr>
          <a:lstStyle/>
          <a:p>
            <a:pPr algn="r">
              <a:spcBef>
                <a:spcPct val="50000"/>
              </a:spcBef>
            </a:pPr>
            <a:r>
              <a:rPr lang="es-ES" sz="2800" dirty="0">
                <a:solidFill>
                  <a:srgbClr val="FFC000"/>
                </a:solidFill>
                <a:effectLst>
                  <a:glow rad="139700">
                    <a:schemeClr val="accent6">
                      <a:satMod val="175000"/>
                      <a:alpha val="40000"/>
                    </a:schemeClr>
                  </a:glow>
                </a:effectLst>
                <a:latin typeface="Arial" pitchFamily="34" charset="0"/>
                <a:cs typeface="Arial" pitchFamily="34" charset="0"/>
              </a:rPr>
              <a:t>Conclusiones</a:t>
            </a:r>
            <a:endParaRPr lang="es-ES" baseline="-25000" dirty="0">
              <a:solidFill>
                <a:srgbClr val="FFC000"/>
              </a:solidFill>
              <a:effectLst>
                <a:glow rad="139700">
                  <a:schemeClr val="accent6">
                    <a:satMod val="175000"/>
                    <a:alpha val="40000"/>
                  </a:schemeClr>
                </a:glow>
              </a:effectLst>
              <a:latin typeface="Arial" pitchFamily="34" charset="0"/>
              <a:cs typeface="Arial" pitchFamily="34" charset="0"/>
            </a:endParaRPr>
          </a:p>
        </p:txBody>
      </p:sp>
      <p:sp>
        <p:nvSpPr>
          <p:cNvPr id="5" name="CuadroTexto 4">
            <a:extLst>
              <a:ext uri="{FF2B5EF4-FFF2-40B4-BE49-F238E27FC236}">
                <a16:creationId xmlns:a16="http://schemas.microsoft.com/office/drawing/2014/main" id="{DC9F268F-EDF4-44CF-B8DA-A89572DA21DE}"/>
              </a:ext>
            </a:extLst>
          </p:cNvPr>
          <p:cNvSpPr txBox="1"/>
          <p:nvPr/>
        </p:nvSpPr>
        <p:spPr>
          <a:xfrm>
            <a:off x="6129125" y="4797152"/>
            <a:ext cx="2259299" cy="523220"/>
          </a:xfrm>
          <a:prstGeom prst="rect">
            <a:avLst/>
          </a:prstGeom>
          <a:noFill/>
        </p:spPr>
        <p:txBody>
          <a:bodyPr wrap="square" rtlCol="0">
            <a:spAutoFit/>
          </a:bodyPr>
          <a:lstStyle/>
          <a:p>
            <a:r>
              <a:rPr lang="es-ES" sz="1400" dirty="0"/>
              <a:t>ROI: </a:t>
            </a:r>
            <a:r>
              <a:rPr lang="es-ES" sz="1400" dirty="0" err="1"/>
              <a:t>Return</a:t>
            </a:r>
            <a:r>
              <a:rPr lang="es-ES" sz="1400" dirty="0"/>
              <a:t> </a:t>
            </a:r>
            <a:r>
              <a:rPr lang="es-ES" sz="1400" dirty="0" err="1"/>
              <a:t>On</a:t>
            </a:r>
            <a:r>
              <a:rPr lang="es-ES" sz="1400" dirty="0"/>
              <a:t> </a:t>
            </a:r>
            <a:r>
              <a:rPr lang="es-ES" sz="1400" dirty="0" err="1"/>
              <a:t>Investment</a:t>
            </a:r>
            <a:r>
              <a:rPr lang="es-ES" sz="1400" dirty="0"/>
              <a:t> = Retorno de la Inversión</a:t>
            </a:r>
            <a:endParaRPr lang="en-GB" sz="1400" dirty="0"/>
          </a:p>
        </p:txBody>
      </p:sp>
    </p:spTree>
    <p:extLst>
      <p:ext uri="{BB962C8B-B14F-4D97-AF65-F5344CB8AC3E}">
        <p14:creationId xmlns:p14="http://schemas.microsoft.com/office/powerpoint/2010/main" val="164954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19" grpId="0" animBg="1"/>
      <p:bldP spid="21"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683568" y="1340768"/>
            <a:ext cx="7992888" cy="5184576"/>
          </a:xfrm>
          <a:prstGeom prst="round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a:off x="899592" y="1556792"/>
            <a:ext cx="7416824" cy="746358"/>
          </a:xfrm>
          <a:prstGeom prst="rect">
            <a:avLst/>
          </a:prstGeom>
        </p:spPr>
        <p:txBody>
          <a:bodyPr wrap="square">
            <a:spAutoFit/>
          </a:bodyPr>
          <a:lstStyle/>
          <a:p>
            <a:pPr algn="just">
              <a:spcBef>
                <a:spcPct val="50000"/>
              </a:spcBef>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p:txBody>
      </p:sp>
      <p:sp>
        <p:nvSpPr>
          <p:cNvPr id="2" name="Rectángulo 1">
            <a:extLst>
              <a:ext uri="{FF2B5EF4-FFF2-40B4-BE49-F238E27FC236}">
                <a16:creationId xmlns:a16="http://schemas.microsoft.com/office/drawing/2014/main" id="{2CA4BCD3-7E39-4E04-AA88-5360FF61B2E6}"/>
              </a:ext>
            </a:extLst>
          </p:cNvPr>
          <p:cNvSpPr/>
          <p:nvPr/>
        </p:nvSpPr>
        <p:spPr>
          <a:xfrm>
            <a:off x="1187624" y="1398612"/>
            <a:ext cx="7056784" cy="4524315"/>
          </a:xfrm>
          <a:prstGeom prst="rect">
            <a:avLst/>
          </a:prstGeom>
        </p:spPr>
        <p:txBody>
          <a:bodyPr wrap="square">
            <a:spAutoFit/>
          </a:bodyPr>
          <a:lstStyle/>
          <a:p>
            <a:pPr lvl="0"/>
            <a:r>
              <a:rPr lang="es-ES_tradnl" b="1" u="sng" dirty="0">
                <a:solidFill>
                  <a:srgbClr val="993300"/>
                </a:solidFill>
              </a:rPr>
              <a:t>ROI (</a:t>
            </a:r>
            <a:r>
              <a:rPr lang="es-ES_tradnl" b="1" u="sng" dirty="0" err="1">
                <a:solidFill>
                  <a:srgbClr val="993300"/>
                </a:solidFill>
              </a:rPr>
              <a:t>Return</a:t>
            </a:r>
            <a:r>
              <a:rPr lang="es-ES_tradnl" b="1" u="sng" dirty="0">
                <a:solidFill>
                  <a:srgbClr val="993300"/>
                </a:solidFill>
              </a:rPr>
              <a:t> </a:t>
            </a:r>
            <a:r>
              <a:rPr lang="es-ES_tradnl" b="1" u="sng" dirty="0" err="1">
                <a:solidFill>
                  <a:srgbClr val="993300"/>
                </a:solidFill>
              </a:rPr>
              <a:t>on</a:t>
            </a:r>
            <a:r>
              <a:rPr lang="es-ES_tradnl" b="1" u="sng" dirty="0">
                <a:solidFill>
                  <a:srgbClr val="993300"/>
                </a:solidFill>
              </a:rPr>
              <a:t> </a:t>
            </a:r>
            <a:r>
              <a:rPr lang="es-ES_tradnl" b="1" u="sng" dirty="0" err="1">
                <a:solidFill>
                  <a:srgbClr val="993300"/>
                </a:solidFill>
              </a:rPr>
              <a:t>Investment</a:t>
            </a:r>
            <a:r>
              <a:rPr lang="es-ES_tradnl" b="1" u="sng" dirty="0">
                <a:solidFill>
                  <a:srgbClr val="993300"/>
                </a:solidFill>
              </a:rPr>
              <a:t>).</a:t>
            </a:r>
            <a:r>
              <a:rPr lang="es-ES_tradnl" dirty="0">
                <a:solidFill>
                  <a:srgbClr val="993300"/>
                </a:solidFill>
              </a:rPr>
              <a:t> </a:t>
            </a:r>
          </a:p>
          <a:p>
            <a:pPr lvl="0"/>
            <a:endParaRPr lang="es-ES" dirty="0">
              <a:solidFill>
                <a:schemeClr val="bg1"/>
              </a:solidFill>
            </a:endParaRPr>
          </a:p>
          <a:p>
            <a:pPr marL="285750" lvl="0" indent="-285750">
              <a:buFont typeface="Arial" panose="020B0604020202020204" pitchFamily="34" charset="0"/>
              <a:buChar char="•"/>
            </a:pPr>
            <a:r>
              <a:rPr lang="es-ES" b="1" dirty="0">
                <a:solidFill>
                  <a:schemeClr val="bg1"/>
                </a:solidFill>
              </a:rPr>
              <a:t>Detección más temprana</a:t>
            </a:r>
            <a:r>
              <a:rPr lang="es-ES" dirty="0">
                <a:solidFill>
                  <a:schemeClr val="bg1"/>
                </a:solidFill>
              </a:rPr>
              <a:t> de la especie en zonas con riesgo de aparición. Implementación de medidas correctoras frente a su posible expansión.</a:t>
            </a:r>
          </a:p>
          <a:p>
            <a:pPr marL="285750" lvl="0" indent="-285750">
              <a:buFont typeface="Arial" panose="020B0604020202020204" pitchFamily="34" charset="0"/>
              <a:buChar char="•"/>
            </a:pPr>
            <a:endParaRPr lang="es-ES" dirty="0">
              <a:solidFill>
                <a:schemeClr val="bg1"/>
              </a:solidFill>
            </a:endParaRPr>
          </a:p>
          <a:p>
            <a:pPr marL="285750" lvl="0" indent="-285750">
              <a:buFont typeface="Arial" panose="020B0604020202020204" pitchFamily="34" charset="0"/>
              <a:buChar char="•"/>
            </a:pPr>
            <a:r>
              <a:rPr lang="es-ES" dirty="0">
                <a:solidFill>
                  <a:schemeClr val="bg1"/>
                </a:solidFill>
              </a:rPr>
              <a:t>Evitar problemas futuros de </a:t>
            </a:r>
            <a:r>
              <a:rPr lang="es-ES" b="1" dirty="0">
                <a:solidFill>
                  <a:schemeClr val="bg1"/>
                </a:solidFill>
              </a:rPr>
              <a:t>obturación y rendimiento </a:t>
            </a:r>
            <a:r>
              <a:rPr lang="es-ES" dirty="0">
                <a:solidFill>
                  <a:schemeClr val="bg1"/>
                </a:solidFill>
              </a:rPr>
              <a:t>de las instalaciones (agua y energía).</a:t>
            </a:r>
          </a:p>
          <a:p>
            <a:pPr lvl="0"/>
            <a:endParaRPr lang="es-ES" dirty="0">
              <a:solidFill>
                <a:schemeClr val="bg1"/>
              </a:solidFill>
            </a:endParaRPr>
          </a:p>
          <a:p>
            <a:pPr marL="285750" lvl="0" indent="-285750">
              <a:buFont typeface="Arial" panose="020B0604020202020204" pitchFamily="34" charset="0"/>
              <a:buChar char="•"/>
            </a:pPr>
            <a:r>
              <a:rPr lang="es-ES" b="1" dirty="0">
                <a:solidFill>
                  <a:schemeClr val="bg1"/>
                </a:solidFill>
              </a:rPr>
              <a:t>Optimización del coste de los tratamientos</a:t>
            </a:r>
            <a:r>
              <a:rPr lang="es-ES" dirty="0">
                <a:solidFill>
                  <a:schemeClr val="bg1"/>
                </a:solidFill>
              </a:rPr>
              <a:t>: realizando los tratamientos necesarios, en los momentos necesarios y en los sectores o zonas adecuadas. </a:t>
            </a:r>
          </a:p>
          <a:p>
            <a:pPr lvl="0"/>
            <a:endParaRPr lang="es-ES" dirty="0">
              <a:solidFill>
                <a:schemeClr val="bg1"/>
              </a:solidFill>
            </a:endParaRPr>
          </a:p>
          <a:p>
            <a:pPr marL="285750" lvl="0" indent="-285750">
              <a:buFont typeface="Arial" panose="020B0604020202020204" pitchFamily="34" charset="0"/>
              <a:buChar char="•"/>
            </a:pPr>
            <a:r>
              <a:rPr lang="es-ES" b="1" dirty="0">
                <a:solidFill>
                  <a:schemeClr val="bg1"/>
                </a:solidFill>
              </a:rPr>
              <a:t>Ahorro</a:t>
            </a:r>
            <a:r>
              <a:rPr lang="es-ES" dirty="0">
                <a:solidFill>
                  <a:schemeClr val="bg1"/>
                </a:solidFill>
              </a:rPr>
              <a:t> considerable en el coste </a:t>
            </a:r>
            <a:r>
              <a:rPr lang="es-ES" b="1" dirty="0">
                <a:solidFill>
                  <a:schemeClr val="bg1"/>
                </a:solidFill>
              </a:rPr>
              <a:t>de análisis </a:t>
            </a:r>
            <a:r>
              <a:rPr lang="es-ES" dirty="0">
                <a:solidFill>
                  <a:schemeClr val="bg1"/>
                </a:solidFill>
              </a:rPr>
              <a:t>con los procedimientos “normalizados”, retorno de la inversión entre 1 y 3 años dependiendo de la periodicidad de control establecida.</a:t>
            </a:r>
          </a:p>
        </p:txBody>
      </p:sp>
      <p:sp>
        <p:nvSpPr>
          <p:cNvPr id="24" name="Text Box 8">
            <a:extLst>
              <a:ext uri="{FF2B5EF4-FFF2-40B4-BE49-F238E27FC236}">
                <a16:creationId xmlns:a16="http://schemas.microsoft.com/office/drawing/2014/main" id="{5DB4E5E5-54A6-4EA8-96DC-9BA5C4EC2CCE}"/>
              </a:ext>
            </a:extLst>
          </p:cNvPr>
          <p:cNvSpPr txBox="1">
            <a:spLocks noChangeArrowheads="1"/>
          </p:cNvSpPr>
          <p:nvPr/>
        </p:nvSpPr>
        <p:spPr bwMode="auto">
          <a:xfrm>
            <a:off x="971600" y="188640"/>
            <a:ext cx="8137525" cy="369887"/>
          </a:xfrm>
          <a:prstGeom prst="rect">
            <a:avLst/>
          </a:prstGeom>
          <a:noFill/>
          <a:ln w="9525" algn="ctr">
            <a:noFill/>
            <a:miter lim="800000"/>
            <a:headEnd/>
            <a:tailEnd/>
          </a:ln>
        </p:spPr>
        <p:txBody>
          <a:bodyPr>
            <a:spAutoFit/>
          </a:bodyPr>
          <a:lstStyle/>
          <a:p>
            <a:pPr marL="342900" indent="-342900" algn="r">
              <a:spcBef>
                <a:spcPct val="50000"/>
              </a:spcBef>
            </a:pPr>
            <a:r>
              <a:rPr lang="es-ES" i="1" dirty="0"/>
              <a:t>Tecnología frente a moluscos bivalvos</a:t>
            </a:r>
          </a:p>
        </p:txBody>
      </p:sp>
      <p:sp>
        <p:nvSpPr>
          <p:cNvPr id="25" name="8 Rectángulo redondeado">
            <a:extLst>
              <a:ext uri="{FF2B5EF4-FFF2-40B4-BE49-F238E27FC236}">
                <a16:creationId xmlns:a16="http://schemas.microsoft.com/office/drawing/2014/main" id="{24FB4FBD-59A5-4E1D-8A08-1BB28E9A5217}"/>
              </a:ext>
            </a:extLst>
          </p:cNvPr>
          <p:cNvSpPr/>
          <p:nvPr/>
        </p:nvSpPr>
        <p:spPr>
          <a:xfrm>
            <a:off x="251520" y="188640"/>
            <a:ext cx="4320480" cy="86409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6" name="9 Imagen" descr="logo ox spain trasnparente.png">
            <a:extLst>
              <a:ext uri="{FF2B5EF4-FFF2-40B4-BE49-F238E27FC236}">
                <a16:creationId xmlns:a16="http://schemas.microsoft.com/office/drawing/2014/main" id="{82BBBFC7-76A8-414A-989A-565F00DE56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302582"/>
            <a:ext cx="1158385" cy="674589"/>
          </a:xfrm>
          <a:prstGeom prst="rect">
            <a:avLst/>
          </a:prstGeom>
        </p:spPr>
      </p:pic>
      <p:cxnSp>
        <p:nvCxnSpPr>
          <p:cNvPr id="27" name="17 Conector recto">
            <a:extLst>
              <a:ext uri="{FF2B5EF4-FFF2-40B4-BE49-F238E27FC236}">
                <a16:creationId xmlns:a16="http://schemas.microsoft.com/office/drawing/2014/main" id="{F5748810-24AC-44FB-BE80-6E9DEA48E31A}"/>
              </a:ext>
            </a:extLst>
          </p:cNvPr>
          <p:cNvCxnSpPr/>
          <p:nvPr/>
        </p:nvCxnSpPr>
        <p:spPr>
          <a:xfrm flipH="1">
            <a:off x="2555776" y="476672"/>
            <a:ext cx="65882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8" name="4 Imagen">
            <a:extLst>
              <a:ext uri="{FF2B5EF4-FFF2-40B4-BE49-F238E27FC236}">
                <a16:creationId xmlns:a16="http://schemas.microsoft.com/office/drawing/2014/main" id="{7DD0AF55-0549-499D-BF76-DBC746BC5F10}"/>
              </a:ext>
            </a:extLst>
          </p:cNvPr>
          <p:cNvPicPr/>
          <p:nvPr/>
        </p:nvPicPr>
        <p:blipFill rotWithShape="1">
          <a:blip r:embed="rId4" cstate="screen">
            <a:extLst>
              <a:ext uri="{28A0092B-C50C-407E-A947-70E740481C1C}">
                <a14:useLocalDpi xmlns:a14="http://schemas.microsoft.com/office/drawing/2010/main" val="0"/>
              </a:ext>
            </a:extLst>
          </a:blip>
          <a:srcRect l="60413" t="3209" r="9470" b="11007"/>
          <a:stretch/>
        </p:blipFill>
        <p:spPr bwMode="auto">
          <a:xfrm>
            <a:off x="1763688" y="209581"/>
            <a:ext cx="942361" cy="771147"/>
          </a:xfrm>
          <a:prstGeom prst="rect">
            <a:avLst/>
          </a:prstGeom>
          <a:noFill/>
          <a:ln>
            <a:noFill/>
          </a:ln>
          <a:extLst>
            <a:ext uri="{53640926-AAD7-44D8-BBD7-CCE9431645EC}">
              <a14:shadowObscured xmlns:a14="http://schemas.microsoft.com/office/drawing/2010/main"/>
            </a:ext>
          </a:extLst>
        </p:spPr>
      </p:pic>
      <p:pic>
        <p:nvPicPr>
          <p:cNvPr id="29" name="5 Imagen">
            <a:extLst>
              <a:ext uri="{FF2B5EF4-FFF2-40B4-BE49-F238E27FC236}">
                <a16:creationId xmlns:a16="http://schemas.microsoft.com/office/drawing/2014/main" id="{B5EC6E6A-E532-4788-802A-22406039C90D}"/>
              </a:ext>
            </a:extLst>
          </p:cNvPr>
          <p:cNvPicPr/>
          <p:nvPr/>
        </p:nvPicPr>
        <p:blipFill rotWithShape="1">
          <a:blip r:embed="rId5" cstate="print">
            <a:extLst>
              <a:ext uri="{28A0092B-C50C-407E-A947-70E740481C1C}">
                <a14:useLocalDpi xmlns:a14="http://schemas.microsoft.com/office/drawing/2010/main" val="0"/>
              </a:ext>
            </a:extLst>
          </a:blip>
          <a:srcRect/>
          <a:stretch/>
        </p:blipFill>
        <p:spPr>
          <a:xfrm>
            <a:off x="2771800" y="248191"/>
            <a:ext cx="1682063" cy="771146"/>
          </a:xfrm>
          <a:prstGeom prst="rect">
            <a:avLst/>
          </a:prstGeom>
        </p:spPr>
      </p:pic>
      <p:pic>
        <p:nvPicPr>
          <p:cNvPr id="31" name="Picture 3" descr="dd01086_">
            <a:extLst>
              <a:ext uri="{FF2B5EF4-FFF2-40B4-BE49-F238E27FC236}">
                <a16:creationId xmlns:a16="http://schemas.microsoft.com/office/drawing/2014/main" id="{2F2A9B75-0978-409F-B7E5-8F57061B58D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536" y="6713537"/>
            <a:ext cx="8497888" cy="144463"/>
          </a:xfrm>
          <a:prstGeom prst="rect">
            <a:avLst/>
          </a:prstGeom>
          <a:noFill/>
          <a:ln w="9525">
            <a:noFill/>
            <a:miter lim="800000"/>
            <a:headEnd/>
            <a:tailEnd/>
          </a:ln>
        </p:spPr>
      </p:pic>
      <p:sp>
        <p:nvSpPr>
          <p:cNvPr id="32" name="20 Rectángulo redondeado">
            <a:extLst>
              <a:ext uri="{FF2B5EF4-FFF2-40B4-BE49-F238E27FC236}">
                <a16:creationId xmlns:a16="http://schemas.microsoft.com/office/drawing/2014/main" id="{833BBA9F-9AD4-4038-9B5F-7DEC8E2CB60E}"/>
              </a:ext>
            </a:extLst>
          </p:cNvPr>
          <p:cNvSpPr/>
          <p:nvPr/>
        </p:nvSpPr>
        <p:spPr>
          <a:xfrm>
            <a:off x="1259632" y="5866194"/>
            <a:ext cx="6696744" cy="7311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33" name="18 CuadroTexto">
            <a:extLst>
              <a:ext uri="{FF2B5EF4-FFF2-40B4-BE49-F238E27FC236}">
                <a16:creationId xmlns:a16="http://schemas.microsoft.com/office/drawing/2014/main" id="{6E16079D-32CD-4A81-AD46-BFFC04422C4D}"/>
              </a:ext>
            </a:extLst>
          </p:cNvPr>
          <p:cNvSpPr txBox="1"/>
          <p:nvPr/>
        </p:nvSpPr>
        <p:spPr>
          <a:xfrm>
            <a:off x="1331640" y="5838363"/>
            <a:ext cx="6480720" cy="923330"/>
          </a:xfrm>
          <a:prstGeom prst="rect">
            <a:avLst/>
          </a:prstGeom>
          <a:noFill/>
        </p:spPr>
        <p:txBody>
          <a:bodyPr wrap="square" rtlCol="0">
            <a:spAutoFit/>
          </a:bodyPr>
          <a:lstStyle/>
          <a:p>
            <a:pPr algn="ctr">
              <a:spcBef>
                <a:spcPct val="50000"/>
              </a:spcBef>
              <a:defRPr/>
            </a:pPr>
            <a:endParaRPr lang="es-ES" sz="200" b="1" dirty="0">
              <a:latin typeface="Arial Unicode MS" pitchFamily="34" charset="-128"/>
              <a:ea typeface="Arial Unicode MS" pitchFamily="34" charset="-128"/>
              <a:cs typeface="Arial Unicode MS" pitchFamily="34" charset="-128"/>
            </a:endParaRPr>
          </a:p>
          <a:p>
            <a:pPr algn="ctr">
              <a:spcBef>
                <a:spcPct val="50000"/>
              </a:spcBef>
              <a:defRPr/>
            </a:pPr>
            <a:r>
              <a:rPr lang="es-ES" sz="2400" b="1" dirty="0" err="1">
                <a:latin typeface="Arial Unicode MS" pitchFamily="34" charset="-128"/>
                <a:ea typeface="Arial Unicode MS" pitchFamily="34" charset="-128"/>
                <a:cs typeface="Arial Unicode MS" pitchFamily="34" charset="-128"/>
              </a:rPr>
              <a:t>I+D+i+a</a:t>
            </a:r>
            <a:r>
              <a:rPr lang="es-ES" sz="2400" b="1" dirty="0">
                <a:latin typeface="Arial Unicode MS" pitchFamily="34" charset="-128"/>
                <a:ea typeface="Arial Unicode MS" pitchFamily="34" charset="-128"/>
                <a:cs typeface="Arial Unicode MS" pitchFamily="34" charset="-128"/>
              </a:rPr>
              <a:t> </a:t>
            </a:r>
            <a:r>
              <a:rPr lang="es-ES" sz="2400" dirty="0">
                <a:latin typeface="Arial Unicode MS" pitchFamily="34" charset="-128"/>
                <a:ea typeface="Arial Unicode MS" pitchFamily="34" charset="-128"/>
                <a:cs typeface="Arial Unicode MS" pitchFamily="34" charset="-128"/>
              </a:rPr>
              <a:t>  - Aplicación de la innovación</a:t>
            </a:r>
            <a:endParaRPr lang="es-ES" sz="2400" dirty="0">
              <a:latin typeface="Arial" pitchFamily="34" charset="0"/>
              <a:cs typeface="Arial" pitchFamily="34" charset="0"/>
            </a:endParaRPr>
          </a:p>
          <a:p>
            <a:pPr algn="ctr">
              <a:spcBef>
                <a:spcPct val="50000"/>
              </a:spcBef>
            </a:pPr>
            <a:endParaRPr lang="en-US" sz="1600" baseline="30000" dirty="0">
              <a:solidFill>
                <a:srgbClr val="002060"/>
              </a:solidFill>
              <a:latin typeface="Arial Unicode MS" pitchFamily="34" charset="-128"/>
              <a:ea typeface="Arial Unicode MS" pitchFamily="34" charset="-128"/>
              <a:cs typeface="Arial Unicode MS" pitchFamily="34" charset="-128"/>
            </a:endParaRPr>
          </a:p>
        </p:txBody>
      </p:sp>
      <p:sp>
        <p:nvSpPr>
          <p:cNvPr id="15" name="Text Box 9">
            <a:extLst>
              <a:ext uri="{FF2B5EF4-FFF2-40B4-BE49-F238E27FC236}">
                <a16:creationId xmlns:a16="http://schemas.microsoft.com/office/drawing/2014/main" id="{10BB2376-C093-468F-9B74-1D6943C43EA9}"/>
              </a:ext>
            </a:extLst>
          </p:cNvPr>
          <p:cNvSpPr txBox="1">
            <a:spLocks noChangeArrowheads="1"/>
          </p:cNvSpPr>
          <p:nvPr/>
        </p:nvSpPr>
        <p:spPr bwMode="auto">
          <a:xfrm>
            <a:off x="1259632" y="453951"/>
            <a:ext cx="7775476" cy="523220"/>
          </a:xfrm>
          <a:prstGeom prst="rect">
            <a:avLst/>
          </a:prstGeom>
          <a:noFill/>
          <a:ln w="9525" algn="ctr">
            <a:noFill/>
            <a:miter lim="800000"/>
            <a:headEnd/>
            <a:tailEnd/>
          </a:ln>
          <a:effectLst>
            <a:glow rad="101600">
              <a:schemeClr val="accent1">
                <a:satMod val="175000"/>
                <a:alpha val="40000"/>
              </a:schemeClr>
            </a:glow>
          </a:effectLst>
        </p:spPr>
        <p:txBody>
          <a:bodyPr wrap="square">
            <a:spAutoFit/>
          </a:bodyPr>
          <a:lstStyle/>
          <a:p>
            <a:pPr algn="r">
              <a:spcBef>
                <a:spcPct val="50000"/>
              </a:spcBef>
            </a:pPr>
            <a:r>
              <a:rPr lang="es-ES" sz="2800" dirty="0">
                <a:solidFill>
                  <a:srgbClr val="FFC000"/>
                </a:solidFill>
                <a:effectLst>
                  <a:glow rad="139700">
                    <a:schemeClr val="accent6">
                      <a:satMod val="175000"/>
                      <a:alpha val="40000"/>
                    </a:schemeClr>
                  </a:glow>
                </a:effectLst>
                <a:latin typeface="Arial" pitchFamily="34" charset="0"/>
                <a:cs typeface="Arial" pitchFamily="34" charset="0"/>
              </a:rPr>
              <a:t>Conclusiones</a:t>
            </a:r>
            <a:endParaRPr lang="es-ES" sz="2800" baseline="-25000" dirty="0">
              <a:solidFill>
                <a:srgbClr val="FFC000"/>
              </a:solidFill>
              <a:effectLst>
                <a:glow rad="139700">
                  <a:schemeClr val="accent6">
                    <a:satMod val="175000"/>
                    <a:alpha val="40000"/>
                  </a:schemeClr>
                </a:glow>
              </a:effectLst>
              <a:latin typeface="Arial" pitchFamily="34" charset="0"/>
              <a:cs typeface="Arial" pitchFamily="34" charset="0"/>
            </a:endParaRPr>
          </a:p>
        </p:txBody>
      </p:sp>
    </p:spTree>
    <p:extLst>
      <p:ext uri="{BB962C8B-B14F-4D97-AF65-F5344CB8AC3E}">
        <p14:creationId xmlns:p14="http://schemas.microsoft.com/office/powerpoint/2010/main" val="305632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683568" y="1340768"/>
            <a:ext cx="7992888" cy="5184576"/>
          </a:xfrm>
          <a:prstGeom prst="round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a:off x="899592" y="1556792"/>
            <a:ext cx="7416824" cy="2693045"/>
          </a:xfrm>
          <a:prstGeom prst="rect">
            <a:avLst/>
          </a:prstGeom>
        </p:spPr>
        <p:txBody>
          <a:bodyPr wrap="square">
            <a:spAutoFit/>
          </a:bodyPr>
          <a:lstStyle/>
          <a:p>
            <a:pPr marL="457200" indent="-457200" algn="ctr">
              <a:defRPr/>
            </a:pPr>
            <a:endParaRPr lang="es-ES" sz="1600" b="1" dirty="0">
              <a:solidFill>
                <a:schemeClr val="tx2">
                  <a:lumMod val="10000"/>
                </a:schemeClr>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spcBef>
                <a:spcPct val="50000"/>
              </a:spcBef>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a:p>
            <a:pPr marL="342900" indent="-342900" algn="just">
              <a:spcBef>
                <a:spcPct val="50000"/>
              </a:spcBef>
              <a:buFont typeface="+mj-lt"/>
              <a:buAutoNum type="arabicPeriod"/>
              <a:defRPr/>
            </a:pPr>
            <a:endParaRPr lang="es-ES" sz="1700" dirty="0">
              <a:solidFill>
                <a:schemeClr val="bg1"/>
              </a:solidFill>
              <a:latin typeface="Calibri" pitchFamily="34" charset="0"/>
              <a:cs typeface="Calibri" pitchFamily="34" charset="0"/>
            </a:endParaRPr>
          </a:p>
        </p:txBody>
      </p:sp>
      <p:sp>
        <p:nvSpPr>
          <p:cNvPr id="20" name="11 Rectángulo">
            <a:extLst>
              <a:ext uri="{FF2B5EF4-FFF2-40B4-BE49-F238E27FC236}">
                <a16:creationId xmlns:a16="http://schemas.microsoft.com/office/drawing/2014/main" id="{622F7B50-E95B-4CC4-A252-A7FE02B17044}"/>
              </a:ext>
            </a:extLst>
          </p:cNvPr>
          <p:cNvSpPr/>
          <p:nvPr/>
        </p:nvSpPr>
        <p:spPr>
          <a:xfrm>
            <a:off x="791580" y="2420888"/>
            <a:ext cx="7632848" cy="3046988"/>
          </a:xfrm>
          <a:prstGeom prst="rect">
            <a:avLst/>
          </a:prstGeom>
        </p:spPr>
        <p:txBody>
          <a:bodyPr wrap="square">
            <a:spAutoFit/>
          </a:bodyPr>
          <a:lstStyle/>
          <a:p>
            <a:pPr marL="285750" indent="-285750" algn="ctr">
              <a:buFont typeface="Wingdings" panose="05000000000000000000" pitchFamily="2" charset="2"/>
              <a:buChar char="v"/>
              <a:defRPr/>
            </a:pPr>
            <a:endParaRPr lang="es-ES" sz="1600" b="1" dirty="0">
              <a:solidFill>
                <a:schemeClr val="bg1"/>
              </a:solidFill>
              <a:latin typeface="Calibri" pitchFamily="34" charset="0"/>
              <a:cs typeface="Calibri" pitchFamily="34" charset="0"/>
            </a:endParaRPr>
          </a:p>
          <a:p>
            <a:pPr marL="342900" lvl="0" indent="-342900" algn="ctr">
              <a:buFont typeface="Wingdings" panose="05000000000000000000" pitchFamily="2" charset="2"/>
              <a:buChar char="v"/>
            </a:pPr>
            <a:r>
              <a:rPr lang="es-ES" sz="2000" b="1" dirty="0">
                <a:solidFill>
                  <a:schemeClr val="bg1"/>
                </a:solidFill>
              </a:rPr>
              <a:t>DISCRIMINACIÓN CON OTROS MOLUSCOS</a:t>
            </a:r>
          </a:p>
          <a:p>
            <a:pPr marL="342900" lvl="0" indent="-342900" algn="ctr">
              <a:buFont typeface="Wingdings" panose="05000000000000000000" pitchFamily="2" charset="2"/>
              <a:buChar char="v"/>
            </a:pPr>
            <a:endParaRPr lang="es-ES" sz="2000" b="1" dirty="0">
              <a:solidFill>
                <a:schemeClr val="bg1"/>
              </a:solidFill>
            </a:endParaRPr>
          </a:p>
          <a:p>
            <a:pPr marL="342900" lvl="0" indent="-342900" algn="ctr">
              <a:buFont typeface="Wingdings" panose="05000000000000000000" pitchFamily="2" charset="2"/>
              <a:buChar char="v"/>
            </a:pPr>
            <a:r>
              <a:rPr lang="es-ES" sz="2000" b="1" dirty="0">
                <a:solidFill>
                  <a:schemeClr val="bg1"/>
                </a:solidFill>
              </a:rPr>
              <a:t>LABORATORIO PORTÁTIL</a:t>
            </a:r>
          </a:p>
          <a:p>
            <a:pPr marL="342900" lvl="0" indent="-342900" algn="ctr">
              <a:buFont typeface="Wingdings" panose="05000000000000000000" pitchFamily="2" charset="2"/>
              <a:buChar char="v"/>
            </a:pPr>
            <a:endParaRPr lang="es-ES" sz="2000" b="1" dirty="0">
              <a:solidFill>
                <a:schemeClr val="bg1"/>
              </a:solidFill>
            </a:endParaRPr>
          </a:p>
          <a:p>
            <a:pPr marL="342900" lvl="0" indent="-342900" algn="ctr">
              <a:buFont typeface="Wingdings" panose="05000000000000000000" pitchFamily="2" charset="2"/>
              <a:buChar char="v"/>
            </a:pPr>
            <a:r>
              <a:rPr lang="es-ES" sz="2000" b="1" dirty="0">
                <a:solidFill>
                  <a:schemeClr val="bg1"/>
                </a:solidFill>
              </a:rPr>
              <a:t>REDUCCIÓN DE TIEMPO DE ANÁLISIS DE MUESTRA: TIEMPO REAL</a:t>
            </a:r>
          </a:p>
          <a:p>
            <a:pPr lvl="0" algn="ctr"/>
            <a:endParaRPr lang="es-ES" sz="2000" b="1" dirty="0">
              <a:solidFill>
                <a:schemeClr val="bg1"/>
              </a:solidFill>
            </a:endParaRPr>
          </a:p>
          <a:p>
            <a:pPr marL="342900" lvl="0" indent="-342900" algn="ctr">
              <a:buFont typeface="Wingdings" panose="05000000000000000000" pitchFamily="2" charset="2"/>
              <a:buChar char="v"/>
            </a:pPr>
            <a:r>
              <a:rPr lang="es-ES" sz="2000" b="1" dirty="0">
                <a:solidFill>
                  <a:schemeClr val="bg1"/>
                </a:solidFill>
              </a:rPr>
              <a:t>TEST DE VIDA</a:t>
            </a:r>
          </a:p>
          <a:p>
            <a:pPr marL="342900" lvl="0" indent="-342900" algn="ctr">
              <a:buFont typeface="Wingdings" panose="05000000000000000000" pitchFamily="2" charset="2"/>
              <a:buChar char="v"/>
            </a:pPr>
            <a:endParaRPr lang="es-ES" sz="2000" b="1" dirty="0">
              <a:solidFill>
                <a:schemeClr val="bg1"/>
              </a:solidFill>
            </a:endParaRPr>
          </a:p>
          <a:p>
            <a:pPr marL="285750" lvl="0" indent="-285750" algn="ctr">
              <a:buFont typeface="Wingdings" panose="05000000000000000000" pitchFamily="2" charset="2"/>
              <a:buChar char="v"/>
            </a:pPr>
            <a:endParaRPr lang="es-ES" sz="1600" b="1" u="sng" dirty="0">
              <a:solidFill>
                <a:schemeClr val="bg1"/>
              </a:solidFill>
            </a:endParaRPr>
          </a:p>
        </p:txBody>
      </p:sp>
      <p:sp>
        <p:nvSpPr>
          <p:cNvPr id="14" name="Text Box 8">
            <a:extLst>
              <a:ext uri="{FF2B5EF4-FFF2-40B4-BE49-F238E27FC236}">
                <a16:creationId xmlns:a16="http://schemas.microsoft.com/office/drawing/2014/main" id="{FB440729-B3FB-4B53-AC0A-CD354EA03DA3}"/>
              </a:ext>
            </a:extLst>
          </p:cNvPr>
          <p:cNvSpPr txBox="1">
            <a:spLocks noChangeArrowheads="1"/>
          </p:cNvSpPr>
          <p:nvPr/>
        </p:nvSpPr>
        <p:spPr bwMode="auto">
          <a:xfrm>
            <a:off x="971600" y="188640"/>
            <a:ext cx="8137525" cy="369887"/>
          </a:xfrm>
          <a:prstGeom prst="rect">
            <a:avLst/>
          </a:prstGeom>
          <a:noFill/>
          <a:ln w="9525" algn="ctr">
            <a:noFill/>
            <a:miter lim="800000"/>
            <a:headEnd/>
            <a:tailEnd/>
          </a:ln>
        </p:spPr>
        <p:txBody>
          <a:bodyPr>
            <a:spAutoFit/>
          </a:bodyPr>
          <a:lstStyle/>
          <a:p>
            <a:pPr marL="342900" indent="-342900" algn="r">
              <a:spcBef>
                <a:spcPct val="50000"/>
              </a:spcBef>
            </a:pPr>
            <a:r>
              <a:rPr lang="es-ES" i="1" dirty="0"/>
              <a:t>Tecnología frente a moluscos bivalvos</a:t>
            </a:r>
          </a:p>
        </p:txBody>
      </p:sp>
      <p:sp>
        <p:nvSpPr>
          <p:cNvPr id="15" name="8 Rectángulo redondeado">
            <a:extLst>
              <a:ext uri="{FF2B5EF4-FFF2-40B4-BE49-F238E27FC236}">
                <a16:creationId xmlns:a16="http://schemas.microsoft.com/office/drawing/2014/main" id="{2EA49137-017B-4B33-87BE-7A7B24F092C1}"/>
              </a:ext>
            </a:extLst>
          </p:cNvPr>
          <p:cNvSpPr/>
          <p:nvPr/>
        </p:nvSpPr>
        <p:spPr>
          <a:xfrm>
            <a:off x="251520" y="188640"/>
            <a:ext cx="4320480" cy="86409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6" name="9 Imagen" descr="logo ox spain trasnparente.png">
            <a:extLst>
              <a:ext uri="{FF2B5EF4-FFF2-40B4-BE49-F238E27FC236}">
                <a16:creationId xmlns:a16="http://schemas.microsoft.com/office/drawing/2014/main" id="{5A3544AC-9AA0-4B2F-9639-96464D54F6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302582"/>
            <a:ext cx="1158385" cy="674589"/>
          </a:xfrm>
          <a:prstGeom prst="rect">
            <a:avLst/>
          </a:prstGeom>
        </p:spPr>
      </p:pic>
      <p:cxnSp>
        <p:nvCxnSpPr>
          <p:cNvPr id="17" name="17 Conector recto">
            <a:extLst>
              <a:ext uri="{FF2B5EF4-FFF2-40B4-BE49-F238E27FC236}">
                <a16:creationId xmlns:a16="http://schemas.microsoft.com/office/drawing/2014/main" id="{672B0434-BF08-446F-BEB4-4AF6036FC0ED}"/>
              </a:ext>
            </a:extLst>
          </p:cNvPr>
          <p:cNvCxnSpPr/>
          <p:nvPr/>
        </p:nvCxnSpPr>
        <p:spPr>
          <a:xfrm flipH="1">
            <a:off x="2555776" y="476672"/>
            <a:ext cx="65882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4 Imagen">
            <a:extLst>
              <a:ext uri="{FF2B5EF4-FFF2-40B4-BE49-F238E27FC236}">
                <a16:creationId xmlns:a16="http://schemas.microsoft.com/office/drawing/2014/main" id="{F6FB1459-E277-48BC-959E-45A5C511FF61}"/>
              </a:ext>
            </a:extLst>
          </p:cNvPr>
          <p:cNvPicPr/>
          <p:nvPr/>
        </p:nvPicPr>
        <p:blipFill rotWithShape="1">
          <a:blip r:embed="rId4" cstate="screen">
            <a:extLst>
              <a:ext uri="{28A0092B-C50C-407E-A947-70E740481C1C}">
                <a14:useLocalDpi xmlns:a14="http://schemas.microsoft.com/office/drawing/2010/main" val="0"/>
              </a:ext>
            </a:extLst>
          </a:blip>
          <a:srcRect l="60413" t="3209" r="9470" b="11007"/>
          <a:stretch/>
        </p:blipFill>
        <p:spPr bwMode="auto">
          <a:xfrm>
            <a:off x="1763688" y="209581"/>
            <a:ext cx="942361" cy="771147"/>
          </a:xfrm>
          <a:prstGeom prst="rect">
            <a:avLst/>
          </a:prstGeom>
          <a:noFill/>
          <a:ln>
            <a:noFill/>
          </a:ln>
          <a:extLst>
            <a:ext uri="{53640926-AAD7-44D8-BBD7-CCE9431645EC}">
              <a14:shadowObscured xmlns:a14="http://schemas.microsoft.com/office/drawing/2010/main"/>
            </a:ext>
          </a:extLst>
        </p:spPr>
      </p:pic>
      <p:pic>
        <p:nvPicPr>
          <p:cNvPr id="23" name="5 Imagen">
            <a:extLst>
              <a:ext uri="{FF2B5EF4-FFF2-40B4-BE49-F238E27FC236}">
                <a16:creationId xmlns:a16="http://schemas.microsoft.com/office/drawing/2014/main" id="{63F09A6D-072C-4DB6-9B66-2D86A6D0D0FB}"/>
              </a:ext>
            </a:extLst>
          </p:cNvPr>
          <p:cNvPicPr/>
          <p:nvPr/>
        </p:nvPicPr>
        <p:blipFill rotWithShape="1">
          <a:blip r:embed="rId5" cstate="print">
            <a:extLst>
              <a:ext uri="{28A0092B-C50C-407E-A947-70E740481C1C}">
                <a14:useLocalDpi xmlns:a14="http://schemas.microsoft.com/office/drawing/2010/main" val="0"/>
              </a:ext>
            </a:extLst>
          </a:blip>
          <a:srcRect/>
          <a:stretch/>
        </p:blipFill>
        <p:spPr>
          <a:xfrm>
            <a:off x="2771800" y="248191"/>
            <a:ext cx="1682063" cy="771146"/>
          </a:xfrm>
          <a:prstGeom prst="rect">
            <a:avLst/>
          </a:prstGeom>
        </p:spPr>
      </p:pic>
      <p:pic>
        <p:nvPicPr>
          <p:cNvPr id="25" name="Picture 3" descr="dd01086_">
            <a:extLst>
              <a:ext uri="{FF2B5EF4-FFF2-40B4-BE49-F238E27FC236}">
                <a16:creationId xmlns:a16="http://schemas.microsoft.com/office/drawing/2014/main" id="{7CC3F7E1-CA9E-4841-9E77-5C827444409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536" y="6713537"/>
            <a:ext cx="8497888" cy="144463"/>
          </a:xfrm>
          <a:prstGeom prst="rect">
            <a:avLst/>
          </a:prstGeom>
          <a:noFill/>
          <a:ln w="9525">
            <a:noFill/>
            <a:miter lim="800000"/>
            <a:headEnd/>
            <a:tailEnd/>
          </a:ln>
        </p:spPr>
      </p:pic>
      <p:sp>
        <p:nvSpPr>
          <p:cNvPr id="26" name="20 Rectángulo redondeado">
            <a:extLst>
              <a:ext uri="{FF2B5EF4-FFF2-40B4-BE49-F238E27FC236}">
                <a16:creationId xmlns:a16="http://schemas.microsoft.com/office/drawing/2014/main" id="{142DB352-5FFE-42EA-8A4D-D8B35D25C315}"/>
              </a:ext>
            </a:extLst>
          </p:cNvPr>
          <p:cNvSpPr/>
          <p:nvPr/>
        </p:nvSpPr>
        <p:spPr>
          <a:xfrm>
            <a:off x="1259632" y="5866194"/>
            <a:ext cx="6696744" cy="7311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27" name="18 CuadroTexto">
            <a:extLst>
              <a:ext uri="{FF2B5EF4-FFF2-40B4-BE49-F238E27FC236}">
                <a16:creationId xmlns:a16="http://schemas.microsoft.com/office/drawing/2014/main" id="{CC63F14D-3CD4-4A49-873A-EC78D4A097FE}"/>
              </a:ext>
            </a:extLst>
          </p:cNvPr>
          <p:cNvSpPr txBox="1"/>
          <p:nvPr/>
        </p:nvSpPr>
        <p:spPr>
          <a:xfrm>
            <a:off x="1331640" y="5838363"/>
            <a:ext cx="6480720" cy="923330"/>
          </a:xfrm>
          <a:prstGeom prst="rect">
            <a:avLst/>
          </a:prstGeom>
          <a:noFill/>
        </p:spPr>
        <p:txBody>
          <a:bodyPr wrap="square" rtlCol="0">
            <a:spAutoFit/>
          </a:bodyPr>
          <a:lstStyle/>
          <a:p>
            <a:pPr algn="ctr">
              <a:spcBef>
                <a:spcPct val="50000"/>
              </a:spcBef>
              <a:defRPr/>
            </a:pPr>
            <a:endParaRPr lang="es-ES" sz="200" b="1" dirty="0">
              <a:latin typeface="Arial Unicode MS" pitchFamily="34" charset="-128"/>
              <a:ea typeface="Arial Unicode MS" pitchFamily="34" charset="-128"/>
              <a:cs typeface="Arial Unicode MS" pitchFamily="34" charset="-128"/>
            </a:endParaRPr>
          </a:p>
          <a:p>
            <a:pPr algn="ctr">
              <a:spcBef>
                <a:spcPct val="50000"/>
              </a:spcBef>
              <a:defRPr/>
            </a:pPr>
            <a:r>
              <a:rPr lang="es-ES" sz="2400" b="1" dirty="0" err="1">
                <a:latin typeface="Arial Unicode MS" pitchFamily="34" charset="-128"/>
                <a:ea typeface="Arial Unicode MS" pitchFamily="34" charset="-128"/>
                <a:cs typeface="Arial Unicode MS" pitchFamily="34" charset="-128"/>
              </a:rPr>
              <a:t>I+D+i+a</a:t>
            </a:r>
            <a:r>
              <a:rPr lang="es-ES" sz="2400" b="1" dirty="0">
                <a:latin typeface="Arial Unicode MS" pitchFamily="34" charset="-128"/>
                <a:ea typeface="Arial Unicode MS" pitchFamily="34" charset="-128"/>
                <a:cs typeface="Arial Unicode MS" pitchFamily="34" charset="-128"/>
              </a:rPr>
              <a:t> </a:t>
            </a:r>
            <a:r>
              <a:rPr lang="es-ES" sz="2400" dirty="0">
                <a:latin typeface="Arial Unicode MS" pitchFamily="34" charset="-128"/>
                <a:ea typeface="Arial Unicode MS" pitchFamily="34" charset="-128"/>
                <a:cs typeface="Arial Unicode MS" pitchFamily="34" charset="-128"/>
              </a:rPr>
              <a:t>  - Aplicación de la innovación</a:t>
            </a:r>
            <a:endParaRPr lang="es-ES" sz="2400" dirty="0">
              <a:latin typeface="Arial" pitchFamily="34" charset="0"/>
              <a:cs typeface="Arial" pitchFamily="34" charset="0"/>
            </a:endParaRPr>
          </a:p>
          <a:p>
            <a:pPr algn="ctr">
              <a:spcBef>
                <a:spcPct val="50000"/>
              </a:spcBef>
            </a:pPr>
            <a:endParaRPr lang="en-US" sz="1600" baseline="30000" dirty="0">
              <a:solidFill>
                <a:srgbClr val="002060"/>
              </a:solidFill>
              <a:latin typeface="Arial Unicode MS" pitchFamily="34" charset="-128"/>
              <a:ea typeface="Arial Unicode MS" pitchFamily="34" charset="-128"/>
              <a:cs typeface="Arial Unicode MS" pitchFamily="34" charset="-128"/>
            </a:endParaRPr>
          </a:p>
        </p:txBody>
      </p:sp>
      <p:sp>
        <p:nvSpPr>
          <p:cNvPr id="18" name="Text Box 9">
            <a:extLst>
              <a:ext uri="{FF2B5EF4-FFF2-40B4-BE49-F238E27FC236}">
                <a16:creationId xmlns:a16="http://schemas.microsoft.com/office/drawing/2014/main" id="{33039527-75A0-4ADB-AA02-D3158CDF56AC}"/>
              </a:ext>
            </a:extLst>
          </p:cNvPr>
          <p:cNvSpPr txBox="1">
            <a:spLocks noChangeArrowheads="1"/>
          </p:cNvSpPr>
          <p:nvPr/>
        </p:nvSpPr>
        <p:spPr bwMode="auto">
          <a:xfrm>
            <a:off x="1259632" y="453951"/>
            <a:ext cx="7775476" cy="523220"/>
          </a:xfrm>
          <a:prstGeom prst="rect">
            <a:avLst/>
          </a:prstGeom>
          <a:noFill/>
          <a:ln w="9525" algn="ctr">
            <a:noFill/>
            <a:miter lim="800000"/>
            <a:headEnd/>
            <a:tailEnd/>
          </a:ln>
          <a:effectLst>
            <a:glow rad="101600">
              <a:schemeClr val="accent1">
                <a:satMod val="175000"/>
                <a:alpha val="40000"/>
              </a:schemeClr>
            </a:glow>
          </a:effectLst>
        </p:spPr>
        <p:txBody>
          <a:bodyPr wrap="square">
            <a:spAutoFit/>
          </a:bodyPr>
          <a:lstStyle/>
          <a:p>
            <a:pPr algn="r">
              <a:spcBef>
                <a:spcPct val="50000"/>
              </a:spcBef>
            </a:pPr>
            <a:r>
              <a:rPr lang="es-ES" sz="2800" dirty="0">
                <a:solidFill>
                  <a:srgbClr val="FFC000"/>
                </a:solidFill>
                <a:effectLst>
                  <a:glow rad="139700">
                    <a:schemeClr val="accent6">
                      <a:satMod val="175000"/>
                      <a:alpha val="40000"/>
                    </a:schemeClr>
                  </a:glow>
                </a:effectLst>
                <a:latin typeface="Arial" pitchFamily="34" charset="0"/>
                <a:cs typeface="Arial" pitchFamily="34" charset="0"/>
              </a:rPr>
              <a:t>Futuras líneas de trabajo</a:t>
            </a:r>
            <a:endParaRPr lang="es-ES" baseline="-25000" dirty="0">
              <a:solidFill>
                <a:srgbClr val="FFC000"/>
              </a:solidFill>
              <a:effectLst>
                <a:glow rad="139700">
                  <a:schemeClr val="accent6">
                    <a:satMod val="175000"/>
                    <a:alpha val="40000"/>
                  </a:schemeClr>
                </a:glow>
              </a:effectLst>
              <a:latin typeface="Arial" pitchFamily="34" charset="0"/>
              <a:cs typeface="Arial" pitchFamily="34" charset="0"/>
            </a:endParaRPr>
          </a:p>
        </p:txBody>
      </p:sp>
    </p:spTree>
    <p:extLst>
      <p:ext uri="{BB962C8B-B14F-4D97-AF65-F5344CB8AC3E}">
        <p14:creationId xmlns:p14="http://schemas.microsoft.com/office/powerpoint/2010/main" val="17650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081E63A6-E6EC-4E91-B294-737E9CBB6B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5054" y="476672"/>
            <a:ext cx="1813450" cy="1282029"/>
          </a:xfrm>
          <a:prstGeom prst="rect">
            <a:avLst/>
          </a:prstGeom>
        </p:spPr>
      </p:pic>
      <p:pic>
        <p:nvPicPr>
          <p:cNvPr id="17" name="6 Imagen">
            <a:extLst>
              <a:ext uri="{FF2B5EF4-FFF2-40B4-BE49-F238E27FC236}">
                <a16:creationId xmlns:a16="http://schemas.microsoft.com/office/drawing/2014/main" id="{4F61973F-BDD1-445D-96DD-0D087B5D5D74}"/>
              </a:ext>
            </a:extLst>
          </p:cNvPr>
          <p:cNvPicPr/>
          <p:nvPr/>
        </p:nvPicPr>
        <p:blipFill rotWithShape="1">
          <a:blip r:embed="rId3" cstate="print">
            <a:extLst>
              <a:ext uri="{28A0092B-C50C-407E-A947-70E740481C1C}">
                <a14:useLocalDpi xmlns:a14="http://schemas.microsoft.com/office/drawing/2010/main" val="0"/>
              </a:ext>
            </a:extLst>
          </a:blip>
          <a:srcRect l="60413" t="3209" r="9470" b="11007"/>
          <a:stretch/>
        </p:blipFill>
        <p:spPr bwMode="auto">
          <a:xfrm>
            <a:off x="7082780" y="5810642"/>
            <a:ext cx="1028700" cy="962025"/>
          </a:xfrm>
          <a:prstGeom prst="rect">
            <a:avLst/>
          </a:prstGeom>
          <a:noFill/>
          <a:ln>
            <a:noFill/>
          </a:ln>
          <a:extLst>
            <a:ext uri="{53640926-AAD7-44D8-BBD7-CCE9431645EC}">
              <a14:shadowObscured xmlns:a14="http://schemas.microsoft.com/office/drawing/2010/main"/>
            </a:ext>
          </a:extLst>
        </p:spPr>
      </p:pic>
      <p:pic>
        <p:nvPicPr>
          <p:cNvPr id="19" name="5 Imagen">
            <a:extLst>
              <a:ext uri="{FF2B5EF4-FFF2-40B4-BE49-F238E27FC236}">
                <a16:creationId xmlns:a16="http://schemas.microsoft.com/office/drawing/2014/main" id="{247DA0D4-6480-4085-A0F4-7650EF92CB74}"/>
              </a:ext>
            </a:extLst>
          </p:cNvPr>
          <p:cNvPicPr/>
          <p:nvPr/>
        </p:nvPicPr>
        <p:blipFill rotWithShape="1">
          <a:blip r:embed="rId3" cstate="print">
            <a:extLst>
              <a:ext uri="{28A0092B-C50C-407E-A947-70E740481C1C}">
                <a14:useLocalDpi xmlns:a14="http://schemas.microsoft.com/office/drawing/2010/main" val="0"/>
              </a:ext>
            </a:extLst>
          </a:blip>
          <a:srcRect l="2647" t="3209" r="54788" b="17464"/>
          <a:stretch/>
        </p:blipFill>
        <p:spPr bwMode="auto">
          <a:xfrm>
            <a:off x="3798901" y="5898537"/>
            <a:ext cx="1565187" cy="962025"/>
          </a:xfrm>
          <a:prstGeom prst="rect">
            <a:avLst/>
          </a:prstGeom>
          <a:noFill/>
          <a:ln>
            <a:noFill/>
          </a:ln>
          <a:extLst>
            <a:ext uri="{53640926-AAD7-44D8-BBD7-CCE9431645EC}">
              <a14:shadowObscured xmlns:a14="http://schemas.microsoft.com/office/drawing/2010/main"/>
            </a:ext>
          </a:extLst>
        </p:spPr>
      </p:pic>
      <p:pic>
        <p:nvPicPr>
          <p:cNvPr id="22" name="7 Imagen">
            <a:extLst>
              <a:ext uri="{FF2B5EF4-FFF2-40B4-BE49-F238E27FC236}">
                <a16:creationId xmlns:a16="http://schemas.microsoft.com/office/drawing/2014/main" id="{7023E552-3CB8-4A95-A99B-057E340CC7EB}"/>
              </a:ext>
            </a:extLst>
          </p:cNvPr>
          <p:cNvPicPr/>
          <p:nvPr/>
        </p:nvPicPr>
        <p:blipFill rotWithShape="1">
          <a:blip r:embed="rId4" cstate="print">
            <a:extLst>
              <a:ext uri="{28A0092B-C50C-407E-A947-70E740481C1C}">
                <a14:useLocalDpi xmlns:a14="http://schemas.microsoft.com/office/drawing/2010/main" val="0"/>
              </a:ext>
            </a:extLst>
          </a:blip>
          <a:srcRect/>
          <a:stretch/>
        </p:blipFill>
        <p:spPr>
          <a:xfrm>
            <a:off x="1032520" y="6049860"/>
            <a:ext cx="1581150" cy="733425"/>
          </a:xfrm>
          <a:prstGeom prst="rect">
            <a:avLst/>
          </a:prstGeom>
        </p:spPr>
      </p:pic>
      <p:pic>
        <p:nvPicPr>
          <p:cNvPr id="5" name="Picture 7" descr="B28A964A-13F6-4BAB-B42A-252E7950C1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696582"/>
          </a:xfrm>
          <a:prstGeom prst="rect">
            <a:avLst/>
          </a:prstGeom>
          <a:noFill/>
          <a:ln w="9525">
            <a:noFill/>
            <a:miter lim="800000"/>
            <a:headEnd/>
            <a:tailEnd/>
          </a:ln>
        </p:spPr>
      </p:pic>
      <p:cxnSp>
        <p:nvCxnSpPr>
          <p:cNvPr id="11" name="10 Conector recto"/>
          <p:cNvCxnSpPr/>
          <p:nvPr/>
        </p:nvCxnSpPr>
        <p:spPr>
          <a:xfrm>
            <a:off x="0" y="5877272"/>
            <a:ext cx="9144000"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 name="14 CuadroTexto"/>
          <p:cNvSpPr txBox="1">
            <a:spLocks noChangeArrowheads="1"/>
          </p:cNvSpPr>
          <p:nvPr/>
        </p:nvSpPr>
        <p:spPr bwMode="auto">
          <a:xfrm>
            <a:off x="1428750" y="1411635"/>
            <a:ext cx="2729914" cy="400110"/>
          </a:xfrm>
          <a:prstGeom prst="rect">
            <a:avLst/>
          </a:prstGeom>
          <a:noFill/>
          <a:ln w="9525">
            <a:noFill/>
            <a:miter lim="800000"/>
            <a:headEnd/>
            <a:tailEnd/>
          </a:ln>
        </p:spPr>
        <p:txBody>
          <a:bodyPr wrap="none">
            <a:spAutoFit/>
          </a:bodyPr>
          <a:lstStyle/>
          <a:p>
            <a:r>
              <a:rPr lang="es-ES_tradnl" sz="2000" b="1" dirty="0">
                <a:solidFill>
                  <a:schemeClr val="bg1"/>
                </a:solidFill>
                <a:latin typeface="Calibri" pitchFamily="34" charset="0"/>
              </a:rPr>
              <a:t>OBJETIVOS ESPECÍFICOS</a:t>
            </a:r>
          </a:p>
        </p:txBody>
      </p:sp>
      <p:sp>
        <p:nvSpPr>
          <p:cNvPr id="21" name="20 CuadroTexto"/>
          <p:cNvSpPr txBox="1"/>
          <p:nvPr/>
        </p:nvSpPr>
        <p:spPr>
          <a:xfrm>
            <a:off x="572474" y="2060848"/>
            <a:ext cx="8208912" cy="4093428"/>
          </a:xfrm>
          <a:prstGeom prst="rect">
            <a:avLst/>
          </a:prstGeom>
          <a:noFill/>
        </p:spPr>
        <p:txBody>
          <a:bodyPr wrap="square" rtlCol="0">
            <a:spAutoFit/>
          </a:bodyPr>
          <a:lstStyle/>
          <a:p>
            <a:pPr marL="342900" indent="-342900" algn="just">
              <a:buFont typeface="Arial" panose="020B0604020202020204" pitchFamily="34" charset="0"/>
              <a:buChar char="•"/>
            </a:pPr>
            <a:r>
              <a:rPr lang="es-ES" b="1" dirty="0">
                <a:solidFill>
                  <a:schemeClr val="bg1"/>
                </a:solidFill>
              </a:rPr>
              <a:t>Reducir drásticamente el tiempo de análisis</a:t>
            </a:r>
            <a:r>
              <a:rPr lang="es-ES" dirty="0">
                <a:solidFill>
                  <a:schemeClr val="bg1"/>
                </a:solidFill>
              </a:rPr>
              <a:t>, detección y control de larvas de mejillón cebra en más de un 80%, frente a las técnicas habituales de recuento manual, gracias a la automatización del sistema.</a:t>
            </a:r>
          </a:p>
          <a:p>
            <a:pPr marL="342900" indent="-342900" algn="just">
              <a:buFont typeface="Arial" panose="020B0604020202020204" pitchFamily="34" charset="0"/>
              <a:buChar char="•"/>
            </a:pPr>
            <a:endParaRPr lang="es-ES" dirty="0">
              <a:solidFill>
                <a:schemeClr val="bg1"/>
              </a:solidFill>
            </a:endParaRPr>
          </a:p>
          <a:p>
            <a:pPr marL="342900" indent="-342900" algn="just">
              <a:buFont typeface="Arial" panose="020B0604020202020204" pitchFamily="34" charset="0"/>
              <a:buChar char="•"/>
            </a:pPr>
            <a:r>
              <a:rPr lang="es-ES" b="1" dirty="0">
                <a:solidFill>
                  <a:schemeClr val="bg1"/>
                </a:solidFill>
              </a:rPr>
              <a:t>Incremento del número de análisis económicamente viables </a:t>
            </a:r>
            <a:r>
              <a:rPr lang="es-ES" dirty="0">
                <a:solidFill>
                  <a:schemeClr val="bg1"/>
                </a:solidFill>
              </a:rPr>
              <a:t>a abordar en una instalación, por lo que se podrá incrementar la periodicidad de monitorización.</a:t>
            </a:r>
          </a:p>
          <a:p>
            <a:pPr marL="342900" indent="-342900" algn="just">
              <a:buFont typeface="Arial" panose="020B0604020202020204" pitchFamily="34" charset="0"/>
              <a:buChar char="•"/>
            </a:pPr>
            <a:endParaRPr lang="es-ES" dirty="0">
              <a:solidFill>
                <a:schemeClr val="bg1"/>
              </a:solidFill>
            </a:endParaRPr>
          </a:p>
          <a:p>
            <a:pPr marL="342900" indent="-342900" algn="just">
              <a:buFont typeface="Arial" panose="020B0604020202020204" pitchFamily="34" charset="0"/>
              <a:buChar char="•"/>
            </a:pPr>
            <a:r>
              <a:rPr lang="es-ES" dirty="0">
                <a:solidFill>
                  <a:schemeClr val="bg1"/>
                </a:solidFill>
              </a:rPr>
              <a:t>Incremento de la </a:t>
            </a:r>
            <a:r>
              <a:rPr lang="es-ES" b="1" dirty="0">
                <a:solidFill>
                  <a:schemeClr val="bg1"/>
                </a:solidFill>
              </a:rPr>
              <a:t>rapidez y robustez de resultados </a:t>
            </a:r>
            <a:r>
              <a:rPr lang="es-ES" dirty="0">
                <a:solidFill>
                  <a:schemeClr val="bg1"/>
                </a:solidFill>
              </a:rPr>
              <a:t>a la hora de detectar y medir la presencia de mejillón cebra.</a:t>
            </a:r>
          </a:p>
          <a:p>
            <a:pPr marL="342900" indent="-342900" algn="just">
              <a:buFont typeface="Arial" panose="020B0604020202020204" pitchFamily="34" charset="0"/>
              <a:buChar char="•"/>
            </a:pPr>
            <a:endParaRPr lang="es-ES" dirty="0">
              <a:solidFill>
                <a:schemeClr val="bg1"/>
              </a:solidFill>
            </a:endParaRPr>
          </a:p>
          <a:p>
            <a:pPr marL="342900" indent="-342900" algn="just">
              <a:buFont typeface="Arial" panose="020B0604020202020204" pitchFamily="34" charset="0"/>
              <a:buChar char="•"/>
            </a:pPr>
            <a:r>
              <a:rPr lang="es-ES" b="1" dirty="0">
                <a:solidFill>
                  <a:schemeClr val="bg1"/>
                </a:solidFill>
              </a:rPr>
              <a:t>Eliminar el riesgo de error humano </a:t>
            </a:r>
            <a:r>
              <a:rPr lang="es-ES" dirty="0">
                <a:solidFill>
                  <a:schemeClr val="bg1"/>
                </a:solidFill>
              </a:rPr>
              <a:t>al pasar de una determinación manual (única posibilidad de trabajo en la actualidad) a una determinación totalmente automatizada.</a:t>
            </a:r>
          </a:p>
          <a:p>
            <a:pPr marL="342900" indent="-342900" algn="just">
              <a:buFont typeface="Arial" panose="020B0604020202020204" pitchFamily="34" charset="0"/>
              <a:buChar char="•"/>
            </a:pPr>
            <a:endParaRPr lang="es-ES" sz="2000" dirty="0">
              <a:solidFill>
                <a:schemeClr val="bg1"/>
              </a:solidFill>
            </a:endParaRPr>
          </a:p>
        </p:txBody>
      </p:sp>
      <p:sp>
        <p:nvSpPr>
          <p:cNvPr id="25" name="Text Box 48">
            <a:extLst>
              <a:ext uri="{FF2B5EF4-FFF2-40B4-BE49-F238E27FC236}">
                <a16:creationId xmlns:a16="http://schemas.microsoft.com/office/drawing/2014/main" id="{0D05C850-2F36-49DD-A9EB-5AE89EB2BDE2}"/>
              </a:ext>
            </a:extLst>
          </p:cNvPr>
          <p:cNvSpPr txBox="1">
            <a:spLocks noChangeArrowheads="1"/>
          </p:cNvSpPr>
          <p:nvPr/>
        </p:nvSpPr>
        <p:spPr bwMode="white">
          <a:xfrm>
            <a:off x="0" y="1121495"/>
            <a:ext cx="571500" cy="307975"/>
          </a:xfrm>
          <a:prstGeom prst="rect">
            <a:avLst/>
          </a:prstGeom>
          <a:solidFill>
            <a:schemeClr val="tx1">
              <a:lumMod val="65000"/>
              <a:lumOff val="35000"/>
            </a:schemeClr>
          </a:solidFill>
          <a:ln w="9525">
            <a:solidFill>
              <a:schemeClr val="tx1">
                <a:lumMod val="65000"/>
                <a:lumOff val="35000"/>
              </a:schemeClr>
            </a:solidFill>
            <a:miter lim="800000"/>
            <a:headEnd/>
            <a:tailEnd/>
          </a:ln>
        </p:spPr>
        <p:txBody>
          <a:bodyPr lIns="0" tIns="0" rIns="0" bIns="0">
            <a:spAutoFit/>
          </a:bodyPr>
          <a:lstStyle/>
          <a:p>
            <a:pPr algn="ctr"/>
            <a:endParaRPr lang="es-ES" sz="2000">
              <a:solidFill>
                <a:schemeClr val="bg1"/>
              </a:solidFill>
              <a:latin typeface="Arial Narrow" pitchFamily="34" charset="0"/>
            </a:endParaRPr>
          </a:p>
        </p:txBody>
      </p:sp>
      <p:sp>
        <p:nvSpPr>
          <p:cNvPr id="26" name="16 Rectángulo">
            <a:extLst>
              <a:ext uri="{FF2B5EF4-FFF2-40B4-BE49-F238E27FC236}">
                <a16:creationId xmlns:a16="http://schemas.microsoft.com/office/drawing/2014/main" id="{9958E382-9337-4222-9BE0-FF32EF21FCA0}"/>
              </a:ext>
            </a:extLst>
          </p:cNvPr>
          <p:cNvSpPr/>
          <p:nvPr/>
        </p:nvSpPr>
        <p:spPr>
          <a:xfrm>
            <a:off x="723900" y="1273895"/>
            <a:ext cx="785813" cy="642937"/>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_tradnl" sz="3200" dirty="0">
                <a:solidFill>
                  <a:schemeClr val="bg1"/>
                </a:solidFill>
              </a:rPr>
              <a:t>O</a:t>
            </a:r>
          </a:p>
        </p:txBody>
      </p:sp>
      <p:sp>
        <p:nvSpPr>
          <p:cNvPr id="27" name="17 Lágrima">
            <a:extLst>
              <a:ext uri="{FF2B5EF4-FFF2-40B4-BE49-F238E27FC236}">
                <a16:creationId xmlns:a16="http://schemas.microsoft.com/office/drawing/2014/main" id="{E1E83E35-FD71-4477-A82D-5FE7E2F9A0B1}"/>
              </a:ext>
            </a:extLst>
          </p:cNvPr>
          <p:cNvSpPr/>
          <p:nvPr/>
        </p:nvSpPr>
        <p:spPr>
          <a:xfrm>
            <a:off x="795338" y="1488207"/>
            <a:ext cx="142875" cy="142875"/>
          </a:xfrm>
          <a:prstGeom prst="teardrop">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dirty="0">
              <a:solidFill>
                <a:schemeClr val="bg1"/>
              </a:solidFill>
            </a:endParaRPr>
          </a:p>
        </p:txBody>
      </p:sp>
      <p:sp>
        <p:nvSpPr>
          <p:cNvPr id="28" name="Text Box 48">
            <a:extLst>
              <a:ext uri="{FF2B5EF4-FFF2-40B4-BE49-F238E27FC236}">
                <a16:creationId xmlns:a16="http://schemas.microsoft.com/office/drawing/2014/main" id="{B998623F-B93D-44DB-B510-F39AD9E71A9B}"/>
              </a:ext>
            </a:extLst>
          </p:cNvPr>
          <p:cNvSpPr txBox="1">
            <a:spLocks noChangeArrowheads="1"/>
          </p:cNvSpPr>
          <p:nvPr/>
        </p:nvSpPr>
        <p:spPr bwMode="white">
          <a:xfrm>
            <a:off x="152400" y="1273895"/>
            <a:ext cx="571500" cy="307975"/>
          </a:xfrm>
          <a:prstGeom prst="rect">
            <a:avLst/>
          </a:prstGeom>
          <a:solidFill>
            <a:schemeClr val="tx1">
              <a:lumMod val="65000"/>
              <a:lumOff val="35000"/>
            </a:schemeClr>
          </a:solidFill>
          <a:ln w="9525">
            <a:solidFill>
              <a:schemeClr val="tx1">
                <a:lumMod val="65000"/>
                <a:lumOff val="35000"/>
              </a:schemeClr>
            </a:solidFill>
            <a:miter lim="800000"/>
            <a:headEnd/>
            <a:tailEnd/>
          </a:ln>
        </p:spPr>
        <p:txBody>
          <a:bodyPr lIns="0" tIns="0" rIns="0" bIns="0">
            <a:spAutoFit/>
          </a:bodyPr>
          <a:lstStyle/>
          <a:p>
            <a:pPr algn="ctr"/>
            <a:endParaRPr lang="es-ES" sz="2000">
              <a:solidFill>
                <a:schemeClr val="bg1"/>
              </a:solidFill>
              <a:latin typeface="Arial Narrow" pitchFamily="34" charset="0"/>
            </a:endParaRPr>
          </a:p>
        </p:txBody>
      </p:sp>
    </p:spTree>
    <p:extLst>
      <p:ext uri="{BB962C8B-B14F-4D97-AF65-F5344CB8AC3E}">
        <p14:creationId xmlns:p14="http://schemas.microsoft.com/office/powerpoint/2010/main" val="39919390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2E66FEE-FF48-4ACA-A578-6C87D4FC83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835696" y="-99392"/>
            <a:ext cx="5544616" cy="6957392"/>
          </a:xfrm>
          <a:prstGeom prst="rect">
            <a:avLst/>
          </a:prstGeom>
        </p:spPr>
      </p:pic>
      <p:sp>
        <p:nvSpPr>
          <p:cNvPr id="2" name="CuadroTexto 1">
            <a:extLst>
              <a:ext uri="{FF2B5EF4-FFF2-40B4-BE49-F238E27FC236}">
                <a16:creationId xmlns:a16="http://schemas.microsoft.com/office/drawing/2014/main" id="{E44EC38F-78F1-4C15-8F77-CB15DE738B01}"/>
              </a:ext>
            </a:extLst>
          </p:cNvPr>
          <p:cNvSpPr txBox="1"/>
          <p:nvPr/>
        </p:nvSpPr>
        <p:spPr>
          <a:xfrm>
            <a:off x="1948767" y="794194"/>
            <a:ext cx="3528392" cy="369332"/>
          </a:xfrm>
          <a:prstGeom prst="rect">
            <a:avLst/>
          </a:prstGeom>
          <a:noFill/>
        </p:spPr>
        <p:txBody>
          <a:bodyPr wrap="square" rtlCol="0">
            <a:spAutoFit/>
          </a:bodyPr>
          <a:lstStyle/>
          <a:p>
            <a:r>
              <a:rPr lang="es-ES" b="1" dirty="0">
                <a:solidFill>
                  <a:srgbClr val="00B050"/>
                </a:solidFill>
              </a:rPr>
              <a:t>Más información www.oxcta.com</a:t>
            </a:r>
            <a:endParaRPr lang="en-GB" b="1" dirty="0">
              <a:solidFill>
                <a:srgbClr val="00B050"/>
              </a:solidFill>
            </a:endParaRPr>
          </a:p>
        </p:txBody>
      </p:sp>
      <p:pic>
        <p:nvPicPr>
          <p:cNvPr id="4" name="Picture 2" descr="Resultado de imagen de logo union europea fondo europeo agricola de desarrollo rural">
            <a:extLst>
              <a:ext uri="{FF2B5EF4-FFF2-40B4-BE49-F238E27FC236}">
                <a16:creationId xmlns:a16="http://schemas.microsoft.com/office/drawing/2014/main" id="{BE40F03F-EB99-4744-B3DC-015BFE43C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9692" y="6276637"/>
            <a:ext cx="2232248" cy="6087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esultado de imagen de logo Gobierno de aragÃ³n con Departamento Desarrollo Rural y Sostenibilidad">
            <a:extLst>
              <a:ext uri="{FF2B5EF4-FFF2-40B4-BE49-F238E27FC236}">
                <a16:creationId xmlns:a16="http://schemas.microsoft.com/office/drawing/2014/main" id="{A1C65026-146E-4CDA-8181-2C878483BC0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7245" y="6302955"/>
            <a:ext cx="1465871" cy="555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680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9" name="Imagen 18">
            <a:extLst>
              <a:ext uri="{FF2B5EF4-FFF2-40B4-BE49-F238E27FC236}">
                <a16:creationId xmlns:a16="http://schemas.microsoft.com/office/drawing/2014/main" id="{04BBA70A-17C9-4731-B870-6E82B1AF80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5054" y="476672"/>
            <a:ext cx="1813450" cy="1282029"/>
          </a:xfrm>
          <a:prstGeom prst="rect">
            <a:avLst/>
          </a:prstGeom>
        </p:spPr>
      </p:pic>
      <p:pic>
        <p:nvPicPr>
          <p:cNvPr id="20" name="6 Imagen">
            <a:extLst>
              <a:ext uri="{FF2B5EF4-FFF2-40B4-BE49-F238E27FC236}">
                <a16:creationId xmlns:a16="http://schemas.microsoft.com/office/drawing/2014/main" id="{97C15719-E607-4CD5-92E6-A8C1060E7200}"/>
              </a:ext>
            </a:extLst>
          </p:cNvPr>
          <p:cNvPicPr/>
          <p:nvPr/>
        </p:nvPicPr>
        <p:blipFill rotWithShape="1">
          <a:blip r:embed="rId3" cstate="print">
            <a:extLst>
              <a:ext uri="{28A0092B-C50C-407E-A947-70E740481C1C}">
                <a14:useLocalDpi xmlns:a14="http://schemas.microsoft.com/office/drawing/2010/main" val="0"/>
              </a:ext>
            </a:extLst>
          </a:blip>
          <a:srcRect l="60413" t="3209" r="9470" b="11007"/>
          <a:stretch/>
        </p:blipFill>
        <p:spPr bwMode="auto">
          <a:xfrm>
            <a:off x="7082780" y="5810642"/>
            <a:ext cx="1028700" cy="962025"/>
          </a:xfrm>
          <a:prstGeom prst="rect">
            <a:avLst/>
          </a:prstGeom>
          <a:noFill/>
          <a:ln>
            <a:noFill/>
          </a:ln>
          <a:extLst>
            <a:ext uri="{53640926-AAD7-44D8-BBD7-CCE9431645EC}">
              <a14:shadowObscured xmlns:a14="http://schemas.microsoft.com/office/drawing/2010/main"/>
            </a:ext>
          </a:extLst>
        </p:spPr>
      </p:pic>
      <p:pic>
        <p:nvPicPr>
          <p:cNvPr id="23" name="5 Imagen">
            <a:extLst>
              <a:ext uri="{FF2B5EF4-FFF2-40B4-BE49-F238E27FC236}">
                <a16:creationId xmlns:a16="http://schemas.microsoft.com/office/drawing/2014/main" id="{A407E4FA-3B6C-43DA-946F-4A5C638848D2}"/>
              </a:ext>
            </a:extLst>
          </p:cNvPr>
          <p:cNvPicPr/>
          <p:nvPr/>
        </p:nvPicPr>
        <p:blipFill rotWithShape="1">
          <a:blip r:embed="rId3" cstate="print">
            <a:extLst>
              <a:ext uri="{28A0092B-C50C-407E-A947-70E740481C1C}">
                <a14:useLocalDpi xmlns:a14="http://schemas.microsoft.com/office/drawing/2010/main" val="0"/>
              </a:ext>
            </a:extLst>
          </a:blip>
          <a:srcRect l="2647" t="3209" r="54788" b="17464"/>
          <a:stretch/>
        </p:blipFill>
        <p:spPr bwMode="auto">
          <a:xfrm>
            <a:off x="3798901" y="5898537"/>
            <a:ext cx="1565187" cy="962025"/>
          </a:xfrm>
          <a:prstGeom prst="rect">
            <a:avLst/>
          </a:prstGeom>
          <a:noFill/>
          <a:ln>
            <a:noFill/>
          </a:ln>
          <a:extLst>
            <a:ext uri="{53640926-AAD7-44D8-BBD7-CCE9431645EC}">
              <a14:shadowObscured xmlns:a14="http://schemas.microsoft.com/office/drawing/2010/main"/>
            </a:ext>
          </a:extLst>
        </p:spPr>
      </p:pic>
      <p:pic>
        <p:nvPicPr>
          <p:cNvPr id="24" name="7 Imagen">
            <a:extLst>
              <a:ext uri="{FF2B5EF4-FFF2-40B4-BE49-F238E27FC236}">
                <a16:creationId xmlns:a16="http://schemas.microsoft.com/office/drawing/2014/main" id="{FC47D610-603D-40CB-BEBC-0F2FC510212E}"/>
              </a:ext>
            </a:extLst>
          </p:cNvPr>
          <p:cNvPicPr/>
          <p:nvPr/>
        </p:nvPicPr>
        <p:blipFill rotWithShape="1">
          <a:blip r:embed="rId4" cstate="print">
            <a:extLst>
              <a:ext uri="{28A0092B-C50C-407E-A947-70E740481C1C}">
                <a14:useLocalDpi xmlns:a14="http://schemas.microsoft.com/office/drawing/2010/main" val="0"/>
              </a:ext>
            </a:extLst>
          </a:blip>
          <a:srcRect/>
          <a:stretch/>
        </p:blipFill>
        <p:spPr>
          <a:xfrm>
            <a:off x="1032520" y="6049860"/>
            <a:ext cx="1581150" cy="733425"/>
          </a:xfrm>
          <a:prstGeom prst="rect">
            <a:avLst/>
          </a:prstGeom>
        </p:spPr>
      </p:pic>
      <p:pic>
        <p:nvPicPr>
          <p:cNvPr id="5" name="Picture 7" descr="B28A964A-13F6-4BAB-B42A-252E7950C1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696582"/>
          </a:xfrm>
          <a:prstGeom prst="rect">
            <a:avLst/>
          </a:prstGeom>
          <a:noFill/>
          <a:ln w="9525">
            <a:noFill/>
            <a:miter lim="800000"/>
            <a:headEnd/>
            <a:tailEnd/>
          </a:ln>
        </p:spPr>
      </p:pic>
      <p:cxnSp>
        <p:nvCxnSpPr>
          <p:cNvPr id="11" name="10 Conector recto"/>
          <p:cNvCxnSpPr/>
          <p:nvPr/>
        </p:nvCxnSpPr>
        <p:spPr>
          <a:xfrm>
            <a:off x="0" y="5664497"/>
            <a:ext cx="9144000"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1" name="20 CuadroTexto"/>
          <p:cNvSpPr txBox="1"/>
          <p:nvPr/>
        </p:nvSpPr>
        <p:spPr>
          <a:xfrm>
            <a:off x="572474" y="1272009"/>
            <a:ext cx="8208912" cy="1785104"/>
          </a:xfrm>
          <a:prstGeom prst="rect">
            <a:avLst/>
          </a:prstGeom>
          <a:noFill/>
        </p:spPr>
        <p:txBody>
          <a:bodyPr wrap="square" rtlCol="0">
            <a:spAutoFit/>
          </a:bodyPr>
          <a:lstStyle/>
          <a:p>
            <a:pPr algn="just"/>
            <a:endParaRPr lang="es-ES" sz="2000" b="1" dirty="0">
              <a:solidFill>
                <a:schemeClr val="bg1"/>
              </a:solidFill>
            </a:endParaRPr>
          </a:p>
          <a:p>
            <a:pPr marL="342900" indent="-342900" algn="just">
              <a:buFont typeface="Arial" panose="020B0604020202020204" pitchFamily="34" charset="0"/>
              <a:buChar char="•"/>
            </a:pPr>
            <a:endParaRPr lang="es-ES" dirty="0">
              <a:solidFill>
                <a:schemeClr val="bg1"/>
              </a:solidFill>
            </a:endParaRPr>
          </a:p>
          <a:p>
            <a:pPr marL="342900" indent="-342900" algn="just">
              <a:buFont typeface="Arial" panose="020B0604020202020204" pitchFamily="34" charset="0"/>
              <a:buChar char="•"/>
            </a:pPr>
            <a:endParaRPr lang="es-ES" dirty="0">
              <a:solidFill>
                <a:schemeClr val="bg1"/>
              </a:solidFill>
            </a:endParaRPr>
          </a:p>
          <a:p>
            <a:pPr marL="342900" indent="-342900" algn="just">
              <a:buFont typeface="Arial" panose="020B0604020202020204" pitchFamily="34" charset="0"/>
              <a:buChar char="•"/>
            </a:pPr>
            <a:r>
              <a:rPr lang="es-ES" dirty="0">
                <a:solidFill>
                  <a:schemeClr val="bg1"/>
                </a:solidFill>
              </a:rPr>
              <a:t>Dotar al sistema de la opción de emitir </a:t>
            </a:r>
            <a:r>
              <a:rPr lang="es-ES" b="1" dirty="0">
                <a:solidFill>
                  <a:schemeClr val="bg1"/>
                </a:solidFill>
              </a:rPr>
              <a:t>resultados en tiempo real</a:t>
            </a:r>
            <a:r>
              <a:rPr lang="es-ES" dirty="0">
                <a:solidFill>
                  <a:schemeClr val="bg1"/>
                </a:solidFill>
              </a:rPr>
              <a:t>, enviados de forma inmediata vía mail y con posibilidad de trazabilidad de control en portal on-line.</a:t>
            </a:r>
            <a:endParaRPr lang="es-ES" sz="2000" dirty="0">
              <a:solidFill>
                <a:schemeClr val="bg1"/>
              </a:solidFill>
            </a:endParaRPr>
          </a:p>
        </p:txBody>
      </p:sp>
      <p:sp>
        <p:nvSpPr>
          <p:cNvPr id="25" name="Text Box 48">
            <a:extLst>
              <a:ext uri="{FF2B5EF4-FFF2-40B4-BE49-F238E27FC236}">
                <a16:creationId xmlns:a16="http://schemas.microsoft.com/office/drawing/2014/main" id="{AE3D4A6D-F050-4D7C-AF9D-20587D00D661}"/>
              </a:ext>
            </a:extLst>
          </p:cNvPr>
          <p:cNvSpPr txBox="1">
            <a:spLocks noChangeArrowheads="1"/>
          </p:cNvSpPr>
          <p:nvPr/>
        </p:nvSpPr>
        <p:spPr bwMode="white">
          <a:xfrm>
            <a:off x="0" y="908720"/>
            <a:ext cx="571500" cy="307975"/>
          </a:xfrm>
          <a:prstGeom prst="rect">
            <a:avLst/>
          </a:prstGeom>
          <a:solidFill>
            <a:schemeClr val="tx1">
              <a:lumMod val="65000"/>
              <a:lumOff val="35000"/>
            </a:schemeClr>
          </a:solidFill>
          <a:ln w="9525">
            <a:solidFill>
              <a:schemeClr val="tx1">
                <a:lumMod val="65000"/>
                <a:lumOff val="35000"/>
              </a:schemeClr>
            </a:solidFill>
            <a:miter lim="800000"/>
            <a:headEnd/>
            <a:tailEnd/>
          </a:ln>
        </p:spPr>
        <p:txBody>
          <a:bodyPr lIns="0" tIns="0" rIns="0" bIns="0">
            <a:spAutoFit/>
          </a:bodyPr>
          <a:lstStyle/>
          <a:p>
            <a:pPr algn="ctr"/>
            <a:endParaRPr lang="es-ES" sz="2000">
              <a:solidFill>
                <a:schemeClr val="bg1"/>
              </a:solidFill>
              <a:latin typeface="Arial Narrow" pitchFamily="34" charset="0"/>
            </a:endParaRPr>
          </a:p>
        </p:txBody>
      </p:sp>
      <p:sp>
        <p:nvSpPr>
          <p:cNvPr id="28" name="Text Box 48">
            <a:extLst>
              <a:ext uri="{FF2B5EF4-FFF2-40B4-BE49-F238E27FC236}">
                <a16:creationId xmlns:a16="http://schemas.microsoft.com/office/drawing/2014/main" id="{DD1F4ACA-EA5D-46DA-90FB-13B9485DC20C}"/>
              </a:ext>
            </a:extLst>
          </p:cNvPr>
          <p:cNvSpPr txBox="1">
            <a:spLocks noChangeArrowheads="1"/>
          </p:cNvSpPr>
          <p:nvPr/>
        </p:nvSpPr>
        <p:spPr bwMode="white">
          <a:xfrm>
            <a:off x="152400" y="1061120"/>
            <a:ext cx="571500" cy="307975"/>
          </a:xfrm>
          <a:prstGeom prst="rect">
            <a:avLst/>
          </a:prstGeom>
          <a:solidFill>
            <a:schemeClr val="tx1">
              <a:lumMod val="65000"/>
              <a:lumOff val="35000"/>
            </a:schemeClr>
          </a:solidFill>
          <a:ln w="9525">
            <a:solidFill>
              <a:schemeClr val="tx1">
                <a:lumMod val="65000"/>
                <a:lumOff val="35000"/>
              </a:schemeClr>
            </a:solidFill>
            <a:miter lim="800000"/>
            <a:headEnd/>
            <a:tailEnd/>
          </a:ln>
        </p:spPr>
        <p:txBody>
          <a:bodyPr lIns="0" tIns="0" rIns="0" bIns="0">
            <a:spAutoFit/>
          </a:bodyPr>
          <a:lstStyle/>
          <a:p>
            <a:pPr algn="ctr"/>
            <a:endParaRPr lang="es-ES" sz="2000">
              <a:solidFill>
                <a:schemeClr val="bg1"/>
              </a:solidFill>
              <a:latin typeface="Arial Narrow" pitchFamily="34" charset="0"/>
            </a:endParaRPr>
          </a:p>
        </p:txBody>
      </p:sp>
      <p:sp>
        <p:nvSpPr>
          <p:cNvPr id="29" name="14 CuadroTexto">
            <a:extLst>
              <a:ext uri="{FF2B5EF4-FFF2-40B4-BE49-F238E27FC236}">
                <a16:creationId xmlns:a16="http://schemas.microsoft.com/office/drawing/2014/main" id="{F6F21983-8A7F-4524-97D8-577E499A1D1E}"/>
              </a:ext>
            </a:extLst>
          </p:cNvPr>
          <p:cNvSpPr txBox="1">
            <a:spLocks noChangeArrowheads="1"/>
          </p:cNvSpPr>
          <p:nvPr/>
        </p:nvSpPr>
        <p:spPr bwMode="auto">
          <a:xfrm>
            <a:off x="1581150" y="1351260"/>
            <a:ext cx="2729914" cy="400110"/>
          </a:xfrm>
          <a:prstGeom prst="rect">
            <a:avLst/>
          </a:prstGeom>
          <a:noFill/>
          <a:ln w="9525">
            <a:noFill/>
            <a:miter lim="800000"/>
            <a:headEnd/>
            <a:tailEnd/>
          </a:ln>
        </p:spPr>
        <p:txBody>
          <a:bodyPr wrap="none">
            <a:spAutoFit/>
          </a:bodyPr>
          <a:lstStyle/>
          <a:p>
            <a:r>
              <a:rPr lang="es-ES_tradnl" sz="2000" b="1" dirty="0">
                <a:solidFill>
                  <a:schemeClr val="bg1"/>
                </a:solidFill>
                <a:latin typeface="Calibri" pitchFamily="34" charset="0"/>
              </a:rPr>
              <a:t>OBJETIVOS ESPECÍFICOS</a:t>
            </a:r>
          </a:p>
        </p:txBody>
      </p:sp>
      <p:sp>
        <p:nvSpPr>
          <p:cNvPr id="30" name="Text Box 48">
            <a:extLst>
              <a:ext uri="{FF2B5EF4-FFF2-40B4-BE49-F238E27FC236}">
                <a16:creationId xmlns:a16="http://schemas.microsoft.com/office/drawing/2014/main" id="{76977767-46BF-45C5-8BAC-BCE75E3F85F2}"/>
              </a:ext>
            </a:extLst>
          </p:cNvPr>
          <p:cNvSpPr txBox="1">
            <a:spLocks noChangeArrowheads="1"/>
          </p:cNvSpPr>
          <p:nvPr/>
        </p:nvSpPr>
        <p:spPr bwMode="white">
          <a:xfrm>
            <a:off x="152400" y="1061120"/>
            <a:ext cx="571500" cy="307975"/>
          </a:xfrm>
          <a:prstGeom prst="rect">
            <a:avLst/>
          </a:prstGeom>
          <a:solidFill>
            <a:schemeClr val="tx1">
              <a:lumMod val="65000"/>
              <a:lumOff val="35000"/>
            </a:schemeClr>
          </a:solidFill>
          <a:ln w="9525">
            <a:solidFill>
              <a:schemeClr val="tx1">
                <a:lumMod val="65000"/>
                <a:lumOff val="35000"/>
              </a:schemeClr>
            </a:solidFill>
            <a:miter lim="800000"/>
            <a:headEnd/>
            <a:tailEnd/>
          </a:ln>
        </p:spPr>
        <p:txBody>
          <a:bodyPr lIns="0" tIns="0" rIns="0" bIns="0">
            <a:spAutoFit/>
          </a:bodyPr>
          <a:lstStyle/>
          <a:p>
            <a:pPr algn="ctr"/>
            <a:endParaRPr lang="es-ES" sz="2000">
              <a:solidFill>
                <a:schemeClr val="bg1"/>
              </a:solidFill>
              <a:latin typeface="Arial Narrow" pitchFamily="34" charset="0"/>
            </a:endParaRPr>
          </a:p>
        </p:txBody>
      </p:sp>
      <p:sp>
        <p:nvSpPr>
          <p:cNvPr id="31" name="16 Rectángulo">
            <a:extLst>
              <a:ext uri="{FF2B5EF4-FFF2-40B4-BE49-F238E27FC236}">
                <a16:creationId xmlns:a16="http://schemas.microsoft.com/office/drawing/2014/main" id="{1A6061C4-F500-4E6A-9A66-D4C28D4051DB}"/>
              </a:ext>
            </a:extLst>
          </p:cNvPr>
          <p:cNvSpPr/>
          <p:nvPr/>
        </p:nvSpPr>
        <p:spPr>
          <a:xfrm>
            <a:off x="876300" y="1213520"/>
            <a:ext cx="785813" cy="642937"/>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_tradnl" sz="3200" dirty="0">
                <a:solidFill>
                  <a:schemeClr val="bg1"/>
                </a:solidFill>
              </a:rPr>
              <a:t>O</a:t>
            </a:r>
          </a:p>
        </p:txBody>
      </p:sp>
      <p:sp>
        <p:nvSpPr>
          <p:cNvPr id="32" name="17 Lágrima">
            <a:extLst>
              <a:ext uri="{FF2B5EF4-FFF2-40B4-BE49-F238E27FC236}">
                <a16:creationId xmlns:a16="http://schemas.microsoft.com/office/drawing/2014/main" id="{31D84AA6-31F1-4B00-BE0D-F59E7C9A810E}"/>
              </a:ext>
            </a:extLst>
          </p:cNvPr>
          <p:cNvSpPr/>
          <p:nvPr/>
        </p:nvSpPr>
        <p:spPr>
          <a:xfrm>
            <a:off x="947738" y="1427832"/>
            <a:ext cx="142875" cy="142875"/>
          </a:xfrm>
          <a:prstGeom prst="teardrop">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dirty="0">
              <a:solidFill>
                <a:schemeClr val="bg1"/>
              </a:solidFill>
            </a:endParaRPr>
          </a:p>
        </p:txBody>
      </p:sp>
      <p:sp>
        <p:nvSpPr>
          <p:cNvPr id="33" name="Text Box 48">
            <a:extLst>
              <a:ext uri="{FF2B5EF4-FFF2-40B4-BE49-F238E27FC236}">
                <a16:creationId xmlns:a16="http://schemas.microsoft.com/office/drawing/2014/main" id="{FCC022F9-42EB-4C52-B376-34507CA5CD36}"/>
              </a:ext>
            </a:extLst>
          </p:cNvPr>
          <p:cNvSpPr txBox="1">
            <a:spLocks noChangeArrowheads="1"/>
          </p:cNvSpPr>
          <p:nvPr/>
        </p:nvSpPr>
        <p:spPr bwMode="white">
          <a:xfrm>
            <a:off x="304800" y="1213520"/>
            <a:ext cx="571500" cy="307975"/>
          </a:xfrm>
          <a:prstGeom prst="rect">
            <a:avLst/>
          </a:prstGeom>
          <a:solidFill>
            <a:schemeClr val="tx1">
              <a:lumMod val="65000"/>
              <a:lumOff val="35000"/>
            </a:schemeClr>
          </a:solidFill>
          <a:ln w="9525">
            <a:solidFill>
              <a:schemeClr val="tx1">
                <a:lumMod val="65000"/>
                <a:lumOff val="35000"/>
              </a:schemeClr>
            </a:solidFill>
            <a:miter lim="800000"/>
            <a:headEnd/>
            <a:tailEnd/>
          </a:ln>
        </p:spPr>
        <p:txBody>
          <a:bodyPr lIns="0" tIns="0" rIns="0" bIns="0">
            <a:spAutoFit/>
          </a:bodyPr>
          <a:lstStyle/>
          <a:p>
            <a:pPr algn="ctr"/>
            <a:endParaRPr lang="es-ES" sz="2000">
              <a:solidFill>
                <a:schemeClr val="bg1"/>
              </a:solidFill>
              <a:latin typeface="Arial Narrow" pitchFamily="34" charset="0"/>
            </a:endParaRPr>
          </a:p>
        </p:txBody>
      </p:sp>
      <p:sp>
        <p:nvSpPr>
          <p:cNvPr id="34" name="20 CuadroTexto">
            <a:extLst>
              <a:ext uri="{FF2B5EF4-FFF2-40B4-BE49-F238E27FC236}">
                <a16:creationId xmlns:a16="http://schemas.microsoft.com/office/drawing/2014/main" id="{1ED2EC65-AF92-4559-8328-E6B5F21BB97E}"/>
              </a:ext>
            </a:extLst>
          </p:cNvPr>
          <p:cNvSpPr txBox="1"/>
          <p:nvPr/>
        </p:nvSpPr>
        <p:spPr>
          <a:xfrm>
            <a:off x="535385" y="2712983"/>
            <a:ext cx="8208912" cy="1508105"/>
          </a:xfrm>
          <a:prstGeom prst="rect">
            <a:avLst/>
          </a:prstGeom>
          <a:noFill/>
        </p:spPr>
        <p:txBody>
          <a:bodyPr wrap="square" rtlCol="0">
            <a:spAutoFit/>
          </a:bodyPr>
          <a:lstStyle/>
          <a:p>
            <a:pPr algn="just"/>
            <a:endParaRPr lang="es-ES" sz="2000" b="1" dirty="0">
              <a:solidFill>
                <a:schemeClr val="bg1"/>
              </a:solidFill>
            </a:endParaRPr>
          </a:p>
          <a:p>
            <a:pPr marL="342900" indent="-342900" algn="just">
              <a:buFont typeface="Arial" panose="020B0604020202020204" pitchFamily="34" charset="0"/>
              <a:buChar char="•"/>
            </a:pPr>
            <a:r>
              <a:rPr lang="es-ES" dirty="0">
                <a:solidFill>
                  <a:schemeClr val="bg1"/>
                </a:solidFill>
              </a:rPr>
              <a:t>Permitir una </a:t>
            </a:r>
            <a:r>
              <a:rPr lang="es-ES" b="1" dirty="0">
                <a:solidFill>
                  <a:schemeClr val="bg1"/>
                </a:solidFill>
              </a:rPr>
              <a:t>dosificación del producto biocida, de forma controlada, eficiente, y totalmente orientada a las etapas prematuras de crecimiento del mejillón cebra</a:t>
            </a:r>
            <a:r>
              <a:rPr lang="es-ES" dirty="0">
                <a:solidFill>
                  <a:schemeClr val="bg1"/>
                </a:solidFill>
              </a:rPr>
              <a:t>, lo que supone un ahorro en tiempo y producto biocida muy importante, y un beneficio ecológico evidente.</a:t>
            </a:r>
          </a:p>
        </p:txBody>
      </p:sp>
    </p:spTree>
    <p:extLst>
      <p:ext uri="{BB962C8B-B14F-4D97-AF65-F5344CB8AC3E}">
        <p14:creationId xmlns:p14="http://schemas.microsoft.com/office/powerpoint/2010/main" val="1118620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A455B05A-D264-4A25-BBA0-F5A735B2FD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5054" y="455407"/>
            <a:ext cx="1813450" cy="1282029"/>
          </a:xfrm>
          <a:prstGeom prst="rect">
            <a:avLst/>
          </a:prstGeom>
        </p:spPr>
      </p:pic>
      <p:pic>
        <p:nvPicPr>
          <p:cNvPr id="5" name="Picture 7" descr="B28A964A-13F6-4BAB-B42A-252E7950C1D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96582"/>
          </a:xfrm>
          <a:prstGeom prst="rect">
            <a:avLst/>
          </a:prstGeom>
          <a:noFill/>
          <a:ln w="9525">
            <a:noFill/>
            <a:miter lim="800000"/>
            <a:headEnd/>
            <a:tailEnd/>
          </a:ln>
        </p:spPr>
      </p:pic>
      <p:cxnSp>
        <p:nvCxnSpPr>
          <p:cNvPr id="11" name="10 Conector recto"/>
          <p:cNvCxnSpPr/>
          <p:nvPr/>
        </p:nvCxnSpPr>
        <p:spPr>
          <a:xfrm>
            <a:off x="0" y="5877272"/>
            <a:ext cx="9144000"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16 Rectángulo"/>
          <p:cNvSpPr/>
          <p:nvPr/>
        </p:nvSpPr>
        <p:spPr>
          <a:xfrm>
            <a:off x="571500" y="1268760"/>
            <a:ext cx="785813" cy="642937"/>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_tradnl" sz="3200" dirty="0">
                <a:solidFill>
                  <a:schemeClr val="bg1"/>
                </a:solidFill>
              </a:rPr>
              <a:t>C</a:t>
            </a:r>
          </a:p>
        </p:txBody>
      </p:sp>
      <p:sp>
        <p:nvSpPr>
          <p:cNvPr id="18" name="17 Lágrima"/>
          <p:cNvSpPr/>
          <p:nvPr/>
        </p:nvSpPr>
        <p:spPr>
          <a:xfrm>
            <a:off x="642938" y="1483072"/>
            <a:ext cx="142875" cy="142875"/>
          </a:xfrm>
          <a:prstGeom prst="teardrop">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dirty="0">
              <a:solidFill>
                <a:schemeClr val="bg1"/>
              </a:solidFill>
            </a:endParaRPr>
          </a:p>
        </p:txBody>
      </p:sp>
      <p:sp>
        <p:nvSpPr>
          <p:cNvPr id="19" name="Text Box 48"/>
          <p:cNvSpPr txBox="1">
            <a:spLocks noChangeArrowheads="1"/>
          </p:cNvSpPr>
          <p:nvPr/>
        </p:nvSpPr>
        <p:spPr bwMode="white">
          <a:xfrm>
            <a:off x="0" y="1268760"/>
            <a:ext cx="571500" cy="307975"/>
          </a:xfrm>
          <a:prstGeom prst="rect">
            <a:avLst/>
          </a:prstGeom>
          <a:solidFill>
            <a:schemeClr val="tx1">
              <a:lumMod val="65000"/>
              <a:lumOff val="35000"/>
            </a:schemeClr>
          </a:solidFill>
          <a:ln w="9525">
            <a:solidFill>
              <a:schemeClr val="tx1">
                <a:lumMod val="65000"/>
                <a:lumOff val="35000"/>
              </a:schemeClr>
            </a:solidFill>
            <a:miter lim="800000"/>
            <a:headEnd/>
            <a:tailEnd/>
          </a:ln>
        </p:spPr>
        <p:txBody>
          <a:bodyPr lIns="0" tIns="0" rIns="0" bIns="0">
            <a:spAutoFit/>
          </a:bodyPr>
          <a:lstStyle/>
          <a:p>
            <a:pPr algn="ctr"/>
            <a:endParaRPr lang="es-ES" sz="2000">
              <a:solidFill>
                <a:schemeClr val="bg1"/>
              </a:solidFill>
              <a:latin typeface="Arial Narrow" pitchFamily="34" charset="0"/>
            </a:endParaRPr>
          </a:p>
        </p:txBody>
      </p:sp>
      <p:sp>
        <p:nvSpPr>
          <p:cNvPr id="20" name="14 CuadroTexto"/>
          <p:cNvSpPr txBox="1">
            <a:spLocks noChangeArrowheads="1"/>
          </p:cNvSpPr>
          <p:nvPr/>
        </p:nvSpPr>
        <p:spPr bwMode="auto">
          <a:xfrm>
            <a:off x="1428750" y="1411635"/>
            <a:ext cx="3517245" cy="400110"/>
          </a:xfrm>
          <a:prstGeom prst="rect">
            <a:avLst/>
          </a:prstGeom>
          <a:noFill/>
          <a:ln w="9525">
            <a:noFill/>
            <a:miter lim="800000"/>
            <a:headEnd/>
            <a:tailEnd/>
          </a:ln>
        </p:spPr>
        <p:txBody>
          <a:bodyPr wrap="none">
            <a:spAutoFit/>
          </a:bodyPr>
          <a:lstStyle/>
          <a:p>
            <a:r>
              <a:rPr lang="es-ES_tradnl" sz="2000" b="1" dirty="0">
                <a:solidFill>
                  <a:schemeClr val="bg1"/>
                </a:solidFill>
                <a:latin typeface="Calibri" pitchFamily="34" charset="0"/>
              </a:rPr>
              <a:t>CRONOGRAMA DEL PROYECTO</a:t>
            </a:r>
          </a:p>
        </p:txBody>
      </p:sp>
      <p:graphicFrame>
        <p:nvGraphicFramePr>
          <p:cNvPr id="22" name="21 Tabla"/>
          <p:cNvGraphicFramePr>
            <a:graphicFrameLocks noGrp="1"/>
          </p:cNvGraphicFramePr>
          <p:nvPr/>
        </p:nvGraphicFramePr>
        <p:xfrm>
          <a:off x="179512" y="2708920"/>
          <a:ext cx="8784980" cy="2561051"/>
        </p:xfrm>
        <a:graphic>
          <a:graphicData uri="http://schemas.openxmlformats.org/drawingml/2006/table">
            <a:tbl>
              <a:tblPr/>
              <a:tblGrid>
                <a:gridCol w="3608348">
                  <a:extLst>
                    <a:ext uri="{9D8B030D-6E8A-4147-A177-3AD203B41FA5}">
                      <a16:colId xmlns:a16="http://schemas.microsoft.com/office/drawing/2014/main" val="20000"/>
                    </a:ext>
                  </a:extLst>
                </a:gridCol>
                <a:gridCol w="215693">
                  <a:extLst>
                    <a:ext uri="{9D8B030D-6E8A-4147-A177-3AD203B41FA5}">
                      <a16:colId xmlns:a16="http://schemas.microsoft.com/office/drawing/2014/main" val="20001"/>
                    </a:ext>
                  </a:extLst>
                </a:gridCol>
                <a:gridCol w="215693">
                  <a:extLst>
                    <a:ext uri="{9D8B030D-6E8A-4147-A177-3AD203B41FA5}">
                      <a16:colId xmlns:a16="http://schemas.microsoft.com/office/drawing/2014/main" val="20002"/>
                    </a:ext>
                  </a:extLst>
                </a:gridCol>
                <a:gridCol w="215693">
                  <a:extLst>
                    <a:ext uri="{9D8B030D-6E8A-4147-A177-3AD203B41FA5}">
                      <a16:colId xmlns:a16="http://schemas.microsoft.com/office/drawing/2014/main" val="20003"/>
                    </a:ext>
                  </a:extLst>
                </a:gridCol>
                <a:gridCol w="215693">
                  <a:extLst>
                    <a:ext uri="{9D8B030D-6E8A-4147-A177-3AD203B41FA5}">
                      <a16:colId xmlns:a16="http://schemas.microsoft.com/office/drawing/2014/main" val="20004"/>
                    </a:ext>
                  </a:extLst>
                </a:gridCol>
                <a:gridCol w="215693">
                  <a:extLst>
                    <a:ext uri="{9D8B030D-6E8A-4147-A177-3AD203B41FA5}">
                      <a16:colId xmlns:a16="http://schemas.microsoft.com/office/drawing/2014/main" val="20005"/>
                    </a:ext>
                  </a:extLst>
                </a:gridCol>
                <a:gridCol w="215693">
                  <a:extLst>
                    <a:ext uri="{9D8B030D-6E8A-4147-A177-3AD203B41FA5}">
                      <a16:colId xmlns:a16="http://schemas.microsoft.com/office/drawing/2014/main" val="20006"/>
                    </a:ext>
                  </a:extLst>
                </a:gridCol>
                <a:gridCol w="215693">
                  <a:extLst>
                    <a:ext uri="{9D8B030D-6E8A-4147-A177-3AD203B41FA5}">
                      <a16:colId xmlns:a16="http://schemas.microsoft.com/office/drawing/2014/main" val="20007"/>
                    </a:ext>
                  </a:extLst>
                </a:gridCol>
                <a:gridCol w="215693">
                  <a:extLst>
                    <a:ext uri="{9D8B030D-6E8A-4147-A177-3AD203B41FA5}">
                      <a16:colId xmlns:a16="http://schemas.microsoft.com/office/drawing/2014/main" val="20008"/>
                    </a:ext>
                  </a:extLst>
                </a:gridCol>
                <a:gridCol w="215693">
                  <a:extLst>
                    <a:ext uri="{9D8B030D-6E8A-4147-A177-3AD203B41FA5}">
                      <a16:colId xmlns:a16="http://schemas.microsoft.com/office/drawing/2014/main" val="20009"/>
                    </a:ext>
                  </a:extLst>
                </a:gridCol>
                <a:gridCol w="215693">
                  <a:extLst>
                    <a:ext uri="{9D8B030D-6E8A-4147-A177-3AD203B41FA5}">
                      <a16:colId xmlns:a16="http://schemas.microsoft.com/office/drawing/2014/main" val="20010"/>
                    </a:ext>
                  </a:extLst>
                </a:gridCol>
                <a:gridCol w="215693">
                  <a:extLst>
                    <a:ext uri="{9D8B030D-6E8A-4147-A177-3AD203B41FA5}">
                      <a16:colId xmlns:a16="http://schemas.microsoft.com/office/drawing/2014/main" val="20011"/>
                    </a:ext>
                  </a:extLst>
                </a:gridCol>
                <a:gridCol w="215693">
                  <a:extLst>
                    <a:ext uri="{9D8B030D-6E8A-4147-A177-3AD203B41FA5}">
                      <a16:colId xmlns:a16="http://schemas.microsoft.com/office/drawing/2014/main" val="20012"/>
                    </a:ext>
                  </a:extLst>
                </a:gridCol>
                <a:gridCol w="215693">
                  <a:extLst>
                    <a:ext uri="{9D8B030D-6E8A-4147-A177-3AD203B41FA5}">
                      <a16:colId xmlns:a16="http://schemas.microsoft.com/office/drawing/2014/main" val="20013"/>
                    </a:ext>
                  </a:extLst>
                </a:gridCol>
                <a:gridCol w="215693">
                  <a:extLst>
                    <a:ext uri="{9D8B030D-6E8A-4147-A177-3AD203B41FA5}">
                      <a16:colId xmlns:a16="http://schemas.microsoft.com/office/drawing/2014/main" val="20014"/>
                    </a:ext>
                  </a:extLst>
                </a:gridCol>
                <a:gridCol w="215693">
                  <a:extLst>
                    <a:ext uri="{9D8B030D-6E8A-4147-A177-3AD203B41FA5}">
                      <a16:colId xmlns:a16="http://schemas.microsoft.com/office/drawing/2014/main" val="20015"/>
                    </a:ext>
                  </a:extLst>
                </a:gridCol>
                <a:gridCol w="215693">
                  <a:extLst>
                    <a:ext uri="{9D8B030D-6E8A-4147-A177-3AD203B41FA5}">
                      <a16:colId xmlns:a16="http://schemas.microsoft.com/office/drawing/2014/main" val="20016"/>
                    </a:ext>
                  </a:extLst>
                </a:gridCol>
                <a:gridCol w="215693">
                  <a:extLst>
                    <a:ext uri="{9D8B030D-6E8A-4147-A177-3AD203B41FA5}">
                      <a16:colId xmlns:a16="http://schemas.microsoft.com/office/drawing/2014/main" val="20017"/>
                    </a:ext>
                  </a:extLst>
                </a:gridCol>
                <a:gridCol w="215693">
                  <a:extLst>
                    <a:ext uri="{9D8B030D-6E8A-4147-A177-3AD203B41FA5}">
                      <a16:colId xmlns:a16="http://schemas.microsoft.com/office/drawing/2014/main" val="20018"/>
                    </a:ext>
                  </a:extLst>
                </a:gridCol>
                <a:gridCol w="215693">
                  <a:extLst>
                    <a:ext uri="{9D8B030D-6E8A-4147-A177-3AD203B41FA5}">
                      <a16:colId xmlns:a16="http://schemas.microsoft.com/office/drawing/2014/main" val="20019"/>
                    </a:ext>
                  </a:extLst>
                </a:gridCol>
                <a:gridCol w="215693">
                  <a:extLst>
                    <a:ext uri="{9D8B030D-6E8A-4147-A177-3AD203B41FA5}">
                      <a16:colId xmlns:a16="http://schemas.microsoft.com/office/drawing/2014/main" val="20020"/>
                    </a:ext>
                  </a:extLst>
                </a:gridCol>
                <a:gridCol w="215693">
                  <a:extLst>
                    <a:ext uri="{9D8B030D-6E8A-4147-A177-3AD203B41FA5}">
                      <a16:colId xmlns:a16="http://schemas.microsoft.com/office/drawing/2014/main" val="20021"/>
                    </a:ext>
                  </a:extLst>
                </a:gridCol>
                <a:gridCol w="215693">
                  <a:extLst>
                    <a:ext uri="{9D8B030D-6E8A-4147-A177-3AD203B41FA5}">
                      <a16:colId xmlns:a16="http://schemas.microsoft.com/office/drawing/2014/main" val="20022"/>
                    </a:ext>
                  </a:extLst>
                </a:gridCol>
                <a:gridCol w="215693">
                  <a:extLst>
                    <a:ext uri="{9D8B030D-6E8A-4147-A177-3AD203B41FA5}">
                      <a16:colId xmlns:a16="http://schemas.microsoft.com/office/drawing/2014/main" val="20023"/>
                    </a:ext>
                  </a:extLst>
                </a:gridCol>
                <a:gridCol w="215693">
                  <a:extLst>
                    <a:ext uri="{9D8B030D-6E8A-4147-A177-3AD203B41FA5}">
                      <a16:colId xmlns:a16="http://schemas.microsoft.com/office/drawing/2014/main" val="20024"/>
                    </a:ext>
                  </a:extLst>
                </a:gridCol>
              </a:tblGrid>
              <a:tr h="191241">
                <a:tc rowSpan="2">
                  <a:txBody>
                    <a:bodyPr/>
                    <a:lstStyle/>
                    <a:p>
                      <a:pPr algn="ctr" fontAlgn="ctr"/>
                      <a:r>
                        <a:rPr lang="es-ES" sz="1200" b="1" i="0" u="none" strike="noStrike" dirty="0">
                          <a:solidFill>
                            <a:srgbClr val="FFFFFF"/>
                          </a:solidFill>
                          <a:latin typeface="+mn-lt"/>
                        </a:rPr>
                        <a:t>ACTIVIDADES</a:t>
                      </a:r>
                    </a:p>
                  </a:txBody>
                  <a:tcPr marL="4675" marR="4675" marT="4675"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gridSpan="8">
                  <a:txBody>
                    <a:bodyPr/>
                    <a:lstStyle/>
                    <a:p>
                      <a:pPr algn="ctr" fontAlgn="ctr"/>
                      <a:r>
                        <a:rPr lang="es-ES" sz="1200" b="1" i="0" u="none" strike="noStrike" dirty="0">
                          <a:solidFill>
                            <a:srgbClr val="FFFFFF"/>
                          </a:solidFill>
                          <a:latin typeface="+mn-lt"/>
                        </a:rPr>
                        <a:t>2017</a:t>
                      </a:r>
                    </a:p>
                  </a:txBody>
                  <a:tcPr marL="4675" marR="4675" marT="4675"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a:noFill/>
                    </a:lnB>
                    <a:solidFill>
                      <a:srgbClr val="03002A"/>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12">
                  <a:txBody>
                    <a:bodyPr/>
                    <a:lstStyle/>
                    <a:p>
                      <a:pPr algn="ctr" fontAlgn="ctr"/>
                      <a:r>
                        <a:rPr lang="es-ES" sz="1200" b="1" i="0" u="none" strike="noStrike" dirty="0">
                          <a:solidFill>
                            <a:srgbClr val="FFFFFF"/>
                          </a:solidFill>
                          <a:latin typeface="+mn-lt"/>
                        </a:rPr>
                        <a:t>2018</a:t>
                      </a:r>
                    </a:p>
                  </a:txBody>
                  <a:tcPr marL="4675" marR="4675" marT="4675"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a:noFill/>
                    </a:lnB>
                    <a:solidFill>
                      <a:srgbClr val="03002A"/>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ctr" fontAlgn="ctr"/>
                      <a:r>
                        <a:rPr lang="es-ES" sz="1200" b="1" i="0" u="none" strike="noStrike" dirty="0">
                          <a:solidFill>
                            <a:srgbClr val="FFFFFF"/>
                          </a:solidFill>
                          <a:latin typeface="+mn-lt"/>
                        </a:rPr>
                        <a:t>2019</a:t>
                      </a:r>
                    </a:p>
                  </a:txBody>
                  <a:tcPr marL="4675" marR="4675" marT="4675" marB="0" anchor="ctr">
                    <a:lnL w="12700" cap="flat" cmpd="sng" algn="ctr">
                      <a:solidFill>
                        <a:srgbClr val="FF0000"/>
                      </a:solidFill>
                      <a:prstDash val="solid"/>
                      <a:round/>
                      <a:headEnd type="none" w="med" len="med"/>
                      <a:tailEnd type="none" w="med" len="med"/>
                    </a:lnL>
                    <a:lnR>
                      <a:noFill/>
                    </a:lnR>
                    <a:lnT w="12700" cap="flat" cmpd="sng" algn="ctr">
                      <a:solidFill>
                        <a:srgbClr val="FF0000"/>
                      </a:solidFill>
                      <a:prstDash val="solid"/>
                      <a:round/>
                      <a:headEnd type="none" w="med" len="med"/>
                      <a:tailEnd type="none" w="med" len="med"/>
                    </a:lnT>
                    <a:lnB>
                      <a:noFill/>
                    </a:lnB>
                    <a:solidFill>
                      <a:srgbClr val="03002A"/>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175941">
                <a:tc vMerge="1">
                  <a:txBody>
                    <a:bodyPr/>
                    <a:lstStyle/>
                    <a:p>
                      <a:endParaRPr lang="es-ES"/>
                    </a:p>
                  </a:txBody>
                  <a:tcPr/>
                </a:tc>
                <a:tc>
                  <a:txBody>
                    <a:bodyPr/>
                    <a:lstStyle/>
                    <a:p>
                      <a:pPr algn="ctr" fontAlgn="ctr"/>
                      <a:r>
                        <a:rPr lang="es-ES" sz="1200" b="1" i="0" u="none" strike="noStrike">
                          <a:solidFill>
                            <a:srgbClr val="000000"/>
                          </a:solidFill>
                          <a:latin typeface="+mn-lt"/>
                        </a:rPr>
                        <a:t>M</a:t>
                      </a:r>
                    </a:p>
                  </a:txBody>
                  <a:tcPr marL="4675" marR="4675" marT="4675" marB="0" anchor="ctr">
                    <a:lnL w="1270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solidFill>
                      <a:srgbClr val="DBE5F1"/>
                    </a:solidFill>
                  </a:tcPr>
                </a:tc>
                <a:tc>
                  <a:txBody>
                    <a:bodyPr/>
                    <a:lstStyle/>
                    <a:p>
                      <a:pPr algn="ctr" fontAlgn="ctr"/>
                      <a:r>
                        <a:rPr lang="es-ES" sz="1200" b="1" i="0" u="none" strike="noStrike" dirty="0">
                          <a:solidFill>
                            <a:srgbClr val="000000"/>
                          </a:solidFill>
                          <a:latin typeface="+mn-lt"/>
                        </a:rPr>
                        <a:t>J</a:t>
                      </a:r>
                    </a:p>
                  </a:txBody>
                  <a:tcPr marL="4675" marR="4675" marT="4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solidFill>
                      <a:srgbClr val="DBE5F1"/>
                    </a:solidFill>
                  </a:tcPr>
                </a:tc>
                <a:tc>
                  <a:txBody>
                    <a:bodyPr/>
                    <a:lstStyle/>
                    <a:p>
                      <a:pPr algn="ctr" fontAlgn="ctr"/>
                      <a:r>
                        <a:rPr lang="es-ES" sz="1200" b="1" i="0" u="none" strike="noStrike">
                          <a:solidFill>
                            <a:srgbClr val="000000"/>
                          </a:solidFill>
                          <a:latin typeface="+mn-lt"/>
                        </a:rPr>
                        <a:t>J</a:t>
                      </a:r>
                    </a:p>
                  </a:txBody>
                  <a:tcPr marL="4675" marR="4675" marT="4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solidFill>
                      <a:srgbClr val="DBE5F1"/>
                    </a:solidFill>
                  </a:tcPr>
                </a:tc>
                <a:tc>
                  <a:txBody>
                    <a:bodyPr/>
                    <a:lstStyle/>
                    <a:p>
                      <a:pPr algn="ctr" fontAlgn="ctr"/>
                      <a:r>
                        <a:rPr lang="es-ES" sz="1200" b="1" i="0" u="none" strike="noStrike">
                          <a:solidFill>
                            <a:srgbClr val="000000"/>
                          </a:solidFill>
                          <a:latin typeface="+mn-lt"/>
                        </a:rPr>
                        <a:t>A</a:t>
                      </a:r>
                    </a:p>
                  </a:txBody>
                  <a:tcPr marL="4675" marR="4675" marT="4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solidFill>
                      <a:srgbClr val="DBE5F1"/>
                    </a:solidFill>
                  </a:tcPr>
                </a:tc>
                <a:tc>
                  <a:txBody>
                    <a:bodyPr/>
                    <a:lstStyle/>
                    <a:p>
                      <a:pPr algn="ctr" fontAlgn="ctr"/>
                      <a:r>
                        <a:rPr lang="es-ES" sz="1200" b="1" i="0" u="none" strike="noStrike">
                          <a:solidFill>
                            <a:srgbClr val="000000"/>
                          </a:solidFill>
                          <a:latin typeface="+mn-lt"/>
                        </a:rPr>
                        <a:t>S</a:t>
                      </a:r>
                    </a:p>
                  </a:txBody>
                  <a:tcPr marL="4675" marR="4675" marT="4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solidFill>
                      <a:srgbClr val="DBE5F1"/>
                    </a:solidFill>
                  </a:tcPr>
                </a:tc>
                <a:tc>
                  <a:txBody>
                    <a:bodyPr/>
                    <a:lstStyle/>
                    <a:p>
                      <a:pPr algn="ctr" fontAlgn="ctr"/>
                      <a:r>
                        <a:rPr lang="es-ES" sz="1200" b="1" i="0" u="none" strike="noStrike">
                          <a:solidFill>
                            <a:srgbClr val="000000"/>
                          </a:solidFill>
                          <a:latin typeface="+mn-lt"/>
                        </a:rPr>
                        <a:t>O</a:t>
                      </a:r>
                    </a:p>
                  </a:txBody>
                  <a:tcPr marL="4675" marR="4675" marT="4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solidFill>
                      <a:srgbClr val="DBE5F1"/>
                    </a:solidFill>
                  </a:tcPr>
                </a:tc>
                <a:tc>
                  <a:txBody>
                    <a:bodyPr/>
                    <a:lstStyle/>
                    <a:p>
                      <a:pPr algn="ctr" fontAlgn="ctr"/>
                      <a:r>
                        <a:rPr lang="es-ES" sz="1200" b="1" i="0" u="none" strike="noStrike">
                          <a:solidFill>
                            <a:srgbClr val="000000"/>
                          </a:solidFill>
                          <a:latin typeface="+mn-lt"/>
                        </a:rPr>
                        <a:t>N</a:t>
                      </a:r>
                    </a:p>
                  </a:txBody>
                  <a:tcPr marL="4675" marR="4675" marT="4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solidFill>
                      <a:srgbClr val="DBE5F1"/>
                    </a:solidFill>
                  </a:tcPr>
                </a:tc>
                <a:tc>
                  <a:txBody>
                    <a:bodyPr/>
                    <a:lstStyle/>
                    <a:p>
                      <a:pPr algn="ctr" fontAlgn="ctr"/>
                      <a:r>
                        <a:rPr lang="es-ES" sz="1200" b="1" i="0" u="none" strike="noStrike">
                          <a:solidFill>
                            <a:srgbClr val="000000"/>
                          </a:solidFill>
                          <a:latin typeface="+mn-lt"/>
                        </a:rPr>
                        <a:t>D</a:t>
                      </a:r>
                    </a:p>
                  </a:txBody>
                  <a:tcPr marL="4675" marR="4675" marT="4675" marB="0" anchor="ctr">
                    <a:lnL w="6350" cap="flat" cmpd="sng" algn="ctr">
                      <a:solidFill>
                        <a:srgbClr val="00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solidFill>
                      <a:srgbClr val="DBE5F1"/>
                    </a:solidFill>
                  </a:tcPr>
                </a:tc>
                <a:tc>
                  <a:txBody>
                    <a:bodyPr/>
                    <a:lstStyle/>
                    <a:p>
                      <a:pPr algn="ctr" fontAlgn="ctr"/>
                      <a:r>
                        <a:rPr lang="es-ES" sz="1200" b="1" i="0" u="none" strike="noStrike" dirty="0">
                          <a:solidFill>
                            <a:srgbClr val="000000"/>
                          </a:solidFill>
                          <a:latin typeface="+mn-lt"/>
                        </a:rPr>
                        <a:t>E</a:t>
                      </a:r>
                    </a:p>
                  </a:txBody>
                  <a:tcPr marL="4675" marR="4675" marT="4675" marB="0" anchor="ctr">
                    <a:lnL w="1270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solidFill>
                      <a:srgbClr val="DBE5F1"/>
                    </a:solidFill>
                  </a:tcPr>
                </a:tc>
                <a:tc>
                  <a:txBody>
                    <a:bodyPr/>
                    <a:lstStyle/>
                    <a:p>
                      <a:pPr algn="ctr" fontAlgn="ctr"/>
                      <a:r>
                        <a:rPr lang="es-ES" sz="1200" b="1" i="0" u="none" strike="noStrike" dirty="0">
                          <a:solidFill>
                            <a:srgbClr val="000000"/>
                          </a:solidFill>
                          <a:latin typeface="+mn-lt"/>
                        </a:rPr>
                        <a:t>F</a:t>
                      </a:r>
                    </a:p>
                  </a:txBody>
                  <a:tcPr marL="4675" marR="4675" marT="4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solidFill>
                      <a:srgbClr val="DBE5F1"/>
                    </a:solidFill>
                  </a:tcPr>
                </a:tc>
                <a:tc>
                  <a:txBody>
                    <a:bodyPr/>
                    <a:lstStyle/>
                    <a:p>
                      <a:pPr algn="ctr" fontAlgn="ctr"/>
                      <a:r>
                        <a:rPr lang="es-ES" sz="1200" b="1" i="0" u="none" strike="noStrike" dirty="0">
                          <a:solidFill>
                            <a:srgbClr val="000000"/>
                          </a:solidFill>
                          <a:latin typeface="+mn-lt"/>
                        </a:rPr>
                        <a:t>M</a:t>
                      </a:r>
                    </a:p>
                  </a:txBody>
                  <a:tcPr marL="4675" marR="4675" marT="4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solidFill>
                      <a:srgbClr val="DBE5F1"/>
                    </a:solidFill>
                  </a:tcPr>
                </a:tc>
                <a:tc>
                  <a:txBody>
                    <a:bodyPr/>
                    <a:lstStyle/>
                    <a:p>
                      <a:pPr algn="ctr" fontAlgn="ctr"/>
                      <a:r>
                        <a:rPr lang="es-ES" sz="1200" b="1" i="0" u="none" strike="noStrike" dirty="0">
                          <a:solidFill>
                            <a:srgbClr val="000000"/>
                          </a:solidFill>
                          <a:latin typeface="+mn-lt"/>
                        </a:rPr>
                        <a:t>A</a:t>
                      </a:r>
                    </a:p>
                  </a:txBody>
                  <a:tcPr marL="4675" marR="4675" marT="4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solidFill>
                      <a:srgbClr val="DBE5F1"/>
                    </a:solidFill>
                  </a:tcPr>
                </a:tc>
                <a:tc>
                  <a:txBody>
                    <a:bodyPr/>
                    <a:lstStyle/>
                    <a:p>
                      <a:pPr algn="ctr" fontAlgn="ctr"/>
                      <a:r>
                        <a:rPr lang="es-ES" sz="1200" b="1" i="0" u="none" strike="noStrike" dirty="0">
                          <a:solidFill>
                            <a:srgbClr val="000000"/>
                          </a:solidFill>
                          <a:latin typeface="+mn-lt"/>
                        </a:rPr>
                        <a:t>M</a:t>
                      </a:r>
                    </a:p>
                  </a:txBody>
                  <a:tcPr marL="4675" marR="4675" marT="4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solidFill>
                      <a:srgbClr val="DBE5F1"/>
                    </a:solidFill>
                  </a:tcPr>
                </a:tc>
                <a:tc>
                  <a:txBody>
                    <a:bodyPr/>
                    <a:lstStyle/>
                    <a:p>
                      <a:pPr algn="ctr" fontAlgn="ctr"/>
                      <a:r>
                        <a:rPr lang="es-ES" sz="1200" b="1" i="0" u="none" strike="noStrike" dirty="0">
                          <a:solidFill>
                            <a:srgbClr val="000000"/>
                          </a:solidFill>
                          <a:latin typeface="+mn-lt"/>
                        </a:rPr>
                        <a:t>J</a:t>
                      </a:r>
                    </a:p>
                  </a:txBody>
                  <a:tcPr marL="4675" marR="4675" marT="4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solidFill>
                      <a:srgbClr val="DBE5F1"/>
                    </a:solidFill>
                  </a:tcPr>
                </a:tc>
                <a:tc>
                  <a:txBody>
                    <a:bodyPr/>
                    <a:lstStyle/>
                    <a:p>
                      <a:pPr algn="ctr" fontAlgn="ctr"/>
                      <a:r>
                        <a:rPr lang="es-ES" sz="1200" b="1" i="0" u="none" strike="noStrike" dirty="0">
                          <a:solidFill>
                            <a:srgbClr val="000000"/>
                          </a:solidFill>
                          <a:latin typeface="+mn-lt"/>
                        </a:rPr>
                        <a:t>J</a:t>
                      </a:r>
                    </a:p>
                  </a:txBody>
                  <a:tcPr marL="4675" marR="4675" marT="4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solidFill>
                      <a:srgbClr val="DBE5F1"/>
                    </a:solidFill>
                  </a:tcPr>
                </a:tc>
                <a:tc>
                  <a:txBody>
                    <a:bodyPr/>
                    <a:lstStyle/>
                    <a:p>
                      <a:pPr algn="ctr" fontAlgn="ctr"/>
                      <a:r>
                        <a:rPr lang="es-ES" sz="1200" b="1" i="0" u="none" strike="noStrike" dirty="0">
                          <a:solidFill>
                            <a:srgbClr val="000000"/>
                          </a:solidFill>
                          <a:latin typeface="+mn-lt"/>
                        </a:rPr>
                        <a:t>A</a:t>
                      </a:r>
                    </a:p>
                  </a:txBody>
                  <a:tcPr marL="4675" marR="4675" marT="4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solidFill>
                      <a:srgbClr val="DBE5F1"/>
                    </a:solidFill>
                  </a:tcPr>
                </a:tc>
                <a:tc>
                  <a:txBody>
                    <a:bodyPr/>
                    <a:lstStyle/>
                    <a:p>
                      <a:pPr algn="ctr" fontAlgn="ctr"/>
                      <a:r>
                        <a:rPr lang="es-ES" sz="1200" b="1" i="0" u="none" strike="noStrike" dirty="0">
                          <a:solidFill>
                            <a:srgbClr val="000000"/>
                          </a:solidFill>
                          <a:latin typeface="+mn-lt"/>
                        </a:rPr>
                        <a:t>S</a:t>
                      </a:r>
                    </a:p>
                  </a:txBody>
                  <a:tcPr marL="4675" marR="4675" marT="4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solidFill>
                      <a:srgbClr val="DBE5F1"/>
                    </a:solidFill>
                  </a:tcPr>
                </a:tc>
                <a:tc>
                  <a:txBody>
                    <a:bodyPr/>
                    <a:lstStyle/>
                    <a:p>
                      <a:pPr algn="ctr" fontAlgn="ctr"/>
                      <a:r>
                        <a:rPr lang="es-ES" sz="1200" b="1" i="0" u="none" strike="noStrike" dirty="0">
                          <a:solidFill>
                            <a:srgbClr val="000000"/>
                          </a:solidFill>
                          <a:latin typeface="+mn-lt"/>
                        </a:rPr>
                        <a:t>O</a:t>
                      </a:r>
                    </a:p>
                  </a:txBody>
                  <a:tcPr marL="4675" marR="4675" marT="4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solidFill>
                      <a:srgbClr val="DBE5F1"/>
                    </a:solidFill>
                  </a:tcPr>
                </a:tc>
                <a:tc>
                  <a:txBody>
                    <a:bodyPr/>
                    <a:lstStyle/>
                    <a:p>
                      <a:pPr algn="ctr" fontAlgn="ctr"/>
                      <a:r>
                        <a:rPr lang="es-ES" sz="1200" b="1" i="0" u="none" strike="noStrike" dirty="0">
                          <a:solidFill>
                            <a:srgbClr val="000000"/>
                          </a:solidFill>
                          <a:latin typeface="+mn-lt"/>
                        </a:rPr>
                        <a:t>N</a:t>
                      </a:r>
                    </a:p>
                  </a:txBody>
                  <a:tcPr marL="4675" marR="4675" marT="4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solidFill>
                      <a:srgbClr val="DBE5F1"/>
                    </a:solidFill>
                  </a:tcPr>
                </a:tc>
                <a:tc>
                  <a:txBody>
                    <a:bodyPr/>
                    <a:lstStyle/>
                    <a:p>
                      <a:pPr algn="ctr" fontAlgn="ctr"/>
                      <a:r>
                        <a:rPr lang="es-ES" sz="1200" b="1" i="0" u="none" strike="noStrike" dirty="0">
                          <a:solidFill>
                            <a:srgbClr val="000000"/>
                          </a:solidFill>
                          <a:latin typeface="+mn-lt"/>
                        </a:rPr>
                        <a:t>D</a:t>
                      </a:r>
                    </a:p>
                  </a:txBody>
                  <a:tcPr marL="4675" marR="4675" marT="4675" marB="0" anchor="ctr">
                    <a:lnL w="6350" cap="flat" cmpd="sng" algn="ctr">
                      <a:solidFill>
                        <a:srgbClr val="00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solidFill>
                      <a:srgbClr val="DBE5F1"/>
                    </a:solidFill>
                  </a:tcPr>
                </a:tc>
                <a:tc>
                  <a:txBody>
                    <a:bodyPr/>
                    <a:lstStyle/>
                    <a:p>
                      <a:pPr algn="ctr" fontAlgn="ctr"/>
                      <a:r>
                        <a:rPr lang="es-ES" sz="1200" b="1" i="0" u="none" strike="noStrike">
                          <a:solidFill>
                            <a:srgbClr val="000000"/>
                          </a:solidFill>
                          <a:latin typeface="+mn-lt"/>
                        </a:rPr>
                        <a:t>E</a:t>
                      </a:r>
                    </a:p>
                  </a:txBody>
                  <a:tcPr marL="4675" marR="4675" marT="4675" marB="0" anchor="ctr">
                    <a:lnL w="1270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solidFill>
                      <a:srgbClr val="DBE5F1"/>
                    </a:solidFill>
                  </a:tcPr>
                </a:tc>
                <a:tc>
                  <a:txBody>
                    <a:bodyPr/>
                    <a:lstStyle/>
                    <a:p>
                      <a:pPr algn="ctr" fontAlgn="ctr"/>
                      <a:r>
                        <a:rPr lang="es-ES" sz="1200" b="1" i="0" u="none" strike="noStrike">
                          <a:solidFill>
                            <a:srgbClr val="000000"/>
                          </a:solidFill>
                          <a:latin typeface="+mn-lt"/>
                        </a:rPr>
                        <a:t>F</a:t>
                      </a:r>
                    </a:p>
                  </a:txBody>
                  <a:tcPr marL="4675" marR="4675" marT="4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solidFill>
                      <a:srgbClr val="DBE5F1"/>
                    </a:solidFill>
                  </a:tcPr>
                </a:tc>
                <a:tc>
                  <a:txBody>
                    <a:bodyPr/>
                    <a:lstStyle/>
                    <a:p>
                      <a:pPr algn="ctr" fontAlgn="ctr"/>
                      <a:r>
                        <a:rPr lang="es-ES" sz="1200" b="1" i="0" u="none" strike="noStrike">
                          <a:solidFill>
                            <a:srgbClr val="000000"/>
                          </a:solidFill>
                          <a:latin typeface="+mn-lt"/>
                        </a:rPr>
                        <a:t>M</a:t>
                      </a:r>
                    </a:p>
                  </a:txBody>
                  <a:tcPr marL="4675" marR="4675" marT="4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solidFill>
                      <a:srgbClr val="DBE5F1"/>
                    </a:solidFill>
                  </a:tcPr>
                </a:tc>
                <a:tc>
                  <a:txBody>
                    <a:bodyPr/>
                    <a:lstStyle/>
                    <a:p>
                      <a:pPr algn="ctr" fontAlgn="ctr"/>
                      <a:r>
                        <a:rPr lang="es-ES" sz="1200" b="1" i="0" u="none" strike="noStrike" dirty="0">
                          <a:solidFill>
                            <a:srgbClr val="000000"/>
                          </a:solidFill>
                          <a:latin typeface="+mn-lt"/>
                        </a:rPr>
                        <a:t>A</a:t>
                      </a:r>
                    </a:p>
                  </a:txBody>
                  <a:tcPr marL="4675" marR="4675" marT="4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solidFill>
                      <a:srgbClr val="DBE5F1"/>
                    </a:solidFill>
                  </a:tcPr>
                </a:tc>
                <a:extLst>
                  <a:ext uri="{0D108BD9-81ED-4DB2-BD59-A6C34878D82A}">
                    <a16:rowId xmlns:a16="http://schemas.microsoft.com/office/drawing/2014/main" val="10001"/>
                  </a:ext>
                </a:extLst>
              </a:tr>
              <a:tr h="214190">
                <a:tc>
                  <a:txBody>
                    <a:bodyPr/>
                    <a:lstStyle/>
                    <a:p>
                      <a:pPr algn="l" fontAlgn="ctr"/>
                      <a:r>
                        <a:rPr lang="es-ES" sz="1200" b="1" i="1" u="none" strike="noStrike">
                          <a:solidFill>
                            <a:srgbClr val="000000"/>
                          </a:solidFill>
                          <a:latin typeface="+mn-lt"/>
                        </a:rPr>
                        <a:t>A 1. Definición de requisitos técnicos y diseño funcional del prototipo.</a:t>
                      </a:r>
                    </a:p>
                  </a:txBody>
                  <a:tcPr marL="4675" marR="4675" marT="4675"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BE5F1"/>
                    </a:solidFill>
                  </a:tcPr>
                </a:tc>
                <a:tc>
                  <a:txBody>
                    <a:bodyPr/>
                    <a:lstStyle/>
                    <a:p>
                      <a:pPr algn="ctr" fontAlgn="ctr"/>
                      <a:r>
                        <a:rPr lang="es-ES" sz="400" b="0" i="0" u="none" strike="noStrike">
                          <a:solidFill>
                            <a:srgbClr val="000000"/>
                          </a:solidFill>
                          <a:latin typeface="Arial"/>
                        </a:rPr>
                        <a:t> </a:t>
                      </a:r>
                    </a:p>
                  </a:txBody>
                  <a:tcPr marL="4675" marR="4675" marT="4675" marB="0" anchor="ctr">
                    <a:lnL w="12700" cap="flat" cmpd="sng" algn="ctr">
                      <a:solidFill>
                        <a:srgbClr val="FF0000"/>
                      </a:solidFill>
                      <a:prstDash val="solid"/>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algn="ctr" fontAlgn="ctr"/>
                      <a:r>
                        <a:rPr lang="es-ES" sz="400" b="0" i="0" u="none" strike="noStrike">
                          <a:solidFill>
                            <a:srgbClr val="000000"/>
                          </a:solidFill>
                          <a:latin typeface="Arial"/>
                        </a:rPr>
                        <a:t> </a:t>
                      </a:r>
                    </a:p>
                  </a:txBody>
                  <a:tcPr marL="4675" marR="4675" marT="4675" marB="0" anchor="ctr">
                    <a:lnL w="12700" cap="flat" cmpd="sng" algn="ctr">
                      <a:solidFill>
                        <a:srgbClr val="FF0000"/>
                      </a:solidFill>
                      <a:prstDash val="solid"/>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12700" cap="flat" cmpd="sng" algn="ctr">
                      <a:solidFill>
                        <a:srgbClr val="FF0000"/>
                      </a:solidFill>
                      <a:prstDash val="solid"/>
                      <a:round/>
                      <a:headEnd type="none" w="med" len="med"/>
                      <a:tailEnd type="none" w="med" len="med"/>
                    </a:lnL>
                    <a:lnR w="6350" cap="flat" cmpd="sng" algn="ctr">
                      <a:solidFill>
                        <a:srgbClr val="080808"/>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80808"/>
                      </a:solidFill>
                      <a:prstDash val="dot"/>
                      <a:round/>
                      <a:headEnd type="none" w="med" len="med"/>
                      <a:tailEnd type="none" w="med" len="med"/>
                    </a:lnL>
                    <a:lnR w="6350" cap="flat" cmpd="sng" algn="ctr">
                      <a:solidFill>
                        <a:srgbClr val="080808"/>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80808"/>
                      </a:solidFill>
                      <a:prstDash val="dot"/>
                      <a:round/>
                      <a:headEnd type="none" w="med" len="med"/>
                      <a:tailEnd type="none" w="med" len="med"/>
                    </a:lnL>
                    <a:lnR w="6350" cap="flat" cmpd="sng" algn="ctr">
                      <a:solidFill>
                        <a:srgbClr val="080808"/>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80808"/>
                      </a:solidFill>
                      <a:prstDash val="dot"/>
                      <a:round/>
                      <a:headEnd type="none" w="med" len="med"/>
                      <a:tailEnd type="none" w="med" len="med"/>
                    </a:lnL>
                    <a:lnR w="6350" cap="flat" cmpd="sng" algn="ctr">
                      <a:solidFill>
                        <a:srgbClr val="080808"/>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02"/>
                  </a:ext>
                </a:extLst>
              </a:tr>
              <a:tr h="214190">
                <a:tc>
                  <a:txBody>
                    <a:bodyPr/>
                    <a:lstStyle/>
                    <a:p>
                      <a:pPr algn="l" fontAlgn="ctr"/>
                      <a:r>
                        <a:rPr lang="es-ES" sz="1200" b="1" i="1" u="none" strike="noStrike" dirty="0">
                          <a:solidFill>
                            <a:srgbClr val="000000"/>
                          </a:solidFill>
                          <a:latin typeface="+mn-lt"/>
                        </a:rPr>
                        <a:t>A 2. Diseño detallado del prototipo.</a:t>
                      </a:r>
                    </a:p>
                  </a:txBody>
                  <a:tcPr marL="4675" marR="4675" marT="4675"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BE5F1"/>
                    </a:solidFill>
                  </a:tcPr>
                </a:tc>
                <a:tc>
                  <a:txBody>
                    <a:bodyPr/>
                    <a:lstStyle/>
                    <a:p>
                      <a:pPr algn="ctr" fontAlgn="ctr"/>
                      <a:r>
                        <a:rPr lang="es-ES" sz="400" b="0" i="0" u="none" strike="noStrike">
                          <a:solidFill>
                            <a:srgbClr val="000000"/>
                          </a:solidFill>
                          <a:latin typeface="Arial"/>
                        </a:rPr>
                        <a:t> </a:t>
                      </a:r>
                    </a:p>
                  </a:txBody>
                  <a:tcPr marL="4675" marR="4675" marT="4675" marB="0" anchor="ctr">
                    <a:lnL w="12700" cap="flat" cmpd="sng" algn="ctr">
                      <a:solidFill>
                        <a:srgbClr val="FF0000"/>
                      </a:solidFill>
                      <a:prstDash val="solid"/>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dirty="0">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algn="ctr" fontAlgn="ctr"/>
                      <a:r>
                        <a:rPr lang="es-ES" sz="400" b="0" i="0" u="none" strike="noStrike" dirty="0">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algn="ctr" fontAlgn="ctr"/>
                      <a:r>
                        <a:rPr lang="es-ES" sz="400" b="0" i="0" u="none" strike="noStrike" dirty="0">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dirty="0">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dirty="0">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dirty="0">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dirty="0">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dirty="0">
                          <a:solidFill>
                            <a:srgbClr val="000000"/>
                          </a:solidFill>
                          <a:latin typeface="Arial"/>
                        </a:rPr>
                        <a:t> </a:t>
                      </a:r>
                    </a:p>
                  </a:txBody>
                  <a:tcPr marL="4675" marR="4675" marT="4675" marB="0" anchor="ctr">
                    <a:lnL w="12700" cap="flat" cmpd="sng" algn="ctr">
                      <a:solidFill>
                        <a:srgbClr val="FF0000"/>
                      </a:solidFill>
                      <a:prstDash val="solid"/>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dirty="0">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algn="ctr" fontAlgn="ctr"/>
                      <a:r>
                        <a:rPr lang="es-ES" sz="400" b="0" i="0" u="none" strike="noStrike" dirty="0">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algn="ctr" fontAlgn="ctr"/>
                      <a:r>
                        <a:rPr lang="es-ES" sz="400" b="0" i="0" u="none" strike="noStrike" dirty="0">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dirty="0">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12700" cap="flat" cmpd="sng" algn="ctr">
                      <a:solidFill>
                        <a:srgbClr val="FF0000"/>
                      </a:solidFill>
                      <a:prstDash val="solid"/>
                      <a:round/>
                      <a:headEnd type="none" w="med" len="med"/>
                      <a:tailEnd type="none" w="med" len="med"/>
                    </a:lnL>
                    <a:lnR w="6350" cap="flat" cmpd="sng" algn="ctr">
                      <a:solidFill>
                        <a:srgbClr val="080808"/>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80808"/>
                      </a:solidFill>
                      <a:prstDash val="dot"/>
                      <a:round/>
                      <a:headEnd type="none" w="med" len="med"/>
                      <a:tailEnd type="none" w="med" len="med"/>
                    </a:lnL>
                    <a:lnR w="6350" cap="flat" cmpd="sng" algn="ctr">
                      <a:solidFill>
                        <a:srgbClr val="080808"/>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80808"/>
                      </a:solidFill>
                      <a:prstDash val="dot"/>
                      <a:round/>
                      <a:headEnd type="none" w="med" len="med"/>
                      <a:tailEnd type="none" w="med" len="med"/>
                    </a:lnL>
                    <a:lnR w="6350" cap="flat" cmpd="sng" algn="ctr">
                      <a:solidFill>
                        <a:srgbClr val="080808"/>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80808"/>
                      </a:solidFill>
                      <a:prstDash val="dot"/>
                      <a:round/>
                      <a:headEnd type="none" w="med" len="med"/>
                      <a:tailEnd type="none" w="med" len="med"/>
                    </a:lnL>
                    <a:lnR w="6350" cap="flat" cmpd="sng" algn="ctr">
                      <a:solidFill>
                        <a:srgbClr val="080808"/>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03"/>
                  </a:ext>
                </a:extLst>
              </a:tr>
              <a:tr h="214190">
                <a:tc>
                  <a:txBody>
                    <a:bodyPr/>
                    <a:lstStyle/>
                    <a:p>
                      <a:pPr algn="l" fontAlgn="ctr"/>
                      <a:r>
                        <a:rPr lang="es-ES" sz="1200" b="1" i="1" u="none" strike="noStrike" dirty="0">
                          <a:solidFill>
                            <a:srgbClr val="000000"/>
                          </a:solidFill>
                          <a:latin typeface="+mn-lt"/>
                        </a:rPr>
                        <a:t>A 3. Estudio de las técnicas involucradas en el test de vida, para su automatización.</a:t>
                      </a:r>
                    </a:p>
                  </a:txBody>
                  <a:tcPr marL="4675" marR="4675" marT="4675" marB="0" anchor="ctr">
                    <a:lnL w="12700" cap="flat" cmpd="sng" algn="ctr">
                      <a:solidFill>
                        <a:srgbClr val="FF0000"/>
                      </a:solidFill>
                      <a:prstDash val="solid"/>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BE5F1"/>
                    </a:solidFill>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a:solidFill>
                            <a:srgbClr val="000000"/>
                          </a:solidFill>
                          <a:latin typeface="Arial"/>
                        </a:rPr>
                        <a:t> </a:t>
                      </a:r>
                    </a:p>
                  </a:txBody>
                  <a:tcPr marL="4675" marR="4675" marT="4675" marB="0" anchor="ctr">
                    <a:lnL w="12700" cap="flat" cmpd="sng" algn="ctr">
                      <a:solidFill>
                        <a:srgbClr val="FF0000"/>
                      </a:solidFill>
                      <a:prstDash val="solid"/>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12700" cap="flat" cmpd="sng" algn="ctr">
                      <a:solidFill>
                        <a:srgbClr val="FF0000"/>
                      </a:solidFill>
                      <a:prstDash val="solid"/>
                      <a:round/>
                      <a:headEnd type="none" w="med" len="med"/>
                      <a:tailEnd type="none" w="med" len="med"/>
                    </a:lnL>
                    <a:lnR w="6350" cap="flat" cmpd="sng" algn="ctr">
                      <a:solidFill>
                        <a:srgbClr val="080808"/>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80808"/>
                      </a:solidFill>
                      <a:prstDash val="dot"/>
                      <a:round/>
                      <a:headEnd type="none" w="med" len="med"/>
                      <a:tailEnd type="none" w="med" len="med"/>
                    </a:lnL>
                    <a:lnR w="6350" cap="flat" cmpd="sng" algn="ctr">
                      <a:solidFill>
                        <a:srgbClr val="080808"/>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80808"/>
                      </a:solidFill>
                      <a:prstDash val="dot"/>
                      <a:round/>
                      <a:headEnd type="none" w="med" len="med"/>
                      <a:tailEnd type="none" w="med" len="med"/>
                    </a:lnL>
                    <a:lnR w="6350" cap="flat" cmpd="sng" algn="ctr">
                      <a:solidFill>
                        <a:srgbClr val="080808"/>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80808"/>
                      </a:solidFill>
                      <a:prstDash val="dot"/>
                      <a:round/>
                      <a:headEnd type="none" w="med" len="med"/>
                      <a:tailEnd type="none" w="med" len="med"/>
                    </a:lnL>
                    <a:lnR w="6350" cap="flat" cmpd="sng" algn="ctr">
                      <a:solidFill>
                        <a:srgbClr val="080808"/>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04"/>
                  </a:ext>
                </a:extLst>
              </a:tr>
              <a:tr h="214190">
                <a:tc>
                  <a:txBody>
                    <a:bodyPr/>
                    <a:lstStyle/>
                    <a:p>
                      <a:pPr algn="l" fontAlgn="ctr"/>
                      <a:r>
                        <a:rPr lang="es-ES" sz="1200" b="1" i="1" u="none" strike="noStrike" dirty="0">
                          <a:solidFill>
                            <a:srgbClr val="000000"/>
                          </a:solidFill>
                          <a:latin typeface="+mn-lt"/>
                        </a:rPr>
                        <a:t>A 4. Desarrollo del prototipo.</a:t>
                      </a:r>
                    </a:p>
                  </a:txBody>
                  <a:tcPr marL="4675" marR="4675" marT="4675"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BE5F1"/>
                    </a:solidFill>
                  </a:tcPr>
                </a:tc>
                <a:tc>
                  <a:txBody>
                    <a:bodyPr/>
                    <a:lstStyle/>
                    <a:p>
                      <a:pPr algn="ctr" fontAlgn="ctr"/>
                      <a:r>
                        <a:rPr lang="es-ES" sz="400" b="0" i="0" u="none" strike="noStrike" dirty="0">
                          <a:solidFill>
                            <a:srgbClr val="000000"/>
                          </a:solidFill>
                          <a:latin typeface="Arial"/>
                        </a:rPr>
                        <a:t> </a:t>
                      </a:r>
                    </a:p>
                  </a:txBody>
                  <a:tcPr marL="4675" marR="4675" marT="4675" marB="0" anchor="ctr">
                    <a:lnL w="12700" cap="flat" cmpd="sng" algn="ctr">
                      <a:solidFill>
                        <a:srgbClr val="FF0000"/>
                      </a:solidFill>
                      <a:prstDash val="solid"/>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dirty="0">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dirty="0">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dirty="0">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dirty="0">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dirty="0">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dirty="0">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dirty="0">
                          <a:solidFill>
                            <a:srgbClr val="000000"/>
                          </a:solidFill>
                          <a:latin typeface="Arial"/>
                        </a:rPr>
                        <a:t> </a:t>
                      </a:r>
                    </a:p>
                  </a:txBody>
                  <a:tcPr marL="4675" marR="4675" marT="4675" marB="0" anchor="ctr">
                    <a:lnL w="12700" cap="flat" cmpd="sng" algn="ctr">
                      <a:solidFill>
                        <a:srgbClr val="FF0000"/>
                      </a:solidFill>
                      <a:prstDash val="solid"/>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400" b="0" i="0" u="none" strike="noStrike" dirty="0">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dirty="0">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dirty="0">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dirty="0">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12700" cap="flat" cmpd="sng" algn="ctr">
                      <a:solidFill>
                        <a:srgbClr val="FF0000"/>
                      </a:solidFill>
                      <a:prstDash val="solid"/>
                      <a:round/>
                      <a:headEnd type="none" w="med" len="med"/>
                      <a:tailEnd type="none" w="med" len="med"/>
                    </a:lnL>
                    <a:lnR w="6350" cap="flat" cmpd="sng" algn="ctr">
                      <a:solidFill>
                        <a:srgbClr val="080808"/>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80808"/>
                      </a:solidFill>
                      <a:prstDash val="dot"/>
                      <a:round/>
                      <a:headEnd type="none" w="med" len="med"/>
                      <a:tailEnd type="none" w="med" len="med"/>
                    </a:lnL>
                    <a:lnR w="6350" cap="flat" cmpd="sng" algn="ctr">
                      <a:solidFill>
                        <a:srgbClr val="080808"/>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80808"/>
                      </a:solidFill>
                      <a:prstDash val="dot"/>
                      <a:round/>
                      <a:headEnd type="none" w="med" len="med"/>
                      <a:tailEnd type="none" w="med" len="med"/>
                    </a:lnL>
                    <a:lnR w="6350" cap="flat" cmpd="sng" algn="ctr">
                      <a:solidFill>
                        <a:srgbClr val="080808"/>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80808"/>
                      </a:solidFill>
                      <a:prstDash val="dot"/>
                      <a:round/>
                      <a:headEnd type="none" w="med" len="med"/>
                      <a:tailEnd type="none" w="med" len="med"/>
                    </a:lnL>
                    <a:lnR w="6350" cap="flat" cmpd="sng" algn="ctr">
                      <a:solidFill>
                        <a:srgbClr val="080808"/>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05"/>
                  </a:ext>
                </a:extLst>
              </a:tr>
              <a:tr h="214190">
                <a:tc>
                  <a:txBody>
                    <a:bodyPr/>
                    <a:lstStyle/>
                    <a:p>
                      <a:pPr algn="l" fontAlgn="ctr"/>
                      <a:r>
                        <a:rPr lang="es-ES" sz="1200" b="1" i="1" u="none" strike="noStrike" dirty="0">
                          <a:solidFill>
                            <a:srgbClr val="000000"/>
                          </a:solidFill>
                          <a:latin typeface="+mn-lt"/>
                        </a:rPr>
                        <a:t>A 5. Prueba integrada. Pruebas en planta piloto.</a:t>
                      </a:r>
                    </a:p>
                  </a:txBody>
                  <a:tcPr marL="4675" marR="4675" marT="4675"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BE5F1"/>
                    </a:solidFill>
                  </a:tcPr>
                </a:tc>
                <a:tc>
                  <a:txBody>
                    <a:bodyPr/>
                    <a:lstStyle/>
                    <a:p>
                      <a:pPr algn="ctr" fontAlgn="ctr"/>
                      <a:r>
                        <a:rPr lang="es-ES" sz="400" b="0" i="0" u="none" strike="noStrike">
                          <a:solidFill>
                            <a:srgbClr val="000000"/>
                          </a:solidFill>
                          <a:latin typeface="Arial"/>
                        </a:rPr>
                        <a:t> </a:t>
                      </a:r>
                    </a:p>
                  </a:txBody>
                  <a:tcPr marL="4675" marR="4675" marT="4675" marB="0" anchor="ctr">
                    <a:lnL w="12700" cap="flat" cmpd="sng" algn="ctr">
                      <a:solidFill>
                        <a:srgbClr val="FF0000"/>
                      </a:solidFill>
                      <a:prstDash val="solid"/>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12700" cap="flat" cmpd="sng" algn="ctr">
                      <a:solidFill>
                        <a:srgbClr val="FF0000"/>
                      </a:solidFill>
                      <a:prstDash val="solid"/>
                      <a:round/>
                      <a:headEnd type="none" w="med" len="med"/>
                      <a:tailEnd type="none" w="med" len="med"/>
                    </a:lnL>
                    <a:lnR w="6350" cap="flat" cmpd="sng" algn="ctr">
                      <a:solidFill>
                        <a:srgbClr val="0D0D0D"/>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80808"/>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80808"/>
                      </a:solidFill>
                      <a:prstDash val="dot"/>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12700" cap="flat" cmpd="sng" algn="ctr">
                      <a:solidFill>
                        <a:srgbClr val="FF0000"/>
                      </a:solidFill>
                      <a:prstDash val="solid"/>
                      <a:round/>
                      <a:headEnd type="none" w="med" len="med"/>
                      <a:tailEnd type="none" w="med" len="med"/>
                    </a:lnL>
                    <a:lnR w="6350" cap="flat" cmpd="sng" algn="ctr">
                      <a:solidFill>
                        <a:srgbClr val="080808"/>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80808"/>
                      </a:solidFill>
                      <a:prstDash val="dot"/>
                      <a:round/>
                      <a:headEnd type="none" w="med" len="med"/>
                      <a:tailEnd type="none" w="med" len="med"/>
                    </a:lnL>
                    <a:lnR w="6350" cap="flat" cmpd="sng" algn="ctr">
                      <a:solidFill>
                        <a:srgbClr val="080808"/>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80808"/>
                      </a:solidFill>
                      <a:prstDash val="dot"/>
                      <a:round/>
                      <a:headEnd type="none" w="med" len="med"/>
                      <a:tailEnd type="none" w="med" len="med"/>
                    </a:lnL>
                    <a:lnR w="6350" cap="flat" cmpd="sng" algn="ctr">
                      <a:solidFill>
                        <a:srgbClr val="080808"/>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80808"/>
                      </a:solidFill>
                      <a:prstDash val="dot"/>
                      <a:round/>
                      <a:headEnd type="none" w="med" len="med"/>
                      <a:tailEnd type="none" w="med" len="med"/>
                    </a:lnL>
                    <a:lnR w="6350" cap="flat" cmpd="sng" algn="ctr">
                      <a:solidFill>
                        <a:srgbClr val="080808"/>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06"/>
                  </a:ext>
                </a:extLst>
              </a:tr>
              <a:tr h="214190">
                <a:tc>
                  <a:txBody>
                    <a:bodyPr/>
                    <a:lstStyle/>
                    <a:p>
                      <a:pPr algn="l" fontAlgn="ctr"/>
                      <a:r>
                        <a:rPr lang="es-ES" sz="1200" b="1" i="1" u="none" strike="noStrike" dirty="0">
                          <a:solidFill>
                            <a:srgbClr val="000000"/>
                          </a:solidFill>
                          <a:latin typeface="+mn-lt"/>
                        </a:rPr>
                        <a:t>A 6. Validación del prototipo y estrategias </a:t>
                      </a:r>
                      <a:r>
                        <a:rPr lang="es-ES" sz="1200" b="1" i="1" u="none" strike="noStrike" dirty="0" err="1">
                          <a:solidFill>
                            <a:srgbClr val="000000"/>
                          </a:solidFill>
                          <a:latin typeface="+mn-lt"/>
                        </a:rPr>
                        <a:t>biocidas</a:t>
                      </a:r>
                      <a:r>
                        <a:rPr lang="es-ES" sz="1200" b="1" i="1" u="none" strike="noStrike" dirty="0">
                          <a:solidFill>
                            <a:srgbClr val="000000"/>
                          </a:solidFill>
                          <a:latin typeface="+mn-lt"/>
                        </a:rPr>
                        <a:t>.</a:t>
                      </a:r>
                    </a:p>
                  </a:txBody>
                  <a:tcPr marL="4675" marR="4675" marT="4675"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BE5F1"/>
                    </a:solidFill>
                  </a:tcPr>
                </a:tc>
                <a:tc>
                  <a:txBody>
                    <a:bodyPr/>
                    <a:lstStyle/>
                    <a:p>
                      <a:pPr algn="ctr" fontAlgn="ctr"/>
                      <a:r>
                        <a:rPr lang="es-ES" sz="400" b="0" i="0" u="none" strike="noStrike">
                          <a:solidFill>
                            <a:srgbClr val="000000"/>
                          </a:solidFill>
                          <a:latin typeface="Arial"/>
                        </a:rPr>
                        <a:t> </a:t>
                      </a:r>
                    </a:p>
                  </a:txBody>
                  <a:tcPr marL="4675" marR="4675" marT="4675" marB="0" anchor="ctr">
                    <a:lnL w="12700" cap="flat" cmpd="sng" algn="ctr">
                      <a:solidFill>
                        <a:srgbClr val="FF0000"/>
                      </a:solidFill>
                      <a:prstDash val="solid"/>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12700" cap="flat" cmpd="sng" algn="ctr">
                      <a:solidFill>
                        <a:srgbClr val="FF0000"/>
                      </a:solidFill>
                      <a:prstDash val="solid"/>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a:solidFill>
                            <a:srgbClr val="000000"/>
                          </a:solidFill>
                          <a:latin typeface="Arial"/>
                        </a:rPr>
                        <a:t> </a:t>
                      </a:r>
                    </a:p>
                  </a:txBody>
                  <a:tcPr marL="4675" marR="4675" marT="4675" marB="0" anchor="ctr">
                    <a:lnL w="12700" cap="flat" cmpd="sng" algn="ctr">
                      <a:solidFill>
                        <a:srgbClr val="FF0000"/>
                      </a:solidFill>
                      <a:prstDash val="solid"/>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extLst>
                  <a:ext uri="{0D108BD9-81ED-4DB2-BD59-A6C34878D82A}">
                    <a16:rowId xmlns:a16="http://schemas.microsoft.com/office/drawing/2014/main" val="10007"/>
                  </a:ext>
                </a:extLst>
              </a:tr>
              <a:tr h="214190">
                <a:tc>
                  <a:txBody>
                    <a:bodyPr/>
                    <a:lstStyle/>
                    <a:p>
                      <a:pPr algn="l" fontAlgn="ctr"/>
                      <a:r>
                        <a:rPr lang="es-ES" sz="1200" b="1" i="1" u="none" strike="noStrike" dirty="0">
                          <a:solidFill>
                            <a:srgbClr val="000000"/>
                          </a:solidFill>
                          <a:latin typeface="+mn-lt"/>
                        </a:rPr>
                        <a:t>A 7. Estudio actualizado del impacto socioeconómico del mejillón-cebra en Aragón.</a:t>
                      </a:r>
                    </a:p>
                  </a:txBody>
                  <a:tcPr marL="4675" marR="4675" marT="4675"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BE5F1"/>
                    </a:solidFill>
                  </a:tcPr>
                </a:tc>
                <a:tc>
                  <a:txBody>
                    <a:bodyPr/>
                    <a:lstStyle/>
                    <a:p>
                      <a:pPr algn="ctr" fontAlgn="ctr"/>
                      <a:r>
                        <a:rPr lang="es-ES" sz="400" b="0" i="0" u="none" strike="noStrike" dirty="0">
                          <a:solidFill>
                            <a:srgbClr val="000000"/>
                          </a:solidFill>
                          <a:latin typeface="Arial"/>
                        </a:rPr>
                        <a:t> </a:t>
                      </a:r>
                    </a:p>
                  </a:txBody>
                  <a:tcPr marL="4675" marR="4675" marT="4675" marB="0" anchor="ctr">
                    <a:lnL w="12700" cap="flat" cmpd="sng" algn="ctr">
                      <a:solidFill>
                        <a:srgbClr val="FF0000"/>
                      </a:solidFill>
                      <a:prstDash val="solid"/>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dirty="0">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dirty="0">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dirty="0">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dirty="0">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dirty="0">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dirty="0">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a:solidFill>
                            <a:srgbClr val="000000"/>
                          </a:solidFill>
                          <a:latin typeface="Arial"/>
                        </a:rPr>
                        <a:t> </a:t>
                      </a:r>
                    </a:p>
                  </a:txBody>
                  <a:tcPr marL="4675" marR="4675" marT="4675" marB="0" anchor="ctr">
                    <a:lnL w="12700" cap="flat" cmpd="sng" algn="ctr">
                      <a:solidFill>
                        <a:srgbClr val="FF0000"/>
                      </a:solidFill>
                      <a:prstDash val="solid"/>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dirty="0">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dirty="0">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dirty="0">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dirty="0">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dirty="0">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dirty="0">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dirty="0">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dirty="0">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dirty="0">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dirty="0">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dirty="0">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dirty="0">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dirty="0">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dirty="0">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S" sz="400" b="0" i="0" u="none" strike="noStrike" dirty="0">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08"/>
                  </a:ext>
                </a:extLst>
              </a:tr>
              <a:tr h="214190">
                <a:tc>
                  <a:txBody>
                    <a:bodyPr/>
                    <a:lstStyle/>
                    <a:p>
                      <a:pPr algn="l" fontAlgn="ctr"/>
                      <a:r>
                        <a:rPr lang="es-ES" sz="1200" b="1" i="1" u="none" strike="noStrike" dirty="0">
                          <a:solidFill>
                            <a:srgbClr val="000000"/>
                          </a:solidFill>
                          <a:latin typeface="+mn-lt"/>
                        </a:rPr>
                        <a:t>A 8. Divulgación y comunicación</a:t>
                      </a:r>
                    </a:p>
                  </a:txBody>
                  <a:tcPr marL="4675" marR="4675" marT="4675"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BE5F1"/>
                    </a:solidFill>
                  </a:tcPr>
                </a:tc>
                <a:tc>
                  <a:txBody>
                    <a:bodyPr/>
                    <a:lstStyle/>
                    <a:p>
                      <a:pPr algn="ctr" fontAlgn="ctr"/>
                      <a:r>
                        <a:rPr lang="es-ES" sz="400" b="0" i="0" u="none" strike="noStrike">
                          <a:solidFill>
                            <a:srgbClr val="000000"/>
                          </a:solidFill>
                          <a:latin typeface="Arial"/>
                        </a:rPr>
                        <a:t> </a:t>
                      </a:r>
                    </a:p>
                  </a:txBody>
                  <a:tcPr marL="4675" marR="4675" marT="4675" marB="0" anchor="ctr">
                    <a:lnL w="12700" cap="flat" cmpd="sng" algn="ctr">
                      <a:solidFill>
                        <a:srgbClr val="FF0000"/>
                      </a:solidFill>
                      <a:prstDash val="solid"/>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6350" cap="flat" cmpd="sng" algn="ctr">
                      <a:solidFill>
                        <a:srgbClr val="0D0D0D"/>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D0D0D"/>
                      </a:solidFill>
                      <a:prstDash val="dot"/>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a:solidFill>
                            <a:srgbClr val="000000"/>
                          </a:solidFill>
                          <a:latin typeface="Arial"/>
                        </a:rPr>
                        <a:t> </a:t>
                      </a:r>
                    </a:p>
                  </a:txBody>
                  <a:tcPr marL="4675" marR="4675" marT="4675" marB="0" anchor="ctr">
                    <a:lnL w="12700" cap="flat" cmpd="sng" algn="ctr">
                      <a:solidFill>
                        <a:srgbClr val="FF0000"/>
                      </a:solidFill>
                      <a:prstDash val="solid"/>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dirty="0">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dirty="0">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dirty="0">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dirty="0">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dirty="0">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dirty="0">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6350" cap="flat" cmpd="sng" algn="ctr">
                      <a:solidFill>
                        <a:srgbClr val="03002A"/>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dirty="0">
                          <a:solidFill>
                            <a:srgbClr val="000000"/>
                          </a:solidFill>
                          <a:latin typeface="Arial"/>
                        </a:rPr>
                        <a:t> </a:t>
                      </a:r>
                    </a:p>
                  </a:txBody>
                  <a:tcPr marL="4675" marR="4675" marT="4675" marB="0" anchor="ctr">
                    <a:lnL w="6350" cap="flat" cmpd="sng" algn="ctr">
                      <a:solidFill>
                        <a:srgbClr val="03002A"/>
                      </a:solidFill>
                      <a:prstDash val="dot"/>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dirty="0">
                          <a:solidFill>
                            <a:srgbClr val="000000"/>
                          </a:solidFill>
                          <a:latin typeface="Arial"/>
                        </a:rPr>
                        <a:t> </a:t>
                      </a:r>
                    </a:p>
                  </a:txBody>
                  <a:tcPr marL="4675" marR="4675" marT="4675" marB="0" anchor="ctr">
                    <a:lnL w="12700" cap="flat" cmpd="sng" algn="ctr">
                      <a:solidFill>
                        <a:srgbClr val="FF0000"/>
                      </a:solidFill>
                      <a:prstDash val="solid"/>
                      <a:round/>
                      <a:headEnd type="none" w="med" len="med"/>
                      <a:tailEnd type="none" w="med" len="med"/>
                    </a:lnL>
                    <a:lnR w="6350" cap="flat" cmpd="sng" algn="ctr">
                      <a:solidFill>
                        <a:srgbClr val="080808"/>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dirty="0">
                          <a:solidFill>
                            <a:srgbClr val="000000"/>
                          </a:solidFill>
                          <a:latin typeface="Arial"/>
                        </a:rPr>
                        <a:t> </a:t>
                      </a:r>
                    </a:p>
                  </a:txBody>
                  <a:tcPr marL="4675" marR="4675" marT="4675" marB="0" anchor="ctr">
                    <a:lnL w="6350" cap="flat" cmpd="sng" algn="ctr">
                      <a:solidFill>
                        <a:srgbClr val="080808"/>
                      </a:solidFill>
                      <a:prstDash val="dot"/>
                      <a:round/>
                      <a:headEnd type="none" w="med" len="med"/>
                      <a:tailEnd type="none" w="med" len="med"/>
                    </a:lnL>
                    <a:lnR w="6350" cap="flat" cmpd="sng" algn="ctr">
                      <a:solidFill>
                        <a:srgbClr val="080808"/>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dirty="0">
                          <a:solidFill>
                            <a:srgbClr val="000000"/>
                          </a:solidFill>
                          <a:latin typeface="Arial"/>
                        </a:rPr>
                        <a:t> </a:t>
                      </a:r>
                    </a:p>
                  </a:txBody>
                  <a:tcPr marL="4675" marR="4675" marT="4675" marB="0" anchor="ctr">
                    <a:lnL w="6350" cap="flat" cmpd="sng" algn="ctr">
                      <a:solidFill>
                        <a:srgbClr val="080808"/>
                      </a:solidFill>
                      <a:prstDash val="dot"/>
                      <a:round/>
                      <a:headEnd type="none" w="med" len="med"/>
                      <a:tailEnd type="none" w="med" len="med"/>
                    </a:lnL>
                    <a:lnR w="6350" cap="flat" cmpd="sng" algn="ctr">
                      <a:solidFill>
                        <a:srgbClr val="080808"/>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tc>
                  <a:txBody>
                    <a:bodyPr/>
                    <a:lstStyle/>
                    <a:p>
                      <a:pPr algn="ctr" fontAlgn="ctr"/>
                      <a:r>
                        <a:rPr lang="es-ES" sz="400" b="0" i="0" u="none" strike="noStrike" dirty="0">
                          <a:solidFill>
                            <a:srgbClr val="000000"/>
                          </a:solidFill>
                          <a:latin typeface="Arial"/>
                        </a:rPr>
                        <a:t> </a:t>
                      </a:r>
                    </a:p>
                  </a:txBody>
                  <a:tcPr marL="4675" marR="4675" marT="4675" marB="0" anchor="ctr">
                    <a:lnL w="6350" cap="flat" cmpd="sng" algn="ctr">
                      <a:solidFill>
                        <a:srgbClr val="080808"/>
                      </a:solidFill>
                      <a:prstDash val="dot"/>
                      <a:round/>
                      <a:headEnd type="none" w="med" len="med"/>
                      <a:tailEnd type="none" w="med" len="med"/>
                    </a:lnL>
                    <a:lnR w="6350" cap="flat" cmpd="sng" algn="ctr">
                      <a:solidFill>
                        <a:srgbClr val="080808"/>
                      </a:solidFill>
                      <a:prstDash val="dot"/>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3002A"/>
                    </a:solidFill>
                  </a:tcPr>
                </a:tc>
                <a:extLst>
                  <a:ext uri="{0D108BD9-81ED-4DB2-BD59-A6C34878D82A}">
                    <a16:rowId xmlns:a16="http://schemas.microsoft.com/office/drawing/2014/main" val="10009"/>
                  </a:ext>
                </a:extLst>
              </a:tr>
            </a:tbl>
          </a:graphicData>
        </a:graphic>
      </p:graphicFrame>
      <p:pic>
        <p:nvPicPr>
          <p:cNvPr id="16" name="6 Imagen">
            <a:extLst>
              <a:ext uri="{FF2B5EF4-FFF2-40B4-BE49-F238E27FC236}">
                <a16:creationId xmlns:a16="http://schemas.microsoft.com/office/drawing/2014/main" id="{AD17AA04-6D15-44A6-B8D8-0EFA99CAD25A}"/>
              </a:ext>
            </a:extLst>
          </p:cNvPr>
          <p:cNvPicPr/>
          <p:nvPr/>
        </p:nvPicPr>
        <p:blipFill rotWithShape="1">
          <a:blip r:embed="rId4" cstate="print">
            <a:extLst>
              <a:ext uri="{28A0092B-C50C-407E-A947-70E740481C1C}">
                <a14:useLocalDpi xmlns:a14="http://schemas.microsoft.com/office/drawing/2010/main" val="0"/>
              </a:ext>
            </a:extLst>
          </a:blip>
          <a:srcRect l="60413" t="3209" r="9470" b="11007"/>
          <a:stretch/>
        </p:blipFill>
        <p:spPr bwMode="auto">
          <a:xfrm>
            <a:off x="7082780" y="5810642"/>
            <a:ext cx="1028700" cy="962025"/>
          </a:xfrm>
          <a:prstGeom prst="rect">
            <a:avLst/>
          </a:prstGeom>
          <a:noFill/>
          <a:ln>
            <a:noFill/>
          </a:ln>
          <a:extLst>
            <a:ext uri="{53640926-AAD7-44D8-BBD7-CCE9431645EC}">
              <a14:shadowObscured xmlns:a14="http://schemas.microsoft.com/office/drawing/2010/main"/>
            </a:ext>
          </a:extLst>
        </p:spPr>
      </p:pic>
      <p:pic>
        <p:nvPicPr>
          <p:cNvPr id="24" name="5 Imagen">
            <a:extLst>
              <a:ext uri="{FF2B5EF4-FFF2-40B4-BE49-F238E27FC236}">
                <a16:creationId xmlns:a16="http://schemas.microsoft.com/office/drawing/2014/main" id="{DAF470F9-0B6A-4529-AF7B-343701056BE4}"/>
              </a:ext>
            </a:extLst>
          </p:cNvPr>
          <p:cNvPicPr/>
          <p:nvPr/>
        </p:nvPicPr>
        <p:blipFill rotWithShape="1">
          <a:blip r:embed="rId4" cstate="print">
            <a:extLst>
              <a:ext uri="{28A0092B-C50C-407E-A947-70E740481C1C}">
                <a14:useLocalDpi xmlns:a14="http://schemas.microsoft.com/office/drawing/2010/main" val="0"/>
              </a:ext>
            </a:extLst>
          </a:blip>
          <a:srcRect l="2647" t="3209" r="54788" b="17464"/>
          <a:stretch/>
        </p:blipFill>
        <p:spPr bwMode="auto">
          <a:xfrm>
            <a:off x="3798901" y="5898537"/>
            <a:ext cx="1565187" cy="962025"/>
          </a:xfrm>
          <a:prstGeom prst="rect">
            <a:avLst/>
          </a:prstGeom>
          <a:noFill/>
          <a:ln>
            <a:noFill/>
          </a:ln>
          <a:extLst>
            <a:ext uri="{53640926-AAD7-44D8-BBD7-CCE9431645EC}">
              <a14:shadowObscured xmlns:a14="http://schemas.microsoft.com/office/drawing/2010/main"/>
            </a:ext>
          </a:extLst>
        </p:spPr>
      </p:pic>
      <p:pic>
        <p:nvPicPr>
          <p:cNvPr id="25" name="7 Imagen">
            <a:extLst>
              <a:ext uri="{FF2B5EF4-FFF2-40B4-BE49-F238E27FC236}">
                <a16:creationId xmlns:a16="http://schemas.microsoft.com/office/drawing/2014/main" id="{4B18EE74-BD65-43C1-A9CB-9BCD12AED93E}"/>
              </a:ext>
            </a:extLst>
          </p:cNvPr>
          <p:cNvPicPr/>
          <p:nvPr/>
        </p:nvPicPr>
        <p:blipFill rotWithShape="1">
          <a:blip r:embed="rId5" cstate="print">
            <a:extLst>
              <a:ext uri="{28A0092B-C50C-407E-A947-70E740481C1C}">
                <a14:useLocalDpi xmlns:a14="http://schemas.microsoft.com/office/drawing/2010/main" val="0"/>
              </a:ext>
            </a:extLst>
          </a:blip>
          <a:srcRect/>
          <a:stretch/>
        </p:blipFill>
        <p:spPr>
          <a:xfrm>
            <a:off x="1032520" y="6049860"/>
            <a:ext cx="1581150" cy="733425"/>
          </a:xfrm>
          <a:prstGeom prst="rect">
            <a:avLst/>
          </a:prstGeom>
        </p:spPr>
      </p:pic>
    </p:spTree>
    <p:extLst>
      <p:ext uri="{BB962C8B-B14F-4D97-AF65-F5344CB8AC3E}">
        <p14:creationId xmlns:p14="http://schemas.microsoft.com/office/powerpoint/2010/main" val="1089505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72CCB0D0-DC8A-4211-A9F2-331DD4FD0A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5054" y="434142"/>
            <a:ext cx="1813450" cy="1282029"/>
          </a:xfrm>
          <a:prstGeom prst="rect">
            <a:avLst/>
          </a:prstGeom>
        </p:spPr>
      </p:pic>
      <p:pic>
        <p:nvPicPr>
          <p:cNvPr id="5" name="Picture 7" descr="B28A964A-13F6-4BAB-B42A-252E7950C1D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96582"/>
          </a:xfrm>
          <a:prstGeom prst="rect">
            <a:avLst/>
          </a:prstGeom>
          <a:noFill/>
          <a:ln w="9525">
            <a:noFill/>
            <a:miter lim="800000"/>
            <a:headEnd/>
            <a:tailEnd/>
          </a:ln>
        </p:spPr>
      </p:pic>
      <p:cxnSp>
        <p:nvCxnSpPr>
          <p:cNvPr id="11" name="10 Conector recto"/>
          <p:cNvCxnSpPr/>
          <p:nvPr/>
        </p:nvCxnSpPr>
        <p:spPr>
          <a:xfrm>
            <a:off x="0" y="5877272"/>
            <a:ext cx="9144000"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16 Rectángulo"/>
          <p:cNvSpPr/>
          <p:nvPr/>
        </p:nvSpPr>
        <p:spPr>
          <a:xfrm>
            <a:off x="571500" y="1268760"/>
            <a:ext cx="785813" cy="642937"/>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_tradnl" sz="3200" dirty="0">
                <a:solidFill>
                  <a:schemeClr val="bg1"/>
                </a:solidFill>
              </a:rPr>
              <a:t>A</a:t>
            </a:r>
          </a:p>
        </p:txBody>
      </p:sp>
      <p:sp>
        <p:nvSpPr>
          <p:cNvPr id="18" name="17 Lágrima"/>
          <p:cNvSpPr/>
          <p:nvPr/>
        </p:nvSpPr>
        <p:spPr>
          <a:xfrm>
            <a:off x="642938" y="1483072"/>
            <a:ext cx="142875" cy="142875"/>
          </a:xfrm>
          <a:prstGeom prst="teardrop">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dirty="0">
              <a:solidFill>
                <a:schemeClr val="bg1"/>
              </a:solidFill>
            </a:endParaRPr>
          </a:p>
        </p:txBody>
      </p:sp>
      <p:sp>
        <p:nvSpPr>
          <p:cNvPr id="19" name="Text Box 48"/>
          <p:cNvSpPr txBox="1">
            <a:spLocks noChangeArrowheads="1"/>
          </p:cNvSpPr>
          <p:nvPr/>
        </p:nvSpPr>
        <p:spPr bwMode="white">
          <a:xfrm>
            <a:off x="0" y="1268760"/>
            <a:ext cx="571500" cy="307975"/>
          </a:xfrm>
          <a:prstGeom prst="rect">
            <a:avLst/>
          </a:prstGeom>
          <a:solidFill>
            <a:schemeClr val="tx1">
              <a:lumMod val="65000"/>
              <a:lumOff val="35000"/>
            </a:schemeClr>
          </a:solidFill>
          <a:ln w="9525">
            <a:solidFill>
              <a:schemeClr val="tx1">
                <a:lumMod val="65000"/>
                <a:lumOff val="35000"/>
              </a:schemeClr>
            </a:solidFill>
            <a:miter lim="800000"/>
            <a:headEnd/>
            <a:tailEnd/>
          </a:ln>
        </p:spPr>
        <p:txBody>
          <a:bodyPr lIns="0" tIns="0" rIns="0" bIns="0">
            <a:spAutoFit/>
          </a:bodyPr>
          <a:lstStyle/>
          <a:p>
            <a:pPr algn="ctr"/>
            <a:endParaRPr lang="es-ES" sz="2000">
              <a:solidFill>
                <a:schemeClr val="bg1"/>
              </a:solidFill>
              <a:latin typeface="Arial Narrow" pitchFamily="34" charset="0"/>
            </a:endParaRPr>
          </a:p>
        </p:txBody>
      </p:sp>
      <p:sp>
        <p:nvSpPr>
          <p:cNvPr id="20" name="14 CuadroTexto"/>
          <p:cNvSpPr txBox="1">
            <a:spLocks noChangeArrowheads="1"/>
          </p:cNvSpPr>
          <p:nvPr/>
        </p:nvSpPr>
        <p:spPr bwMode="auto">
          <a:xfrm>
            <a:off x="1428750" y="1411635"/>
            <a:ext cx="5705473" cy="400110"/>
          </a:xfrm>
          <a:prstGeom prst="rect">
            <a:avLst/>
          </a:prstGeom>
          <a:noFill/>
          <a:ln w="9525">
            <a:noFill/>
            <a:miter lim="800000"/>
            <a:headEnd/>
            <a:tailEnd/>
          </a:ln>
        </p:spPr>
        <p:txBody>
          <a:bodyPr wrap="none">
            <a:spAutoFit/>
          </a:bodyPr>
          <a:lstStyle/>
          <a:p>
            <a:r>
              <a:rPr lang="es-ES_tradnl" sz="2000" b="1" dirty="0">
                <a:solidFill>
                  <a:schemeClr val="bg1"/>
                </a:solidFill>
                <a:latin typeface="Calibri" pitchFamily="34" charset="0"/>
              </a:rPr>
              <a:t>ACTUACIONES DE CADA SOCIO DEL PARTENARIADO </a:t>
            </a:r>
          </a:p>
        </p:txBody>
      </p:sp>
      <p:sp>
        <p:nvSpPr>
          <p:cNvPr id="21" name="20 CuadroTexto"/>
          <p:cNvSpPr txBox="1"/>
          <p:nvPr/>
        </p:nvSpPr>
        <p:spPr>
          <a:xfrm>
            <a:off x="179512" y="3307318"/>
            <a:ext cx="8496944" cy="3391698"/>
          </a:xfrm>
          <a:prstGeom prst="rect">
            <a:avLst/>
          </a:prstGeom>
          <a:noFill/>
        </p:spPr>
        <p:txBody>
          <a:bodyPr wrap="square" rtlCol="0">
            <a:spAutoFit/>
          </a:bodyPr>
          <a:lstStyle/>
          <a:p>
            <a:pPr algn="ctr"/>
            <a:r>
              <a:rPr lang="es-ES" sz="2000" dirty="0">
                <a:solidFill>
                  <a:schemeClr val="bg1"/>
                </a:solidFill>
              </a:rPr>
              <a:t>- Definición de los requisitos técnicos y diseño funcional del prototipo.</a:t>
            </a:r>
          </a:p>
          <a:p>
            <a:pPr algn="ctr"/>
            <a:r>
              <a:rPr lang="es-ES" sz="2000" dirty="0">
                <a:solidFill>
                  <a:schemeClr val="bg1"/>
                </a:solidFill>
              </a:rPr>
              <a:t>- Diseño detallado del prototipo.</a:t>
            </a:r>
          </a:p>
          <a:p>
            <a:pPr algn="ctr"/>
            <a:r>
              <a:rPr lang="es-ES" sz="2000" dirty="0">
                <a:solidFill>
                  <a:schemeClr val="bg1"/>
                </a:solidFill>
              </a:rPr>
              <a:t>- Desarrollo del prototipo.</a:t>
            </a:r>
          </a:p>
          <a:p>
            <a:pPr algn="ctr"/>
            <a:r>
              <a:rPr lang="es-ES" sz="2000" dirty="0">
                <a:solidFill>
                  <a:schemeClr val="bg1"/>
                </a:solidFill>
              </a:rPr>
              <a:t>- Prueba integrada. Pruebas en planta piloto.</a:t>
            </a:r>
          </a:p>
          <a:p>
            <a:pPr algn="ctr"/>
            <a:r>
              <a:rPr lang="es-ES" sz="2000" dirty="0">
                <a:solidFill>
                  <a:schemeClr val="bg1"/>
                </a:solidFill>
              </a:rPr>
              <a:t>- Desarrollo página web BIVALVIA.</a:t>
            </a:r>
          </a:p>
          <a:p>
            <a:pPr algn="ctr"/>
            <a:r>
              <a:rPr lang="es-ES" sz="2000" dirty="0">
                <a:solidFill>
                  <a:schemeClr val="bg1"/>
                </a:solidFill>
              </a:rPr>
              <a:t>- Actualización de la página web. </a:t>
            </a:r>
          </a:p>
          <a:p>
            <a:pPr algn="ctr"/>
            <a:r>
              <a:rPr lang="es-ES" sz="2000" dirty="0">
                <a:solidFill>
                  <a:schemeClr val="bg1"/>
                </a:solidFill>
              </a:rPr>
              <a:t>- Gestión con la Universidad de Zaragoza, subcontratada para participar en uno de los hitos del proyecto.</a:t>
            </a:r>
          </a:p>
          <a:p>
            <a:pPr algn="ctr"/>
            <a:endParaRPr lang="es-ES" sz="2000" dirty="0">
              <a:solidFill>
                <a:schemeClr val="bg1"/>
              </a:solidFill>
            </a:endParaRPr>
          </a:p>
          <a:p>
            <a:pPr algn="ctr">
              <a:lnSpc>
                <a:spcPct val="200000"/>
              </a:lnSpc>
            </a:pPr>
            <a:endParaRPr lang="es-ES" sz="2000" dirty="0">
              <a:solidFill>
                <a:schemeClr val="bg1"/>
              </a:solidFill>
            </a:endParaRPr>
          </a:p>
        </p:txBody>
      </p:sp>
      <p:pic>
        <p:nvPicPr>
          <p:cNvPr id="22" name="21 Imagen"/>
          <p:cNvPicPr/>
          <p:nvPr/>
        </p:nvPicPr>
        <p:blipFill rotWithShape="1">
          <a:blip r:embed="rId4" cstate="screen">
            <a:extLst>
              <a:ext uri="{28A0092B-C50C-407E-A947-70E740481C1C}">
                <a14:useLocalDpi xmlns:a14="http://schemas.microsoft.com/office/drawing/2010/main" val="0"/>
              </a:ext>
            </a:extLst>
          </a:blip>
          <a:srcRect l="2647" t="3209" r="54788" b="17464"/>
          <a:stretch/>
        </p:blipFill>
        <p:spPr bwMode="auto">
          <a:xfrm>
            <a:off x="2987824" y="1628800"/>
            <a:ext cx="3086850" cy="1944216"/>
          </a:xfrm>
          <a:prstGeom prst="rect">
            <a:avLst/>
          </a:prstGeom>
          <a:noFill/>
          <a:ln>
            <a:noFill/>
          </a:ln>
          <a:extLst>
            <a:ext uri="{53640926-AAD7-44D8-BBD7-CCE9431645EC}">
              <a14:shadowObscured xmlns:a14="http://schemas.microsoft.com/office/drawing/2010/main"/>
            </a:ext>
          </a:extLst>
        </p:spPr>
      </p:pic>
      <p:pic>
        <p:nvPicPr>
          <p:cNvPr id="24" name="6 Imagen">
            <a:extLst>
              <a:ext uri="{FF2B5EF4-FFF2-40B4-BE49-F238E27FC236}">
                <a16:creationId xmlns:a16="http://schemas.microsoft.com/office/drawing/2014/main" id="{1AB075FF-4DEB-45BE-810A-5E10D729EDBF}"/>
              </a:ext>
            </a:extLst>
          </p:cNvPr>
          <p:cNvPicPr/>
          <p:nvPr/>
        </p:nvPicPr>
        <p:blipFill rotWithShape="1">
          <a:blip r:embed="rId4" cstate="print">
            <a:extLst>
              <a:ext uri="{28A0092B-C50C-407E-A947-70E740481C1C}">
                <a14:useLocalDpi xmlns:a14="http://schemas.microsoft.com/office/drawing/2010/main" val="0"/>
              </a:ext>
            </a:extLst>
          </a:blip>
          <a:srcRect l="60413" t="3209" r="9470" b="11007"/>
          <a:stretch/>
        </p:blipFill>
        <p:spPr bwMode="auto">
          <a:xfrm>
            <a:off x="7082780" y="5810642"/>
            <a:ext cx="1028700" cy="962025"/>
          </a:xfrm>
          <a:prstGeom prst="rect">
            <a:avLst/>
          </a:prstGeom>
          <a:noFill/>
          <a:ln>
            <a:noFill/>
          </a:ln>
          <a:extLst>
            <a:ext uri="{53640926-AAD7-44D8-BBD7-CCE9431645EC}">
              <a14:shadowObscured xmlns:a14="http://schemas.microsoft.com/office/drawing/2010/main"/>
            </a:ext>
          </a:extLst>
        </p:spPr>
      </p:pic>
      <p:pic>
        <p:nvPicPr>
          <p:cNvPr id="26" name="5 Imagen">
            <a:extLst>
              <a:ext uri="{FF2B5EF4-FFF2-40B4-BE49-F238E27FC236}">
                <a16:creationId xmlns:a16="http://schemas.microsoft.com/office/drawing/2014/main" id="{A4A2FD5A-21F7-497D-8B75-6F9E9808A4BF}"/>
              </a:ext>
            </a:extLst>
          </p:cNvPr>
          <p:cNvPicPr/>
          <p:nvPr/>
        </p:nvPicPr>
        <p:blipFill rotWithShape="1">
          <a:blip r:embed="rId4" cstate="print">
            <a:extLst>
              <a:ext uri="{28A0092B-C50C-407E-A947-70E740481C1C}">
                <a14:useLocalDpi xmlns:a14="http://schemas.microsoft.com/office/drawing/2010/main" val="0"/>
              </a:ext>
            </a:extLst>
          </a:blip>
          <a:srcRect l="2647" t="3209" r="54788" b="17464"/>
          <a:stretch/>
        </p:blipFill>
        <p:spPr bwMode="auto">
          <a:xfrm>
            <a:off x="3798901" y="5898537"/>
            <a:ext cx="1565187" cy="962025"/>
          </a:xfrm>
          <a:prstGeom prst="rect">
            <a:avLst/>
          </a:prstGeom>
          <a:noFill/>
          <a:ln>
            <a:noFill/>
          </a:ln>
          <a:extLst>
            <a:ext uri="{53640926-AAD7-44D8-BBD7-CCE9431645EC}">
              <a14:shadowObscured xmlns:a14="http://schemas.microsoft.com/office/drawing/2010/main"/>
            </a:ext>
          </a:extLst>
        </p:spPr>
      </p:pic>
      <p:pic>
        <p:nvPicPr>
          <p:cNvPr id="27" name="7 Imagen">
            <a:extLst>
              <a:ext uri="{FF2B5EF4-FFF2-40B4-BE49-F238E27FC236}">
                <a16:creationId xmlns:a16="http://schemas.microsoft.com/office/drawing/2014/main" id="{4F28A316-FA67-4FB4-8D99-8954113E1947}"/>
              </a:ext>
            </a:extLst>
          </p:cNvPr>
          <p:cNvPicPr/>
          <p:nvPr/>
        </p:nvPicPr>
        <p:blipFill rotWithShape="1">
          <a:blip r:embed="rId5" cstate="print">
            <a:extLst>
              <a:ext uri="{28A0092B-C50C-407E-A947-70E740481C1C}">
                <a14:useLocalDpi xmlns:a14="http://schemas.microsoft.com/office/drawing/2010/main" val="0"/>
              </a:ext>
            </a:extLst>
          </a:blip>
          <a:srcRect/>
          <a:stretch/>
        </p:blipFill>
        <p:spPr>
          <a:xfrm>
            <a:off x="1032520" y="6049860"/>
            <a:ext cx="1581150" cy="733425"/>
          </a:xfrm>
          <a:prstGeom prst="rect">
            <a:avLst/>
          </a:prstGeom>
        </p:spPr>
      </p:pic>
    </p:spTree>
    <p:extLst>
      <p:ext uri="{BB962C8B-B14F-4D97-AF65-F5344CB8AC3E}">
        <p14:creationId xmlns:p14="http://schemas.microsoft.com/office/powerpoint/2010/main" val="4118782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E4E29CA3-5262-4E55-92A9-DDAB5764B5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5054" y="412877"/>
            <a:ext cx="1813450" cy="1282029"/>
          </a:xfrm>
          <a:prstGeom prst="rect">
            <a:avLst/>
          </a:prstGeom>
        </p:spPr>
      </p:pic>
      <p:sp>
        <p:nvSpPr>
          <p:cNvPr id="21" name="20 CuadroTexto"/>
          <p:cNvSpPr txBox="1"/>
          <p:nvPr/>
        </p:nvSpPr>
        <p:spPr>
          <a:xfrm>
            <a:off x="467544" y="3695541"/>
            <a:ext cx="8208912" cy="1631216"/>
          </a:xfrm>
          <a:prstGeom prst="rect">
            <a:avLst/>
          </a:prstGeom>
          <a:noFill/>
        </p:spPr>
        <p:txBody>
          <a:bodyPr wrap="square" rtlCol="0">
            <a:spAutoFit/>
          </a:bodyPr>
          <a:lstStyle/>
          <a:p>
            <a:pPr algn="ctr"/>
            <a:r>
              <a:rPr lang="es-ES" sz="2000" dirty="0">
                <a:solidFill>
                  <a:schemeClr val="bg1"/>
                </a:solidFill>
              </a:rPr>
              <a:t>-Datos de densidades larvarias y acceso a los lugares con larvas para pruebas piloto.</a:t>
            </a:r>
          </a:p>
          <a:p>
            <a:pPr algn="ctr"/>
            <a:r>
              <a:rPr lang="es-ES" sz="2000" dirty="0">
                <a:solidFill>
                  <a:schemeClr val="bg1"/>
                </a:solidFill>
              </a:rPr>
              <a:t>-Ha actuado como Banco de Pruebas (temporalidad idónea, instalaciones idóneas, número de muestreos, etc.).</a:t>
            </a:r>
          </a:p>
          <a:p>
            <a:pPr algn="ctr"/>
            <a:r>
              <a:rPr lang="es-ES" sz="2000" dirty="0">
                <a:solidFill>
                  <a:schemeClr val="bg1"/>
                </a:solidFill>
              </a:rPr>
              <a:t>-Parte implicada en la validación del prototipo en entorno real.</a:t>
            </a:r>
          </a:p>
        </p:txBody>
      </p:sp>
      <p:pic>
        <p:nvPicPr>
          <p:cNvPr id="5" name="Picture 7" descr="B28A964A-13F6-4BAB-B42A-252E7950C1D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96582"/>
          </a:xfrm>
          <a:prstGeom prst="rect">
            <a:avLst/>
          </a:prstGeom>
          <a:noFill/>
          <a:ln w="9525">
            <a:noFill/>
            <a:miter lim="800000"/>
            <a:headEnd/>
            <a:tailEnd/>
          </a:ln>
        </p:spPr>
      </p:pic>
      <p:cxnSp>
        <p:nvCxnSpPr>
          <p:cNvPr id="11" name="10 Conector recto"/>
          <p:cNvCxnSpPr/>
          <p:nvPr/>
        </p:nvCxnSpPr>
        <p:spPr>
          <a:xfrm>
            <a:off x="0" y="5877272"/>
            <a:ext cx="9144000"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16 Rectángulo"/>
          <p:cNvSpPr/>
          <p:nvPr/>
        </p:nvSpPr>
        <p:spPr>
          <a:xfrm>
            <a:off x="571500" y="1268760"/>
            <a:ext cx="785813" cy="642937"/>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_tradnl" sz="3200" dirty="0">
                <a:solidFill>
                  <a:schemeClr val="bg1"/>
                </a:solidFill>
              </a:rPr>
              <a:t>A</a:t>
            </a:r>
          </a:p>
        </p:txBody>
      </p:sp>
      <p:sp>
        <p:nvSpPr>
          <p:cNvPr id="18" name="17 Lágrima"/>
          <p:cNvSpPr/>
          <p:nvPr/>
        </p:nvSpPr>
        <p:spPr>
          <a:xfrm>
            <a:off x="642938" y="1483072"/>
            <a:ext cx="142875" cy="142875"/>
          </a:xfrm>
          <a:prstGeom prst="teardrop">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dirty="0">
              <a:solidFill>
                <a:schemeClr val="bg1"/>
              </a:solidFill>
            </a:endParaRPr>
          </a:p>
        </p:txBody>
      </p:sp>
      <p:sp>
        <p:nvSpPr>
          <p:cNvPr id="19" name="Text Box 48"/>
          <p:cNvSpPr txBox="1">
            <a:spLocks noChangeArrowheads="1"/>
          </p:cNvSpPr>
          <p:nvPr/>
        </p:nvSpPr>
        <p:spPr bwMode="white">
          <a:xfrm>
            <a:off x="0" y="1268760"/>
            <a:ext cx="571500" cy="307975"/>
          </a:xfrm>
          <a:prstGeom prst="rect">
            <a:avLst/>
          </a:prstGeom>
          <a:solidFill>
            <a:schemeClr val="tx1">
              <a:lumMod val="65000"/>
              <a:lumOff val="35000"/>
            </a:schemeClr>
          </a:solidFill>
          <a:ln w="9525">
            <a:solidFill>
              <a:schemeClr val="tx1">
                <a:lumMod val="65000"/>
                <a:lumOff val="35000"/>
              </a:schemeClr>
            </a:solidFill>
            <a:miter lim="800000"/>
            <a:headEnd/>
            <a:tailEnd/>
          </a:ln>
        </p:spPr>
        <p:txBody>
          <a:bodyPr lIns="0" tIns="0" rIns="0" bIns="0">
            <a:spAutoFit/>
          </a:bodyPr>
          <a:lstStyle/>
          <a:p>
            <a:pPr algn="ctr"/>
            <a:endParaRPr lang="es-ES" sz="2000">
              <a:solidFill>
                <a:schemeClr val="bg1"/>
              </a:solidFill>
              <a:latin typeface="Arial Narrow" pitchFamily="34" charset="0"/>
            </a:endParaRPr>
          </a:p>
        </p:txBody>
      </p:sp>
      <p:sp>
        <p:nvSpPr>
          <p:cNvPr id="20" name="14 CuadroTexto"/>
          <p:cNvSpPr txBox="1">
            <a:spLocks noChangeArrowheads="1"/>
          </p:cNvSpPr>
          <p:nvPr/>
        </p:nvSpPr>
        <p:spPr bwMode="auto">
          <a:xfrm>
            <a:off x="1428750" y="1411635"/>
            <a:ext cx="5784019" cy="400110"/>
          </a:xfrm>
          <a:prstGeom prst="rect">
            <a:avLst/>
          </a:prstGeom>
          <a:noFill/>
          <a:ln w="9525">
            <a:noFill/>
            <a:miter lim="800000"/>
            <a:headEnd/>
            <a:tailEnd/>
          </a:ln>
        </p:spPr>
        <p:txBody>
          <a:bodyPr wrap="none">
            <a:spAutoFit/>
          </a:bodyPr>
          <a:lstStyle/>
          <a:p>
            <a:r>
              <a:rPr lang="es-ES_tradnl" sz="2000" b="1" dirty="0">
                <a:solidFill>
                  <a:schemeClr val="bg1"/>
                </a:solidFill>
                <a:latin typeface="Calibri" pitchFamily="34" charset="0"/>
              </a:rPr>
              <a:t>ACTUACIONES DE CADA SOCIO DEL PARTENARIADO</a:t>
            </a:r>
          </a:p>
        </p:txBody>
      </p:sp>
      <p:pic>
        <p:nvPicPr>
          <p:cNvPr id="16" name="15 Imagen"/>
          <p:cNvPicPr/>
          <p:nvPr/>
        </p:nvPicPr>
        <p:blipFill rotWithShape="1">
          <a:blip r:embed="rId4" cstate="screen">
            <a:extLst>
              <a:ext uri="{28A0092B-C50C-407E-A947-70E740481C1C}">
                <a14:useLocalDpi xmlns:a14="http://schemas.microsoft.com/office/drawing/2010/main" val="0"/>
              </a:ext>
            </a:extLst>
          </a:blip>
          <a:srcRect l="60413" t="3209" r="9470" b="11007"/>
          <a:stretch/>
        </p:blipFill>
        <p:spPr bwMode="auto">
          <a:xfrm>
            <a:off x="3522737" y="1844824"/>
            <a:ext cx="2098526" cy="1944000"/>
          </a:xfrm>
          <a:prstGeom prst="rect">
            <a:avLst/>
          </a:prstGeom>
          <a:noFill/>
          <a:ln>
            <a:noFill/>
          </a:ln>
          <a:extLst>
            <a:ext uri="{53640926-AAD7-44D8-BBD7-CCE9431645EC}">
              <a14:shadowObscured xmlns:a14="http://schemas.microsoft.com/office/drawing/2010/main"/>
            </a:ext>
          </a:extLst>
        </p:spPr>
      </p:pic>
      <p:pic>
        <p:nvPicPr>
          <p:cNvPr id="24" name="6 Imagen">
            <a:extLst>
              <a:ext uri="{FF2B5EF4-FFF2-40B4-BE49-F238E27FC236}">
                <a16:creationId xmlns:a16="http://schemas.microsoft.com/office/drawing/2014/main" id="{67EEDAF3-1F01-4365-909F-C564D3066119}"/>
              </a:ext>
            </a:extLst>
          </p:cNvPr>
          <p:cNvPicPr/>
          <p:nvPr/>
        </p:nvPicPr>
        <p:blipFill rotWithShape="1">
          <a:blip r:embed="rId4" cstate="print">
            <a:extLst>
              <a:ext uri="{28A0092B-C50C-407E-A947-70E740481C1C}">
                <a14:useLocalDpi xmlns:a14="http://schemas.microsoft.com/office/drawing/2010/main" val="0"/>
              </a:ext>
            </a:extLst>
          </a:blip>
          <a:srcRect l="60413" t="3209" r="9470" b="11007"/>
          <a:stretch/>
        </p:blipFill>
        <p:spPr bwMode="auto">
          <a:xfrm>
            <a:off x="7082780" y="5810642"/>
            <a:ext cx="1028700" cy="962025"/>
          </a:xfrm>
          <a:prstGeom prst="rect">
            <a:avLst/>
          </a:prstGeom>
          <a:noFill/>
          <a:ln>
            <a:noFill/>
          </a:ln>
          <a:extLst>
            <a:ext uri="{53640926-AAD7-44D8-BBD7-CCE9431645EC}">
              <a14:shadowObscured xmlns:a14="http://schemas.microsoft.com/office/drawing/2010/main"/>
            </a:ext>
          </a:extLst>
        </p:spPr>
      </p:pic>
      <p:pic>
        <p:nvPicPr>
          <p:cNvPr id="25" name="5 Imagen">
            <a:extLst>
              <a:ext uri="{FF2B5EF4-FFF2-40B4-BE49-F238E27FC236}">
                <a16:creationId xmlns:a16="http://schemas.microsoft.com/office/drawing/2014/main" id="{BE51859A-94C4-4394-BE73-58B930CFAA91}"/>
              </a:ext>
            </a:extLst>
          </p:cNvPr>
          <p:cNvPicPr/>
          <p:nvPr/>
        </p:nvPicPr>
        <p:blipFill rotWithShape="1">
          <a:blip r:embed="rId4" cstate="print">
            <a:extLst>
              <a:ext uri="{28A0092B-C50C-407E-A947-70E740481C1C}">
                <a14:useLocalDpi xmlns:a14="http://schemas.microsoft.com/office/drawing/2010/main" val="0"/>
              </a:ext>
            </a:extLst>
          </a:blip>
          <a:srcRect l="2647" t="3209" r="54788" b="17464"/>
          <a:stretch/>
        </p:blipFill>
        <p:spPr bwMode="auto">
          <a:xfrm>
            <a:off x="3798901" y="5898537"/>
            <a:ext cx="1565187" cy="962025"/>
          </a:xfrm>
          <a:prstGeom prst="rect">
            <a:avLst/>
          </a:prstGeom>
          <a:noFill/>
          <a:ln>
            <a:noFill/>
          </a:ln>
          <a:extLst>
            <a:ext uri="{53640926-AAD7-44D8-BBD7-CCE9431645EC}">
              <a14:shadowObscured xmlns:a14="http://schemas.microsoft.com/office/drawing/2010/main"/>
            </a:ext>
          </a:extLst>
        </p:spPr>
      </p:pic>
      <p:pic>
        <p:nvPicPr>
          <p:cNvPr id="26" name="7 Imagen">
            <a:extLst>
              <a:ext uri="{FF2B5EF4-FFF2-40B4-BE49-F238E27FC236}">
                <a16:creationId xmlns:a16="http://schemas.microsoft.com/office/drawing/2014/main" id="{B307B502-3827-4B79-90D3-AC7526C739F9}"/>
              </a:ext>
            </a:extLst>
          </p:cNvPr>
          <p:cNvPicPr/>
          <p:nvPr/>
        </p:nvPicPr>
        <p:blipFill rotWithShape="1">
          <a:blip r:embed="rId5" cstate="print">
            <a:extLst>
              <a:ext uri="{28A0092B-C50C-407E-A947-70E740481C1C}">
                <a14:useLocalDpi xmlns:a14="http://schemas.microsoft.com/office/drawing/2010/main" val="0"/>
              </a:ext>
            </a:extLst>
          </a:blip>
          <a:srcRect/>
          <a:stretch/>
        </p:blipFill>
        <p:spPr>
          <a:xfrm>
            <a:off x="1032520" y="6049860"/>
            <a:ext cx="1581150" cy="733425"/>
          </a:xfrm>
          <a:prstGeom prst="rect">
            <a:avLst/>
          </a:prstGeom>
        </p:spPr>
      </p:pic>
    </p:spTree>
    <p:extLst>
      <p:ext uri="{BB962C8B-B14F-4D97-AF65-F5344CB8AC3E}">
        <p14:creationId xmlns:p14="http://schemas.microsoft.com/office/powerpoint/2010/main" val="1769592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E3BD2D7A-84D2-4CBC-90D3-1F21D42E36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5054" y="412876"/>
            <a:ext cx="1813450" cy="1282029"/>
          </a:xfrm>
          <a:prstGeom prst="rect">
            <a:avLst/>
          </a:prstGeom>
        </p:spPr>
      </p:pic>
      <p:sp>
        <p:nvSpPr>
          <p:cNvPr id="21" name="20 CuadroTexto"/>
          <p:cNvSpPr txBox="1"/>
          <p:nvPr/>
        </p:nvSpPr>
        <p:spPr>
          <a:xfrm>
            <a:off x="467544" y="3429000"/>
            <a:ext cx="8208912" cy="1938992"/>
          </a:xfrm>
          <a:prstGeom prst="rect">
            <a:avLst/>
          </a:prstGeom>
          <a:noFill/>
        </p:spPr>
        <p:txBody>
          <a:bodyPr wrap="square" rtlCol="0">
            <a:spAutoFit/>
          </a:bodyPr>
          <a:lstStyle/>
          <a:p>
            <a:pPr algn="ctr"/>
            <a:r>
              <a:rPr lang="es-ES" sz="2000" dirty="0">
                <a:solidFill>
                  <a:schemeClr val="bg1"/>
                </a:solidFill>
              </a:rPr>
              <a:t>- Análisis de necesidades y requerimientos del Control de la Especie para un correcto desarrollo de un sistema funcional y operativo en campo.</a:t>
            </a:r>
          </a:p>
          <a:p>
            <a:pPr algn="ctr"/>
            <a:r>
              <a:rPr lang="es-ES" sz="2000" dirty="0">
                <a:solidFill>
                  <a:schemeClr val="bg1"/>
                </a:solidFill>
              </a:rPr>
              <a:t>-Datos de densidades larvarias y acceso a los lugares con larvas para pruebas piloto. </a:t>
            </a:r>
          </a:p>
          <a:p>
            <a:pPr algn="ctr"/>
            <a:r>
              <a:rPr lang="es-ES" sz="2000" dirty="0">
                <a:solidFill>
                  <a:schemeClr val="bg1"/>
                </a:solidFill>
              </a:rPr>
              <a:t>- Implicación en el reporte del impacto del MZ en Aragón: requisitos previos y valoración final.</a:t>
            </a:r>
          </a:p>
        </p:txBody>
      </p:sp>
      <p:pic>
        <p:nvPicPr>
          <p:cNvPr id="5" name="Picture 7" descr="B28A964A-13F6-4BAB-B42A-252E7950C1D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1265"/>
            <a:ext cx="9144000" cy="696582"/>
          </a:xfrm>
          <a:prstGeom prst="rect">
            <a:avLst/>
          </a:prstGeom>
          <a:noFill/>
          <a:ln w="9525">
            <a:noFill/>
            <a:miter lim="800000"/>
            <a:headEnd/>
            <a:tailEnd/>
          </a:ln>
        </p:spPr>
      </p:pic>
      <p:sp>
        <p:nvSpPr>
          <p:cNvPr id="17" name="16 Rectángulo"/>
          <p:cNvSpPr/>
          <p:nvPr/>
        </p:nvSpPr>
        <p:spPr>
          <a:xfrm>
            <a:off x="571500" y="1268760"/>
            <a:ext cx="785813" cy="642937"/>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_tradnl" sz="3200" dirty="0">
                <a:solidFill>
                  <a:schemeClr val="bg1"/>
                </a:solidFill>
              </a:rPr>
              <a:t>A</a:t>
            </a:r>
          </a:p>
        </p:txBody>
      </p:sp>
      <p:sp>
        <p:nvSpPr>
          <p:cNvPr id="18" name="17 Lágrima"/>
          <p:cNvSpPr/>
          <p:nvPr/>
        </p:nvSpPr>
        <p:spPr>
          <a:xfrm>
            <a:off x="642938" y="1483072"/>
            <a:ext cx="142875" cy="142875"/>
          </a:xfrm>
          <a:prstGeom prst="teardrop">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dirty="0">
              <a:solidFill>
                <a:schemeClr val="bg1"/>
              </a:solidFill>
            </a:endParaRPr>
          </a:p>
        </p:txBody>
      </p:sp>
      <p:sp>
        <p:nvSpPr>
          <p:cNvPr id="19" name="Text Box 48"/>
          <p:cNvSpPr txBox="1">
            <a:spLocks noChangeArrowheads="1"/>
          </p:cNvSpPr>
          <p:nvPr/>
        </p:nvSpPr>
        <p:spPr bwMode="white">
          <a:xfrm>
            <a:off x="0" y="1268760"/>
            <a:ext cx="571500" cy="307975"/>
          </a:xfrm>
          <a:prstGeom prst="rect">
            <a:avLst/>
          </a:prstGeom>
          <a:solidFill>
            <a:schemeClr val="tx1">
              <a:lumMod val="65000"/>
              <a:lumOff val="35000"/>
            </a:schemeClr>
          </a:solidFill>
          <a:ln w="9525">
            <a:solidFill>
              <a:schemeClr val="tx1">
                <a:lumMod val="65000"/>
                <a:lumOff val="35000"/>
              </a:schemeClr>
            </a:solidFill>
            <a:miter lim="800000"/>
            <a:headEnd/>
            <a:tailEnd/>
          </a:ln>
        </p:spPr>
        <p:txBody>
          <a:bodyPr lIns="0" tIns="0" rIns="0" bIns="0">
            <a:spAutoFit/>
          </a:bodyPr>
          <a:lstStyle/>
          <a:p>
            <a:pPr algn="ctr"/>
            <a:endParaRPr lang="es-ES" sz="2000">
              <a:solidFill>
                <a:schemeClr val="bg1"/>
              </a:solidFill>
              <a:latin typeface="Arial Narrow" pitchFamily="34" charset="0"/>
            </a:endParaRPr>
          </a:p>
        </p:txBody>
      </p:sp>
      <p:sp>
        <p:nvSpPr>
          <p:cNvPr id="20" name="14 CuadroTexto"/>
          <p:cNvSpPr txBox="1">
            <a:spLocks noChangeArrowheads="1"/>
          </p:cNvSpPr>
          <p:nvPr/>
        </p:nvSpPr>
        <p:spPr bwMode="auto">
          <a:xfrm>
            <a:off x="1428750" y="1411635"/>
            <a:ext cx="5647765" cy="400110"/>
          </a:xfrm>
          <a:prstGeom prst="rect">
            <a:avLst/>
          </a:prstGeom>
          <a:noFill/>
          <a:ln w="9525">
            <a:noFill/>
            <a:miter lim="800000"/>
            <a:headEnd/>
            <a:tailEnd/>
          </a:ln>
        </p:spPr>
        <p:txBody>
          <a:bodyPr wrap="none">
            <a:spAutoFit/>
          </a:bodyPr>
          <a:lstStyle/>
          <a:p>
            <a:r>
              <a:rPr lang="es-ES_tradnl" sz="2000" b="1" dirty="0">
                <a:solidFill>
                  <a:schemeClr val="bg1"/>
                </a:solidFill>
                <a:latin typeface="Calibri" pitchFamily="34" charset="0"/>
              </a:rPr>
              <a:t>ACTUACIONES DE CADA SOCIO DEL PARTENARIADO</a:t>
            </a:r>
          </a:p>
        </p:txBody>
      </p:sp>
      <p:pic>
        <p:nvPicPr>
          <p:cNvPr id="22" name="21 Imagen"/>
          <p:cNvPicPr/>
          <p:nvPr/>
        </p:nvPicPr>
        <p:blipFill rotWithShape="1">
          <a:blip r:embed="rId4" cstate="print">
            <a:extLst>
              <a:ext uri="{28A0092B-C50C-407E-A947-70E740481C1C}">
                <a14:useLocalDpi xmlns:a14="http://schemas.microsoft.com/office/drawing/2010/main" val="0"/>
              </a:ext>
            </a:extLst>
          </a:blip>
          <a:srcRect/>
          <a:stretch/>
        </p:blipFill>
        <p:spPr>
          <a:xfrm>
            <a:off x="2844564" y="1772816"/>
            <a:ext cx="3454872" cy="1584176"/>
          </a:xfrm>
          <a:prstGeom prst="rect">
            <a:avLst/>
          </a:prstGeom>
        </p:spPr>
      </p:pic>
      <p:pic>
        <p:nvPicPr>
          <p:cNvPr id="26" name="6 Imagen">
            <a:extLst>
              <a:ext uri="{FF2B5EF4-FFF2-40B4-BE49-F238E27FC236}">
                <a16:creationId xmlns:a16="http://schemas.microsoft.com/office/drawing/2014/main" id="{AB0FA9D2-AFD7-44A9-B37B-5CEA12A8FF6F}"/>
              </a:ext>
            </a:extLst>
          </p:cNvPr>
          <p:cNvPicPr/>
          <p:nvPr/>
        </p:nvPicPr>
        <p:blipFill rotWithShape="1">
          <a:blip r:embed="rId5" cstate="print">
            <a:extLst>
              <a:ext uri="{28A0092B-C50C-407E-A947-70E740481C1C}">
                <a14:useLocalDpi xmlns:a14="http://schemas.microsoft.com/office/drawing/2010/main" val="0"/>
              </a:ext>
            </a:extLst>
          </a:blip>
          <a:srcRect l="60413" t="3209" r="9470" b="11007"/>
          <a:stretch/>
        </p:blipFill>
        <p:spPr bwMode="auto">
          <a:xfrm>
            <a:off x="7082780" y="5810642"/>
            <a:ext cx="1028700" cy="962025"/>
          </a:xfrm>
          <a:prstGeom prst="rect">
            <a:avLst/>
          </a:prstGeom>
          <a:noFill/>
          <a:ln>
            <a:noFill/>
          </a:ln>
          <a:extLst>
            <a:ext uri="{53640926-AAD7-44D8-BBD7-CCE9431645EC}">
              <a14:shadowObscured xmlns:a14="http://schemas.microsoft.com/office/drawing/2010/main"/>
            </a:ext>
          </a:extLst>
        </p:spPr>
      </p:pic>
      <p:pic>
        <p:nvPicPr>
          <p:cNvPr id="27" name="5 Imagen">
            <a:extLst>
              <a:ext uri="{FF2B5EF4-FFF2-40B4-BE49-F238E27FC236}">
                <a16:creationId xmlns:a16="http://schemas.microsoft.com/office/drawing/2014/main" id="{C428EACD-A6C5-494B-A8F0-AB9C433BC33F}"/>
              </a:ext>
            </a:extLst>
          </p:cNvPr>
          <p:cNvPicPr/>
          <p:nvPr/>
        </p:nvPicPr>
        <p:blipFill rotWithShape="1">
          <a:blip r:embed="rId5" cstate="print">
            <a:extLst>
              <a:ext uri="{28A0092B-C50C-407E-A947-70E740481C1C}">
                <a14:useLocalDpi xmlns:a14="http://schemas.microsoft.com/office/drawing/2010/main" val="0"/>
              </a:ext>
            </a:extLst>
          </a:blip>
          <a:srcRect l="2647" t="3209" r="54788" b="17464"/>
          <a:stretch/>
        </p:blipFill>
        <p:spPr bwMode="auto">
          <a:xfrm>
            <a:off x="3798901" y="5898537"/>
            <a:ext cx="1565187" cy="962025"/>
          </a:xfrm>
          <a:prstGeom prst="rect">
            <a:avLst/>
          </a:prstGeom>
          <a:noFill/>
          <a:ln>
            <a:noFill/>
          </a:ln>
          <a:extLst>
            <a:ext uri="{53640926-AAD7-44D8-BBD7-CCE9431645EC}">
              <a14:shadowObscured xmlns:a14="http://schemas.microsoft.com/office/drawing/2010/main"/>
            </a:ext>
          </a:extLst>
        </p:spPr>
      </p:pic>
      <p:pic>
        <p:nvPicPr>
          <p:cNvPr id="28" name="7 Imagen">
            <a:extLst>
              <a:ext uri="{FF2B5EF4-FFF2-40B4-BE49-F238E27FC236}">
                <a16:creationId xmlns:a16="http://schemas.microsoft.com/office/drawing/2014/main" id="{247BCBF6-9F6B-489A-BAA0-7CBD89B0C028}"/>
              </a:ext>
            </a:extLst>
          </p:cNvPr>
          <p:cNvPicPr/>
          <p:nvPr/>
        </p:nvPicPr>
        <p:blipFill rotWithShape="1">
          <a:blip r:embed="rId4" cstate="print">
            <a:extLst>
              <a:ext uri="{28A0092B-C50C-407E-A947-70E740481C1C}">
                <a14:useLocalDpi xmlns:a14="http://schemas.microsoft.com/office/drawing/2010/main" val="0"/>
              </a:ext>
            </a:extLst>
          </a:blip>
          <a:srcRect/>
          <a:stretch/>
        </p:blipFill>
        <p:spPr>
          <a:xfrm>
            <a:off x="1032520" y="6049860"/>
            <a:ext cx="1581150" cy="733425"/>
          </a:xfrm>
          <a:prstGeom prst="rect">
            <a:avLst/>
          </a:prstGeom>
        </p:spPr>
      </p:pic>
    </p:spTree>
    <p:extLst>
      <p:ext uri="{BB962C8B-B14F-4D97-AF65-F5344CB8AC3E}">
        <p14:creationId xmlns:p14="http://schemas.microsoft.com/office/powerpoint/2010/main" val="780017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2E66FEE-FF48-4ACA-A578-6C87D4FC83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799692" y="-99392"/>
            <a:ext cx="5544616" cy="6957392"/>
          </a:xfrm>
          <a:prstGeom prst="rect">
            <a:avLst/>
          </a:prstGeom>
        </p:spPr>
      </p:pic>
      <p:sp>
        <p:nvSpPr>
          <p:cNvPr id="4" name="CuadroTexto 3">
            <a:extLst>
              <a:ext uri="{FF2B5EF4-FFF2-40B4-BE49-F238E27FC236}">
                <a16:creationId xmlns:a16="http://schemas.microsoft.com/office/drawing/2014/main" id="{6C227058-39F8-420D-BC67-C1B36EF5CAC7}"/>
              </a:ext>
            </a:extLst>
          </p:cNvPr>
          <p:cNvSpPr txBox="1"/>
          <p:nvPr/>
        </p:nvSpPr>
        <p:spPr>
          <a:xfrm>
            <a:off x="2123728" y="764704"/>
            <a:ext cx="2160240" cy="400110"/>
          </a:xfrm>
          <a:prstGeom prst="rect">
            <a:avLst/>
          </a:prstGeom>
          <a:noFill/>
        </p:spPr>
        <p:txBody>
          <a:bodyPr wrap="square" rtlCol="0">
            <a:spAutoFit/>
          </a:bodyPr>
          <a:lstStyle/>
          <a:p>
            <a:r>
              <a:rPr lang="es-ES" sz="2000" b="1" dirty="0">
                <a:solidFill>
                  <a:srgbClr val="00B050"/>
                </a:solidFill>
              </a:rPr>
              <a:t>RESULTADOS:</a:t>
            </a:r>
            <a:endParaRPr lang="en-GB" sz="2000" b="1" dirty="0">
              <a:solidFill>
                <a:srgbClr val="00B050"/>
              </a:solidFill>
            </a:endParaRPr>
          </a:p>
        </p:txBody>
      </p:sp>
      <p:pic>
        <p:nvPicPr>
          <p:cNvPr id="6" name="Picture 2" descr="Resultado de imagen de logo union europea fondo europeo agricola de desarrollo rural">
            <a:extLst>
              <a:ext uri="{FF2B5EF4-FFF2-40B4-BE49-F238E27FC236}">
                <a16:creationId xmlns:a16="http://schemas.microsoft.com/office/drawing/2014/main" id="{1EAD62C7-35E4-4DA9-85A3-95530DB4BE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9692" y="6276637"/>
            <a:ext cx="2232248" cy="6087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esultado de imagen de logo Gobierno de aragÃ³n con Departamento Desarrollo Rural y Sostenibilidad">
            <a:extLst>
              <a:ext uri="{FF2B5EF4-FFF2-40B4-BE49-F238E27FC236}">
                <a16:creationId xmlns:a16="http://schemas.microsoft.com/office/drawing/2014/main" id="{DE2377C2-2E49-458E-B7D3-438FAF0695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7245" y="6302955"/>
            <a:ext cx="1465871" cy="5550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11688</TotalTime>
  <Words>1895</Words>
  <Application>Microsoft Office PowerPoint</Application>
  <PresentationFormat>Presentación en pantalla (4:3)</PresentationFormat>
  <Paragraphs>605</Paragraphs>
  <Slides>30</Slides>
  <Notes>20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30</vt:i4>
      </vt:variant>
    </vt:vector>
  </HeadingPairs>
  <TitlesOfParts>
    <vt:vector size="39" baseType="lpstr">
      <vt:lpstr>Arial</vt:lpstr>
      <vt:lpstr>Arial Narrow</vt:lpstr>
      <vt:lpstr>Arial Unicode MS</vt:lpstr>
      <vt:lpstr>BrandonText-Bold</vt:lpstr>
      <vt:lpstr>Brush Script MT</vt:lpstr>
      <vt:lpstr>Calibri</vt:lpstr>
      <vt:lpstr>Symbol</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mjose</dc:creator>
  <cp:lastModifiedBy>Maria</cp:lastModifiedBy>
  <cp:revision>202</cp:revision>
  <cp:lastPrinted>2019-01-22T14:42:33Z</cp:lastPrinted>
  <dcterms:created xsi:type="dcterms:W3CDTF">2016-02-05T14:17:32Z</dcterms:created>
  <dcterms:modified xsi:type="dcterms:W3CDTF">2019-06-27T13:18:02Z</dcterms:modified>
</cp:coreProperties>
</file>