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3"/>
  </p:handoutMasterIdLst>
  <p:sldIdLst>
    <p:sldId id="256" r:id="rId2"/>
    <p:sldId id="307" r:id="rId3"/>
    <p:sldId id="317" r:id="rId4"/>
    <p:sldId id="339" r:id="rId5"/>
    <p:sldId id="258" r:id="rId6"/>
    <p:sldId id="318" r:id="rId7"/>
    <p:sldId id="265" r:id="rId8"/>
    <p:sldId id="322" r:id="rId9"/>
    <p:sldId id="323" r:id="rId10"/>
    <p:sldId id="324" r:id="rId11"/>
    <p:sldId id="335" r:id="rId12"/>
    <p:sldId id="285" r:id="rId13"/>
    <p:sldId id="282" r:id="rId14"/>
    <p:sldId id="283" r:id="rId15"/>
    <p:sldId id="287" r:id="rId16"/>
    <p:sldId id="326" r:id="rId17"/>
    <p:sldId id="330" r:id="rId18"/>
    <p:sldId id="319" r:id="rId19"/>
    <p:sldId id="328" r:id="rId20"/>
    <p:sldId id="325" r:id="rId21"/>
    <p:sldId id="289" r:id="rId22"/>
    <p:sldId id="333" r:id="rId23"/>
    <p:sldId id="334" r:id="rId24"/>
    <p:sldId id="327" r:id="rId25"/>
    <p:sldId id="295" r:id="rId26"/>
    <p:sldId id="336" r:id="rId27"/>
    <p:sldId id="312" r:id="rId28"/>
    <p:sldId id="337" r:id="rId29"/>
    <p:sldId id="340" r:id="rId30"/>
    <p:sldId id="301" r:id="rId31"/>
    <p:sldId id="341" r:id="rId3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A44A"/>
    <a:srgbClr val="00D05E"/>
    <a:srgbClr val="005828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ESA\DatosEES\EES2014\EES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ESA\MECD\Accesouniv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/>
              <a:t>Horas medias de trabajo a la semana, España EPA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Hoja1!$B$3:$O$3</c:f>
              <c:numCache>
                <c:formatCode>General</c:formatCode>
                <c:ptCount val="14"/>
                <c:pt idx="0" formatCode="0.00">
                  <c:v>42</c:v>
                </c:pt>
                <c:pt idx="1">
                  <c:v>41.99</c:v>
                </c:pt>
                <c:pt idx="2">
                  <c:v>41.89</c:v>
                </c:pt>
                <c:pt idx="3">
                  <c:v>41.82</c:v>
                </c:pt>
                <c:pt idx="4">
                  <c:v>41.66</c:v>
                </c:pt>
                <c:pt idx="5">
                  <c:v>41.56</c:v>
                </c:pt>
                <c:pt idx="6">
                  <c:v>41.31</c:v>
                </c:pt>
                <c:pt idx="7">
                  <c:v>41.15</c:v>
                </c:pt>
                <c:pt idx="8">
                  <c:v>41.03</c:v>
                </c:pt>
                <c:pt idx="9">
                  <c:v>40.94</c:v>
                </c:pt>
                <c:pt idx="10">
                  <c:v>40.67</c:v>
                </c:pt>
                <c:pt idx="11">
                  <c:v>40.54</c:v>
                </c:pt>
                <c:pt idx="12">
                  <c:v>40.43</c:v>
                </c:pt>
                <c:pt idx="13">
                  <c:v>40.36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39-431E-983A-F40F624A87B6}"/>
            </c:ext>
          </c:extLst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Hoja1!$B$4:$O$4</c:f>
              <c:numCache>
                <c:formatCode>General</c:formatCode>
                <c:ptCount val="14"/>
                <c:pt idx="0" formatCode="0.00">
                  <c:v>35.299999999999997</c:v>
                </c:pt>
                <c:pt idx="1">
                  <c:v>35.39</c:v>
                </c:pt>
                <c:pt idx="2">
                  <c:v>35.44</c:v>
                </c:pt>
                <c:pt idx="3">
                  <c:v>35.369999999999997</c:v>
                </c:pt>
                <c:pt idx="4">
                  <c:v>35.33</c:v>
                </c:pt>
                <c:pt idx="5">
                  <c:v>35.35</c:v>
                </c:pt>
                <c:pt idx="6">
                  <c:v>35.26</c:v>
                </c:pt>
                <c:pt idx="7">
                  <c:v>34.99</c:v>
                </c:pt>
                <c:pt idx="8">
                  <c:v>34.799999999999997</c:v>
                </c:pt>
                <c:pt idx="9">
                  <c:v>34.56</c:v>
                </c:pt>
                <c:pt idx="10">
                  <c:v>34.58</c:v>
                </c:pt>
                <c:pt idx="11">
                  <c:v>34.700000000000003</c:v>
                </c:pt>
                <c:pt idx="12">
                  <c:v>34.630000000000003</c:v>
                </c:pt>
                <c:pt idx="13">
                  <c:v>34.64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39-431E-983A-F40F624A87B6}"/>
            </c:ext>
          </c:extLst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Hombres solteros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Hoja1!$B$5:$O$5</c:f>
              <c:numCache>
                <c:formatCode>General</c:formatCode>
                <c:ptCount val="14"/>
                <c:pt idx="0" formatCode="0.00">
                  <c:v>40.35</c:v>
                </c:pt>
                <c:pt idx="1">
                  <c:v>40.380000000000003</c:v>
                </c:pt>
                <c:pt idx="2">
                  <c:v>40.380000000000003</c:v>
                </c:pt>
                <c:pt idx="3">
                  <c:v>40.24</c:v>
                </c:pt>
                <c:pt idx="4">
                  <c:v>39.96</c:v>
                </c:pt>
                <c:pt idx="5">
                  <c:v>39.72</c:v>
                </c:pt>
                <c:pt idx="6">
                  <c:v>39.4</c:v>
                </c:pt>
                <c:pt idx="7">
                  <c:v>39.130000000000003</c:v>
                </c:pt>
                <c:pt idx="8">
                  <c:v>38.81</c:v>
                </c:pt>
                <c:pt idx="9">
                  <c:v>38.58</c:v>
                </c:pt>
                <c:pt idx="10">
                  <c:v>38.44</c:v>
                </c:pt>
                <c:pt idx="11">
                  <c:v>38.49</c:v>
                </c:pt>
                <c:pt idx="12">
                  <c:v>38.42</c:v>
                </c:pt>
                <c:pt idx="13">
                  <c:v>38.39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39-431E-983A-F40F624A87B6}"/>
            </c:ext>
          </c:extLst>
        </c:ser>
        <c:ser>
          <c:idx val="3"/>
          <c:order val="3"/>
          <c:tx>
            <c:strRef>
              <c:f>Hoja1!$A$6</c:f>
              <c:strCache>
                <c:ptCount val="1"/>
                <c:pt idx="0">
                  <c:v>Hombres no solteros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Hoja1!$B$6:$O$6</c:f>
              <c:numCache>
                <c:formatCode>#,##0</c:formatCode>
                <c:ptCount val="14"/>
                <c:pt idx="0" formatCode="0.00">
                  <c:v>42.84</c:v>
                </c:pt>
                <c:pt idx="1">
                  <c:v>42.83</c:v>
                </c:pt>
                <c:pt idx="2" formatCode="General">
                  <c:v>42.68</c:v>
                </c:pt>
                <c:pt idx="3" formatCode="General">
                  <c:v>42.63</c:v>
                </c:pt>
                <c:pt idx="4" formatCode="General">
                  <c:v>42.46</c:v>
                </c:pt>
                <c:pt idx="5" formatCode="General">
                  <c:v>42.41</c:v>
                </c:pt>
                <c:pt idx="6" formatCode="General">
                  <c:v>42.17</c:v>
                </c:pt>
                <c:pt idx="7" formatCode="General">
                  <c:v>42.04</c:v>
                </c:pt>
                <c:pt idx="8" formatCode="General">
                  <c:v>42.01</c:v>
                </c:pt>
                <c:pt idx="9" formatCode="General">
                  <c:v>42</c:v>
                </c:pt>
                <c:pt idx="10" formatCode="General">
                  <c:v>41.71</c:v>
                </c:pt>
                <c:pt idx="11" formatCode="General">
                  <c:v>41.54</c:v>
                </c:pt>
                <c:pt idx="12" formatCode="General">
                  <c:v>41.44</c:v>
                </c:pt>
                <c:pt idx="13" formatCode="General">
                  <c:v>41.37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39-431E-983A-F40F624A87B6}"/>
            </c:ext>
          </c:extLst>
        </c:ser>
        <c:ser>
          <c:idx val="4"/>
          <c:order val="4"/>
          <c:tx>
            <c:strRef>
              <c:f>Hoja1!$A$7</c:f>
              <c:strCache>
                <c:ptCount val="1"/>
                <c:pt idx="0">
                  <c:v>Mujeres solteras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Hoja1!$B$7:$O$7</c:f>
              <c:numCache>
                <c:formatCode>General</c:formatCode>
                <c:ptCount val="14"/>
                <c:pt idx="0" formatCode="0.00">
                  <c:v>35.99</c:v>
                </c:pt>
                <c:pt idx="1">
                  <c:v>36.07</c:v>
                </c:pt>
                <c:pt idx="2">
                  <c:v>36.19</c:v>
                </c:pt>
                <c:pt idx="3">
                  <c:v>36.11</c:v>
                </c:pt>
                <c:pt idx="4">
                  <c:v>35.799999999999997</c:v>
                </c:pt>
                <c:pt idx="5">
                  <c:v>35.549999999999997</c:v>
                </c:pt>
                <c:pt idx="6">
                  <c:v>35.33</c:v>
                </c:pt>
                <c:pt idx="7">
                  <c:v>34.950000000000003</c:v>
                </c:pt>
                <c:pt idx="8">
                  <c:v>34.53</c:v>
                </c:pt>
                <c:pt idx="9">
                  <c:v>34.229999999999997</c:v>
                </c:pt>
                <c:pt idx="10">
                  <c:v>34.28</c:v>
                </c:pt>
                <c:pt idx="11">
                  <c:v>34.340000000000003</c:v>
                </c:pt>
                <c:pt idx="12">
                  <c:v>34.32</c:v>
                </c:pt>
                <c:pt idx="13">
                  <c:v>34.229999999999997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39-431E-983A-F40F624A87B6}"/>
            </c:ext>
          </c:extLst>
        </c:ser>
        <c:ser>
          <c:idx val="5"/>
          <c:order val="5"/>
          <c:tx>
            <c:strRef>
              <c:f>Hoja1!$A$8</c:f>
              <c:strCache>
                <c:ptCount val="1"/>
                <c:pt idx="0">
                  <c:v>Mujeres no solteras</c:v>
                </c:pt>
              </c:strCache>
            </c:strRef>
          </c:tx>
          <c:cat>
            <c:numRef>
              <c:f>Hoja1!$B$2:$O$2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Hoja1!$B$8:$O$8</c:f>
              <c:numCache>
                <c:formatCode>General</c:formatCode>
                <c:ptCount val="14"/>
                <c:pt idx="0" formatCode="0.00">
                  <c:v>34.92</c:v>
                </c:pt>
                <c:pt idx="1">
                  <c:v>35.020000000000003</c:v>
                </c:pt>
                <c:pt idx="2">
                  <c:v>35.049999999999997</c:v>
                </c:pt>
                <c:pt idx="3">
                  <c:v>35</c:v>
                </c:pt>
                <c:pt idx="4">
                  <c:v>35.11</c:v>
                </c:pt>
                <c:pt idx="5">
                  <c:v>35.26</c:v>
                </c:pt>
                <c:pt idx="6">
                  <c:v>35.229999999999997</c:v>
                </c:pt>
                <c:pt idx="7">
                  <c:v>35.01</c:v>
                </c:pt>
                <c:pt idx="8">
                  <c:v>34.92</c:v>
                </c:pt>
                <c:pt idx="9">
                  <c:v>34.71</c:v>
                </c:pt>
                <c:pt idx="10">
                  <c:v>34.71</c:v>
                </c:pt>
                <c:pt idx="11">
                  <c:v>34.86</c:v>
                </c:pt>
                <c:pt idx="12">
                  <c:v>34.770000000000003</c:v>
                </c:pt>
                <c:pt idx="13">
                  <c:v>34.840000000000003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E39-431E-983A-F40F624A8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6480"/>
        <c:axId val="6678016"/>
      </c:lineChart>
      <c:catAx>
        <c:axId val="66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78016"/>
        <c:crosses val="autoZero"/>
        <c:auto val="1"/>
        <c:lblAlgn val="ctr"/>
        <c:lblOffset val="100"/>
        <c:noMultiLvlLbl val="0"/>
      </c:catAx>
      <c:valAx>
        <c:axId val="6678016"/>
        <c:scaling>
          <c:orientation val="minMax"/>
          <c:max val="45"/>
          <c:min val="3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676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Salario bruto por hora de hombres y mujeres por percentiles en Aragón, EES2014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Hoja2!$G$13</c:f>
              <c:strCache>
                <c:ptCount val="1"/>
                <c:pt idx="0">
                  <c:v>Hombres</c:v>
                </c:pt>
              </c:strCache>
            </c:strRef>
          </c:tx>
          <c:spPr>
            <a:ln w="38100"/>
          </c:spPr>
          <c:marker>
            <c:symbol val="square"/>
            <c:size val="9"/>
            <c:spPr>
              <a:ln w="38100"/>
            </c:spPr>
          </c:marker>
          <c:val>
            <c:numRef>
              <c:f>Hoja2!$G$14:$G$22</c:f>
              <c:numCache>
                <c:formatCode>0.00</c:formatCode>
                <c:ptCount val="9"/>
                <c:pt idx="0">
                  <c:v>7.1785480000000002</c:v>
                </c:pt>
                <c:pt idx="1">
                  <c:v>9.4179539999999999</c:v>
                </c:pt>
                <c:pt idx="2">
                  <c:v>10.75935</c:v>
                </c:pt>
                <c:pt idx="3">
                  <c:v>12.151820000000001</c:v>
                </c:pt>
                <c:pt idx="4">
                  <c:v>13.66253</c:v>
                </c:pt>
                <c:pt idx="5">
                  <c:v>15.361190000000001</c:v>
                </c:pt>
                <c:pt idx="6">
                  <c:v>17.463290000000001</c:v>
                </c:pt>
                <c:pt idx="7">
                  <c:v>20.74689</c:v>
                </c:pt>
                <c:pt idx="8">
                  <c:v>27.284459999999999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6A-4A0D-9596-90BAA57A21A2}"/>
            </c:ext>
          </c:extLst>
        </c:ser>
        <c:ser>
          <c:idx val="2"/>
          <c:order val="1"/>
          <c:tx>
            <c:strRef>
              <c:f>Hoja2!$H$13</c:f>
              <c:strCache>
                <c:ptCount val="1"/>
                <c:pt idx="0">
                  <c:v>Mujeres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triangle"/>
            <c:size val="9"/>
            <c:spPr>
              <a:ln w="38100">
                <a:solidFill>
                  <a:srgbClr val="0070C0"/>
                </a:solidFill>
              </a:ln>
            </c:spPr>
          </c:marker>
          <c:val>
            <c:numRef>
              <c:f>Hoja2!$H$14:$H$22</c:f>
              <c:numCache>
                <c:formatCode>0.00</c:formatCode>
                <c:ptCount val="9"/>
                <c:pt idx="0">
                  <c:v>5.6223049999999999</c:v>
                </c:pt>
                <c:pt idx="1">
                  <c:v>7.6127039999999999</c:v>
                </c:pt>
                <c:pt idx="2">
                  <c:v>8.6996769999999994</c:v>
                </c:pt>
                <c:pt idx="3">
                  <c:v>9.5344730000000002</c:v>
                </c:pt>
                <c:pt idx="4">
                  <c:v>10.56992</c:v>
                </c:pt>
                <c:pt idx="5">
                  <c:v>11.77458</c:v>
                </c:pt>
                <c:pt idx="6">
                  <c:v>13.436669999999999</c:v>
                </c:pt>
                <c:pt idx="7">
                  <c:v>16.095669999999998</c:v>
                </c:pt>
                <c:pt idx="8">
                  <c:v>21.112829999999999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6A-4A0D-9596-90BAA57A2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51456"/>
        <c:axId val="40053376"/>
      </c:lineChart>
      <c:scatterChart>
        <c:scatterStyle val="lineMarker"/>
        <c:varyColors val="0"/>
        <c:ser>
          <c:idx val="3"/>
          <c:order val="2"/>
          <c:tx>
            <c:strRef>
              <c:f>Hoja2!$I$13</c:f>
              <c:strCache>
                <c:ptCount val="1"/>
                <c:pt idx="0">
                  <c:v>Brecha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yVal>
            <c:numRef>
              <c:f>Hoja2!$I$14:$I$22</c:f>
              <c:numCache>
                <c:formatCode>0.00</c:formatCode>
                <c:ptCount val="9"/>
                <c:pt idx="0">
                  <c:v>21.679077718781016</c:v>
                </c:pt>
                <c:pt idx="1">
                  <c:v>19.168176017848463</c:v>
                </c:pt>
                <c:pt idx="2">
                  <c:v>19.143098793142713</c:v>
                </c:pt>
                <c:pt idx="3">
                  <c:v>21.538724240484143</c:v>
                </c:pt>
                <c:pt idx="4">
                  <c:v>22.635705100007105</c:v>
                </c:pt>
                <c:pt idx="5">
                  <c:v>23.348516618829663</c:v>
                </c:pt>
                <c:pt idx="6">
                  <c:v>23.057625453164903</c:v>
                </c:pt>
                <c:pt idx="7">
                  <c:v>22.418878202949944</c:v>
                </c:pt>
                <c:pt idx="8">
                  <c:v>22.619579057089641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6A-4A0D-9596-90BAA57A2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51456"/>
        <c:axId val="40053376"/>
      </c:scatterChart>
      <c:catAx>
        <c:axId val="40051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Decilas</a:t>
                </a:r>
              </a:p>
            </c:rich>
          </c:tx>
          <c:overlay val="0"/>
        </c:title>
        <c:majorTickMark val="out"/>
        <c:minorTickMark val="none"/>
        <c:tickLblPos val="nextTo"/>
        <c:crossAx val="40053376"/>
        <c:crosses val="autoZero"/>
        <c:auto val="1"/>
        <c:lblAlgn val="ctr"/>
        <c:lblOffset val="100"/>
        <c:noMultiLvlLbl val="0"/>
      </c:catAx>
      <c:valAx>
        <c:axId val="40053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Euros por hora y brecha salarial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400514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Tasa de empleo hombres de 25 a 49 años en España y Aragón, EPA</a:t>
            </a:r>
            <a:endParaRPr lang="es-ES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Hoja3!$A$26</c:f>
              <c:strCache>
                <c:ptCount val="1"/>
                <c:pt idx="0">
                  <c:v>No hijos&lt;16 España</c:v>
                </c:pt>
              </c:strCache>
            </c:strRef>
          </c:tx>
          <c:cat>
            <c:numRef>
              <c:f>Hoja3!$B$25:$O$25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Hoja3!$B$26:$O$26</c:f>
              <c:numCache>
                <c:formatCode>0.00</c:formatCode>
                <c:ptCount val="14"/>
                <c:pt idx="0">
                  <c:v>80.171779141104295</c:v>
                </c:pt>
                <c:pt idx="1">
                  <c:v>81.182346425170536</c:v>
                </c:pt>
                <c:pt idx="2">
                  <c:v>81.499963173013185</c:v>
                </c:pt>
                <c:pt idx="3">
                  <c:v>78.206704218116428</c:v>
                </c:pt>
                <c:pt idx="4">
                  <c:v>70.398119842377767</c:v>
                </c:pt>
                <c:pt idx="5">
                  <c:v>68.404528091259522</c:v>
                </c:pt>
                <c:pt idx="6">
                  <c:v>66.908317103080137</c:v>
                </c:pt>
                <c:pt idx="7">
                  <c:v>62.116773712268703</c:v>
                </c:pt>
                <c:pt idx="8">
                  <c:v>59.873687302636412</c:v>
                </c:pt>
                <c:pt idx="9">
                  <c:v>61.892452830188681</c:v>
                </c:pt>
                <c:pt idx="10">
                  <c:v>64.484477412771298</c:v>
                </c:pt>
                <c:pt idx="11">
                  <c:v>66.688011236883412</c:v>
                </c:pt>
                <c:pt idx="12">
                  <c:v>69.522824641749153</c:v>
                </c:pt>
                <c:pt idx="13">
                  <c:v>71.733105503344518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9-403A-9064-65BB71DDA1EC}"/>
            </c:ext>
          </c:extLst>
        </c:ser>
        <c:ser>
          <c:idx val="1"/>
          <c:order val="1"/>
          <c:tx>
            <c:strRef>
              <c:f>Hoja3!$A$27</c:f>
              <c:strCache>
                <c:ptCount val="1"/>
                <c:pt idx="0">
                  <c:v>Con hijos&lt;16 España</c:v>
                </c:pt>
              </c:strCache>
            </c:strRef>
          </c:tx>
          <c:cat>
            <c:numRef>
              <c:f>Hoja3!$B$25:$O$25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Hoja3!$B$27:$O$27</c:f>
              <c:numCache>
                <c:formatCode>0.00</c:formatCode>
                <c:ptCount val="14"/>
                <c:pt idx="0">
                  <c:v>92.177570603980413</c:v>
                </c:pt>
                <c:pt idx="1">
                  <c:v>92.603766848165677</c:v>
                </c:pt>
                <c:pt idx="2">
                  <c:v>92.66798900372342</c:v>
                </c:pt>
                <c:pt idx="3">
                  <c:v>90.178710717442925</c:v>
                </c:pt>
                <c:pt idx="4">
                  <c:v>84.849361702127666</c:v>
                </c:pt>
                <c:pt idx="5">
                  <c:v>83.68849810370925</c:v>
                </c:pt>
                <c:pt idx="6">
                  <c:v>81.968491378546489</c:v>
                </c:pt>
                <c:pt idx="7">
                  <c:v>78.919007184846507</c:v>
                </c:pt>
                <c:pt idx="8">
                  <c:v>78.00414109295275</c:v>
                </c:pt>
                <c:pt idx="9">
                  <c:v>78.214942399339563</c:v>
                </c:pt>
                <c:pt idx="10">
                  <c:v>82.69179988218805</c:v>
                </c:pt>
                <c:pt idx="11">
                  <c:v>85.393209769617187</c:v>
                </c:pt>
                <c:pt idx="12">
                  <c:v>87.248203427307899</c:v>
                </c:pt>
                <c:pt idx="13">
                  <c:v>88.626161162718347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9-403A-9064-65BB71DDA1EC}"/>
            </c:ext>
          </c:extLst>
        </c:ser>
        <c:ser>
          <c:idx val="2"/>
          <c:order val="2"/>
          <c:tx>
            <c:strRef>
              <c:f>Hoja3!$A$28</c:f>
              <c:strCache>
                <c:ptCount val="1"/>
                <c:pt idx="0">
                  <c:v>No hijos&lt;16 Aragón</c:v>
                </c:pt>
              </c:strCache>
            </c:strRef>
          </c:tx>
          <c:cat>
            <c:numRef>
              <c:f>Hoja3!$B$25:$O$25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Hoja3!$B$28:$O$28</c:f>
              <c:numCache>
                <c:formatCode>0.00</c:formatCode>
                <c:ptCount val="14"/>
                <c:pt idx="0">
                  <c:v>89.021276595744681</c:v>
                </c:pt>
                <c:pt idx="1">
                  <c:v>87.452148022118251</c:v>
                </c:pt>
                <c:pt idx="2">
                  <c:v>88.519398258115601</c:v>
                </c:pt>
                <c:pt idx="3">
                  <c:v>86.514522821576762</c:v>
                </c:pt>
                <c:pt idx="4">
                  <c:v>78.838709677419359</c:v>
                </c:pt>
                <c:pt idx="5">
                  <c:v>73.928571428571431</c:v>
                </c:pt>
                <c:pt idx="6">
                  <c:v>72.182146077547344</c:v>
                </c:pt>
                <c:pt idx="7">
                  <c:v>70.25139664804469</c:v>
                </c:pt>
                <c:pt idx="8">
                  <c:v>68.158953722334005</c:v>
                </c:pt>
                <c:pt idx="9">
                  <c:v>71.47941026944585</c:v>
                </c:pt>
                <c:pt idx="10">
                  <c:v>74.387947269303197</c:v>
                </c:pt>
                <c:pt idx="11">
                  <c:v>76.38287638287639</c:v>
                </c:pt>
                <c:pt idx="12">
                  <c:v>82.327790973871728</c:v>
                </c:pt>
                <c:pt idx="13">
                  <c:v>82.137834036568208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9-403A-9064-65BB71DDA1EC}"/>
            </c:ext>
          </c:extLst>
        </c:ser>
        <c:ser>
          <c:idx val="3"/>
          <c:order val="3"/>
          <c:tx>
            <c:strRef>
              <c:f>Hoja3!$A$29</c:f>
              <c:strCache>
                <c:ptCount val="1"/>
                <c:pt idx="0">
                  <c:v>Con hijos&lt;16 Aragón</c:v>
                </c:pt>
              </c:strCache>
            </c:strRef>
          </c:tx>
          <c:cat>
            <c:numRef>
              <c:f>Hoja3!$B$25:$O$25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Hoja3!$B$29:$O$29</c:f>
              <c:numCache>
                <c:formatCode>0.00</c:formatCode>
                <c:ptCount val="14"/>
                <c:pt idx="0">
                  <c:v>95.38938395970554</c:v>
                </c:pt>
                <c:pt idx="1">
                  <c:v>94.969278033794168</c:v>
                </c:pt>
                <c:pt idx="2">
                  <c:v>94.95659363373295</c:v>
                </c:pt>
                <c:pt idx="3">
                  <c:v>94.026186579378063</c:v>
                </c:pt>
                <c:pt idx="4">
                  <c:v>89.396925502562084</c:v>
                </c:pt>
                <c:pt idx="5">
                  <c:v>86.879139072847678</c:v>
                </c:pt>
                <c:pt idx="6">
                  <c:v>85.798016230838599</c:v>
                </c:pt>
                <c:pt idx="7">
                  <c:v>87.189896256202076</c:v>
                </c:pt>
                <c:pt idx="8">
                  <c:v>84.720908230841999</c:v>
                </c:pt>
                <c:pt idx="9">
                  <c:v>86.561062851303021</c:v>
                </c:pt>
                <c:pt idx="10">
                  <c:v>87.762067284251586</c:v>
                </c:pt>
                <c:pt idx="11">
                  <c:v>90.295147573786892</c:v>
                </c:pt>
                <c:pt idx="12">
                  <c:v>91.340396130815293</c:v>
                </c:pt>
                <c:pt idx="13">
                  <c:v>92.292777508482786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49-403A-9064-65BB71DDA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89248"/>
        <c:axId val="40399232"/>
      </c:lineChart>
      <c:catAx>
        <c:axId val="4038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399232"/>
        <c:crosses val="autoZero"/>
        <c:auto val="1"/>
        <c:lblAlgn val="ctr"/>
        <c:lblOffset val="100"/>
        <c:noMultiLvlLbl val="0"/>
      </c:catAx>
      <c:valAx>
        <c:axId val="40399232"/>
        <c:scaling>
          <c:orientation val="minMax"/>
          <c:max val="100"/>
          <c:min val="5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389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err="1">
                <a:effectLst/>
              </a:rPr>
              <a:t>Tasa</a:t>
            </a:r>
            <a:r>
              <a:rPr lang="en-US" sz="1800" b="1" i="0" baseline="0" dirty="0">
                <a:effectLst/>
              </a:rPr>
              <a:t> de </a:t>
            </a:r>
            <a:r>
              <a:rPr lang="en-US" sz="1800" b="1" i="0" baseline="0" dirty="0" err="1">
                <a:effectLst/>
              </a:rPr>
              <a:t>empleo</a:t>
            </a:r>
            <a:r>
              <a:rPr lang="en-US" sz="1800" b="1" i="0" baseline="0" dirty="0">
                <a:effectLst/>
              </a:rPr>
              <a:t> </a:t>
            </a:r>
            <a:r>
              <a:rPr lang="en-US" sz="1800" b="1" i="0" baseline="0" dirty="0" err="1">
                <a:effectLst/>
              </a:rPr>
              <a:t>mujeres</a:t>
            </a:r>
            <a:r>
              <a:rPr lang="en-US" sz="1800" b="1" i="0" baseline="0" dirty="0">
                <a:effectLst/>
              </a:rPr>
              <a:t> de 25 a 49 </a:t>
            </a:r>
            <a:r>
              <a:rPr lang="en-US" sz="1800" b="1" i="0" baseline="0" dirty="0" err="1">
                <a:effectLst/>
              </a:rPr>
              <a:t>años</a:t>
            </a:r>
            <a:r>
              <a:rPr lang="en-US" sz="1800" b="1" i="0" baseline="0" dirty="0">
                <a:effectLst/>
              </a:rPr>
              <a:t> </a:t>
            </a:r>
            <a:r>
              <a:rPr lang="en-US" sz="1800" b="1" i="0" baseline="0" dirty="0" err="1">
                <a:effectLst/>
              </a:rPr>
              <a:t>en</a:t>
            </a:r>
            <a:r>
              <a:rPr lang="en-US" sz="1800" b="1" i="0" baseline="0" dirty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España</a:t>
            </a:r>
            <a:r>
              <a:rPr lang="en-US" sz="1800" b="1" i="0" baseline="0" dirty="0" smtClean="0">
                <a:effectLst/>
              </a:rPr>
              <a:t>, EPA</a:t>
            </a:r>
            <a:endParaRPr lang="es-ES" dirty="0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Hoja3!$A$33</c:f>
              <c:strCache>
                <c:ptCount val="1"/>
                <c:pt idx="0">
                  <c:v>No hijos&lt;16 España</c:v>
                </c:pt>
              </c:strCache>
            </c:strRef>
          </c:tx>
          <c:cat>
            <c:numRef>
              <c:f>Hoja3!$B$32:$O$32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Hoja3!$B$33:$O$33</c:f>
              <c:numCache>
                <c:formatCode>0.00</c:formatCode>
                <c:ptCount val="14"/>
                <c:pt idx="0">
                  <c:v>71.41331346249379</c:v>
                </c:pt>
                <c:pt idx="1">
                  <c:v>73.305969441017368</c:v>
                </c:pt>
                <c:pt idx="2">
                  <c:v>74.829900908717292</c:v>
                </c:pt>
                <c:pt idx="3">
                  <c:v>74.38355850173177</c:v>
                </c:pt>
                <c:pt idx="4">
                  <c:v>71.31523822257877</c:v>
                </c:pt>
                <c:pt idx="5">
                  <c:v>69.272237196765502</c:v>
                </c:pt>
                <c:pt idx="6">
                  <c:v>67.925629855840484</c:v>
                </c:pt>
                <c:pt idx="7">
                  <c:v>64.714561343774832</c:v>
                </c:pt>
                <c:pt idx="8">
                  <c:v>62.936964762038464</c:v>
                </c:pt>
                <c:pt idx="9">
                  <c:v>63.230190861769806</c:v>
                </c:pt>
                <c:pt idx="10">
                  <c:v>64.853906388586196</c:v>
                </c:pt>
                <c:pt idx="11">
                  <c:v>66.910618510396574</c:v>
                </c:pt>
                <c:pt idx="12">
                  <c:v>68.479025710419492</c:v>
                </c:pt>
                <c:pt idx="13">
                  <c:v>69.898561614426796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D-42C9-9D7E-9D26FF02953C}"/>
            </c:ext>
          </c:extLst>
        </c:ser>
        <c:ser>
          <c:idx val="1"/>
          <c:order val="1"/>
          <c:tx>
            <c:strRef>
              <c:f>Hoja3!$A$34</c:f>
              <c:strCache>
                <c:ptCount val="1"/>
                <c:pt idx="0">
                  <c:v>Con hijos&lt;16 España</c:v>
                </c:pt>
              </c:strCache>
            </c:strRef>
          </c:tx>
          <c:cat>
            <c:numRef>
              <c:f>Hoja3!$B$32:$O$32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Hoja3!$B$34:$O$34</c:f>
              <c:numCache>
                <c:formatCode>0.00</c:formatCode>
                <c:ptCount val="14"/>
                <c:pt idx="0">
                  <c:v>55.563804574398219</c:v>
                </c:pt>
                <c:pt idx="1">
                  <c:v>57.934256632738197</c:v>
                </c:pt>
                <c:pt idx="2">
                  <c:v>60.378291011581155</c:v>
                </c:pt>
                <c:pt idx="3">
                  <c:v>61.327313408981944</c:v>
                </c:pt>
                <c:pt idx="4">
                  <c:v>60.350960087149403</c:v>
                </c:pt>
                <c:pt idx="5">
                  <c:v>60.175990108777142</c:v>
                </c:pt>
                <c:pt idx="6">
                  <c:v>60.094465302167855</c:v>
                </c:pt>
                <c:pt idx="7">
                  <c:v>58.903922931229474</c:v>
                </c:pt>
                <c:pt idx="8">
                  <c:v>58.508733263540691</c:v>
                </c:pt>
                <c:pt idx="9">
                  <c:v>59.67496834107218</c:v>
                </c:pt>
                <c:pt idx="10">
                  <c:v>60.702508318784787</c:v>
                </c:pt>
                <c:pt idx="11">
                  <c:v>63.319887621050647</c:v>
                </c:pt>
                <c:pt idx="12">
                  <c:v>65.166023533895483</c:v>
                </c:pt>
                <c:pt idx="13">
                  <c:v>67.480603933940699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FD-42C9-9D7E-9D26FF02953C}"/>
            </c:ext>
          </c:extLst>
        </c:ser>
        <c:ser>
          <c:idx val="2"/>
          <c:order val="2"/>
          <c:tx>
            <c:strRef>
              <c:f>Hoja3!$A$35</c:f>
              <c:strCache>
                <c:ptCount val="1"/>
                <c:pt idx="0">
                  <c:v>Con hijos&lt;6 España</c:v>
                </c:pt>
              </c:strCache>
            </c:strRef>
          </c:tx>
          <c:cat>
            <c:numRef>
              <c:f>Hoja3!$B$32:$O$32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Hoja3!$B$35:$O$35</c:f>
              <c:numCache>
                <c:formatCode>0.00</c:formatCode>
                <c:ptCount val="14"/>
                <c:pt idx="0">
                  <c:v>54.498351389543096</c:v>
                </c:pt>
                <c:pt idx="1">
                  <c:v>56.626187961985217</c:v>
                </c:pt>
                <c:pt idx="2">
                  <c:v>58.360948253887329</c:v>
                </c:pt>
                <c:pt idx="3">
                  <c:v>59.835860689885017</c:v>
                </c:pt>
                <c:pt idx="4">
                  <c:v>59.561689603054653</c:v>
                </c:pt>
                <c:pt idx="5">
                  <c:v>59.576394630132675</c:v>
                </c:pt>
                <c:pt idx="6">
                  <c:v>60.56518946692357</c:v>
                </c:pt>
                <c:pt idx="7">
                  <c:v>59.965494577719355</c:v>
                </c:pt>
                <c:pt idx="8">
                  <c:v>59.388962171822477</c:v>
                </c:pt>
                <c:pt idx="9">
                  <c:v>60.890958615235917</c:v>
                </c:pt>
                <c:pt idx="10">
                  <c:v>61.241564204492924</c:v>
                </c:pt>
                <c:pt idx="11">
                  <c:v>63.533272209622162</c:v>
                </c:pt>
                <c:pt idx="12">
                  <c:v>65.437742712480954</c:v>
                </c:pt>
                <c:pt idx="13">
                  <c:v>66.298675230830995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D-42C9-9D7E-9D26FF02953C}"/>
            </c:ext>
          </c:extLst>
        </c:ser>
        <c:ser>
          <c:idx val="3"/>
          <c:order val="3"/>
          <c:tx>
            <c:strRef>
              <c:f>Hoja3!$A$36</c:f>
              <c:strCache>
                <c:ptCount val="1"/>
                <c:pt idx="0">
                  <c:v>Con hijos 5-10 España</c:v>
                </c:pt>
              </c:strCache>
            </c:strRef>
          </c:tx>
          <c:cat>
            <c:numRef>
              <c:f>Hoja3!$B$32:$O$32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Hoja3!$B$36:$O$36</c:f>
              <c:numCache>
                <c:formatCode>0.00</c:formatCode>
                <c:ptCount val="14"/>
                <c:pt idx="0">
                  <c:v>56.244700181708055</c:v>
                </c:pt>
                <c:pt idx="1">
                  <c:v>59.120127381022584</c:v>
                </c:pt>
                <c:pt idx="2">
                  <c:v>61.263796909492271</c:v>
                </c:pt>
                <c:pt idx="3">
                  <c:v>62.182353582724396</c:v>
                </c:pt>
                <c:pt idx="4">
                  <c:v>61.063483450895276</c:v>
                </c:pt>
                <c:pt idx="5">
                  <c:v>60.298381569929887</c:v>
                </c:pt>
                <c:pt idx="6">
                  <c:v>60.241657077100115</c:v>
                </c:pt>
                <c:pt idx="7">
                  <c:v>58.226467992316081</c:v>
                </c:pt>
                <c:pt idx="8">
                  <c:v>58.443211322099472</c:v>
                </c:pt>
                <c:pt idx="9">
                  <c:v>60.486461679669574</c:v>
                </c:pt>
                <c:pt idx="10">
                  <c:v>62.331622835150739</c:v>
                </c:pt>
                <c:pt idx="11">
                  <c:v>64.862491079760659</c:v>
                </c:pt>
                <c:pt idx="12">
                  <c:v>67.138217647382618</c:v>
                </c:pt>
                <c:pt idx="13">
                  <c:v>69.868120861387794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D-42C9-9D7E-9D26FF02953C}"/>
            </c:ext>
          </c:extLst>
        </c:ser>
        <c:ser>
          <c:idx val="5"/>
          <c:order val="4"/>
          <c:tx>
            <c:strRef>
              <c:f>Hoja3!$A$38</c:f>
              <c:strCache>
                <c:ptCount val="1"/>
                <c:pt idx="0">
                  <c:v> &gt;2 hijos España</c:v>
                </c:pt>
              </c:strCache>
            </c:strRef>
          </c:tx>
          <c:cat>
            <c:numRef>
              <c:f>Hoja3!$B$32:$O$32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Hoja3!$B$38:$O$38</c:f>
              <c:numCache>
                <c:formatCode>0.00</c:formatCode>
                <c:ptCount val="14"/>
                <c:pt idx="0">
                  <c:v>46.149584487534625</c:v>
                </c:pt>
                <c:pt idx="1">
                  <c:v>47.794316644113664</c:v>
                </c:pt>
                <c:pt idx="2">
                  <c:v>49.342920902553928</c:v>
                </c:pt>
                <c:pt idx="3">
                  <c:v>49.635403570530549</c:v>
                </c:pt>
                <c:pt idx="4">
                  <c:v>48.749690517454816</c:v>
                </c:pt>
                <c:pt idx="5">
                  <c:v>48.084200567644274</c:v>
                </c:pt>
                <c:pt idx="6">
                  <c:v>49.608726582878823</c:v>
                </c:pt>
                <c:pt idx="7">
                  <c:v>48.80952380952381</c:v>
                </c:pt>
                <c:pt idx="8">
                  <c:v>48.483423465788853</c:v>
                </c:pt>
                <c:pt idx="9">
                  <c:v>47.096774193548384</c:v>
                </c:pt>
                <c:pt idx="10">
                  <c:v>46.067140406763045</c:v>
                </c:pt>
                <c:pt idx="11">
                  <c:v>48.77873563218391</c:v>
                </c:pt>
                <c:pt idx="12">
                  <c:v>50.812296925768557</c:v>
                </c:pt>
                <c:pt idx="13">
                  <c:v>52.318876911506642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FD-42C9-9D7E-9D26FF029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53632"/>
        <c:axId val="40455168"/>
      </c:lineChart>
      <c:catAx>
        <c:axId val="404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455168"/>
        <c:crosses val="autoZero"/>
        <c:auto val="1"/>
        <c:lblAlgn val="ctr"/>
        <c:lblOffset val="100"/>
        <c:noMultiLvlLbl val="0"/>
      </c:catAx>
      <c:valAx>
        <c:axId val="40455168"/>
        <c:scaling>
          <c:orientation val="minMax"/>
          <c:min val="4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45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79811415763183"/>
          <c:y val="0.20223008487575417"/>
          <c:w val="0.28161954288820856"/>
          <c:h val="0.733767476606975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Razones</a:t>
            </a:r>
            <a:r>
              <a:rPr lang="es-ES" baseline="0"/>
              <a:t> para trabajar a tiempo parcial varones, </a:t>
            </a:r>
            <a:r>
              <a:rPr lang="es-ES" sz="1800" b="1" i="0" u="none" strike="noStrike" baseline="0">
                <a:effectLst/>
              </a:rPr>
              <a:t>España </a:t>
            </a:r>
            <a:r>
              <a:rPr lang="es-ES" baseline="0"/>
              <a:t>EPA</a:t>
            </a:r>
            <a:endParaRPr lang="es-E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085221555058494"/>
          <c:y val="0.18467261640328442"/>
          <c:w val="0.6139610925375697"/>
          <c:h val="0.7035777700926633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Hoja1!$A$49</c:f>
              <c:strCache>
                <c:ptCount val="1"/>
                <c:pt idx="0">
                  <c:v>Estudiar 1</c:v>
                </c:pt>
              </c:strCache>
            </c:strRef>
          </c:tx>
          <c:invertIfNegative val="0"/>
          <c:cat>
            <c:numRef>
              <c:f>Hoja1!$B$48:$O$48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Hoja1!$B$49:$O$49</c:f>
              <c:numCache>
                <c:formatCode>General</c:formatCode>
                <c:ptCount val="14"/>
                <c:pt idx="0" formatCode="0.00">
                  <c:v>24.57</c:v>
                </c:pt>
                <c:pt idx="1">
                  <c:v>25.47</c:v>
                </c:pt>
                <c:pt idx="2">
                  <c:v>26.12</c:v>
                </c:pt>
                <c:pt idx="3">
                  <c:v>25.13</c:v>
                </c:pt>
                <c:pt idx="4">
                  <c:v>18.27</c:v>
                </c:pt>
                <c:pt idx="5">
                  <c:v>16.309999999999999</c:v>
                </c:pt>
                <c:pt idx="6">
                  <c:v>12.01</c:v>
                </c:pt>
                <c:pt idx="7">
                  <c:v>10.09</c:v>
                </c:pt>
                <c:pt idx="8">
                  <c:v>8.32</c:v>
                </c:pt>
                <c:pt idx="9">
                  <c:v>8.58</c:v>
                </c:pt>
                <c:pt idx="10">
                  <c:v>8.26</c:v>
                </c:pt>
                <c:pt idx="11">
                  <c:v>9.2899999999999991</c:v>
                </c:pt>
                <c:pt idx="12">
                  <c:v>11.01</c:v>
                </c:pt>
                <c:pt idx="13">
                  <c:v>13.33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3-4F34-A6B2-BDA67751A76D}"/>
            </c:ext>
          </c:extLst>
        </c:ser>
        <c:ser>
          <c:idx val="1"/>
          <c:order val="1"/>
          <c:tx>
            <c:strRef>
              <c:f>Hoja1!$A$50</c:f>
              <c:strCache>
                <c:ptCount val="1"/>
                <c:pt idx="0">
                  <c:v>cuidado niños dultos 3</c:v>
                </c:pt>
              </c:strCache>
            </c:strRef>
          </c:tx>
          <c:invertIfNegative val="0"/>
          <c:cat>
            <c:numRef>
              <c:f>Hoja1!$B$48:$O$48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Hoja1!$B$50:$O$50</c:f>
              <c:numCache>
                <c:formatCode>General</c:formatCode>
                <c:ptCount val="14"/>
                <c:pt idx="0" formatCode="0.00">
                  <c:v>1.18</c:v>
                </c:pt>
                <c:pt idx="1">
                  <c:v>1.38</c:v>
                </c:pt>
                <c:pt idx="2">
                  <c:v>1.34</c:v>
                </c:pt>
                <c:pt idx="3">
                  <c:v>1.25</c:v>
                </c:pt>
                <c:pt idx="4">
                  <c:v>1.63</c:v>
                </c:pt>
                <c:pt idx="5">
                  <c:v>1.91</c:v>
                </c:pt>
                <c:pt idx="6">
                  <c:v>1.82</c:v>
                </c:pt>
                <c:pt idx="7">
                  <c:v>1.59</c:v>
                </c:pt>
                <c:pt idx="8">
                  <c:v>1.1499999999999999</c:v>
                </c:pt>
                <c:pt idx="9">
                  <c:v>1.43</c:v>
                </c:pt>
                <c:pt idx="10">
                  <c:v>1.96</c:v>
                </c:pt>
                <c:pt idx="11">
                  <c:v>1.66</c:v>
                </c:pt>
                <c:pt idx="12">
                  <c:v>2.0499999999999998</c:v>
                </c:pt>
                <c:pt idx="13">
                  <c:v>2.2599999999999998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3-4F34-A6B2-BDA67751A76D}"/>
            </c:ext>
          </c:extLst>
        </c:ser>
        <c:ser>
          <c:idx val="2"/>
          <c:order val="2"/>
          <c:tx>
            <c:strRef>
              <c:f>Hoja1!$A$51</c:f>
              <c:strCache>
                <c:ptCount val="1"/>
                <c:pt idx="0">
                  <c:v>otras ob familiares perso 4</c:v>
                </c:pt>
              </c:strCache>
            </c:strRef>
          </c:tx>
          <c:invertIfNegative val="0"/>
          <c:cat>
            <c:numRef>
              <c:f>Hoja1!$B$48:$O$48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Hoja1!$B$51:$O$51</c:f>
              <c:numCache>
                <c:formatCode>General</c:formatCode>
                <c:ptCount val="14"/>
                <c:pt idx="0" formatCode="0.00">
                  <c:v>2.5499999999999998</c:v>
                </c:pt>
                <c:pt idx="1">
                  <c:v>2.29</c:v>
                </c:pt>
                <c:pt idx="2">
                  <c:v>3.55</c:v>
                </c:pt>
                <c:pt idx="3">
                  <c:v>2.73</c:v>
                </c:pt>
                <c:pt idx="4">
                  <c:v>2.4500000000000002</c:v>
                </c:pt>
                <c:pt idx="5">
                  <c:v>1.91</c:v>
                </c:pt>
                <c:pt idx="6">
                  <c:v>1.66</c:v>
                </c:pt>
                <c:pt idx="7">
                  <c:v>1.35</c:v>
                </c:pt>
                <c:pt idx="8">
                  <c:v>1.21</c:v>
                </c:pt>
                <c:pt idx="9">
                  <c:v>1.26</c:v>
                </c:pt>
                <c:pt idx="10">
                  <c:v>1.38</c:v>
                </c:pt>
                <c:pt idx="11">
                  <c:v>1.38</c:v>
                </c:pt>
                <c:pt idx="12">
                  <c:v>1.72</c:v>
                </c:pt>
                <c:pt idx="13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3-4F34-A6B2-BDA67751A76D}"/>
            </c:ext>
          </c:extLst>
        </c:ser>
        <c:ser>
          <c:idx val="3"/>
          <c:order val="3"/>
          <c:tx>
            <c:strRef>
              <c:f>Hoja1!$A$52</c:f>
              <c:strCache>
                <c:ptCount val="1"/>
                <c:pt idx="0">
                  <c:v>no encontrar jorn completa 5</c:v>
                </c:pt>
              </c:strCache>
            </c:strRef>
          </c:tx>
          <c:invertIfNegative val="0"/>
          <c:cat>
            <c:numRef>
              <c:f>Hoja1!$B$48:$O$48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Hoja1!$B$52:$O$52</c:f>
              <c:numCache>
                <c:formatCode>General</c:formatCode>
                <c:ptCount val="14"/>
                <c:pt idx="0" formatCode="0.00">
                  <c:v>29.39</c:v>
                </c:pt>
                <c:pt idx="1">
                  <c:v>29.97</c:v>
                </c:pt>
                <c:pt idx="2">
                  <c:v>29.03</c:v>
                </c:pt>
                <c:pt idx="3">
                  <c:v>31.75</c:v>
                </c:pt>
                <c:pt idx="4">
                  <c:v>42.26</c:v>
                </c:pt>
                <c:pt idx="5">
                  <c:v>51.02</c:v>
                </c:pt>
                <c:pt idx="6">
                  <c:v>57.2</c:v>
                </c:pt>
                <c:pt idx="7">
                  <c:v>61.56</c:v>
                </c:pt>
                <c:pt idx="8">
                  <c:v>66.5</c:v>
                </c:pt>
                <c:pt idx="9">
                  <c:v>67.77</c:v>
                </c:pt>
                <c:pt idx="10">
                  <c:v>68.95</c:v>
                </c:pt>
                <c:pt idx="11">
                  <c:v>66.33</c:v>
                </c:pt>
                <c:pt idx="12">
                  <c:v>62.14</c:v>
                </c:pt>
                <c:pt idx="13">
                  <c:v>58.27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D3-4F34-A6B2-BDA67751A76D}"/>
            </c:ext>
          </c:extLst>
        </c:ser>
        <c:ser>
          <c:idx val="4"/>
          <c:order val="4"/>
          <c:tx>
            <c:strRef>
              <c:f>Hoja1!$A$53</c:f>
              <c:strCache>
                <c:ptCount val="1"/>
                <c:pt idx="0">
                  <c:v>no querer jorn completa 6</c:v>
                </c:pt>
              </c:strCache>
            </c:strRef>
          </c:tx>
          <c:invertIfNegative val="0"/>
          <c:cat>
            <c:numRef>
              <c:f>Hoja1!$B$48:$O$48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Hoja1!$B$53:$O$53</c:f>
              <c:numCache>
                <c:formatCode>General</c:formatCode>
                <c:ptCount val="14"/>
                <c:pt idx="0" formatCode="0.00">
                  <c:v>9.11</c:v>
                </c:pt>
                <c:pt idx="1">
                  <c:v>9.6</c:v>
                </c:pt>
                <c:pt idx="2">
                  <c:v>10.68</c:v>
                </c:pt>
                <c:pt idx="3">
                  <c:v>23.95</c:v>
                </c:pt>
                <c:pt idx="4">
                  <c:v>8.2100000000000009</c:v>
                </c:pt>
                <c:pt idx="5">
                  <c:v>6.67</c:v>
                </c:pt>
                <c:pt idx="6">
                  <c:v>6.83</c:v>
                </c:pt>
                <c:pt idx="7">
                  <c:v>5.61</c:v>
                </c:pt>
                <c:pt idx="8">
                  <c:v>4.28</c:v>
                </c:pt>
                <c:pt idx="9">
                  <c:v>4.76</c:v>
                </c:pt>
                <c:pt idx="10">
                  <c:v>4.79</c:v>
                </c:pt>
                <c:pt idx="11">
                  <c:v>5.92</c:v>
                </c:pt>
                <c:pt idx="12">
                  <c:v>5.76</c:v>
                </c:pt>
                <c:pt idx="13">
                  <c:v>7.59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D3-4F34-A6B2-BDA67751A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086080"/>
        <c:axId val="73087616"/>
      </c:barChart>
      <c:catAx>
        <c:axId val="730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087616"/>
        <c:crosses val="autoZero"/>
        <c:auto val="1"/>
        <c:lblAlgn val="ctr"/>
        <c:lblOffset val="100"/>
        <c:noMultiLvlLbl val="0"/>
      </c:catAx>
      <c:valAx>
        <c:axId val="73087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08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81330808815458"/>
          <c:y val="0.35882862453006514"/>
          <c:w val="0.2606500474539411"/>
          <c:h val="0.296085740361294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baseline="0">
                <a:effectLst/>
              </a:rPr>
              <a:t>Razones para trabajar a tiempo parcial mujeres, </a:t>
            </a:r>
            <a:r>
              <a:rPr lang="es-ES" sz="1800" b="1" i="0" u="none" strike="noStrike" baseline="0">
                <a:effectLst/>
              </a:rPr>
              <a:t>España </a:t>
            </a:r>
            <a:r>
              <a:rPr lang="es-ES" sz="1800" b="1" i="0" baseline="0">
                <a:effectLst/>
              </a:rPr>
              <a:t>EPA</a:t>
            </a:r>
            <a:endParaRPr lang="es-ES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085221555058494"/>
          <c:y val="0.18467261640328442"/>
          <c:w val="0.6381888333007435"/>
          <c:h val="0.7035777700926633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Hoja1!$A$55</c:f>
              <c:strCache>
                <c:ptCount val="1"/>
                <c:pt idx="0">
                  <c:v>Estudiar 1</c:v>
                </c:pt>
              </c:strCache>
            </c:strRef>
          </c:tx>
          <c:invertIfNegative val="0"/>
          <c:cat>
            <c:numRef>
              <c:f>Hoja1!$B$54:$O$54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Hoja1!$B$55:$O$55</c:f>
              <c:numCache>
                <c:formatCode>General</c:formatCode>
                <c:ptCount val="14"/>
                <c:pt idx="0" formatCode="0.00">
                  <c:v>7.67</c:v>
                </c:pt>
                <c:pt idx="1">
                  <c:v>8.51</c:v>
                </c:pt>
                <c:pt idx="2">
                  <c:v>8.08</c:v>
                </c:pt>
                <c:pt idx="3">
                  <c:v>7.92</c:v>
                </c:pt>
                <c:pt idx="4">
                  <c:v>6.37</c:v>
                </c:pt>
                <c:pt idx="5">
                  <c:v>5.39</c:v>
                </c:pt>
                <c:pt idx="6">
                  <c:v>5</c:v>
                </c:pt>
                <c:pt idx="7">
                  <c:v>3.97</c:v>
                </c:pt>
                <c:pt idx="8">
                  <c:v>3.42</c:v>
                </c:pt>
                <c:pt idx="9">
                  <c:v>3.18</c:v>
                </c:pt>
                <c:pt idx="10">
                  <c:v>3.45</c:v>
                </c:pt>
                <c:pt idx="11">
                  <c:v>3.67</c:v>
                </c:pt>
                <c:pt idx="12">
                  <c:v>4.4000000000000004</c:v>
                </c:pt>
                <c:pt idx="13">
                  <c:v>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AF-45E3-8074-5A5F526BFA36}"/>
            </c:ext>
          </c:extLst>
        </c:ser>
        <c:ser>
          <c:idx val="1"/>
          <c:order val="1"/>
          <c:tx>
            <c:strRef>
              <c:f>Hoja1!$A$56</c:f>
              <c:strCache>
                <c:ptCount val="1"/>
                <c:pt idx="0">
                  <c:v>cuidado niños dultos 3</c:v>
                </c:pt>
              </c:strCache>
            </c:strRef>
          </c:tx>
          <c:invertIfNegative val="0"/>
          <c:cat>
            <c:numRef>
              <c:f>Hoja1!$B$54:$O$54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Hoja1!$B$56:$O$56</c:f>
              <c:numCache>
                <c:formatCode>General</c:formatCode>
                <c:ptCount val="14"/>
                <c:pt idx="0" formatCode="0.00">
                  <c:v>14.68</c:v>
                </c:pt>
                <c:pt idx="1">
                  <c:v>15.44</c:v>
                </c:pt>
                <c:pt idx="2">
                  <c:v>17.12</c:v>
                </c:pt>
                <c:pt idx="3">
                  <c:v>18.149999999999999</c:v>
                </c:pt>
                <c:pt idx="4">
                  <c:v>16.84</c:v>
                </c:pt>
                <c:pt idx="5">
                  <c:v>16.309999999999999</c:v>
                </c:pt>
                <c:pt idx="6">
                  <c:v>16.07</c:v>
                </c:pt>
                <c:pt idx="7">
                  <c:v>14.61</c:v>
                </c:pt>
                <c:pt idx="8">
                  <c:v>13.47</c:v>
                </c:pt>
                <c:pt idx="9">
                  <c:v>12.62</c:v>
                </c:pt>
                <c:pt idx="10">
                  <c:v>12.95</c:v>
                </c:pt>
                <c:pt idx="11">
                  <c:v>13.16</c:v>
                </c:pt>
                <c:pt idx="12">
                  <c:v>13.51</c:v>
                </c:pt>
                <c:pt idx="13">
                  <c:v>15.14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AF-45E3-8074-5A5F526BFA36}"/>
            </c:ext>
          </c:extLst>
        </c:ser>
        <c:ser>
          <c:idx val="2"/>
          <c:order val="2"/>
          <c:tx>
            <c:strRef>
              <c:f>Hoja1!$A$57</c:f>
              <c:strCache>
                <c:ptCount val="1"/>
                <c:pt idx="0">
                  <c:v>otras ob familiares perso 4</c:v>
                </c:pt>
              </c:strCache>
            </c:strRef>
          </c:tx>
          <c:invertIfNegative val="0"/>
          <c:cat>
            <c:numRef>
              <c:f>Hoja1!$B$54:$O$54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Hoja1!$B$57:$O$57</c:f>
              <c:numCache>
                <c:formatCode>General</c:formatCode>
                <c:ptCount val="14"/>
                <c:pt idx="0" formatCode="0.00">
                  <c:v>13.38</c:v>
                </c:pt>
                <c:pt idx="1">
                  <c:v>14.47</c:v>
                </c:pt>
                <c:pt idx="2">
                  <c:v>15.38</c:v>
                </c:pt>
                <c:pt idx="3">
                  <c:v>13.16</c:v>
                </c:pt>
                <c:pt idx="4">
                  <c:v>11.76</c:v>
                </c:pt>
                <c:pt idx="5">
                  <c:v>9.65</c:v>
                </c:pt>
                <c:pt idx="6">
                  <c:v>8.1300000000000008</c:v>
                </c:pt>
                <c:pt idx="7">
                  <c:v>7.09</c:v>
                </c:pt>
                <c:pt idx="8">
                  <c:v>6.17</c:v>
                </c:pt>
                <c:pt idx="9">
                  <c:v>6.07</c:v>
                </c:pt>
                <c:pt idx="10">
                  <c:v>6.42</c:v>
                </c:pt>
                <c:pt idx="11">
                  <c:v>6.79</c:v>
                </c:pt>
                <c:pt idx="12">
                  <c:v>7.34</c:v>
                </c:pt>
                <c:pt idx="13">
                  <c:v>7.29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AF-45E3-8074-5A5F526BFA36}"/>
            </c:ext>
          </c:extLst>
        </c:ser>
        <c:ser>
          <c:idx val="3"/>
          <c:order val="3"/>
          <c:tx>
            <c:strRef>
              <c:f>Hoja1!$A$58</c:f>
              <c:strCache>
                <c:ptCount val="1"/>
                <c:pt idx="0">
                  <c:v>no encontrar jorn completa 5</c:v>
                </c:pt>
              </c:strCache>
            </c:strRef>
          </c:tx>
          <c:invertIfNegative val="0"/>
          <c:cat>
            <c:numRef>
              <c:f>Hoja1!$B$54:$O$54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Hoja1!$B$58:$O$58</c:f>
              <c:numCache>
                <c:formatCode>General</c:formatCode>
                <c:ptCount val="14"/>
                <c:pt idx="0" formatCode="0.00">
                  <c:v>31.8</c:v>
                </c:pt>
                <c:pt idx="1">
                  <c:v>32.03</c:v>
                </c:pt>
                <c:pt idx="2">
                  <c:v>32.06</c:v>
                </c:pt>
                <c:pt idx="3">
                  <c:v>33.49</c:v>
                </c:pt>
                <c:pt idx="4">
                  <c:v>41.36</c:v>
                </c:pt>
                <c:pt idx="5">
                  <c:v>46.25</c:v>
                </c:pt>
                <c:pt idx="6">
                  <c:v>49.77</c:v>
                </c:pt>
                <c:pt idx="7">
                  <c:v>55.52</c:v>
                </c:pt>
                <c:pt idx="8">
                  <c:v>59.12</c:v>
                </c:pt>
                <c:pt idx="9">
                  <c:v>60.2</c:v>
                </c:pt>
                <c:pt idx="10">
                  <c:v>58.87</c:v>
                </c:pt>
                <c:pt idx="11">
                  <c:v>57.9</c:v>
                </c:pt>
                <c:pt idx="12">
                  <c:v>54.69</c:v>
                </c:pt>
                <c:pt idx="13">
                  <c:v>51.54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AF-45E3-8074-5A5F526BFA36}"/>
            </c:ext>
          </c:extLst>
        </c:ser>
        <c:ser>
          <c:idx val="4"/>
          <c:order val="4"/>
          <c:tx>
            <c:strRef>
              <c:f>Hoja1!$A$59</c:f>
              <c:strCache>
                <c:ptCount val="1"/>
                <c:pt idx="0">
                  <c:v>no querer jorn completa 6</c:v>
                </c:pt>
              </c:strCache>
            </c:strRef>
          </c:tx>
          <c:invertIfNegative val="0"/>
          <c:cat>
            <c:numRef>
              <c:f>Hoja1!$B$54:$O$54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Hoja1!$B$59:$O$59</c:f>
              <c:numCache>
                <c:formatCode>General</c:formatCode>
                <c:ptCount val="14"/>
                <c:pt idx="0" formatCode="0.00">
                  <c:v>12.22</c:v>
                </c:pt>
                <c:pt idx="1">
                  <c:v>12.76</c:v>
                </c:pt>
                <c:pt idx="2">
                  <c:v>13.68</c:v>
                </c:pt>
                <c:pt idx="3">
                  <c:v>13.12</c:v>
                </c:pt>
                <c:pt idx="4">
                  <c:v>11.65</c:v>
                </c:pt>
                <c:pt idx="5">
                  <c:v>10.88</c:v>
                </c:pt>
                <c:pt idx="6">
                  <c:v>10.11</c:v>
                </c:pt>
                <c:pt idx="7">
                  <c:v>8.33</c:v>
                </c:pt>
                <c:pt idx="8">
                  <c:v>7.98</c:v>
                </c:pt>
                <c:pt idx="9">
                  <c:v>8.1199999999999992</c:v>
                </c:pt>
                <c:pt idx="10">
                  <c:v>8.61</c:v>
                </c:pt>
                <c:pt idx="11">
                  <c:v>9.0399999999999991</c:v>
                </c:pt>
                <c:pt idx="12">
                  <c:v>9.44</c:v>
                </c:pt>
                <c:pt idx="13">
                  <c:v>10.55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AF-45E3-8074-5A5F526B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630592"/>
        <c:axId val="107632128"/>
      </c:barChart>
      <c:catAx>
        <c:axId val="1076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632128"/>
        <c:crosses val="autoZero"/>
        <c:auto val="1"/>
        <c:lblAlgn val="ctr"/>
        <c:lblOffset val="100"/>
        <c:noMultiLvlLbl val="0"/>
      </c:catAx>
      <c:valAx>
        <c:axId val="107632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63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15491923291534"/>
          <c:y val="0.35882862453006514"/>
          <c:w val="0.22430843630918035"/>
          <c:h val="0.336592064861150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S"/>
              <a:t>Proporción de trabajadores a tiempo parcial, </a:t>
            </a:r>
            <a:r>
              <a:rPr lang="es-ES" sz="1800" b="1" i="0" u="none" strike="noStrike" baseline="0">
                <a:effectLst/>
              </a:rPr>
              <a:t>España </a:t>
            </a:r>
            <a:r>
              <a:rPr lang="es-ES"/>
              <a:t>EPA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Hoja1!$A$44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Hoja1!$B$43:$O$43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Hoja1!$B$44:$O$44</c:f>
              <c:numCache>
                <c:formatCode>General</c:formatCode>
                <c:ptCount val="14"/>
                <c:pt idx="0" formatCode="0.00">
                  <c:v>4.38</c:v>
                </c:pt>
                <c:pt idx="1">
                  <c:v>4.1500000000000004</c:v>
                </c:pt>
                <c:pt idx="2">
                  <c:v>3.93</c:v>
                </c:pt>
                <c:pt idx="3">
                  <c:v>3.98</c:v>
                </c:pt>
                <c:pt idx="4">
                  <c:v>4.45</c:v>
                </c:pt>
                <c:pt idx="5">
                  <c:v>4.7699999999999996</c:v>
                </c:pt>
                <c:pt idx="6">
                  <c:v>5.28</c:v>
                </c:pt>
                <c:pt idx="7">
                  <c:v>5.99</c:v>
                </c:pt>
                <c:pt idx="8">
                  <c:v>7.08</c:v>
                </c:pt>
                <c:pt idx="9">
                  <c:v>7.19</c:v>
                </c:pt>
                <c:pt idx="10">
                  <c:v>7.42</c:v>
                </c:pt>
                <c:pt idx="11">
                  <c:v>7.3</c:v>
                </c:pt>
                <c:pt idx="12">
                  <c:v>6.9</c:v>
                </c:pt>
                <c:pt idx="13">
                  <c:v>6.62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EE-4FD4-8DCC-7D36E3FA8563}"/>
            </c:ext>
          </c:extLst>
        </c:ser>
        <c:ser>
          <c:idx val="1"/>
          <c:order val="1"/>
          <c:tx>
            <c:strRef>
              <c:f>Hoja1!$A$45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Hoja1!$B$43:$O$43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Hoja1!$B$45:$O$45</c:f>
              <c:numCache>
                <c:formatCode>General</c:formatCode>
                <c:ptCount val="14"/>
                <c:pt idx="0" formatCode="0.00">
                  <c:v>23.87</c:v>
                </c:pt>
                <c:pt idx="1">
                  <c:v>23.05</c:v>
                </c:pt>
                <c:pt idx="2">
                  <c:v>22.59</c:v>
                </c:pt>
                <c:pt idx="3">
                  <c:v>22.33</c:v>
                </c:pt>
                <c:pt idx="4">
                  <c:v>22.52</c:v>
                </c:pt>
                <c:pt idx="5">
                  <c:v>22.93</c:v>
                </c:pt>
                <c:pt idx="6">
                  <c:v>23.25</c:v>
                </c:pt>
                <c:pt idx="7">
                  <c:v>24.13</c:v>
                </c:pt>
                <c:pt idx="8">
                  <c:v>25.6</c:v>
                </c:pt>
                <c:pt idx="9">
                  <c:v>25.94</c:v>
                </c:pt>
                <c:pt idx="10">
                  <c:v>25.61</c:v>
                </c:pt>
                <c:pt idx="11">
                  <c:v>24.81</c:v>
                </c:pt>
                <c:pt idx="12">
                  <c:v>24.81</c:v>
                </c:pt>
                <c:pt idx="13">
                  <c:v>24.65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EE-4FD4-8DCC-7D36E3FA8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10432"/>
        <c:axId val="31412224"/>
      </c:lineChart>
      <c:catAx>
        <c:axId val="3141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412224"/>
        <c:crosses val="autoZero"/>
        <c:auto val="1"/>
        <c:lblAlgn val="ctr"/>
        <c:lblOffset val="100"/>
        <c:noMultiLvlLbl val="0"/>
      </c:catAx>
      <c:valAx>
        <c:axId val="314122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1410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Brecha</a:t>
            </a:r>
            <a:r>
              <a:rPr lang="en-US" dirty="0"/>
              <a:t> </a:t>
            </a:r>
            <a:r>
              <a:rPr lang="en-US" dirty="0" err="1"/>
              <a:t>salarial</a:t>
            </a:r>
            <a:r>
              <a:rPr lang="en-US" baseline="0" dirty="0"/>
              <a:t>, </a:t>
            </a:r>
            <a:r>
              <a:rPr lang="en-US" baseline="0" dirty="0" err="1"/>
              <a:t>porcentaje</a:t>
            </a:r>
            <a:r>
              <a:rPr lang="en-US" baseline="0" dirty="0"/>
              <a:t> de </a:t>
            </a:r>
            <a:r>
              <a:rPr lang="en-US" baseline="0" dirty="0" err="1">
                <a:solidFill>
                  <a:srgbClr val="00A44A"/>
                </a:solidFill>
              </a:rPr>
              <a:t>diferencia</a:t>
            </a:r>
            <a:r>
              <a:rPr lang="en-US" baseline="0" dirty="0">
                <a:solidFill>
                  <a:srgbClr val="00A44A"/>
                </a:solidFill>
              </a:rPr>
              <a:t> de </a:t>
            </a:r>
            <a:r>
              <a:rPr lang="en-US" baseline="0" dirty="0" err="1">
                <a:solidFill>
                  <a:srgbClr val="00A44A"/>
                </a:solidFill>
              </a:rPr>
              <a:t>medianas</a:t>
            </a:r>
            <a:r>
              <a:rPr lang="en-US" baseline="0" dirty="0"/>
              <a:t>, OCDE 2017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Hoja1!$F$1</c:f>
              <c:strCache>
                <c:ptCount val="1"/>
                <c:pt idx="0">
                  <c:v>value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230-4D3B-90F6-5A84CD2C8DED}"/>
              </c:ext>
            </c:extLst>
          </c:dPt>
          <c:cat>
            <c:strRef>
              <c:f>Hoja1!$E$2:$E$24</c:f>
              <c:strCache>
                <c:ptCount val="23"/>
                <c:pt idx="0">
                  <c:v>Rumanía</c:v>
                </c:pt>
                <c:pt idx="1">
                  <c:v>Luxemburgo</c:v>
                </c:pt>
                <c:pt idx="2">
                  <c:v>Bulgaria</c:v>
                </c:pt>
                <c:pt idx="3">
                  <c:v>Eslovenia</c:v>
                </c:pt>
                <c:pt idx="4">
                  <c:v>Dinamarca</c:v>
                </c:pt>
                <c:pt idx="5">
                  <c:v>Noruega</c:v>
                </c:pt>
                <c:pt idx="6">
                  <c:v>Colombia</c:v>
                </c:pt>
                <c:pt idx="7">
                  <c:v>Hungría</c:v>
                </c:pt>
                <c:pt idx="8">
                  <c:v>Francia</c:v>
                </c:pt>
                <c:pt idx="9">
                  <c:v>Irlanda</c:v>
                </c:pt>
                <c:pt idx="10">
                  <c:v>España</c:v>
                </c:pt>
                <c:pt idx="11">
                  <c:v>Chipre</c:v>
                </c:pt>
                <c:pt idx="12">
                  <c:v>OCDE</c:v>
                </c:pt>
                <c:pt idx="13">
                  <c:v>Países Bajos</c:v>
                </c:pt>
                <c:pt idx="14">
                  <c:v>Australia</c:v>
                </c:pt>
                <c:pt idx="15">
                  <c:v>Eslovaquia</c:v>
                </c:pt>
                <c:pt idx="16">
                  <c:v>Rep. Checa</c:v>
                </c:pt>
                <c:pt idx="17">
                  <c:v>Finlandia</c:v>
                </c:pt>
                <c:pt idx="18">
                  <c:v>Estados Unidos</c:v>
                </c:pt>
                <c:pt idx="19">
                  <c:v>UE28</c:v>
                </c:pt>
                <c:pt idx="20">
                  <c:v>Letonia</c:v>
                </c:pt>
                <c:pt idx="21">
                  <c:v>Japón</c:v>
                </c:pt>
                <c:pt idx="22">
                  <c:v>Corea del Sur</c:v>
                </c:pt>
              </c:strCache>
            </c:strRef>
          </c:cat>
          <c:val>
            <c:numRef>
              <c:f>Hoja1!$F$2:$F$24</c:f>
              <c:numCache>
                <c:formatCode>General</c:formatCode>
                <c:ptCount val="23"/>
                <c:pt idx="0">
                  <c:v>1.5463917255401611</c:v>
                </c:pt>
                <c:pt idx="1">
                  <c:v>3.4029166698455811</c:v>
                </c:pt>
                <c:pt idx="2">
                  <c:v>4.0625</c:v>
                </c:pt>
                <c:pt idx="3">
                  <c:v>4.9962716102600098</c:v>
                </c:pt>
                <c:pt idx="4">
                  <c:v>5.7326278686523438</c:v>
                </c:pt>
                <c:pt idx="5">
                  <c:v>7.1246819496154785</c:v>
                </c:pt>
                <c:pt idx="6">
                  <c:v>7.6923074722290039</c:v>
                </c:pt>
                <c:pt idx="7">
                  <c:v>9.3643169403076172</c:v>
                </c:pt>
                <c:pt idx="8">
                  <c:v>9.8721027374267578</c:v>
                </c:pt>
                <c:pt idx="9">
                  <c:v>10.611735343933105</c:v>
                </c:pt>
                <c:pt idx="10">
                  <c:v>11.540497779846191</c:v>
                </c:pt>
                <c:pt idx="11">
                  <c:v>13.409235000610352</c:v>
                </c:pt>
                <c:pt idx="12">
                  <c:v>13.768733978271484</c:v>
                </c:pt>
                <c:pt idx="13">
                  <c:v>14.114682197570801</c:v>
                </c:pt>
                <c:pt idx="14">
                  <c:v>14.286310195922852</c:v>
                </c:pt>
                <c:pt idx="15">
                  <c:v>15.040041923522949</c:v>
                </c:pt>
                <c:pt idx="16">
                  <c:v>15.614010810852051</c:v>
                </c:pt>
                <c:pt idx="17">
                  <c:v>16.472257614135742</c:v>
                </c:pt>
                <c:pt idx="18">
                  <c:v>18.172157287597656</c:v>
                </c:pt>
                <c:pt idx="19">
                  <c:v>19.126567840576172</c:v>
                </c:pt>
                <c:pt idx="20">
                  <c:v>21.122995376586914</c:v>
                </c:pt>
                <c:pt idx="21">
                  <c:v>24.518093109130859</c:v>
                </c:pt>
                <c:pt idx="22">
                  <c:v>34.617382049560547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30-4D3B-90F6-5A84CD2C8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15520"/>
        <c:axId val="39816576"/>
        <c:axId val="0"/>
      </c:bar3DChart>
      <c:catAx>
        <c:axId val="34715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816576"/>
        <c:crosses val="autoZero"/>
        <c:auto val="1"/>
        <c:lblAlgn val="ctr"/>
        <c:lblOffset val="100"/>
        <c:noMultiLvlLbl val="0"/>
      </c:catAx>
      <c:valAx>
        <c:axId val="3981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1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Brecha</a:t>
            </a:r>
            <a:r>
              <a:rPr lang="es-ES" baseline="0" dirty="0"/>
              <a:t> salarial en países UE </a:t>
            </a:r>
            <a:r>
              <a:rPr lang="es-ES" baseline="0" dirty="0" smtClean="0"/>
              <a:t>porcentaje de </a:t>
            </a:r>
            <a:r>
              <a:rPr lang="es-ES" baseline="0" dirty="0" smtClean="0">
                <a:solidFill>
                  <a:srgbClr val="00B050"/>
                </a:solidFill>
              </a:rPr>
              <a:t>diferencia de salario medio </a:t>
            </a:r>
            <a:r>
              <a:rPr lang="es-ES" baseline="0" dirty="0" smtClean="0"/>
              <a:t>por hora, EUROSTAT </a:t>
            </a:r>
            <a:r>
              <a:rPr lang="es-ES" baseline="0" dirty="0"/>
              <a:t>2017</a:t>
            </a:r>
            <a:endParaRPr lang="es-E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1'!$L$10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F0B-4FC0-ABB2-09B3DB27DC8A}"/>
              </c:ext>
            </c:extLst>
          </c:dPt>
          <c:cat>
            <c:strRef>
              <c:f>'Sheet 1'!$K$11:$K$22</c:f>
              <c:strCache>
                <c:ptCount val="12"/>
                <c:pt idx="0">
                  <c:v>Italia</c:v>
                </c:pt>
                <c:pt idx="1">
                  <c:v>Grecia</c:v>
                </c:pt>
                <c:pt idx="2">
                  <c:v>Suecia</c:v>
                </c:pt>
                <c:pt idx="3">
                  <c:v>Noruega</c:v>
                </c:pt>
                <c:pt idx="4">
                  <c:v>Dinamarca</c:v>
                </c:pt>
                <c:pt idx="5">
                  <c:v>España</c:v>
                </c:pt>
                <c:pt idx="6">
                  <c:v>Francia</c:v>
                </c:pt>
                <c:pt idx="7">
                  <c:v>UE 28</c:v>
                </c:pt>
                <c:pt idx="8">
                  <c:v>Portugal</c:v>
                </c:pt>
                <c:pt idx="9">
                  <c:v>Finlandia</c:v>
                </c:pt>
                <c:pt idx="10">
                  <c:v>Reino Unido</c:v>
                </c:pt>
                <c:pt idx="11">
                  <c:v>Alemania</c:v>
                </c:pt>
              </c:strCache>
            </c:strRef>
          </c:cat>
          <c:val>
            <c:numRef>
              <c:f>'Sheet 1'!$L$11:$L$22</c:f>
              <c:numCache>
                <c:formatCode>#,##0</c:formatCode>
                <c:ptCount val="12"/>
                <c:pt idx="0">
                  <c:v>5</c:v>
                </c:pt>
                <c:pt idx="1">
                  <c:v>12.5</c:v>
                </c:pt>
                <c:pt idx="2" formatCode="#,##0.##########">
                  <c:v>12.6</c:v>
                </c:pt>
                <c:pt idx="3" formatCode="#,##0.##########">
                  <c:v>14.3</c:v>
                </c:pt>
                <c:pt idx="4" formatCode="#,##0.##########">
                  <c:v>14.7</c:v>
                </c:pt>
                <c:pt idx="5" formatCode="#,##0.##########">
                  <c:v>15.1</c:v>
                </c:pt>
                <c:pt idx="6" formatCode="#,##0.##########">
                  <c:v>15.4</c:v>
                </c:pt>
                <c:pt idx="7">
                  <c:v>16</c:v>
                </c:pt>
                <c:pt idx="8" formatCode="#,##0.##########">
                  <c:v>16.3</c:v>
                </c:pt>
                <c:pt idx="9" formatCode="#,##0.##########">
                  <c:v>16.7</c:v>
                </c:pt>
                <c:pt idx="10" formatCode="#,##0.##########">
                  <c:v>20.8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0B-4FC0-ABB2-09B3DB27D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82912"/>
        <c:axId val="40184832"/>
      </c:barChart>
      <c:catAx>
        <c:axId val="4018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184832"/>
        <c:crosses val="autoZero"/>
        <c:auto val="1"/>
        <c:lblAlgn val="ctr"/>
        <c:lblOffset val="100"/>
        <c:noMultiLvlLbl val="0"/>
      </c:catAx>
      <c:valAx>
        <c:axId val="401848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018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baseline="0">
                <a:effectLst/>
              </a:rPr>
              <a:t>Brecha salarial en salario bruto por hora y Comunidad Autónoma, EES2014</a:t>
            </a:r>
            <a:endParaRPr lang="es-ES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E96D-47AD-A6D4-EB4C974F910D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E96D-47AD-A6D4-EB4C974F910D}"/>
              </c:ext>
            </c:extLst>
          </c:dPt>
          <c:cat>
            <c:strRef>
              <c:f>Hoja6!$I$76:$I$93</c:f>
              <c:strCache>
                <c:ptCount val="18"/>
                <c:pt idx="0">
                  <c:v>Navarra</c:v>
                </c:pt>
                <c:pt idx="1">
                  <c:v>Asturias</c:v>
                </c:pt>
                <c:pt idx="2">
                  <c:v>Cantabria</c:v>
                </c:pt>
                <c:pt idx="3">
                  <c:v>Aragón</c:v>
                </c:pt>
                <c:pt idx="4">
                  <c:v>Cataluña</c:v>
                </c:pt>
                <c:pt idx="5">
                  <c:v>País Vasco</c:v>
                </c:pt>
                <c:pt idx="6">
                  <c:v>C. Valenciana</c:v>
                </c:pt>
                <c:pt idx="7">
                  <c:v>Andalucía</c:v>
                </c:pt>
                <c:pt idx="8">
                  <c:v>España</c:v>
                </c:pt>
                <c:pt idx="9">
                  <c:v>Rioja</c:v>
                </c:pt>
                <c:pt idx="10">
                  <c:v>Madrid</c:v>
                </c:pt>
                <c:pt idx="11">
                  <c:v>Galicia</c:v>
                </c:pt>
                <c:pt idx="12">
                  <c:v>Castilla León</c:v>
                </c:pt>
                <c:pt idx="13">
                  <c:v>Baleares</c:v>
                </c:pt>
                <c:pt idx="14">
                  <c:v>Murcia</c:v>
                </c:pt>
                <c:pt idx="15">
                  <c:v>Castilla-La mancha</c:v>
                </c:pt>
                <c:pt idx="16">
                  <c:v>Canarias   </c:v>
                </c:pt>
                <c:pt idx="17">
                  <c:v>Extremadura</c:v>
                </c:pt>
              </c:strCache>
            </c:strRef>
          </c:cat>
          <c:val>
            <c:numRef>
              <c:f>Hoja6!$J$76:$J$93</c:f>
              <c:numCache>
                <c:formatCode>0.00</c:formatCode>
                <c:ptCount val="18"/>
                <c:pt idx="0">
                  <c:v>24.232759154278302</c:v>
                </c:pt>
                <c:pt idx="1">
                  <c:v>22.689920249242277</c:v>
                </c:pt>
                <c:pt idx="2">
                  <c:v>21.976514063289802</c:v>
                </c:pt>
                <c:pt idx="3">
                  <c:v>19.743245487571198</c:v>
                </c:pt>
                <c:pt idx="4">
                  <c:v>19.241703664878415</c:v>
                </c:pt>
                <c:pt idx="5">
                  <c:v>18.446942982914308</c:v>
                </c:pt>
                <c:pt idx="6">
                  <c:v>18.352372322410044</c:v>
                </c:pt>
                <c:pt idx="7">
                  <c:v>17.786380771756768</c:v>
                </c:pt>
                <c:pt idx="8">
                  <c:v>16.649999999999999</c:v>
                </c:pt>
                <c:pt idx="9">
                  <c:v>16.528065411870141</c:v>
                </c:pt>
                <c:pt idx="10">
                  <c:v>16.087221713937172</c:v>
                </c:pt>
                <c:pt idx="11">
                  <c:v>15.697785238446853</c:v>
                </c:pt>
                <c:pt idx="12">
                  <c:v>14.00768881696677</c:v>
                </c:pt>
                <c:pt idx="13">
                  <c:v>13.845120483613679</c:v>
                </c:pt>
                <c:pt idx="14">
                  <c:v>13.519653120195958</c:v>
                </c:pt>
                <c:pt idx="15">
                  <c:v>10.230386323748563</c:v>
                </c:pt>
                <c:pt idx="16">
                  <c:v>5.7467663611801845</c:v>
                </c:pt>
                <c:pt idx="17">
                  <c:v>4.878503895993644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6D-47AD-A6D4-EB4C974F9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79552"/>
        <c:axId val="77893632"/>
      </c:barChart>
      <c:scatterChart>
        <c:scatterStyle val="lineMarker"/>
        <c:varyColors val="0"/>
        <c:ser>
          <c:idx val="1"/>
          <c:order val="1"/>
          <c:spPr>
            <a:ln w="28575">
              <a:noFill/>
            </a:ln>
          </c:spPr>
          <c:xVal>
            <c:strRef>
              <c:f>Hoja6!$I$76:$I$93</c:f>
              <c:strCache>
                <c:ptCount val="18"/>
                <c:pt idx="0">
                  <c:v>Navarra</c:v>
                </c:pt>
                <c:pt idx="1">
                  <c:v>Asturias</c:v>
                </c:pt>
                <c:pt idx="2">
                  <c:v>Cantabria</c:v>
                </c:pt>
                <c:pt idx="3">
                  <c:v>Aragón</c:v>
                </c:pt>
                <c:pt idx="4">
                  <c:v>Cataluña</c:v>
                </c:pt>
                <c:pt idx="5">
                  <c:v>País Vasco</c:v>
                </c:pt>
                <c:pt idx="6">
                  <c:v>C. Valenciana</c:v>
                </c:pt>
                <c:pt idx="7">
                  <c:v>Andalucía</c:v>
                </c:pt>
                <c:pt idx="8">
                  <c:v>España</c:v>
                </c:pt>
                <c:pt idx="9">
                  <c:v>Rioja</c:v>
                </c:pt>
                <c:pt idx="10">
                  <c:v>Madrid</c:v>
                </c:pt>
                <c:pt idx="11">
                  <c:v>Galicia</c:v>
                </c:pt>
                <c:pt idx="12">
                  <c:v>Castilla León</c:v>
                </c:pt>
                <c:pt idx="13">
                  <c:v>Baleares</c:v>
                </c:pt>
                <c:pt idx="14">
                  <c:v>Murcia</c:v>
                </c:pt>
                <c:pt idx="15">
                  <c:v>Castilla-La mancha</c:v>
                </c:pt>
                <c:pt idx="16">
                  <c:v>Canarias   </c:v>
                </c:pt>
                <c:pt idx="17">
                  <c:v>Extremadura</c:v>
                </c:pt>
              </c:strCache>
            </c:strRef>
          </c:xVal>
          <c:yVal>
            <c:numRef>
              <c:f>Hoja6!$K$76:$K$93</c:f>
              <c:numCache>
                <c:formatCode>0.00</c:formatCode>
                <c:ptCount val="18"/>
                <c:pt idx="0">
                  <c:v>36.634444663641744</c:v>
                </c:pt>
                <c:pt idx="1">
                  <c:v>36.202851470853638</c:v>
                </c:pt>
                <c:pt idx="2">
                  <c:v>39.139941690962097</c:v>
                </c:pt>
                <c:pt idx="3">
                  <c:v>39.072664359861591</c:v>
                </c:pt>
                <c:pt idx="4">
                  <c:v>46.275186001213399</c:v>
                </c:pt>
                <c:pt idx="5">
                  <c:v>41.429458189234722</c:v>
                </c:pt>
                <c:pt idx="6">
                  <c:v>39.863096436480774</c:v>
                </c:pt>
                <c:pt idx="7">
                  <c:v>39.369799964595501</c:v>
                </c:pt>
                <c:pt idx="8">
                  <c:v>42.16</c:v>
                </c:pt>
                <c:pt idx="9">
                  <c:v>37.787582729278284</c:v>
                </c:pt>
                <c:pt idx="10">
                  <c:v>46.812736639563035</c:v>
                </c:pt>
                <c:pt idx="11">
                  <c:v>42.913776015857287</c:v>
                </c:pt>
                <c:pt idx="12">
                  <c:v>41.621506747423226</c:v>
                </c:pt>
                <c:pt idx="13">
                  <c:v>42.354880058597324</c:v>
                </c:pt>
                <c:pt idx="14">
                  <c:v>38.129629629629626</c:v>
                </c:pt>
                <c:pt idx="15">
                  <c:v>36.786875554241796</c:v>
                </c:pt>
                <c:pt idx="16">
                  <c:v>42.120266051309898</c:v>
                </c:pt>
                <c:pt idx="17">
                  <c:v>36.587240584166025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96D-47AD-A6D4-EB4C974F9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905920"/>
        <c:axId val="77895552"/>
      </c:scatterChart>
      <c:catAx>
        <c:axId val="778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893632"/>
        <c:crosses val="autoZero"/>
        <c:auto val="1"/>
        <c:lblAlgn val="ctr"/>
        <c:lblOffset val="50"/>
        <c:noMultiLvlLbl val="0"/>
      </c:catAx>
      <c:valAx>
        <c:axId val="77893632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aseline="0" dirty="0" err="1"/>
                  <a:t>Brecha</a:t>
                </a:r>
                <a:r>
                  <a:rPr lang="en-US" dirty="0"/>
                  <a:t> </a:t>
                </a:r>
                <a:r>
                  <a:rPr lang="en-US" sz="1400" dirty="0" err="1"/>
                  <a:t>salarial</a:t>
                </a:r>
                <a:endParaRPr lang="en-US" sz="1400" dirty="0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77879552"/>
        <c:crosses val="autoZero"/>
        <c:crossBetween val="between"/>
      </c:valAx>
      <c:valAx>
        <c:axId val="7789555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/>
                  <a:t>% mujeres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77905920"/>
        <c:crosses val="max"/>
        <c:crossBetween val="midCat"/>
      </c:valAx>
      <c:valAx>
        <c:axId val="77905920"/>
        <c:scaling>
          <c:orientation val="minMax"/>
        </c:scaling>
        <c:delete val="1"/>
        <c:axPos val="t"/>
        <c:majorTickMark val="out"/>
        <c:minorTickMark val="none"/>
        <c:tickLblPos val="nextTo"/>
        <c:crossAx val="77895552"/>
        <c:crosses val="max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baseline="0">
                <a:effectLst/>
              </a:rPr>
              <a:t>Brecha salarial en salario bruto por hora y nivel educativo, EES2014</a:t>
            </a:r>
            <a:endParaRPr lang="es-ES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Hoja6!$J$60</c:f>
              <c:strCache>
                <c:ptCount val="1"/>
                <c:pt idx="0">
                  <c:v>Brecha España</c:v>
                </c:pt>
              </c:strCache>
            </c:strRef>
          </c:tx>
          <c:invertIfNegative val="0"/>
          <c:cat>
            <c:strRef>
              <c:f>Hoja6!$I$61:$I$63</c:f>
              <c:strCache>
                <c:ptCount val="3"/>
                <c:pt idx="0">
                  <c:v>Primera etapa secundaria o inferior</c:v>
                </c:pt>
                <c:pt idx="1">
                  <c:v>Segunda sec. y postsecundaria no superior</c:v>
                </c:pt>
                <c:pt idx="2">
                  <c:v>Superior</c:v>
                </c:pt>
              </c:strCache>
            </c:strRef>
          </c:cat>
          <c:val>
            <c:numRef>
              <c:f>Hoja6!$J$61:$J$63</c:f>
              <c:numCache>
                <c:formatCode>0.00</c:formatCode>
                <c:ptCount val="3"/>
                <c:pt idx="0">
                  <c:v>19.838168521718153</c:v>
                </c:pt>
                <c:pt idx="1">
                  <c:v>24.40405430770193</c:v>
                </c:pt>
                <c:pt idx="2">
                  <c:v>19.44761521511893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B-46B7-9F59-F2816141FA93}"/>
            </c:ext>
          </c:extLst>
        </c:ser>
        <c:ser>
          <c:idx val="2"/>
          <c:order val="2"/>
          <c:tx>
            <c:strRef>
              <c:f>Hoja6!$L$60</c:f>
              <c:strCache>
                <c:ptCount val="1"/>
                <c:pt idx="0">
                  <c:v>Brecha Aragón</c:v>
                </c:pt>
              </c:strCache>
            </c:strRef>
          </c:tx>
          <c:invertIfNegative val="0"/>
          <c:cat>
            <c:strRef>
              <c:f>Hoja6!$I$61:$I$63</c:f>
              <c:strCache>
                <c:ptCount val="3"/>
                <c:pt idx="0">
                  <c:v>Primera etapa secundaria o inferior</c:v>
                </c:pt>
                <c:pt idx="1">
                  <c:v>Segunda sec. y postsecundaria no superior</c:v>
                </c:pt>
                <c:pt idx="2">
                  <c:v>Superior</c:v>
                </c:pt>
              </c:strCache>
            </c:strRef>
          </c:cat>
          <c:val>
            <c:numRef>
              <c:f>Hoja6!$L$61:$L$63</c:f>
              <c:numCache>
                <c:formatCode>0.00</c:formatCode>
                <c:ptCount val="3"/>
                <c:pt idx="0">
                  <c:v>23.961391842524044</c:v>
                </c:pt>
                <c:pt idx="1">
                  <c:v>30.962990645094468</c:v>
                </c:pt>
                <c:pt idx="2">
                  <c:v>20.018887436054307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AB-46B7-9F59-F2816141F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52320"/>
        <c:axId val="32954240"/>
      </c:barChart>
      <c:scatterChart>
        <c:scatterStyle val="lineMarker"/>
        <c:varyColors val="0"/>
        <c:ser>
          <c:idx val="1"/>
          <c:order val="1"/>
          <c:tx>
            <c:strRef>
              <c:f>Hoja6!$K$60</c:f>
              <c:strCache>
                <c:ptCount val="1"/>
                <c:pt idx="0">
                  <c:v>% mujeres España</c:v>
                </c:pt>
              </c:strCache>
            </c:strRef>
          </c:tx>
          <c:spPr>
            <a:ln w="28575">
              <a:noFill/>
            </a:ln>
          </c:spPr>
          <c:xVal>
            <c:strRef>
              <c:f>Hoja6!$I$61:$I$63</c:f>
              <c:strCache>
                <c:ptCount val="3"/>
                <c:pt idx="0">
                  <c:v>Primera etapa secundaria o inferior</c:v>
                </c:pt>
                <c:pt idx="1">
                  <c:v>Segunda sec. y postsecundaria no superior</c:v>
                </c:pt>
                <c:pt idx="2">
                  <c:v>Superior</c:v>
                </c:pt>
              </c:strCache>
            </c:strRef>
          </c:xVal>
          <c:yVal>
            <c:numRef>
              <c:f>Hoja6!$K$61:$K$63</c:f>
              <c:numCache>
                <c:formatCode>0.00</c:formatCode>
                <c:ptCount val="3"/>
                <c:pt idx="0">
                  <c:v>36.372953696683794</c:v>
                </c:pt>
                <c:pt idx="1">
                  <c:v>44.656385613062987</c:v>
                </c:pt>
                <c:pt idx="2">
                  <c:v>46.691187202615524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EAB-46B7-9F59-F2816141FA93}"/>
            </c:ext>
          </c:extLst>
        </c:ser>
        <c:ser>
          <c:idx val="3"/>
          <c:order val="3"/>
          <c:tx>
            <c:strRef>
              <c:f>Hoja6!$M$60</c:f>
              <c:strCache>
                <c:ptCount val="1"/>
                <c:pt idx="0">
                  <c:v>% mujeres Aragón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strRef>
              <c:f>Hoja6!$I$61:$I$63</c:f>
              <c:strCache>
                <c:ptCount val="3"/>
                <c:pt idx="0">
                  <c:v>Primera etapa secundaria o inferior</c:v>
                </c:pt>
                <c:pt idx="1">
                  <c:v>Segunda sec. y postsecundaria no superior</c:v>
                </c:pt>
                <c:pt idx="2">
                  <c:v>Superior</c:v>
                </c:pt>
              </c:strCache>
            </c:strRef>
          </c:xVal>
          <c:yVal>
            <c:numRef>
              <c:f>Hoja6!$M$61:$M$63</c:f>
              <c:numCache>
                <c:formatCode>0.00</c:formatCode>
                <c:ptCount val="3"/>
                <c:pt idx="0">
                  <c:v>34.27751882395124</c:v>
                </c:pt>
                <c:pt idx="1">
                  <c:v>39.200926462072957</c:v>
                </c:pt>
                <c:pt idx="2">
                  <c:v>43.927648578811372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EAB-46B7-9F59-F2816141F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21312"/>
        <c:axId val="34619392"/>
      </c:scatterChart>
      <c:catAx>
        <c:axId val="329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54240"/>
        <c:crosses val="autoZero"/>
        <c:auto val="1"/>
        <c:lblAlgn val="ctr"/>
        <c:lblOffset val="100"/>
        <c:noMultiLvlLbl val="0"/>
      </c:catAx>
      <c:valAx>
        <c:axId val="3295424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s-ES"/>
                  <a:t>Brecha salarial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32952320"/>
        <c:crosses val="autoZero"/>
        <c:crossBetween val="between"/>
      </c:valAx>
      <c:valAx>
        <c:axId val="34619392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s-ES"/>
                  <a:t>% mujeres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34621312"/>
        <c:crosses val="max"/>
        <c:crossBetween val="midCat"/>
      </c:valAx>
      <c:valAx>
        <c:axId val="34621312"/>
        <c:scaling>
          <c:orientation val="minMax"/>
        </c:scaling>
        <c:delete val="1"/>
        <c:axPos val="t"/>
        <c:majorTickMark val="out"/>
        <c:minorTickMark val="none"/>
        <c:tickLblPos val="nextTo"/>
        <c:crossAx val="34619392"/>
        <c:crosses val="max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b="1" i="0" baseline="0">
                <a:effectLst/>
              </a:rPr>
              <a:t>% de mujeres en el acceso a los grados universitarios en el curso 2016-17, SIIU</a:t>
            </a:r>
            <a:endParaRPr lang="es-ES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Hoja2!$B$9</c:f>
              <c:strCache>
                <c:ptCount val="1"/>
                <c:pt idx="0">
                  <c:v>% mujeres España</c:v>
                </c:pt>
              </c:strCache>
            </c:strRef>
          </c:tx>
          <c:invertIfNegative val="0"/>
          <c:cat>
            <c:strRef>
              <c:f>Hoja2!$A$10:$A$20</c:f>
              <c:strCache>
                <c:ptCount val="11"/>
                <c:pt idx="0">
                  <c:v>    Total</c:v>
                </c:pt>
                <c:pt idx="1">
                  <c:v>Educación</c:v>
                </c:pt>
                <c:pt idx="2">
                  <c:v>Artes y humanidades</c:v>
                </c:pt>
                <c:pt idx="3">
                  <c:v>Ciencias sociales, periodismo y documentación</c:v>
                </c:pt>
                <c:pt idx="4">
                  <c:v>Negocios, administración y derecho</c:v>
                </c:pt>
                <c:pt idx="5">
                  <c:v>Ciencias</c:v>
                </c:pt>
                <c:pt idx="6">
                  <c:v>Informática</c:v>
                </c:pt>
                <c:pt idx="7">
                  <c:v>Ingeniería, industria y construcción</c:v>
                </c:pt>
                <c:pt idx="8">
                  <c:v>Agricultura, ganadería y veterinaria</c:v>
                </c:pt>
                <c:pt idx="9">
                  <c:v> Salud y servicios sociales</c:v>
                </c:pt>
                <c:pt idx="10">
                  <c:v>Deportes, turismo y hostelería</c:v>
                </c:pt>
              </c:strCache>
            </c:strRef>
          </c:cat>
          <c:val>
            <c:numRef>
              <c:f>Hoja2!$B$10:$B$20</c:f>
              <c:numCache>
                <c:formatCode>0.00</c:formatCode>
                <c:ptCount val="11"/>
                <c:pt idx="0">
                  <c:v>54.44825037831243</c:v>
                </c:pt>
                <c:pt idx="1">
                  <c:v>77.520672805863555</c:v>
                </c:pt>
                <c:pt idx="2">
                  <c:v>59.513710791083057</c:v>
                </c:pt>
                <c:pt idx="3">
                  <c:v>61.252204585537918</c:v>
                </c:pt>
                <c:pt idx="4">
                  <c:v>51.724834111740719</c:v>
                </c:pt>
                <c:pt idx="5">
                  <c:v>47.745802300471553</c:v>
                </c:pt>
                <c:pt idx="6">
                  <c:v>12.067429080647557</c:v>
                </c:pt>
                <c:pt idx="7">
                  <c:v>26.231067534938173</c:v>
                </c:pt>
                <c:pt idx="8">
                  <c:v>50.294784580498863</c:v>
                </c:pt>
                <c:pt idx="9">
                  <c:v>71.343467543138871</c:v>
                </c:pt>
                <c:pt idx="10">
                  <c:v>43.846933208635335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5-4FAC-A5F0-F7D90ECEAB07}"/>
            </c:ext>
          </c:extLst>
        </c:ser>
        <c:ser>
          <c:idx val="1"/>
          <c:order val="1"/>
          <c:tx>
            <c:strRef>
              <c:f>Hoja2!$C$9</c:f>
              <c:strCache>
                <c:ptCount val="1"/>
                <c:pt idx="0">
                  <c:v>% mujeres Aragón</c:v>
                </c:pt>
              </c:strCache>
            </c:strRef>
          </c:tx>
          <c:invertIfNegative val="0"/>
          <c:cat>
            <c:strRef>
              <c:f>Hoja2!$A$10:$A$20</c:f>
              <c:strCache>
                <c:ptCount val="11"/>
                <c:pt idx="0">
                  <c:v>    Total</c:v>
                </c:pt>
                <c:pt idx="1">
                  <c:v>Educación</c:v>
                </c:pt>
                <c:pt idx="2">
                  <c:v>Artes y humanidades</c:v>
                </c:pt>
                <c:pt idx="3">
                  <c:v>Ciencias sociales, periodismo y documentación</c:v>
                </c:pt>
                <c:pt idx="4">
                  <c:v>Negocios, administración y derecho</c:v>
                </c:pt>
                <c:pt idx="5">
                  <c:v>Ciencias</c:v>
                </c:pt>
                <c:pt idx="6">
                  <c:v>Informática</c:v>
                </c:pt>
                <c:pt idx="7">
                  <c:v>Ingeniería, industria y construcción</c:v>
                </c:pt>
                <c:pt idx="8">
                  <c:v>Agricultura, ganadería y veterinaria</c:v>
                </c:pt>
                <c:pt idx="9">
                  <c:v> Salud y servicios sociales</c:v>
                </c:pt>
                <c:pt idx="10">
                  <c:v>Deportes, turismo y hostelería</c:v>
                </c:pt>
              </c:strCache>
            </c:strRef>
          </c:cat>
          <c:val>
            <c:numRef>
              <c:f>Hoja2!$C$10:$C$20</c:f>
              <c:numCache>
                <c:formatCode>0.00</c:formatCode>
                <c:ptCount val="11"/>
                <c:pt idx="0">
                  <c:v>52.519566112865576</c:v>
                </c:pt>
                <c:pt idx="1">
                  <c:v>77.088036117381492</c:v>
                </c:pt>
                <c:pt idx="2">
                  <c:v>60.476190476190474</c:v>
                </c:pt>
                <c:pt idx="3">
                  <c:v>50.626566416040099</c:v>
                </c:pt>
                <c:pt idx="4">
                  <c:v>52.156862745098039</c:v>
                </c:pt>
                <c:pt idx="5">
                  <c:v>43.798449612403104</c:v>
                </c:pt>
                <c:pt idx="6">
                  <c:v>9.0361445783132535</c:v>
                </c:pt>
                <c:pt idx="7">
                  <c:v>25.320729237002027</c:v>
                </c:pt>
                <c:pt idx="8">
                  <c:v>65.463917525773198</c:v>
                </c:pt>
                <c:pt idx="9">
                  <c:v>73.483670295489887</c:v>
                </c:pt>
                <c:pt idx="10">
                  <c:v>37.435897435897438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5-4FAC-A5F0-F7D90ECEA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71072"/>
        <c:axId val="72772608"/>
      </c:barChart>
      <c:catAx>
        <c:axId val="727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772608"/>
        <c:crosses val="autoZero"/>
        <c:auto val="1"/>
        <c:lblAlgn val="ctr"/>
        <c:lblOffset val="100"/>
        <c:noMultiLvlLbl val="0"/>
      </c:catAx>
      <c:valAx>
        <c:axId val="727726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2771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Brecha en los diferentes</a:t>
            </a:r>
            <a:r>
              <a:rPr lang="es-ES" baseline="0"/>
              <a:t> componentes salariales, EES2014</a:t>
            </a:r>
            <a:endParaRPr lang="es-E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Hoja1!$Q$3</c:f>
              <c:strCache>
                <c:ptCount val="1"/>
                <c:pt idx="0">
                  <c:v>Brecha España</c:v>
                </c:pt>
              </c:strCache>
            </c:strRef>
          </c:tx>
          <c:invertIfNegative val="0"/>
          <c:cat>
            <c:strRef>
              <c:f>Hoja1!$P$4:$P$11</c:f>
              <c:strCache>
                <c:ptCount val="8"/>
                <c:pt idx="0">
                  <c:v>Salario bruto</c:v>
                </c:pt>
                <c:pt idx="1">
                  <c:v>Ganancia por hora</c:v>
                </c:pt>
                <c:pt idx="2">
                  <c:v>Salario por hora</c:v>
                </c:pt>
                <c:pt idx="3">
                  <c:v>Remuneración especie</c:v>
                </c:pt>
                <c:pt idx="4">
                  <c:v>Pagos horas extra</c:v>
                </c:pt>
                <c:pt idx="5">
                  <c:v>Complem. salariales</c:v>
                </c:pt>
                <c:pt idx="6">
                  <c:v>Comp. turno trabajo</c:v>
                </c:pt>
                <c:pt idx="7">
                  <c:v>Otros complementos</c:v>
                </c:pt>
              </c:strCache>
            </c:strRef>
          </c:cat>
          <c:val>
            <c:numRef>
              <c:f>Hoja1!$Q$4:$Q$11</c:f>
              <c:numCache>
                <c:formatCode>0.00</c:formatCode>
                <c:ptCount val="8"/>
                <c:pt idx="0">
                  <c:v>23.53816211252666</c:v>
                </c:pt>
                <c:pt idx="1">
                  <c:v>16.769197907387394</c:v>
                </c:pt>
                <c:pt idx="2">
                  <c:v>16.650363678505997</c:v>
                </c:pt>
                <c:pt idx="3">
                  <c:v>45.582005270302339</c:v>
                </c:pt>
                <c:pt idx="4">
                  <c:v>78.075293543146941</c:v>
                </c:pt>
                <c:pt idx="5">
                  <c:v>29.768937799311104</c:v>
                </c:pt>
                <c:pt idx="6">
                  <c:v>31.46053575321578</c:v>
                </c:pt>
                <c:pt idx="7">
                  <c:v>29.6788456505728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5-456C-B494-EA0861A5CE4E}"/>
            </c:ext>
          </c:extLst>
        </c:ser>
        <c:ser>
          <c:idx val="1"/>
          <c:order val="1"/>
          <c:tx>
            <c:strRef>
              <c:f>Hoja1!$R$3</c:f>
              <c:strCache>
                <c:ptCount val="1"/>
                <c:pt idx="0">
                  <c:v>Brecha Aragón</c:v>
                </c:pt>
              </c:strCache>
            </c:strRef>
          </c:tx>
          <c:invertIfNegative val="0"/>
          <c:cat>
            <c:strRef>
              <c:f>Hoja1!$P$4:$P$11</c:f>
              <c:strCache>
                <c:ptCount val="8"/>
                <c:pt idx="0">
                  <c:v>Salario bruto</c:v>
                </c:pt>
                <c:pt idx="1">
                  <c:v>Ganancia por hora</c:v>
                </c:pt>
                <c:pt idx="2">
                  <c:v>Salario por hora</c:v>
                </c:pt>
                <c:pt idx="3">
                  <c:v>Remuneración especie</c:v>
                </c:pt>
                <c:pt idx="4">
                  <c:v>Pagos horas extra</c:v>
                </c:pt>
                <c:pt idx="5">
                  <c:v>Complem. salariales</c:v>
                </c:pt>
                <c:pt idx="6">
                  <c:v>Comp. turno trabajo</c:v>
                </c:pt>
                <c:pt idx="7">
                  <c:v>Otros complementos</c:v>
                </c:pt>
              </c:strCache>
            </c:strRef>
          </c:cat>
          <c:val>
            <c:numRef>
              <c:f>Hoja1!$R$4:$R$11</c:f>
              <c:numCache>
                <c:formatCode>0.00</c:formatCode>
                <c:ptCount val="8"/>
                <c:pt idx="0">
                  <c:v>27.241864516561318</c:v>
                </c:pt>
                <c:pt idx="1">
                  <c:v>19.872497080550378</c:v>
                </c:pt>
                <c:pt idx="2">
                  <c:v>19.743245487571198</c:v>
                </c:pt>
                <c:pt idx="3">
                  <c:v>56.210145326744161</c:v>
                </c:pt>
                <c:pt idx="4">
                  <c:v>86.35787652960299</c:v>
                </c:pt>
                <c:pt idx="5">
                  <c:v>32.863022769863065</c:v>
                </c:pt>
                <c:pt idx="6">
                  <c:v>15.204696653203737</c:v>
                </c:pt>
                <c:pt idx="7">
                  <c:v>33.737347048940549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5-456C-B494-EA0861A5C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55776"/>
        <c:axId val="40173952"/>
      </c:barChart>
      <c:catAx>
        <c:axId val="4015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173952"/>
        <c:crosses val="autoZero"/>
        <c:auto val="1"/>
        <c:lblAlgn val="ctr"/>
        <c:lblOffset val="100"/>
        <c:noMultiLvlLbl val="0"/>
      </c:catAx>
      <c:valAx>
        <c:axId val="401739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155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Salario bruto por hora de hombres y mujeres por percentiles en España, EES2014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Hoja1!$G$13</c:f>
              <c:strCache>
                <c:ptCount val="1"/>
                <c:pt idx="0">
                  <c:v>Hombres</c:v>
                </c:pt>
              </c:strCache>
            </c:strRef>
          </c:tx>
          <c:spPr>
            <a:ln w="38100"/>
          </c:spPr>
          <c:marker>
            <c:symbol val="square"/>
            <c:size val="9"/>
          </c:marker>
          <c:val>
            <c:numRef>
              <c:f>Hoja1!$G$14:$G$22</c:f>
              <c:numCache>
                <c:formatCode>0.00</c:formatCode>
                <c:ptCount val="9"/>
                <c:pt idx="0">
                  <c:v>6.1935840000000004</c:v>
                </c:pt>
                <c:pt idx="1">
                  <c:v>8.5896460000000001</c:v>
                </c:pt>
                <c:pt idx="2">
                  <c:v>10.131830000000001</c:v>
                </c:pt>
                <c:pt idx="3">
                  <c:v>11.6046</c:v>
                </c:pt>
                <c:pt idx="4">
                  <c:v>13.33351</c:v>
                </c:pt>
                <c:pt idx="5">
                  <c:v>15.46274</c:v>
                </c:pt>
                <c:pt idx="6">
                  <c:v>18.261299999999999</c:v>
                </c:pt>
                <c:pt idx="7">
                  <c:v>22.1709</c:v>
                </c:pt>
                <c:pt idx="8">
                  <c:v>29.314689999999999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A0-4D3C-8262-17A7265F79BE}"/>
            </c:ext>
          </c:extLst>
        </c:ser>
        <c:ser>
          <c:idx val="2"/>
          <c:order val="1"/>
          <c:tx>
            <c:strRef>
              <c:f>Hoja1!$H$13</c:f>
              <c:strCache>
                <c:ptCount val="1"/>
                <c:pt idx="0">
                  <c:v>Mujeres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triangle"/>
            <c:size val="9"/>
            <c:spPr>
              <a:solidFill>
                <a:srgbClr val="0070C0"/>
              </a:solidFill>
              <a:ln w="38100">
                <a:solidFill>
                  <a:srgbClr val="0070C0"/>
                </a:solidFill>
              </a:ln>
            </c:spPr>
          </c:marker>
          <c:val>
            <c:numRef>
              <c:f>Hoja1!$H$14:$H$22</c:f>
              <c:numCache>
                <c:formatCode>0.00</c:formatCode>
                <c:ptCount val="9"/>
                <c:pt idx="0">
                  <c:v>5.3834530000000003</c:v>
                </c:pt>
                <c:pt idx="1">
                  <c:v>7.071383</c:v>
                </c:pt>
                <c:pt idx="2">
                  <c:v>8.2482790000000001</c:v>
                </c:pt>
                <c:pt idx="3">
                  <c:v>9.3836729999999999</c:v>
                </c:pt>
                <c:pt idx="4">
                  <c:v>10.73729</c:v>
                </c:pt>
                <c:pt idx="5">
                  <c:v>12.35801</c:v>
                </c:pt>
                <c:pt idx="6">
                  <c:v>14.538360000000001</c:v>
                </c:pt>
                <c:pt idx="7">
                  <c:v>17.700900000000001</c:v>
                </c:pt>
                <c:pt idx="8">
                  <c:v>23.379490000000001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A0-4D3C-8262-17A7265F7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83360"/>
        <c:axId val="39997824"/>
      </c:lineChart>
      <c:scatterChart>
        <c:scatterStyle val="lineMarker"/>
        <c:varyColors val="0"/>
        <c:ser>
          <c:idx val="0"/>
          <c:order val="2"/>
          <c:tx>
            <c:strRef>
              <c:f>Hoja1!$I$13</c:f>
              <c:strCache>
                <c:ptCount val="1"/>
                <c:pt idx="0">
                  <c:v>Brecha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7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yVal>
            <c:numRef>
              <c:f>Hoja1!$I$14:$I$22</c:f>
              <c:numCache>
                <c:formatCode>0.00</c:formatCode>
                <c:ptCount val="9"/>
                <c:pt idx="0">
                  <c:v>13.080164893218532</c:v>
                </c:pt>
                <c:pt idx="1">
                  <c:v>17.67550141181604</c:v>
                </c:pt>
                <c:pt idx="2">
                  <c:v>18.590432330585891</c:v>
                </c:pt>
                <c:pt idx="3">
                  <c:v>19.138333074815158</c:v>
                </c:pt>
                <c:pt idx="4">
                  <c:v>19.47139200405595</c:v>
                </c:pt>
                <c:pt idx="5">
                  <c:v>20.078782932391025</c:v>
                </c:pt>
                <c:pt idx="6">
                  <c:v>20.387048019582384</c:v>
                </c:pt>
                <c:pt idx="7">
                  <c:v>20.161563130048844</c:v>
                </c:pt>
                <c:pt idx="8">
                  <c:v>20.24650439762453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5A0-4D3C-8262-17A7265F7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83360"/>
        <c:axId val="39997824"/>
      </c:scatterChart>
      <c:catAx>
        <c:axId val="3998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Decila</a:t>
                </a:r>
              </a:p>
            </c:rich>
          </c:tx>
          <c:overlay val="0"/>
        </c:title>
        <c:majorTickMark val="out"/>
        <c:minorTickMark val="none"/>
        <c:tickLblPos val="nextTo"/>
        <c:crossAx val="39997824"/>
        <c:crosses val="autoZero"/>
        <c:auto val="1"/>
        <c:lblAlgn val="ctr"/>
        <c:lblOffset val="100"/>
        <c:noMultiLvlLbl val="0"/>
      </c:catAx>
      <c:valAx>
        <c:axId val="399978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/>
                  <a:t>Euros por hora y brecha salarial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39983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27BD3-3E85-40FC-8C1C-5DEE6F65B17F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CE5A4-9CDB-4859-8EB9-3D7BF6539D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59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271576-62B6-4606-8DD6-C424FD8C3D02}" type="datetimeFigureOut">
              <a:rPr lang="es-ES" smtClean="0"/>
              <a:t>21/11/2019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E07F7E-4DB6-470B-8DE5-4862795E44C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1315548"/>
            <a:ext cx="9822287" cy="24708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Brecha salarial por género en Aragón: algunas propuestas para reducirla</a:t>
            </a:r>
            <a:br>
              <a:rPr lang="es-ES" dirty="0" smtClean="0">
                <a:solidFill>
                  <a:srgbClr val="0070C0"/>
                </a:solidFill>
              </a:rPr>
            </a:br>
            <a:endParaRPr lang="es-ES" sz="2200" b="1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12158" y="4152900"/>
            <a:ext cx="5155842" cy="1968500"/>
          </a:xfrm>
        </p:spPr>
        <p:txBody>
          <a:bodyPr/>
          <a:lstStyle/>
          <a:p>
            <a:r>
              <a:rPr lang="es-ES" sz="2400" dirty="0" smtClean="0"/>
              <a:t>Inmaculada García</a:t>
            </a:r>
          </a:p>
          <a:p>
            <a:r>
              <a:rPr lang="es-ES" sz="2400" dirty="0" smtClean="0"/>
              <a:t>Víctor M. </a:t>
            </a:r>
            <a:r>
              <a:rPr lang="es-ES" sz="2400" dirty="0" err="1" smtClean="0"/>
              <a:t>Montuenga</a:t>
            </a:r>
            <a:endParaRPr lang="es-ES" sz="2400" dirty="0" smtClean="0"/>
          </a:p>
          <a:p>
            <a:r>
              <a:rPr lang="es-ES" sz="2200" b="1" dirty="0" smtClean="0">
                <a:solidFill>
                  <a:srgbClr val="FF0000"/>
                </a:solidFill>
              </a:rPr>
              <a:t>Universidad de Zaragoza</a:t>
            </a:r>
            <a:endParaRPr lang="es-ES" sz="2200" b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8187" y="5552845"/>
            <a:ext cx="10934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Zaragoza, 19 </a:t>
            </a:r>
            <a:r>
              <a:rPr lang="pt-BR" sz="2400" dirty="0" err="1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noviembre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 2019, 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Biblioteca 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de </a:t>
            </a:r>
            <a:r>
              <a:rPr lang="pt-BR" sz="2400" dirty="0" err="1" smtClean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Aragón</a:t>
            </a:r>
            <a:endParaRPr lang="pt-BR" sz="2400" dirty="0" smtClean="0">
              <a:solidFill>
                <a:schemeClr val="accent2">
                  <a:lumMod val="75000"/>
                </a:schemeClr>
              </a:solidFill>
              <a:latin typeface="Harlow Solid Italic" panose="04030604020F02020D02" pitchFamily="82" charset="0"/>
            </a:endParaRPr>
          </a:p>
          <a:p>
            <a:r>
              <a:rPr lang="es-ES" sz="2400" b="1" dirty="0">
                <a:solidFill>
                  <a:srgbClr val="993366"/>
                </a:solidFill>
                <a:latin typeface="Harlow Solid Italic" panose="04030604020F02020D02" pitchFamily="82" charset="0"/>
              </a:rPr>
              <a:t>Brecha salarial por género en Aragón</a:t>
            </a:r>
            <a:r>
              <a:rPr lang="es-ES" sz="2400" b="1" dirty="0" smtClean="0">
                <a:solidFill>
                  <a:srgbClr val="993366"/>
                </a:solidFill>
                <a:latin typeface="Harlow Solid Italic" panose="04030604020F02020D02" pitchFamily="82" charset="0"/>
              </a:rPr>
              <a:t>: entre </a:t>
            </a:r>
            <a:r>
              <a:rPr lang="es-ES" sz="2400" b="1" dirty="0">
                <a:solidFill>
                  <a:srgbClr val="993366"/>
                </a:solidFill>
                <a:latin typeface="Harlow Solid Italic" panose="04030604020F02020D02" pitchFamily="82" charset="0"/>
              </a:rPr>
              <a:t>la tradición y las nuevas realidades</a:t>
            </a:r>
            <a:endParaRPr lang="es-ES" sz="2400" dirty="0">
              <a:solidFill>
                <a:srgbClr val="993366"/>
              </a:solidFill>
              <a:latin typeface="Harlow Solid Italic" panose="04030604020F02020D02" pitchFamily="82" charset="0"/>
            </a:endParaRPr>
          </a:p>
        </p:txBody>
      </p:sp>
      <p:pic>
        <p:nvPicPr>
          <p:cNvPr id="1026" name="Picture 2" descr="Resultado de imagen de logo cesa consejo econom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02" y="4157280"/>
            <a:ext cx="21431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mail.unizar.es/?_task=mail&amp;_mbox=INBOX&amp;_uid=75635&amp;_part=2&amp;_action=get&amp;_extwin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https://mail.unizar.es/?_task=mail&amp;_mbox=INBOX&amp;_uid=75635&amp;_part=2&amp;_action=get&amp;_extwin=1&amp;_mimewarning=1&amp;_embed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3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6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Diferencias en la brecha salarial por nivel educativo</a:t>
            </a:r>
            <a:endParaRPr lang="es-ES" sz="2600" b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380178"/>
              </p:ext>
            </p:extLst>
          </p:nvPr>
        </p:nvGraphicFramePr>
        <p:xfrm>
          <a:off x="747198" y="929470"/>
          <a:ext cx="10946819" cy="4453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70559" y="4985590"/>
            <a:ext cx="11216641" cy="1051560"/>
          </a:xfrm>
        </p:spPr>
        <p:txBody>
          <a:bodyPr>
            <a:normAutofit/>
          </a:bodyPr>
          <a:lstStyle/>
          <a:p>
            <a:r>
              <a:rPr lang="es-ES" sz="26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Diferencias </a:t>
            </a:r>
            <a:r>
              <a:rPr lang="es-ES" sz="26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en la brecha salarial por </a:t>
            </a:r>
            <a:r>
              <a:rPr lang="es-ES" sz="26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sector y tamaño de empresa</a:t>
            </a:r>
            <a:endParaRPr lang="es-ES" sz="2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24249"/>
            <a:ext cx="5241925" cy="405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850006"/>
            <a:ext cx="5241925" cy="4069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1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0560" y="76581"/>
            <a:ext cx="10911840" cy="1051560"/>
          </a:xfrm>
        </p:spPr>
        <p:txBody>
          <a:bodyPr/>
          <a:lstStyle/>
          <a:p>
            <a:r>
              <a:rPr lang="es-ES" dirty="0" smtClean="0"/>
              <a:t>Estimaciones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0560" y="1174302"/>
            <a:ext cx="10911840" cy="4187952"/>
          </a:xfrm>
        </p:spPr>
        <p:txBody>
          <a:bodyPr/>
          <a:lstStyle/>
          <a:p>
            <a:r>
              <a:rPr lang="es-ES" dirty="0" smtClean="0"/>
              <a:t>Datos: EES2014</a:t>
            </a:r>
          </a:p>
          <a:p>
            <a:pPr lvl="1"/>
            <a:r>
              <a:rPr lang="es-ES" dirty="0" smtClean="0"/>
              <a:t>- 180.527 en España</a:t>
            </a:r>
          </a:p>
          <a:p>
            <a:pPr lvl="1"/>
            <a:r>
              <a:rPr lang="es-ES" dirty="0" smtClean="0"/>
              <a:t>- 7.225 en Aragón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Estrategia de estimación:</a:t>
            </a:r>
          </a:p>
          <a:p>
            <a:pPr lvl="1"/>
            <a:r>
              <a:rPr lang="es-ES" dirty="0" smtClean="0"/>
              <a:t>- MCO</a:t>
            </a:r>
          </a:p>
          <a:p>
            <a:pPr lvl="1"/>
            <a:r>
              <a:rPr lang="es-ES" dirty="0" smtClean="0"/>
              <a:t>- Descomposición diferencia salarial Oaxaca-</a:t>
            </a:r>
            <a:r>
              <a:rPr lang="es-ES" dirty="0" err="1" smtClean="0"/>
              <a:t>Blinder</a:t>
            </a:r>
            <a:r>
              <a:rPr lang="es-ES" dirty="0" smtClean="0"/>
              <a:t> (1973)</a:t>
            </a:r>
          </a:p>
          <a:p>
            <a:pPr lvl="1"/>
            <a:r>
              <a:rPr lang="es-ES" dirty="0" smtClean="0"/>
              <a:t>- Estimación </a:t>
            </a:r>
            <a:r>
              <a:rPr lang="es-ES" dirty="0" err="1" smtClean="0"/>
              <a:t>cuantílica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7175500" y="4469684"/>
            <a:ext cx="2273300" cy="146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Elipse 1"/>
          <p:cNvSpPr/>
          <p:nvPr/>
        </p:nvSpPr>
        <p:spPr>
          <a:xfrm>
            <a:off x="7188200" y="2832100"/>
            <a:ext cx="2273300" cy="146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189" y="1711897"/>
            <a:ext cx="10712642" cy="492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Elipse"/>
          <p:cNvSpPr/>
          <p:nvPr/>
        </p:nvSpPr>
        <p:spPr>
          <a:xfrm>
            <a:off x="7995939" y="1029147"/>
            <a:ext cx="762000" cy="199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9429656" y="5546499"/>
            <a:ext cx="711200" cy="266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848054" y="5572615"/>
            <a:ext cx="679916" cy="241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1071436" y="3969551"/>
            <a:ext cx="1117600" cy="25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9448956" y="3676377"/>
            <a:ext cx="667216" cy="215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5796538" y="3689077"/>
            <a:ext cx="667216" cy="215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1122952" y="2353250"/>
            <a:ext cx="889000" cy="203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/>
          <p:cNvSpPr/>
          <p:nvPr/>
        </p:nvSpPr>
        <p:spPr>
          <a:xfrm>
            <a:off x="785611" y="1803042"/>
            <a:ext cx="7591327" cy="321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4534674" y="1005700"/>
            <a:ext cx="762000" cy="199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794" y="482039"/>
            <a:ext cx="9549507" cy="580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639" y="1017431"/>
            <a:ext cx="11333409" cy="403108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Tras incluir variables explicativas la diferencia salarial inicial del 16,4% (21,6% en Aragón), se queda en 14% (16%): </a:t>
            </a:r>
            <a:r>
              <a:rPr lang="es-ES" b="1" dirty="0" smtClean="0"/>
              <a:t>un 85% (75%) de la diferencia total no es explicada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¿Se puede “explicar” lo no explicado?</a:t>
            </a:r>
          </a:p>
          <a:p>
            <a:pPr lvl="1"/>
            <a:r>
              <a:rPr lang="es-ES" dirty="0" smtClean="0"/>
              <a:t>Diferencias por sectores, ocupación, puestos….</a:t>
            </a:r>
          </a:p>
          <a:p>
            <a:pPr lvl="1"/>
            <a:r>
              <a:rPr lang="es-ES" dirty="0" smtClean="0"/>
              <a:t>Atributos psicológicos</a:t>
            </a:r>
          </a:p>
          <a:p>
            <a:pPr lvl="1"/>
            <a:r>
              <a:rPr lang="es-ES" dirty="0" smtClean="0"/>
              <a:t>Normas sociales o estereotipos </a:t>
            </a:r>
          </a:p>
          <a:p>
            <a:pPr lvl="1"/>
            <a:r>
              <a:rPr lang="es-ES" dirty="0"/>
              <a:t>Maternidad</a:t>
            </a:r>
          </a:p>
          <a:p>
            <a:pPr lvl="1"/>
            <a:r>
              <a:rPr lang="es-ES" dirty="0" smtClean="0"/>
              <a:t>Discriminación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080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9397" y="473330"/>
            <a:ext cx="113455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Inconvenientes</a:t>
            </a:r>
          </a:p>
          <a:p>
            <a:pPr marL="0" indent="0">
              <a:buNone/>
            </a:pPr>
            <a:r>
              <a:rPr lang="es-ES" sz="2400" dirty="0" smtClean="0"/>
              <a:t>La información sobre salarios en España no permite un análisis más completo. Perseguimos la mejor aproximación posible</a:t>
            </a:r>
          </a:p>
          <a:p>
            <a:r>
              <a:rPr lang="es-ES" sz="2400" dirty="0" smtClean="0"/>
              <a:t>Errores de medida de las variables</a:t>
            </a:r>
          </a:p>
          <a:p>
            <a:r>
              <a:rPr lang="es-ES" sz="2400" dirty="0" smtClean="0"/>
              <a:t>Falta de algunas variables: </a:t>
            </a:r>
          </a:p>
          <a:p>
            <a:pPr lvl="1"/>
            <a:r>
              <a:rPr lang="es-ES" dirty="0" smtClean="0"/>
              <a:t>Relacionadas con el puesto: turnos, características de los puestos,…</a:t>
            </a:r>
          </a:p>
          <a:p>
            <a:pPr lvl="1"/>
            <a:r>
              <a:rPr lang="es-ES" dirty="0" smtClean="0"/>
              <a:t>Relacionadas con el individuo: </a:t>
            </a:r>
            <a:r>
              <a:rPr lang="es-ES" dirty="0"/>
              <a:t>familiares, hijos</a:t>
            </a:r>
            <a:r>
              <a:rPr lang="es-ES" dirty="0" smtClean="0"/>
              <a:t>,…</a:t>
            </a:r>
          </a:p>
          <a:p>
            <a:r>
              <a:rPr lang="es-ES" sz="2400" dirty="0" smtClean="0"/>
              <a:t>Poca desagregación en ciertas variables: TP, TF, sector, ocupación…</a:t>
            </a:r>
          </a:p>
          <a:p>
            <a:r>
              <a:rPr lang="es-ES" sz="2400" dirty="0" smtClean="0"/>
              <a:t>Variables que son difícilmente observables y/o cuantificables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1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09628"/>
              </p:ext>
            </p:extLst>
          </p:nvPr>
        </p:nvGraphicFramePr>
        <p:xfrm>
          <a:off x="1095776" y="347730"/>
          <a:ext cx="10456573" cy="636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0" dirty="0" smtClean="0">
                <a:solidFill>
                  <a:srgbClr val="993366"/>
                </a:solidFill>
                <a:effectLst/>
              </a:rPr>
              <a:t>Diferencias en los campos de estudio (y ocupaciones)</a:t>
            </a:r>
            <a:endParaRPr lang="es-ES" sz="2800" b="0" dirty="0">
              <a:solidFill>
                <a:srgbClr val="9933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84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Los hombres reciben más complementos. La brecha salarial es mayor en los complementos.</a:t>
            </a:r>
            <a:endParaRPr lang="es-ES" sz="2400" b="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21217"/>
            <a:ext cx="5496059" cy="399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2413129"/>
              </p:ext>
            </p:extLst>
          </p:nvPr>
        </p:nvGraphicFramePr>
        <p:xfrm>
          <a:off x="6340475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4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600" b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es-ES" sz="2600" b="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es-ES" sz="2600" b="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es-ES" sz="2600" b="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es-ES" sz="2600" b="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La brecha salarial aumenta con el salario. Segregación vertical</a:t>
            </a:r>
            <a:br>
              <a:rPr lang="es-ES" sz="2600" b="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endParaRPr lang="es-ES" sz="2600" b="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7" name="Gráfic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1787221"/>
              </p:ext>
            </p:extLst>
          </p:nvPr>
        </p:nvGraphicFramePr>
        <p:xfrm>
          <a:off x="685800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6539269"/>
              </p:ext>
            </p:extLst>
          </p:nvPr>
        </p:nvGraphicFramePr>
        <p:xfrm>
          <a:off x="6340475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55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4500" y="977900"/>
            <a:ext cx="9639300" cy="546750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 smtClean="0"/>
              <a:t>¿Qué es la brecha salarial?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¿Qué explicaciones hay para su existencia?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¿Se puede cuantificar?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¿Es la medición adecuada?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¿Podemos tratar de mitigarla/reducirla?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¿Qué reflexiones finales pueden hacerse?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0560" y="-65088"/>
            <a:ext cx="10911840" cy="1051560"/>
          </a:xfrm>
        </p:spPr>
        <p:txBody>
          <a:bodyPr/>
          <a:lstStyle/>
          <a:p>
            <a:r>
              <a:rPr lang="es-ES" dirty="0" smtClean="0"/>
              <a:t>Algunas preguntas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84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745415" y="2743200"/>
            <a:ext cx="2942493" cy="146538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686" y="1358539"/>
            <a:ext cx="10887891" cy="3783362"/>
          </a:xfrm>
          <a:prstGeom prst="rect">
            <a:avLst/>
          </a:prstGeom>
        </p:spPr>
      </p:pic>
      <p:sp>
        <p:nvSpPr>
          <p:cNvPr id="4" name="Rectángulo 5"/>
          <p:cNvSpPr/>
          <p:nvPr/>
        </p:nvSpPr>
        <p:spPr>
          <a:xfrm>
            <a:off x="5752878" y="4382866"/>
            <a:ext cx="5630287" cy="16230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mujeres percentil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 75 	  90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España		31,14	27,34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Aragón		26,10	21.83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5"/>
          <p:cNvSpPr/>
          <p:nvPr/>
        </p:nvSpPr>
        <p:spPr>
          <a:xfrm>
            <a:off x="2376452" y="4535266"/>
            <a:ext cx="2352301" cy="107003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 smtClean="0">
                <a:solidFill>
                  <a:srgbClr val="99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Doble brecha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 smtClean="0">
                <a:solidFill>
                  <a:srgbClr val="99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Techo de cristal</a:t>
            </a:r>
            <a:endParaRPr lang="es-ES" sz="2400" dirty="0">
              <a:solidFill>
                <a:srgbClr val="9933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27869" cy="640715"/>
          </a:xfrm>
        </p:spPr>
        <p:txBody>
          <a:bodyPr>
            <a:normAutofit/>
          </a:bodyPr>
          <a:lstStyle/>
          <a:p>
            <a:r>
              <a:rPr lang="es-ES" dirty="0" smtClean="0"/>
              <a:t>Psicología y normas sociales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0718" y="1162409"/>
            <a:ext cx="11521440" cy="55517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" sz="2400" dirty="0" smtClean="0"/>
              <a:t>Atributos no-cognitivos y psicológicos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Aversión al riesgo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Competitividad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Preferencias sociales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Negociación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Otros rasgos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400" dirty="0" smtClean="0">
                <a:solidFill>
                  <a:srgbClr val="993366"/>
                </a:solidFill>
              </a:rPr>
              <a:t>Se remuneran más características de los hombres</a:t>
            </a:r>
          </a:p>
          <a:p>
            <a:pPr marL="0" indent="0">
              <a:spcBef>
                <a:spcPts val="0"/>
              </a:spcBef>
              <a:buNone/>
            </a:pPr>
            <a:endParaRPr lang="es-ES" sz="2400" dirty="0" smtClean="0"/>
          </a:p>
          <a:p>
            <a:pPr>
              <a:spcBef>
                <a:spcPts val="0"/>
              </a:spcBef>
            </a:pPr>
            <a:r>
              <a:rPr lang="es-ES" sz="2400" dirty="0" smtClean="0"/>
              <a:t>Normas sociales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Teoría de la identidad social</a:t>
            </a:r>
            <a:endParaRPr lang="es-ES" dirty="0"/>
          </a:p>
          <a:p>
            <a:pPr marL="0" lvl="1" indent="0">
              <a:spcBef>
                <a:spcPts val="0"/>
              </a:spcBef>
              <a:buNone/>
            </a:pPr>
            <a:r>
              <a:rPr lang="es-ES" dirty="0" smtClean="0">
                <a:solidFill>
                  <a:srgbClr val="993366"/>
                </a:solidFill>
              </a:rPr>
              <a:t>“Preferencia” por determinadas ocupaciones, sectores o condiciones de los puestos de trabajos que son peor remunerados </a:t>
            </a:r>
          </a:p>
        </p:txBody>
      </p:sp>
    </p:spTree>
    <p:extLst>
      <p:ext uri="{BB962C8B-B14F-4D97-AF65-F5344CB8AC3E}">
        <p14:creationId xmlns:p14="http://schemas.microsoft.com/office/powerpoint/2010/main" val="9777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70560" y="321973"/>
            <a:ext cx="10911840" cy="746974"/>
          </a:xfrm>
        </p:spPr>
        <p:txBody>
          <a:bodyPr/>
          <a:lstStyle/>
          <a:p>
            <a:r>
              <a:rPr lang="es-ES" dirty="0"/>
              <a:t>Maternidad</a:t>
            </a:r>
          </a:p>
        </p:txBody>
      </p:sp>
      <p:graphicFrame>
        <p:nvGraphicFramePr>
          <p:cNvPr id="7" name="Gráfic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8379267"/>
              </p:ext>
            </p:extLst>
          </p:nvPr>
        </p:nvGraphicFramePr>
        <p:xfrm>
          <a:off x="453979" y="1380230"/>
          <a:ext cx="5457423" cy="462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394067"/>
              </p:ext>
            </p:extLst>
          </p:nvPr>
        </p:nvGraphicFramePr>
        <p:xfrm>
          <a:off x="6314717" y="1586293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8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200" b="0" dirty="0">
                <a:solidFill>
                  <a:srgbClr val="993366"/>
                </a:solidFill>
                <a:effectLst/>
              </a:rPr>
              <a:t>Excedencia a tiempo completo para cuidar un hijo. </a:t>
            </a:r>
            <a:r>
              <a:rPr lang="es-ES" sz="2200" b="0" dirty="0" smtClean="0">
                <a:solidFill>
                  <a:srgbClr val="993366"/>
                </a:solidFill>
                <a:effectLst/>
              </a:rPr>
              <a:t/>
            </a:r>
            <a:br>
              <a:rPr lang="es-ES" sz="2200" b="0" dirty="0" smtClean="0">
                <a:solidFill>
                  <a:srgbClr val="993366"/>
                </a:solidFill>
                <a:effectLst/>
              </a:rPr>
            </a:br>
            <a:r>
              <a:rPr lang="es-ES" sz="2200" b="0" dirty="0" smtClean="0">
                <a:solidFill>
                  <a:srgbClr val="993366"/>
                </a:solidFill>
                <a:effectLst/>
              </a:rPr>
              <a:t>Mujeres</a:t>
            </a:r>
            <a:r>
              <a:rPr lang="es-ES" sz="2200" b="0" dirty="0">
                <a:solidFill>
                  <a:srgbClr val="993366"/>
                </a:solidFill>
                <a:effectLst/>
              </a:rPr>
              <a:t>: 92.7% del total (más del 50% más de 6 meses</a:t>
            </a:r>
            <a:r>
              <a:rPr lang="es-ES" sz="2200" b="0">
                <a:solidFill>
                  <a:srgbClr val="993366"/>
                </a:solidFill>
                <a:effectLst/>
              </a:rPr>
              <a:t>).   </a:t>
            </a:r>
            <a:r>
              <a:rPr lang="es-ES" sz="2200" b="0" smtClean="0">
                <a:solidFill>
                  <a:srgbClr val="993366"/>
                </a:solidFill>
                <a:effectLst/>
              </a:rPr>
              <a:t/>
            </a:r>
            <a:br>
              <a:rPr lang="es-ES" sz="2200" b="0" smtClean="0">
                <a:solidFill>
                  <a:srgbClr val="993366"/>
                </a:solidFill>
                <a:effectLst/>
              </a:rPr>
            </a:br>
            <a:r>
              <a:rPr lang="es-ES" sz="2200" b="0" smtClean="0">
                <a:solidFill>
                  <a:srgbClr val="993366"/>
                </a:solidFill>
                <a:effectLst/>
              </a:rPr>
              <a:t>Hombres</a:t>
            </a:r>
            <a:r>
              <a:rPr lang="es-ES" sz="2200" b="0" dirty="0">
                <a:solidFill>
                  <a:srgbClr val="993366"/>
                </a:solidFill>
                <a:effectLst/>
              </a:rPr>
              <a:t>: 7.3%. Más del 50%, menos de 1 mes</a:t>
            </a:r>
          </a:p>
        </p:txBody>
      </p:sp>
      <p:graphicFrame>
        <p:nvGraphicFramePr>
          <p:cNvPr id="7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8446334"/>
              </p:ext>
            </p:extLst>
          </p:nvPr>
        </p:nvGraphicFramePr>
        <p:xfrm>
          <a:off x="685800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0794132"/>
              </p:ext>
            </p:extLst>
          </p:nvPr>
        </p:nvGraphicFramePr>
        <p:xfrm>
          <a:off x="6340475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6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0559" y="530352"/>
            <a:ext cx="10997699" cy="4814380"/>
          </a:xfrm>
        </p:spPr>
        <p:txBody>
          <a:bodyPr>
            <a:normAutofit fontScale="32500" lnSpcReduction="20000"/>
          </a:bodyPr>
          <a:lstStyle/>
          <a:p>
            <a:endParaRPr lang="es-ES" sz="3000" dirty="0" smtClean="0"/>
          </a:p>
          <a:p>
            <a:endParaRPr lang="es-ES" sz="3000" dirty="0"/>
          </a:p>
          <a:p>
            <a:endParaRPr lang="es-ES" sz="4500" dirty="0" smtClean="0"/>
          </a:p>
          <a:p>
            <a:endParaRPr lang="es-ES" sz="7000" dirty="0" smtClean="0"/>
          </a:p>
          <a:p>
            <a:pPr>
              <a:spcBef>
                <a:spcPts val="1200"/>
              </a:spcBef>
            </a:pPr>
            <a:r>
              <a:rPr lang="es-ES" sz="7000" dirty="0"/>
              <a:t>Discriminación</a:t>
            </a:r>
          </a:p>
          <a:p>
            <a:pPr lvl="1">
              <a:spcBef>
                <a:spcPts val="300"/>
              </a:spcBef>
            </a:pPr>
            <a:r>
              <a:rPr lang="es-ES" sz="7000" dirty="0"/>
              <a:t>Medición directa. Discriminación es mínima</a:t>
            </a:r>
          </a:p>
          <a:p>
            <a:pPr lvl="1">
              <a:spcBef>
                <a:spcPts val="300"/>
              </a:spcBef>
            </a:pPr>
            <a:r>
              <a:rPr lang="es-ES" sz="7000" dirty="0"/>
              <a:t>Parte inexplicada descomposición salarial Oaxaca-</a:t>
            </a:r>
            <a:r>
              <a:rPr lang="es-ES" sz="7000" dirty="0" err="1"/>
              <a:t>Blinder</a:t>
            </a:r>
            <a:r>
              <a:rPr lang="es-ES" sz="7000" dirty="0"/>
              <a:t>. Elevada</a:t>
            </a:r>
          </a:p>
          <a:p>
            <a:pPr lvl="1">
              <a:spcBef>
                <a:spcPts val="300"/>
              </a:spcBef>
            </a:pPr>
            <a:r>
              <a:rPr lang="es-ES" sz="7000" dirty="0"/>
              <a:t>Evidencia de experimentos y casos de estudio. </a:t>
            </a:r>
          </a:p>
          <a:p>
            <a:endParaRPr lang="es-ES" sz="7000" dirty="0" smtClean="0"/>
          </a:p>
          <a:p>
            <a:r>
              <a:rPr lang="es-ES" sz="7000" dirty="0" smtClean="0"/>
              <a:t>T</a:t>
            </a:r>
            <a:r>
              <a:rPr lang="es-ES" sz="7000" baseline="30000" dirty="0" smtClean="0"/>
              <a:t>as</a:t>
            </a:r>
            <a:r>
              <a:rPr lang="es-ES" sz="7000" dirty="0" smtClean="0"/>
              <a:t> discriminación: </a:t>
            </a:r>
          </a:p>
          <a:p>
            <a:pPr lvl="1"/>
            <a:r>
              <a:rPr lang="es-ES" sz="7000" dirty="0" smtClean="0"/>
              <a:t>- Gustos (empleador/ compañeros/ clientes)</a:t>
            </a:r>
          </a:p>
          <a:p>
            <a:pPr lvl="1"/>
            <a:r>
              <a:rPr lang="es-ES" sz="7000" dirty="0"/>
              <a:t>- Discriminación </a:t>
            </a:r>
            <a:r>
              <a:rPr lang="es-ES" sz="7000" dirty="0" smtClean="0"/>
              <a:t>estadística</a:t>
            </a:r>
          </a:p>
          <a:p>
            <a:pPr lvl="1"/>
            <a:r>
              <a:rPr lang="es-ES" sz="7000" dirty="0" smtClean="0"/>
              <a:t>- Concentración </a:t>
            </a:r>
            <a:r>
              <a:rPr lang="es-ES" sz="7000" dirty="0"/>
              <a:t>(</a:t>
            </a:r>
            <a:r>
              <a:rPr lang="es-ES" sz="7000" i="1" dirty="0" err="1"/>
              <a:t>Overcrowding</a:t>
            </a:r>
            <a:r>
              <a:rPr lang="es-ES" sz="7000" dirty="0"/>
              <a:t>)</a:t>
            </a:r>
          </a:p>
          <a:p>
            <a:pPr lvl="1"/>
            <a:r>
              <a:rPr lang="es-ES" sz="7000" dirty="0" smtClean="0"/>
              <a:t>- Poder </a:t>
            </a:r>
            <a:r>
              <a:rPr lang="es-ES" sz="7000" dirty="0" err="1"/>
              <a:t>monopsonista</a:t>
            </a:r>
            <a:endParaRPr lang="es-ES" sz="7000" dirty="0"/>
          </a:p>
          <a:p>
            <a:pPr lvl="1"/>
            <a:endParaRPr lang="es-ES" sz="7000" dirty="0" smtClean="0"/>
          </a:p>
          <a:p>
            <a:endParaRPr lang="es-ES" sz="7000" dirty="0" smtClean="0"/>
          </a:p>
          <a:p>
            <a:pPr lvl="1"/>
            <a:endParaRPr lang="es-ES" sz="7000" dirty="0"/>
          </a:p>
          <a:p>
            <a:pPr lvl="1"/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22960" y="574455"/>
            <a:ext cx="5178595" cy="52578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dirty="0" smtClean="0"/>
              <a:t>Discriminación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9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758281"/>
          </a:xfrm>
        </p:spPr>
        <p:txBody>
          <a:bodyPr/>
          <a:lstStyle/>
          <a:p>
            <a:r>
              <a:rPr lang="es-ES" dirty="0" smtClean="0"/>
              <a:t>Políticas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9854" y="1277815"/>
            <a:ext cx="11068730" cy="4899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A. </a:t>
            </a:r>
            <a:r>
              <a:rPr lang="es-ES" sz="2400" dirty="0" smtClean="0"/>
              <a:t>Conciliación vida familiar y laboral (bajas, excedencias, cuidados)</a:t>
            </a:r>
          </a:p>
          <a:p>
            <a:pPr marL="457200" indent="-457200">
              <a:buAutoNum type="arabicPeriod"/>
            </a:pPr>
            <a:r>
              <a:rPr lang="es-ES" sz="2400" dirty="0" smtClean="0"/>
              <a:t>Bajas maternales</a:t>
            </a:r>
          </a:p>
          <a:p>
            <a:pPr marL="457200" indent="-457200">
              <a:buAutoNum type="arabicPeriod"/>
            </a:pPr>
            <a:r>
              <a:rPr lang="es-ES" sz="2400" dirty="0" smtClean="0"/>
              <a:t>Baja paternal</a:t>
            </a:r>
          </a:p>
          <a:p>
            <a:pPr marL="457200" indent="-457200">
              <a:buAutoNum type="arabicPeriod"/>
            </a:pPr>
            <a:r>
              <a:rPr lang="es-ES" sz="2400" dirty="0" smtClean="0"/>
              <a:t>Cuidado de niños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s-ES" sz="2400" dirty="0"/>
              <a:t>Ayudas, deducciones, subvenciones, impuestos negativos, etc… </a:t>
            </a:r>
            <a:endParaRPr lang="es-ES" sz="24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Problema: si son largas, y las cogen solo las madres. Mejor cuidado de niños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spcBef>
                <a:spcPts val="300"/>
              </a:spcBef>
              <a:buNone/>
            </a:pPr>
            <a:endParaRPr lang="es-ES" sz="2400" dirty="0" smtClean="0"/>
          </a:p>
          <a:p>
            <a:pPr marL="457200" indent="-457200">
              <a:buAutoNum type="arabicPeriod"/>
            </a:pPr>
            <a:endParaRPr lang="es-ES" sz="2400" dirty="0"/>
          </a:p>
          <a:p>
            <a:pPr marL="457200" indent="-457200">
              <a:buAutoNum type="arabicPeriod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7513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758281"/>
          </a:xfrm>
        </p:spPr>
        <p:txBody>
          <a:bodyPr/>
          <a:lstStyle/>
          <a:p>
            <a:r>
              <a:rPr lang="es-ES" dirty="0" smtClean="0"/>
              <a:t>Políticas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9854" y="1277815"/>
            <a:ext cx="11068730" cy="4899148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B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  <a:r>
              <a:rPr lang="es-ES" sz="2400" dirty="0"/>
              <a:t> Igualdad (oportunidades vs. resultados)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/>
              <a:t>Leyes de igualdad/antidiscriminación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/>
              <a:t>Transparencia en </a:t>
            </a:r>
            <a:r>
              <a:rPr lang="es-ES" sz="2400" dirty="0" smtClean="0"/>
              <a:t>selección/remuneración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 smtClean="0"/>
              <a:t>Discriminación </a:t>
            </a:r>
            <a:r>
              <a:rPr lang="es-ES" sz="2400" dirty="0"/>
              <a:t>positiva </a:t>
            </a:r>
            <a:endParaRPr lang="es-ES" sz="2400" dirty="0" smtClean="0"/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 smtClean="0"/>
              <a:t>Cuotas</a:t>
            </a:r>
            <a:r>
              <a:rPr lang="es-ES" sz="2400" dirty="0"/>
              <a:t>: para aumentar presencia en puestos directivos  o de alta jerarquía</a:t>
            </a:r>
            <a:r>
              <a:rPr lang="es-ES" sz="2400" dirty="0" smtClean="0"/>
              <a:t>.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endParaRPr lang="es-ES" sz="2400" dirty="0"/>
          </a:p>
          <a:p>
            <a:pPr marL="0" indent="0">
              <a:spcBef>
                <a:spcPts val="300"/>
              </a:spcBef>
              <a:buNone/>
            </a:pPr>
            <a:r>
              <a:rPr lang="es-ES" sz="2400" dirty="0" smtClean="0"/>
              <a:t>Mientras que una mayor transparencia parece tener efectos positivos, la evidencia no es clara en el caso de las cuotas</a:t>
            </a:r>
            <a:endParaRPr lang="es-ES" sz="2400" dirty="0"/>
          </a:p>
          <a:p>
            <a:pPr marL="457200" indent="-457200">
              <a:buAutoNum type="arabicPeriod"/>
            </a:pPr>
            <a:endParaRPr lang="es-ES" sz="2400" dirty="0" smtClean="0"/>
          </a:p>
          <a:p>
            <a:pPr marL="457200" indent="-457200">
              <a:buAutoNum type="arabicPeriod"/>
            </a:pPr>
            <a:endParaRPr lang="es-ES" sz="2400" dirty="0"/>
          </a:p>
          <a:p>
            <a:pPr marL="457200" indent="-457200">
              <a:buAutoNum type="arabicPeriod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79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36335"/>
            <a:ext cx="9429206" cy="900967"/>
          </a:xfrm>
        </p:spPr>
        <p:txBody>
          <a:bodyPr/>
          <a:lstStyle/>
          <a:p>
            <a:r>
              <a:rPr lang="es-ES" dirty="0" smtClean="0"/>
              <a:t>Políticas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0615" y="1266092"/>
            <a:ext cx="10533185" cy="4910871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C.</a:t>
            </a:r>
            <a:r>
              <a:rPr lang="es-ES" sz="2400" dirty="0" smtClean="0"/>
              <a:t> Educación</a:t>
            </a:r>
          </a:p>
          <a:p>
            <a:pPr marL="514350" indent="-514350">
              <a:spcBef>
                <a:spcPts val="300"/>
              </a:spcBef>
              <a:buAutoNum type="arabicPeriod"/>
            </a:pPr>
            <a:r>
              <a:rPr lang="es-ES" sz="2400" dirty="0" smtClean="0"/>
              <a:t>Reducir la segregación ocupacional. </a:t>
            </a:r>
          </a:p>
          <a:p>
            <a:pPr marL="797814" lvl="1" indent="-514350">
              <a:spcBef>
                <a:spcPts val="300"/>
              </a:spcBef>
              <a:buAutoNum type="arabicPeriod"/>
            </a:pPr>
            <a:r>
              <a:rPr lang="es-ES" sz="2000" dirty="0" smtClean="0"/>
              <a:t>Favorecer estudios STEM y manejo de las </a:t>
            </a:r>
            <a:r>
              <a:rPr lang="es-ES" sz="2000" dirty="0" err="1" smtClean="0"/>
              <a:t>TICs</a:t>
            </a:r>
            <a:r>
              <a:rPr lang="es-ES" sz="2000" dirty="0" smtClean="0"/>
              <a:t>. </a:t>
            </a:r>
          </a:p>
          <a:p>
            <a:pPr marL="797814" lvl="1" indent="-514350">
              <a:spcBef>
                <a:spcPts val="300"/>
              </a:spcBef>
              <a:buAutoNum type="arabicPeriod"/>
            </a:pPr>
            <a:r>
              <a:rPr lang="es-ES" sz="2000" dirty="0" smtClean="0"/>
              <a:t>Intervención temprana, “seguir modelos”, </a:t>
            </a:r>
          </a:p>
          <a:p>
            <a:pPr marL="514350" indent="-514350">
              <a:spcBef>
                <a:spcPts val="300"/>
              </a:spcBef>
              <a:buAutoNum type="arabicPeriod"/>
            </a:pPr>
            <a:r>
              <a:rPr lang="es-ES" sz="2400" dirty="0" smtClean="0"/>
              <a:t>Políticas activas: adecuar la formación a los puestos: reducir </a:t>
            </a:r>
            <a:r>
              <a:rPr lang="es-ES" sz="2400" dirty="0" err="1" smtClean="0"/>
              <a:t>sobreeducación</a:t>
            </a:r>
            <a:r>
              <a:rPr lang="es-ES" sz="2400" dirty="0" smtClean="0"/>
              <a:t>, LLL, teletrabajo, </a:t>
            </a:r>
            <a:r>
              <a:rPr lang="es-ES" sz="2400" dirty="0" err="1" smtClean="0"/>
              <a:t>etc</a:t>
            </a:r>
            <a:endParaRPr lang="es-ES" sz="2400" dirty="0" smtClean="0"/>
          </a:p>
          <a:p>
            <a:pPr marL="514350" indent="-514350">
              <a:spcBef>
                <a:spcPts val="300"/>
              </a:spcBef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828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29206" cy="900967"/>
          </a:xfrm>
        </p:spPr>
        <p:txBody>
          <a:bodyPr/>
          <a:lstStyle/>
          <a:p>
            <a:r>
              <a:rPr lang="es-ES" dirty="0" smtClean="0"/>
              <a:t>Políticas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0615" y="1266092"/>
            <a:ext cx="10533185" cy="4910871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s-ES" sz="2400" dirty="0"/>
          </a:p>
          <a:p>
            <a:pPr marL="0" indent="0">
              <a:spcBef>
                <a:spcPts val="300"/>
              </a:spcBef>
              <a:buNone/>
            </a:pPr>
            <a:r>
              <a:rPr lang="es-ES" sz="2400" dirty="0">
                <a:solidFill>
                  <a:srgbClr val="FF0000"/>
                </a:solidFill>
              </a:rPr>
              <a:t>D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  <a:r>
              <a:rPr lang="es-ES" sz="2400" dirty="0" smtClean="0"/>
              <a:t> Otras medidas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 smtClean="0"/>
              <a:t>Salario mínimo, cobertura negociación, prestaciones… (reducen diferencias en los niveles salariales más bajos)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r>
              <a:rPr lang="es-ES" sz="2400" dirty="0" smtClean="0"/>
              <a:t>Lucha contra los estereotipos  para reducir la discriminación estadística: educación, medios de comunicación, etc…</a:t>
            </a:r>
          </a:p>
          <a:p>
            <a:pPr marL="457200" indent="-457200">
              <a:spcBef>
                <a:spcPts val="300"/>
              </a:spcBef>
              <a:buFont typeface="Wingdings 2"/>
              <a:buAutoNum type="arabicPeriod"/>
            </a:pPr>
            <a:r>
              <a:rPr lang="es-ES" sz="2400" dirty="0"/>
              <a:t>Favorecer entorno competitivo: reducir discriminación por gusto </a:t>
            </a:r>
          </a:p>
          <a:p>
            <a:pPr marL="457200" indent="-457200">
              <a:spcBef>
                <a:spcPts val="300"/>
              </a:spcBef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832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14754" y="189280"/>
            <a:ext cx="9255369" cy="936137"/>
          </a:xfrm>
        </p:spPr>
        <p:txBody>
          <a:bodyPr/>
          <a:lstStyle/>
          <a:p>
            <a:r>
              <a:rPr lang="es-ES" dirty="0" smtClean="0"/>
              <a:t>Reflexiones finales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31065" y="1008184"/>
            <a:ext cx="10834104" cy="5615353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La brecha salarial es menor entre jóvenes, con estudios superiores, sin hijos y en los salarios bajos.</a:t>
            </a:r>
          </a:p>
          <a:p>
            <a:r>
              <a:rPr lang="es-ES" dirty="0" smtClean="0"/>
              <a:t>La maternidad, las normas sociales y las políticas son elementos que pueden facilitar la ampliación de la brecha salarial en el ciclo vital.</a:t>
            </a:r>
          </a:p>
          <a:p>
            <a:r>
              <a:rPr lang="es-ES" sz="2800" dirty="0" smtClean="0"/>
              <a:t>Es difícil una cuantificación precisa de los elementos que pueden ahondar en la brecha salarial y valorar el posible impacto de la discriminación.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650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Menor participación y empleo de las mujeres</a:t>
            </a:r>
            <a:endParaRPr lang="es-ES" sz="2800" b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2" y="463639"/>
            <a:ext cx="5576551" cy="458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515155"/>
            <a:ext cx="5241925" cy="448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8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14754" y="34732"/>
            <a:ext cx="9255369" cy="936137"/>
          </a:xfrm>
        </p:spPr>
        <p:txBody>
          <a:bodyPr/>
          <a:lstStyle/>
          <a:p>
            <a:r>
              <a:rPr lang="es-ES" dirty="0" smtClean="0"/>
              <a:t>Reflexiones finales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033" y="943789"/>
            <a:ext cx="11217499" cy="5615353"/>
          </a:xfrm>
        </p:spPr>
        <p:txBody>
          <a:bodyPr>
            <a:normAutofit/>
          </a:bodyPr>
          <a:lstStyle/>
          <a:p>
            <a:r>
              <a:rPr lang="es-ES" sz="2600" dirty="0" smtClean="0"/>
              <a:t>Educación para la igualdad en todos los ámbitos: reducir discriminación (prejuicio y estadística)</a:t>
            </a:r>
          </a:p>
          <a:p>
            <a:pPr lvl="1"/>
            <a:r>
              <a:rPr lang="es-ES" dirty="0" smtClean="0"/>
              <a:t>Menor segregación / Romper estereotipos / Corresponsabilidad en el hogar</a:t>
            </a:r>
          </a:p>
          <a:p>
            <a:r>
              <a:rPr lang="es-ES" sz="2600" dirty="0" smtClean="0"/>
              <a:t>Transparencia centros de trabajo: </a:t>
            </a:r>
          </a:p>
          <a:p>
            <a:pPr lvl="1"/>
            <a:r>
              <a:rPr lang="es-ES" dirty="0" smtClean="0"/>
              <a:t>contratación, promoción, salarios…… papel de la negociación colectiva</a:t>
            </a:r>
          </a:p>
          <a:p>
            <a:r>
              <a:rPr lang="es-ES" sz="2600" dirty="0" smtClean="0"/>
              <a:t>Análisis de los efectos de las medidas de política que facilitan la tenencia y cuidado de hijos </a:t>
            </a:r>
          </a:p>
          <a:p>
            <a:pPr lvl="1"/>
            <a:r>
              <a:rPr lang="es-ES" dirty="0" smtClean="0"/>
              <a:t>No desincentivar la participación de las mujeres</a:t>
            </a:r>
          </a:p>
          <a:p>
            <a:pPr lvl="1"/>
            <a:r>
              <a:rPr lang="es-ES" dirty="0" smtClean="0"/>
              <a:t>Cuidado de niños</a:t>
            </a:r>
          </a:p>
        </p:txBody>
      </p:sp>
    </p:spTree>
    <p:extLst>
      <p:ext uri="{BB962C8B-B14F-4D97-AF65-F5344CB8AC3E}">
        <p14:creationId xmlns:p14="http://schemas.microsoft.com/office/powerpoint/2010/main" val="16203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14754" y="34732"/>
            <a:ext cx="9255369" cy="936137"/>
          </a:xfrm>
        </p:spPr>
        <p:txBody>
          <a:bodyPr/>
          <a:lstStyle/>
          <a:p>
            <a:r>
              <a:rPr lang="es-ES" dirty="0" smtClean="0"/>
              <a:t>Reflexiones finales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033" y="943789"/>
            <a:ext cx="11217499" cy="561535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s-ES" sz="2600" b="1" dirty="0" smtClean="0"/>
              <a:t>Muy importante</a:t>
            </a:r>
            <a:r>
              <a:rPr lang="es-ES" sz="2600" dirty="0" smtClean="0"/>
              <a:t>: Valorar la efectividad y la eficiencia de los recursos destinados a las diferentes medidas</a:t>
            </a:r>
          </a:p>
          <a:p>
            <a:pPr marL="0" lvl="1" indent="0">
              <a:buNone/>
            </a:pPr>
            <a:endParaRPr lang="es-ES" sz="2600" dirty="0"/>
          </a:p>
          <a:p>
            <a:pPr marL="0" lvl="1" indent="0">
              <a:buNone/>
            </a:pPr>
            <a:endParaRPr lang="es-ES" sz="2600" dirty="0" smtClean="0"/>
          </a:p>
          <a:p>
            <a:pPr marL="0" lvl="1" indent="0">
              <a:buNone/>
            </a:pPr>
            <a:endParaRPr lang="es-ES" sz="2600" dirty="0"/>
          </a:p>
          <a:p>
            <a:pPr marL="0" lvl="1" indent="0" algn="ctr">
              <a:buNone/>
            </a:pPr>
            <a:r>
              <a:rPr lang="es-ES" sz="4000" dirty="0">
                <a:solidFill>
                  <a:srgbClr val="993366"/>
                </a:solidFill>
                <a:latin typeface="Copperplate Gothic Bold" panose="020E0705020206020404" pitchFamily="34" charset="0"/>
              </a:rPr>
              <a:t>¡</a:t>
            </a:r>
            <a:r>
              <a:rPr lang="es-ES" sz="4000" dirty="0" smtClean="0">
                <a:solidFill>
                  <a:srgbClr val="993366"/>
                </a:solidFill>
                <a:latin typeface="Copperplate Gothic Bold" panose="020E0705020206020404" pitchFamily="34" charset="0"/>
              </a:rPr>
              <a:t>Gracias por su atención!</a:t>
            </a:r>
            <a:endParaRPr lang="es-ES" sz="4000" dirty="0">
              <a:solidFill>
                <a:srgbClr val="993366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0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s-ES" sz="20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s-ES" sz="20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Más del 25% de las mujeres trabajan a tiempo parcial, menos del 7% de hombres</a:t>
            </a:r>
            <a:br>
              <a:rPr lang="es-ES" sz="20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s-ES" sz="2000" b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Más </a:t>
            </a:r>
            <a:r>
              <a:rPr lang="es-ES" sz="2000" b="0" dirty="0">
                <a:solidFill>
                  <a:schemeClr val="accent2">
                    <a:lumMod val="75000"/>
                  </a:schemeClr>
                </a:solidFill>
                <a:effectLst/>
              </a:rPr>
              <a:t>del 30% mujeres jornada inferior a 35 horas, menos del 15% de hombres</a:t>
            </a:r>
            <a:br>
              <a:rPr lang="es-ES" sz="2000" b="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es-ES" sz="2000" b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0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9435962"/>
              </p:ext>
            </p:extLst>
          </p:nvPr>
        </p:nvGraphicFramePr>
        <p:xfrm>
          <a:off x="6340475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10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685800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48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70560" y="1184856"/>
            <a:ext cx="10911840" cy="3533448"/>
          </a:xfrm>
        </p:spPr>
        <p:txBody>
          <a:bodyPr/>
          <a:lstStyle/>
          <a:p>
            <a:r>
              <a:rPr lang="es-ES" dirty="0" smtClean="0"/>
              <a:t>Brecha salarial</a:t>
            </a:r>
          </a:p>
          <a:p>
            <a:endParaRPr lang="es-ES" dirty="0"/>
          </a:p>
          <a:p>
            <a:r>
              <a:rPr lang="es-ES" dirty="0" smtClean="0"/>
              <a:t>Brecha=							  </a:t>
            </a:r>
            <a:r>
              <a:rPr lang="es-ES" sz="1800" dirty="0" smtClean="0"/>
              <a:t>x</a:t>
            </a:r>
            <a:r>
              <a:rPr lang="es-ES" dirty="0" smtClean="0"/>
              <a:t>100</a:t>
            </a:r>
          </a:p>
          <a:p>
            <a:endParaRPr lang="es-ES" dirty="0"/>
          </a:p>
          <a:p>
            <a:r>
              <a:rPr lang="es-ES" dirty="0" smtClean="0"/>
              <a:t>Varias interpretaciones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871981" y="2009108"/>
            <a:ext cx="56924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600" dirty="0" smtClean="0"/>
              <a:t>Salario hombre – Salario mujer</a:t>
            </a:r>
          </a:p>
          <a:p>
            <a:pPr>
              <a:spcBef>
                <a:spcPts val="1200"/>
              </a:spcBef>
            </a:pPr>
            <a:r>
              <a:rPr lang="es-ES" sz="2600" dirty="0"/>
              <a:t> </a:t>
            </a:r>
            <a:r>
              <a:rPr lang="es-ES" sz="2600" dirty="0" smtClean="0"/>
              <a:t>             Salario hombre</a:t>
            </a:r>
            <a:endParaRPr lang="es-ES" sz="2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000771" y="2470773"/>
            <a:ext cx="5320269" cy="37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España en el promedio a escala internacional (12%, 15%)</a:t>
            </a:r>
            <a:endParaRPr lang="es-ES" sz="2800" b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graphicFrame>
        <p:nvGraphicFramePr>
          <p:cNvPr id="5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5227955"/>
              </p:ext>
            </p:extLst>
          </p:nvPr>
        </p:nvGraphicFramePr>
        <p:xfrm>
          <a:off x="685800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924027"/>
              </p:ext>
            </p:extLst>
          </p:nvPr>
        </p:nvGraphicFramePr>
        <p:xfrm>
          <a:off x="6340475" y="530225"/>
          <a:ext cx="52419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5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9416"/>
              </p:ext>
            </p:extLst>
          </p:nvPr>
        </p:nvGraphicFramePr>
        <p:xfrm>
          <a:off x="979714" y="1435100"/>
          <a:ext cx="10384972" cy="502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1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0560" y="37944"/>
            <a:ext cx="10911840" cy="1051560"/>
          </a:xfrm>
        </p:spPr>
        <p:txBody>
          <a:bodyPr/>
          <a:lstStyle/>
          <a:p>
            <a:r>
              <a:rPr lang="es-ES" dirty="0" smtClean="0"/>
              <a:t>Algunas posibles explicaciones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0560" y="1225818"/>
            <a:ext cx="10911840" cy="4187952"/>
          </a:xfrm>
        </p:spPr>
        <p:txBody>
          <a:bodyPr>
            <a:normAutofit/>
          </a:bodyPr>
          <a:lstStyle/>
          <a:p>
            <a:r>
              <a:rPr lang="es-ES" dirty="0" smtClean="0"/>
              <a:t>T</a:t>
            </a:r>
            <a:r>
              <a:rPr lang="es-ES" baseline="30000" dirty="0" smtClean="0"/>
              <a:t>as</a:t>
            </a:r>
            <a:r>
              <a:rPr lang="es-ES" dirty="0" smtClean="0"/>
              <a:t> no discriminatorias: </a:t>
            </a:r>
          </a:p>
          <a:p>
            <a:pPr lvl="1"/>
            <a:r>
              <a:rPr lang="es-ES" dirty="0" smtClean="0"/>
              <a:t>- </a:t>
            </a:r>
            <a:r>
              <a:rPr lang="es-ES" dirty="0" err="1" smtClean="0"/>
              <a:t>Tª</a:t>
            </a:r>
            <a:r>
              <a:rPr lang="es-ES" dirty="0" smtClean="0"/>
              <a:t> capital humano:</a:t>
            </a:r>
          </a:p>
          <a:p>
            <a:pPr lvl="2"/>
            <a:r>
              <a:rPr lang="es-ES" dirty="0" smtClean="0"/>
              <a:t>Educación, experiencia, antigüedad, formación,….</a:t>
            </a:r>
          </a:p>
          <a:p>
            <a:pPr lvl="1"/>
            <a:r>
              <a:rPr lang="es-ES" dirty="0" smtClean="0"/>
              <a:t>- </a:t>
            </a:r>
            <a:r>
              <a:rPr lang="es-ES" dirty="0" err="1" smtClean="0"/>
              <a:t>Tª</a:t>
            </a:r>
            <a:r>
              <a:rPr lang="es-ES" dirty="0" smtClean="0"/>
              <a:t> diferencias salariales compensatorias:</a:t>
            </a:r>
          </a:p>
          <a:p>
            <a:pPr lvl="2"/>
            <a:r>
              <a:rPr lang="es-ES" dirty="0" smtClean="0"/>
              <a:t>Sector, ocupación, empresa, puesto, tipo de contrato, …..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dirty="0" smtClean="0"/>
              <a:t>Otros factores</a:t>
            </a:r>
          </a:p>
          <a:p>
            <a:endParaRPr lang="es-ES" dirty="0"/>
          </a:p>
          <a:p>
            <a:r>
              <a:rPr lang="es-ES" dirty="0" smtClean="0"/>
              <a:t>Discriminación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0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6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Diferencias en la brecha salarial por edad y antigüedad</a:t>
            </a:r>
            <a:endParaRPr lang="es-ES" sz="2600" b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682579"/>
            <a:ext cx="5241925" cy="434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2580"/>
            <a:ext cx="5241925" cy="430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7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1094</TotalTime>
  <Words>1046</Words>
  <Application>Microsoft Office PowerPoint</Application>
  <PresentationFormat>Panorámica</PresentationFormat>
  <Paragraphs>174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Calibri</vt:lpstr>
      <vt:lpstr>Copperplate Gothic Bold</vt:lpstr>
      <vt:lpstr>Harlow Solid Italic</vt:lpstr>
      <vt:lpstr>Times New Roman</vt:lpstr>
      <vt:lpstr>Verdana</vt:lpstr>
      <vt:lpstr>Wingdings 2</vt:lpstr>
      <vt:lpstr>Aspecto</vt:lpstr>
      <vt:lpstr>Brecha salarial por género en Aragón: algunas propuestas para reducirla </vt:lpstr>
      <vt:lpstr>Algunas preguntas</vt:lpstr>
      <vt:lpstr>Menor participación y empleo de las mujeres</vt:lpstr>
      <vt:lpstr> Más del 25% de las mujeres trabajan a tiempo parcial, menos del 7% de hombres Más del 30% mujeres jornada inferior a 35 horas, menos del 15% de hombres </vt:lpstr>
      <vt:lpstr>Presentación de PowerPoint</vt:lpstr>
      <vt:lpstr>España en el promedio a escala internacional (12%, 15%)</vt:lpstr>
      <vt:lpstr>Presentación de PowerPoint</vt:lpstr>
      <vt:lpstr>Algunas posibles explicaciones</vt:lpstr>
      <vt:lpstr>Diferencias en la brecha salarial por edad y antigüedad</vt:lpstr>
      <vt:lpstr>Diferencias en la brecha salarial por nivel educativo</vt:lpstr>
      <vt:lpstr>Diferencias en la brecha salarial por sector y tamaño de empresa</vt:lpstr>
      <vt:lpstr>Estimaciones</vt:lpstr>
      <vt:lpstr>Presentación de PowerPoint</vt:lpstr>
      <vt:lpstr>Presentación de PowerPoint</vt:lpstr>
      <vt:lpstr>Presentación de PowerPoint</vt:lpstr>
      <vt:lpstr>Presentación de PowerPoint</vt:lpstr>
      <vt:lpstr>Diferencias en los campos de estudio (y ocupaciones)</vt:lpstr>
      <vt:lpstr>Los hombres reciben más complementos. La brecha salarial es mayor en los complementos.</vt:lpstr>
      <vt:lpstr>  La brecha salarial aumenta con el salario. Segregación vertical </vt:lpstr>
      <vt:lpstr>Presentación de PowerPoint</vt:lpstr>
      <vt:lpstr>Psicología y normas sociales</vt:lpstr>
      <vt:lpstr>Maternidad</vt:lpstr>
      <vt:lpstr>Excedencia a tiempo completo para cuidar un hijo.  Mujeres: 92.7% del total (más del 50% más de 6 meses).    Hombres: 7.3%. Más del 50%, menos de 1 mes</vt:lpstr>
      <vt:lpstr>Presentación de PowerPoint</vt:lpstr>
      <vt:lpstr>Políticas</vt:lpstr>
      <vt:lpstr>Políticas</vt:lpstr>
      <vt:lpstr>Políticas</vt:lpstr>
      <vt:lpstr>Políticas</vt:lpstr>
      <vt:lpstr>Reflexiones finales</vt:lpstr>
      <vt:lpstr>Reflexiones finales</vt:lpstr>
      <vt:lpstr>Reflexiones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Administrador</cp:lastModifiedBy>
  <cp:revision>149</cp:revision>
  <cp:lastPrinted>2019-10-04T09:47:50Z</cp:lastPrinted>
  <dcterms:created xsi:type="dcterms:W3CDTF">2019-05-13T09:33:16Z</dcterms:created>
  <dcterms:modified xsi:type="dcterms:W3CDTF">2019-11-21T09:40:14Z</dcterms:modified>
  <cp:contentStatus/>
</cp:coreProperties>
</file>