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43"/>
  </p:notesMasterIdLst>
  <p:handoutMasterIdLst>
    <p:handoutMasterId r:id="rId44"/>
  </p:handoutMasterIdLst>
  <p:sldIdLst>
    <p:sldId id="597" r:id="rId2"/>
    <p:sldId id="642" r:id="rId3"/>
    <p:sldId id="646" r:id="rId4"/>
    <p:sldId id="647" r:id="rId5"/>
    <p:sldId id="648" r:id="rId6"/>
    <p:sldId id="649" r:id="rId7"/>
    <p:sldId id="650" r:id="rId8"/>
    <p:sldId id="651" r:id="rId9"/>
    <p:sldId id="652" r:id="rId10"/>
    <p:sldId id="653" r:id="rId11"/>
    <p:sldId id="654" r:id="rId12"/>
    <p:sldId id="655" r:id="rId13"/>
    <p:sldId id="656" r:id="rId14"/>
    <p:sldId id="657" r:id="rId15"/>
    <p:sldId id="658" r:id="rId16"/>
    <p:sldId id="659" r:id="rId17"/>
    <p:sldId id="662" r:id="rId18"/>
    <p:sldId id="663" r:id="rId19"/>
    <p:sldId id="665" r:id="rId20"/>
    <p:sldId id="670" r:id="rId21"/>
    <p:sldId id="671" r:id="rId22"/>
    <p:sldId id="667" r:id="rId23"/>
    <p:sldId id="672" r:id="rId24"/>
    <p:sldId id="676" r:id="rId25"/>
    <p:sldId id="678" r:id="rId26"/>
    <p:sldId id="679" r:id="rId27"/>
    <p:sldId id="680" r:id="rId28"/>
    <p:sldId id="682" r:id="rId29"/>
    <p:sldId id="683" r:id="rId30"/>
    <p:sldId id="684" r:id="rId31"/>
    <p:sldId id="685" r:id="rId32"/>
    <p:sldId id="686" r:id="rId33"/>
    <p:sldId id="687" r:id="rId34"/>
    <p:sldId id="690" r:id="rId35"/>
    <p:sldId id="689" r:id="rId36"/>
    <p:sldId id="691" r:id="rId37"/>
    <p:sldId id="693" r:id="rId38"/>
    <p:sldId id="694" r:id="rId39"/>
    <p:sldId id="695" r:id="rId40"/>
    <p:sldId id="696" r:id="rId41"/>
    <p:sldId id="568" r:id="rId4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95"/>
    <p:restoredTop sz="86376"/>
  </p:normalViewPr>
  <p:slideViewPr>
    <p:cSldViewPr snapToGrid="0" snapToObjects="1">
      <p:cViewPr varScale="1">
        <p:scale>
          <a:sx n="82" d="100"/>
          <a:sy n="82" d="100"/>
        </p:scale>
        <p:origin x="108" y="3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2" d="100"/>
          <a:sy n="152" d="100"/>
        </p:scale>
        <p:origin x="554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defRPr>
            </a:lvl1pPr>
          </a:lstStyle>
          <a:p>
            <a:pPr>
              <a:defRPr/>
            </a:pPr>
            <a:fld id="{E7BAF9F6-9D61-4D4B-8E50-1CCE1DF2A902}" type="datetimeFigureOut">
              <a:rPr lang="en-US"/>
              <a:pPr>
                <a:defRPr/>
              </a:pPr>
              <a:t>3/13/2023</a:t>
            </a:fld>
            <a:endParaRPr lang="en-US" dirty="0"/>
          </a:p>
        </p:txBody>
      </p:sp>
      <p:sp>
        <p:nvSpPr>
          <p:cNvPr id="6" name="Marcador de número de diapositiva 5"/>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8F0D11B-97A1-47FF-81CB-E4F8D20B7666}" type="slidenum">
              <a:rPr lang="es-ES_tradnl"/>
              <a:pPr>
                <a:defRPr/>
              </a:pPr>
              <a:t>‹Nº›</a:t>
            </a:fld>
            <a:endParaRPr lang="es-ES_tradnl"/>
          </a:p>
        </p:txBody>
      </p:sp>
      <p:sp>
        <p:nvSpPr>
          <p:cNvPr id="8" name="Marcador de pie de página 7"/>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ctr" eaLnBrk="1" fontAlgn="auto" hangingPunct="1">
              <a:spcBef>
                <a:spcPts val="0"/>
              </a:spcBef>
              <a:spcAft>
                <a:spcPts val="0"/>
              </a:spcAft>
              <a:defRPr sz="1000">
                <a:latin typeface="arial" charset="0"/>
              </a:defRPr>
            </a:lvl1pPr>
          </a:lstStyle>
          <a:p>
            <a:pPr>
              <a:defRPr/>
            </a:pPr>
            <a:endParaRPr 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a:latin typeface="Arial" charset="0"/>
              </a:defRPr>
            </a:lvl1pPr>
          </a:lstStyle>
          <a:p>
            <a:pPr>
              <a:defRPr/>
            </a:pPr>
            <a:fld id="{402952AB-2E38-4A96-AC5D-3EE8AE343CBC}" type="datetimeFigureOut">
              <a:rPr lang="en-US"/>
              <a:pPr>
                <a:defRPr/>
              </a:pPr>
              <a:t>3/13/2023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a:latin typeface="Arial" charset="0"/>
              </a:defRPr>
            </a:lvl1pPr>
          </a:lstStyle>
          <a:p>
            <a:pPr>
              <a:defRPr/>
            </a:pPr>
            <a:fld id="{47E6B2BB-102A-43D7-9881-862641DF0E30}" type="slidenum">
              <a:rPr lang="en-US"/>
              <a:pPr>
                <a:defRPr/>
              </a:pPr>
              <a:t>‹Nº›</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smtClean="0">
              <a:latin typeface="Arial" panose="020B0604020202020204" pitchFamily="34" charset="0"/>
            </a:endParaRPr>
          </a:p>
        </p:txBody>
      </p:sp>
      <p:sp>
        <p:nvSpPr>
          <p:cNvPr id="1126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4465F99-C940-40F0-92DC-154BDC234ACE}" type="slidenum">
              <a:rPr lang="en-US" altLang="es-ES" smtClean="0"/>
              <a:pPr fontAlgn="base">
                <a:spcBef>
                  <a:spcPct val="0"/>
                </a:spcBef>
                <a:spcAft>
                  <a:spcPct val="0"/>
                </a:spcAft>
              </a:pPr>
              <a:t>1</a:t>
            </a:fld>
            <a:endParaRPr lang="en-US" alt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smtClean="0">
              <a:latin typeface="Arial" panose="020B0604020202020204" pitchFamily="34" charset="0"/>
            </a:endParaRPr>
          </a:p>
        </p:txBody>
      </p:sp>
      <p:sp>
        <p:nvSpPr>
          <p:cNvPr id="1331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36B4CFF-F0E0-4D31-92CD-ABDFDCF92BE5}" type="slidenum">
              <a:rPr lang="en-US" altLang="es-ES" smtClean="0"/>
              <a:pPr fontAlgn="base">
                <a:spcBef>
                  <a:spcPct val="0"/>
                </a:spcBef>
                <a:spcAft>
                  <a:spcPct val="0"/>
                </a:spcAft>
              </a:pPr>
              <a:t>2</a:t>
            </a:fld>
            <a:endParaRPr lang="en-US" alt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smtClean="0">
              <a:latin typeface="Arial" panose="020B0604020202020204" pitchFamily="34" charset="0"/>
            </a:endParaRPr>
          </a:p>
        </p:txBody>
      </p:sp>
      <p:sp>
        <p:nvSpPr>
          <p:cNvPr id="4813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5E0F531-24F4-4042-A249-885A20AEC445}" type="slidenum">
              <a:rPr lang="en-US" altLang="es-ES" smtClean="0"/>
              <a:pPr fontAlgn="base">
                <a:spcBef>
                  <a:spcPct val="0"/>
                </a:spcBef>
                <a:spcAft>
                  <a:spcPct val="0"/>
                </a:spcAft>
              </a:pPr>
              <a:t>35</a:t>
            </a:fld>
            <a:endParaRPr lang="en-US" alt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smtClean="0">
              <a:latin typeface="Arial" panose="020B0604020202020204" pitchFamily="34" charset="0"/>
            </a:endParaRPr>
          </a:p>
        </p:txBody>
      </p:sp>
      <p:sp>
        <p:nvSpPr>
          <p:cNvPr id="5530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8BC2E9-D5FE-45C9-A398-3EBB374C235C}" type="slidenum">
              <a:rPr lang="en-US" altLang="es-ES" smtClean="0"/>
              <a:pPr fontAlgn="base">
                <a:spcBef>
                  <a:spcPct val="0"/>
                </a:spcBef>
                <a:spcAft>
                  <a:spcPct val="0"/>
                </a:spcAft>
              </a:pPr>
              <a:t>41</a:t>
            </a:fld>
            <a:endParaRPr lang="en-US" altLang="es-E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SIN imagen">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ángulo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5" name="Imagen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50" y="539750"/>
            <a:ext cx="1820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7"/>
          <p:cNvSpPr>
            <a:spLocks noGrp="1"/>
          </p:cNvSpPr>
          <p:nvPr>
            <p:ph type="body" sz="quarter" idx="10"/>
          </p:nvPr>
        </p:nvSpPr>
        <p:spPr>
          <a:xfrm>
            <a:off x="1236000" y="4365530"/>
            <a:ext cx="9720000" cy="221599"/>
          </a:xfrm>
          <a:prstGeom prst="rect">
            <a:avLst/>
          </a:prstGeom>
        </p:spPr>
        <p:txBody>
          <a:bodyPr lIns="0" tIns="0" rIns="0" bIns="0">
            <a:spAutoFit/>
          </a:bodyPr>
          <a:lstStyle>
            <a:lvl1pPr marL="0" indent="0">
              <a:buNone/>
              <a:defRPr sz="1600" b="0" i="0" baseline="0">
                <a:solidFill>
                  <a:schemeClr val="bg1"/>
                </a:solidFill>
                <a:latin typeface="arial" charset="0"/>
                <a:ea typeface="Arial" charset="0"/>
                <a:cs typeface="Arial" charset="0"/>
              </a:defRPr>
            </a:lvl1pPr>
            <a:lvl2pPr marL="457200" indent="0">
              <a:buNone/>
              <a:defRPr/>
            </a:lvl2pPr>
          </a:lstStyle>
          <a:p>
            <a:pPr lvl="0"/>
            <a:r>
              <a:rPr lang="es-ES_tradnl" noProof="0" smtClean="0"/>
              <a:t>Haga clic para modificar el estilo de texto del patrón</a:t>
            </a:r>
          </a:p>
        </p:txBody>
      </p:sp>
      <p:sp>
        <p:nvSpPr>
          <p:cNvPr id="6" name="Title 5"/>
          <p:cNvSpPr>
            <a:spLocks noGrp="1"/>
          </p:cNvSpPr>
          <p:nvPr>
            <p:ph type="title"/>
          </p:nvPr>
        </p:nvSpPr>
        <p:spPr>
          <a:xfrm>
            <a:off x="1236000" y="1512000"/>
            <a:ext cx="9720000" cy="2679325"/>
          </a:xfrm>
          <a:prstGeom prst="rect">
            <a:avLst/>
          </a:prstGeom>
        </p:spPr>
        <p:txBody>
          <a:bodyPr lIns="0" tIns="0" rIns="0" bIns="0" anchor="b" anchorCtr="0"/>
          <a:lstStyle>
            <a:lvl1pPr>
              <a:defRPr sz="6600" b="1" i="0" baseline="0">
                <a:solidFill>
                  <a:schemeClr val="bg1"/>
                </a:solidFill>
                <a:latin typeface="Arial" charset="0"/>
                <a:ea typeface="Arial" charset="0"/>
                <a:cs typeface="Arial" charset="0"/>
              </a:defRPr>
            </a:lvl1pPr>
          </a:lstStyle>
          <a:p>
            <a:r>
              <a:rPr lang="es-ES_tradnl" noProof="0" smtClean="0"/>
              <a:t>Clic para editar título</a:t>
            </a:r>
            <a:endParaRPr lang="es-ES_tradnl" noProof="0" dirty="0"/>
          </a:p>
        </p:txBody>
      </p:sp>
    </p:spTree>
    <p:extLst>
      <p:ext uri="{BB962C8B-B14F-4D97-AF65-F5344CB8AC3E}">
        <p14:creationId xmlns:p14="http://schemas.microsoft.com/office/powerpoint/2010/main" val="264572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illa SIN imagen">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ángulo 3"/>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5" name="Imagen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50" y="539750"/>
            <a:ext cx="1820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7"/>
          <p:cNvSpPr>
            <a:spLocks noGrp="1"/>
          </p:cNvSpPr>
          <p:nvPr>
            <p:ph type="body" sz="quarter" idx="10"/>
          </p:nvPr>
        </p:nvSpPr>
        <p:spPr>
          <a:xfrm>
            <a:off x="1236000" y="4365530"/>
            <a:ext cx="9720000" cy="221599"/>
          </a:xfrm>
          <a:prstGeom prst="rect">
            <a:avLst/>
          </a:prstGeom>
        </p:spPr>
        <p:txBody>
          <a:bodyPr lIns="0" tIns="0" rIns="0" bIns="0">
            <a:spAutoFit/>
          </a:bodyPr>
          <a:lstStyle>
            <a:lvl1pPr marL="0" indent="0">
              <a:buNone/>
              <a:defRPr sz="1600" b="0" i="0" baseline="0">
                <a:solidFill>
                  <a:schemeClr val="bg1"/>
                </a:solidFill>
                <a:latin typeface="arial" charset="0"/>
                <a:ea typeface="Arial" charset="0"/>
                <a:cs typeface="Arial" charset="0"/>
              </a:defRPr>
            </a:lvl1pPr>
            <a:lvl2pPr marL="457200" indent="0">
              <a:buNone/>
              <a:defRPr/>
            </a:lvl2pPr>
          </a:lstStyle>
          <a:p>
            <a:pPr lvl="0"/>
            <a:r>
              <a:rPr lang="es-ES_tradnl" noProof="0" smtClean="0"/>
              <a:t>Haga clic para modificar el estilo de texto del patrón</a:t>
            </a:r>
          </a:p>
        </p:txBody>
      </p:sp>
      <p:sp>
        <p:nvSpPr>
          <p:cNvPr id="6" name="Title 5"/>
          <p:cNvSpPr>
            <a:spLocks noGrp="1"/>
          </p:cNvSpPr>
          <p:nvPr>
            <p:ph type="title"/>
          </p:nvPr>
        </p:nvSpPr>
        <p:spPr>
          <a:xfrm>
            <a:off x="1236000" y="1512000"/>
            <a:ext cx="9720000" cy="2679325"/>
          </a:xfrm>
          <a:prstGeom prst="rect">
            <a:avLst/>
          </a:prstGeom>
        </p:spPr>
        <p:txBody>
          <a:bodyPr lIns="0" tIns="0" rIns="0" bIns="0" anchor="b" anchorCtr="0"/>
          <a:lstStyle>
            <a:lvl1pPr>
              <a:defRPr sz="4000" b="1" i="0" baseline="0">
                <a:solidFill>
                  <a:schemeClr val="bg1"/>
                </a:solidFill>
                <a:latin typeface="Arial" charset="0"/>
                <a:ea typeface="Arial" charset="0"/>
                <a:cs typeface="Arial" charset="0"/>
              </a:defRPr>
            </a:lvl1pPr>
          </a:lstStyle>
          <a:p>
            <a:r>
              <a:rPr lang="es-ES_tradnl" noProof="0" smtClean="0"/>
              <a:t>Clic para editar título</a:t>
            </a:r>
            <a:endParaRPr lang="es-ES_tradnl" noProof="0" dirty="0"/>
          </a:p>
        </p:txBody>
      </p:sp>
    </p:spTree>
    <p:extLst>
      <p:ext uri="{BB962C8B-B14F-4D97-AF65-F5344CB8AC3E}">
        <p14:creationId xmlns:p14="http://schemas.microsoft.com/office/powerpoint/2010/main" val="61468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Imagen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53975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1"/>
          <p:cNvSpPr>
            <a:spLocks noGrp="1"/>
          </p:cNvSpPr>
          <p:nvPr>
            <p:ph type="dt" sz="half" idx="10"/>
          </p:nvPr>
        </p:nvSpPr>
        <p:spPr/>
        <p:txBody>
          <a:bodyPr/>
          <a:lstStyle>
            <a:lvl1pPr>
              <a:defRPr/>
            </a:lvl1pPr>
          </a:lstStyle>
          <a:p>
            <a:pPr>
              <a:defRPr/>
            </a:pPr>
            <a:endParaRPr lang="en-US"/>
          </a:p>
        </p:txBody>
      </p:sp>
      <p:sp>
        <p:nvSpPr>
          <p:cNvPr id="4" name="Marcador de pie de página 2"/>
          <p:cNvSpPr>
            <a:spLocks noGrp="1"/>
          </p:cNvSpPr>
          <p:nvPr>
            <p:ph type="ftr" sz="quarter" idx="11"/>
          </p:nvPr>
        </p:nvSpPr>
        <p:spPr/>
        <p:txBody>
          <a:bodyPr/>
          <a:lstStyle>
            <a:lvl1pPr>
              <a:defRPr/>
            </a:lvl1pPr>
          </a:lstStyle>
          <a:p>
            <a:pPr>
              <a:defRPr/>
            </a:pPr>
            <a:endParaRPr lang="es-ES_tradnl"/>
          </a:p>
        </p:txBody>
      </p:sp>
    </p:spTree>
    <p:extLst>
      <p:ext uri="{BB962C8B-B14F-4D97-AF65-F5344CB8AC3E}">
        <p14:creationId xmlns:p14="http://schemas.microsoft.com/office/powerpoint/2010/main" val="4193728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quipo individual">
    <p:spTree>
      <p:nvGrpSpPr>
        <p:cNvPr id="1" name=""/>
        <p:cNvGrpSpPr/>
        <p:nvPr/>
      </p:nvGrpSpPr>
      <p:grpSpPr>
        <a:xfrm>
          <a:off x="0" y="0"/>
          <a:ext cx="0" cy="0"/>
          <a:chOff x="0" y="0"/>
          <a:chExt cx="0" cy="0"/>
        </a:xfrm>
      </p:grpSpPr>
      <p:pic>
        <p:nvPicPr>
          <p:cNvPr id="7" name="Imagen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53975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2"/>
          </p:nvPr>
        </p:nvSpPr>
        <p:spPr>
          <a:xfrm>
            <a:off x="1224000" y="1900362"/>
            <a:ext cx="4444332" cy="4312868"/>
          </a:xfrm>
          <a:prstGeom prst="rect">
            <a:avLst/>
          </a:prstGeom>
          <a:pattFill prst="pct80">
            <a:fgClr>
              <a:schemeClr val="bg1">
                <a:lumMod val="65000"/>
              </a:schemeClr>
            </a:fgClr>
            <a:bgClr>
              <a:schemeClr val="bg1">
                <a:lumMod val="95000"/>
              </a:schemeClr>
            </a:bgClr>
          </a:pattFill>
        </p:spPr>
        <p:txBody>
          <a:bodyPr rtlCol="0" anchor="ctr">
            <a:normAutofit/>
          </a:bodyPr>
          <a:lstStyle>
            <a:lvl1pPr marL="0" indent="0" algn="ctr">
              <a:buNone/>
              <a:defRPr sz="1800" b="0" i="0" baseline="0">
                <a:latin typeface="Arial" charset="0"/>
                <a:ea typeface="Arial" charset="0"/>
                <a:cs typeface="Arial" charset="0"/>
              </a:defRPr>
            </a:lvl1pPr>
          </a:lstStyle>
          <a:p>
            <a:pPr lvl="0"/>
            <a:r>
              <a:rPr lang="es-ES_tradnl" noProof="0" smtClean="0"/>
              <a:t>Arrastre la imagen al marcador de posición o haga clic en el icono para agregarla</a:t>
            </a:r>
            <a:endParaRPr lang="en-US" noProof="0" dirty="0"/>
          </a:p>
        </p:txBody>
      </p:sp>
      <p:sp>
        <p:nvSpPr>
          <p:cNvPr id="6" name="Title 5"/>
          <p:cNvSpPr>
            <a:spLocks noGrp="1"/>
          </p:cNvSpPr>
          <p:nvPr>
            <p:ph type="title"/>
          </p:nvPr>
        </p:nvSpPr>
        <p:spPr>
          <a:xfrm>
            <a:off x="1224000" y="486000"/>
            <a:ext cx="9720000" cy="594000"/>
          </a:xfrm>
          <a:prstGeom prst="rect">
            <a:avLst/>
          </a:prstGeom>
        </p:spPr>
        <p:txBody>
          <a:bodyPr lIns="0" rIns="0" anchor="t" anchorCtr="0"/>
          <a:lstStyle>
            <a:lvl1pPr>
              <a:defRPr sz="3600" b="1" i="0" baseline="0">
                <a:latin typeface="Arial" charset="0"/>
                <a:ea typeface="Arial" charset="0"/>
                <a:cs typeface="Arial" charset="0"/>
              </a:defRPr>
            </a:lvl1pPr>
          </a:lstStyle>
          <a:p>
            <a:r>
              <a:rPr lang="es-ES_tradnl" noProof="0" smtClean="0"/>
              <a:t>Clic para editar título</a:t>
            </a:r>
            <a:endParaRPr lang="es-ES_tradnl" noProof="0" dirty="0"/>
          </a:p>
        </p:txBody>
      </p:sp>
      <p:sp>
        <p:nvSpPr>
          <p:cNvPr id="10" name="Text Placeholder 7"/>
          <p:cNvSpPr>
            <a:spLocks noGrp="1"/>
          </p:cNvSpPr>
          <p:nvPr>
            <p:ph type="body" sz="quarter" idx="10"/>
          </p:nvPr>
        </p:nvSpPr>
        <p:spPr>
          <a:xfrm>
            <a:off x="1224000" y="1079998"/>
            <a:ext cx="9720000" cy="720000"/>
          </a:xfrm>
          <a:prstGeom prst="rect">
            <a:avLst/>
          </a:prstGeom>
        </p:spPr>
        <p:txBody>
          <a:bodyPr lIns="0" tIns="36000" rIns="0" bIns="36000"/>
          <a:lstStyle>
            <a:lvl1pPr marL="0" indent="0">
              <a:buNone/>
              <a:defRPr sz="1600" b="1" i="0" baseline="0">
                <a:solidFill>
                  <a:schemeClr val="bg1">
                    <a:lumMod val="65000"/>
                  </a:schemeClr>
                </a:solidFill>
                <a:latin typeface="arial" charset="0"/>
                <a:ea typeface="Arial" charset="0"/>
                <a:cs typeface="Arial" charset="0"/>
              </a:defRPr>
            </a:lvl1pPr>
            <a:lvl2pPr marL="457200" indent="0">
              <a:buNone/>
              <a:defRPr/>
            </a:lvl2pPr>
          </a:lstStyle>
          <a:p>
            <a:pPr lvl="0"/>
            <a:r>
              <a:rPr lang="es-ES_tradnl" noProof="0" smtClean="0"/>
              <a:t>Haga clic para modificar el estilo de texto del patrón</a:t>
            </a:r>
          </a:p>
        </p:txBody>
      </p:sp>
      <p:sp>
        <p:nvSpPr>
          <p:cNvPr id="8" name="Marcador de fecha 1"/>
          <p:cNvSpPr>
            <a:spLocks noGrp="1"/>
          </p:cNvSpPr>
          <p:nvPr>
            <p:ph type="dt" sz="half" idx="13"/>
          </p:nvPr>
        </p:nvSpPr>
        <p:spPr/>
        <p:txBody>
          <a:bodyPr/>
          <a:lstStyle>
            <a:lvl1pPr>
              <a:defRPr/>
            </a:lvl1pPr>
          </a:lstStyle>
          <a:p>
            <a:pPr>
              <a:defRPr/>
            </a:pPr>
            <a:endParaRPr lang="en-US"/>
          </a:p>
        </p:txBody>
      </p:sp>
      <p:sp>
        <p:nvSpPr>
          <p:cNvPr id="9" name="Marcador de pie de página 2"/>
          <p:cNvSpPr>
            <a:spLocks noGrp="1"/>
          </p:cNvSpPr>
          <p:nvPr>
            <p:ph type="ftr" sz="quarter" idx="14"/>
          </p:nvPr>
        </p:nvSpPr>
        <p:spPr/>
        <p:txBody>
          <a:bodyPr/>
          <a:lstStyle>
            <a:lvl1pPr>
              <a:defRPr/>
            </a:lvl1pPr>
          </a:lstStyle>
          <a:p>
            <a:pPr>
              <a:defRPr/>
            </a:pPr>
            <a:endParaRPr lang="es-ES_tradnl"/>
          </a:p>
        </p:txBody>
      </p:sp>
    </p:spTree>
    <p:extLst>
      <p:ext uri="{BB962C8B-B14F-4D97-AF65-F5344CB8AC3E}">
        <p14:creationId xmlns:p14="http://schemas.microsoft.com/office/powerpoint/2010/main" val="260737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umeraciones gigante">
    <p:spTree>
      <p:nvGrpSpPr>
        <p:cNvPr id="1" name=""/>
        <p:cNvGrpSpPr/>
        <p:nvPr/>
      </p:nvGrpSpPr>
      <p:grpSpPr>
        <a:xfrm>
          <a:off x="0" y="0"/>
          <a:ext cx="0" cy="0"/>
          <a:chOff x="0" y="0"/>
          <a:chExt cx="0" cy="0"/>
        </a:xfrm>
      </p:grpSpPr>
      <p:pic>
        <p:nvPicPr>
          <p:cNvPr id="3" name="Imagen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0" y="53975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7"/>
          <p:cNvSpPr>
            <a:spLocks noGrp="1"/>
          </p:cNvSpPr>
          <p:nvPr>
            <p:ph type="body" sz="quarter" idx="10"/>
          </p:nvPr>
        </p:nvSpPr>
        <p:spPr>
          <a:xfrm>
            <a:off x="0" y="1080000"/>
            <a:ext cx="6121101" cy="5778000"/>
          </a:xfrm>
          <a:prstGeom prst="rect">
            <a:avLst/>
          </a:prstGeom>
        </p:spPr>
        <p:txBody>
          <a:bodyPr lIns="0" tIns="36000" rIns="0" bIns="36000" anchor="ctr">
            <a:normAutofit/>
          </a:bodyPr>
          <a:lstStyle>
            <a:lvl1pPr marL="0" indent="0" algn="ctr">
              <a:buNone/>
              <a:defRPr sz="40000" b="1" i="0" baseline="0">
                <a:solidFill>
                  <a:schemeClr val="bg2"/>
                </a:solidFill>
                <a:latin typeface="arial" charset="0"/>
                <a:ea typeface="Arial" charset="0"/>
                <a:cs typeface="Arial" charset="0"/>
              </a:defRPr>
            </a:lvl1pPr>
            <a:lvl2pPr marL="457200" indent="0">
              <a:buNone/>
              <a:defRPr/>
            </a:lvl2pPr>
          </a:lstStyle>
          <a:p>
            <a:pPr lvl="0"/>
            <a:r>
              <a:rPr lang="es-ES_tradnl" noProof="0" smtClean="0"/>
              <a:t>Haga clic para modificar el estilo de texto del patrón</a:t>
            </a:r>
          </a:p>
        </p:txBody>
      </p:sp>
      <p:sp>
        <p:nvSpPr>
          <p:cNvPr id="4" name="Marcador de fecha 1"/>
          <p:cNvSpPr>
            <a:spLocks noGrp="1"/>
          </p:cNvSpPr>
          <p:nvPr>
            <p:ph type="dt" sz="half" idx="11"/>
          </p:nvPr>
        </p:nvSpPr>
        <p:spPr/>
        <p:txBody>
          <a:bodyPr/>
          <a:lstStyle>
            <a:lvl1pPr>
              <a:defRPr/>
            </a:lvl1pPr>
          </a:lstStyle>
          <a:p>
            <a:pPr>
              <a:defRPr/>
            </a:pPr>
            <a:endParaRPr lang="en-US"/>
          </a:p>
        </p:txBody>
      </p:sp>
      <p:sp>
        <p:nvSpPr>
          <p:cNvPr id="5" name="Marcador de pie de página 2"/>
          <p:cNvSpPr>
            <a:spLocks noGrp="1"/>
          </p:cNvSpPr>
          <p:nvPr>
            <p:ph type="ftr" sz="quarter" idx="12"/>
          </p:nvPr>
        </p:nvSpPr>
        <p:spPr/>
        <p:txBody>
          <a:bodyPr/>
          <a:lstStyle>
            <a:lvl1pPr>
              <a:defRPr/>
            </a:lvl1pPr>
          </a:lstStyle>
          <a:p>
            <a:pPr>
              <a:defRPr/>
            </a:pPr>
            <a:endParaRPr lang="es-ES_tradnl"/>
          </a:p>
        </p:txBody>
      </p:sp>
    </p:spTree>
    <p:extLst>
      <p:ext uri="{BB962C8B-B14F-4D97-AF65-F5344CB8AC3E}">
        <p14:creationId xmlns:p14="http://schemas.microsoft.com/office/powerpoint/2010/main" val="1677803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inal">
    <p:spTree>
      <p:nvGrpSpPr>
        <p:cNvPr id="1" name=""/>
        <p:cNvGrpSpPr/>
        <p:nvPr/>
      </p:nvGrpSpPr>
      <p:grpSpPr>
        <a:xfrm>
          <a:off x="0" y="0"/>
          <a:ext cx="0" cy="0"/>
          <a:chOff x="0" y="0"/>
          <a:chExt cx="0" cy="0"/>
        </a:xfrm>
      </p:grpSpPr>
      <p:sp>
        <p:nvSpPr>
          <p:cNvPr id="2" name="Rectángulo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_tradnl" dirty="0"/>
          </a:p>
        </p:txBody>
      </p:sp>
      <p:pic>
        <p:nvPicPr>
          <p:cNvPr id="3" name="Imagen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0438" y="5348288"/>
            <a:ext cx="29416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29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smtClean="0"/>
              <a:t>Haga clic para modificar el estilo de texto del patrón</a:t>
            </a:r>
          </a:p>
          <a:p>
            <a:pPr lvl="1"/>
            <a:r>
              <a:rPr lang="es-ES_tradnl" altLang="es-ES" smtClean="0"/>
              <a:t>Segundo nivel</a:t>
            </a:r>
          </a:p>
          <a:p>
            <a:pPr lvl="2"/>
            <a:r>
              <a:rPr lang="es-ES_tradnl" altLang="es-ES" smtClean="0"/>
              <a:t>Tercer nivel</a:t>
            </a:r>
          </a:p>
          <a:p>
            <a:pPr lvl="3"/>
            <a:r>
              <a:rPr lang="es-ES_tradnl" altLang="es-ES" smtClean="0"/>
              <a:t>Cuarto nivel</a:t>
            </a:r>
          </a:p>
          <a:p>
            <a:pPr lvl="4"/>
            <a:r>
              <a:rPr lang="es-ES_tradnl" altLang="es-ES" smtClean="0"/>
              <a:t>Quinto nivel</a:t>
            </a:r>
            <a:endParaRPr lang="en-US" altLang="es-ES" smtClean="0"/>
          </a:p>
        </p:txBody>
      </p:sp>
      <p:sp>
        <p:nvSpPr>
          <p:cNvPr id="4" name="Date Placeholder 3"/>
          <p:cNvSpPr>
            <a:spLocks noGrp="1"/>
          </p:cNvSpPr>
          <p:nvPr>
            <p:ph type="dt" sz="half" idx="2"/>
          </p:nvPr>
        </p:nvSpPr>
        <p:spPr>
          <a:xfrm>
            <a:off x="11353800" y="6335713"/>
            <a:ext cx="838200" cy="360362"/>
          </a:xfrm>
          <a:prstGeom prst="rect">
            <a:avLst/>
          </a:prstGeom>
        </p:spPr>
        <p:txBody>
          <a:bodyPr vert="horz" lIns="91440" tIns="45720" rIns="91440" bIns="45720" rtlCol="0" anchor="ctr"/>
          <a:lstStyle>
            <a:lvl1pPr algn="l" eaLnBrk="1" fontAlgn="auto" hangingPunct="1">
              <a:spcBef>
                <a:spcPts val="0"/>
              </a:spcBef>
              <a:spcAft>
                <a:spcPts val="0"/>
              </a:spcAft>
              <a:defRPr sz="1000" baseline="0">
                <a:solidFill>
                  <a:schemeClr val="tx1"/>
                </a:solidFill>
                <a:latin typeface="+mn-lt"/>
              </a:defRPr>
            </a:lvl1pPr>
          </a:lstStyle>
          <a:p>
            <a:pPr>
              <a:defRPr/>
            </a:pPr>
            <a:endParaRPr lang="en-US"/>
          </a:p>
        </p:txBody>
      </p:sp>
      <p:sp>
        <p:nvSpPr>
          <p:cNvPr id="1028" name="Rectángulo 7"/>
          <p:cNvSpPr>
            <a:spLocks noChangeArrowheads="1"/>
          </p:cNvSpPr>
          <p:nvPr userDrawn="1"/>
        </p:nvSpPr>
        <p:spPr bwMode="auto">
          <a:xfrm>
            <a:off x="0" y="6335713"/>
            <a:ext cx="8382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defRPr/>
            </a:pPr>
            <a:fld id="{3A71676C-1D22-4E45-AAC8-7D59571DD1F4}" type="slidenum">
              <a:rPr lang="en-US" altLang="es-ES" sz="1000" smtClean="0">
                <a:cs typeface="Arial" panose="020B0604020202020204" pitchFamily="34" charset="0"/>
              </a:rPr>
              <a:pPr algn="r" eaLnBrk="1" hangingPunct="1">
                <a:defRPr/>
              </a:pPr>
              <a:t>‹Nº›</a:t>
            </a:fld>
            <a:endParaRPr lang="es-ES_tradnl" altLang="es-ES" sz="1000" smtClean="0"/>
          </a:p>
        </p:txBody>
      </p:sp>
      <p:sp>
        <p:nvSpPr>
          <p:cNvPr id="16" name="Marcador de pie de página 15"/>
          <p:cNvSpPr>
            <a:spLocks noGrp="1"/>
          </p:cNvSpPr>
          <p:nvPr>
            <p:ph type="ftr" sz="quarter" idx="3"/>
          </p:nvPr>
        </p:nvSpPr>
        <p:spPr>
          <a:xfrm>
            <a:off x="838200" y="6335713"/>
            <a:ext cx="10515600" cy="360362"/>
          </a:xfrm>
          <a:prstGeom prst="rect">
            <a:avLst/>
          </a:prstGeom>
        </p:spPr>
        <p:txBody>
          <a:bodyPr vert="horz" lIns="91440" tIns="45720" rIns="91440" bIns="45720" rtlCol="0" anchor="ctr"/>
          <a:lstStyle>
            <a:lvl1pPr algn="ctr" eaLnBrk="1" fontAlgn="auto" hangingPunct="1">
              <a:spcBef>
                <a:spcPts val="0"/>
              </a:spcBef>
              <a:spcAft>
                <a:spcPts val="0"/>
              </a:spcAft>
              <a:defRPr sz="1000" baseline="0">
                <a:solidFill>
                  <a:schemeClr val="tx1"/>
                </a:solidFill>
                <a:latin typeface="+mn-lt"/>
              </a:defRPr>
            </a:lvl1pPr>
          </a:lstStyle>
          <a:p>
            <a:pPr>
              <a:defRPr/>
            </a:pPr>
            <a:endParaRPr lang="es-ES_tradnl"/>
          </a:p>
        </p:txBody>
      </p:sp>
    </p:spTree>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4000" b="1"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000" b="1">
          <a:solidFill>
            <a:schemeClr val="accent1"/>
          </a:solidFill>
          <a:latin typeface="Arial" panose="020B0604020202020204" pitchFamily="34" charset="0"/>
        </a:defRPr>
      </a:lvl2pPr>
      <a:lvl3pPr algn="l" rtl="0" eaLnBrk="0" fontAlgn="base" hangingPunct="0">
        <a:lnSpc>
          <a:spcPct val="90000"/>
        </a:lnSpc>
        <a:spcBef>
          <a:spcPct val="0"/>
        </a:spcBef>
        <a:spcAft>
          <a:spcPct val="0"/>
        </a:spcAft>
        <a:defRPr sz="4000" b="1">
          <a:solidFill>
            <a:schemeClr val="accent1"/>
          </a:solidFill>
          <a:latin typeface="Arial" panose="020B0604020202020204" pitchFamily="34" charset="0"/>
        </a:defRPr>
      </a:lvl3pPr>
      <a:lvl4pPr algn="l" rtl="0" eaLnBrk="0" fontAlgn="base" hangingPunct="0">
        <a:lnSpc>
          <a:spcPct val="90000"/>
        </a:lnSpc>
        <a:spcBef>
          <a:spcPct val="0"/>
        </a:spcBef>
        <a:spcAft>
          <a:spcPct val="0"/>
        </a:spcAft>
        <a:defRPr sz="4000" b="1">
          <a:solidFill>
            <a:schemeClr val="accent1"/>
          </a:solidFill>
          <a:latin typeface="Arial" panose="020B0604020202020204" pitchFamily="34" charset="0"/>
        </a:defRPr>
      </a:lvl4pPr>
      <a:lvl5pPr algn="l" rtl="0" eaLnBrk="0" fontAlgn="base" hangingPunct="0">
        <a:lnSpc>
          <a:spcPct val="90000"/>
        </a:lnSpc>
        <a:spcBef>
          <a:spcPct val="0"/>
        </a:spcBef>
        <a:spcAft>
          <a:spcPct val="0"/>
        </a:spcAft>
        <a:defRPr sz="4000" b="1">
          <a:solidFill>
            <a:schemeClr val="accent1"/>
          </a:solidFill>
          <a:latin typeface="Arial" panose="020B0604020202020204" pitchFamily="34" charset="0"/>
        </a:defRPr>
      </a:lvl5pPr>
      <a:lvl6pPr marL="457200" algn="l" rtl="0" fontAlgn="base">
        <a:lnSpc>
          <a:spcPct val="90000"/>
        </a:lnSpc>
        <a:spcBef>
          <a:spcPct val="0"/>
        </a:spcBef>
        <a:spcAft>
          <a:spcPct val="0"/>
        </a:spcAft>
        <a:defRPr sz="4000" b="1">
          <a:solidFill>
            <a:schemeClr val="accent1"/>
          </a:solidFill>
          <a:latin typeface="Arial" panose="020B0604020202020204" pitchFamily="34" charset="0"/>
        </a:defRPr>
      </a:lvl6pPr>
      <a:lvl7pPr marL="914400" algn="l" rtl="0" fontAlgn="base">
        <a:lnSpc>
          <a:spcPct val="90000"/>
        </a:lnSpc>
        <a:spcBef>
          <a:spcPct val="0"/>
        </a:spcBef>
        <a:spcAft>
          <a:spcPct val="0"/>
        </a:spcAft>
        <a:defRPr sz="4000" b="1">
          <a:solidFill>
            <a:schemeClr val="accent1"/>
          </a:solidFill>
          <a:latin typeface="Arial" panose="020B0604020202020204" pitchFamily="34" charset="0"/>
        </a:defRPr>
      </a:lvl7pPr>
      <a:lvl8pPr marL="1371600" algn="l" rtl="0" fontAlgn="base">
        <a:lnSpc>
          <a:spcPct val="90000"/>
        </a:lnSpc>
        <a:spcBef>
          <a:spcPct val="0"/>
        </a:spcBef>
        <a:spcAft>
          <a:spcPct val="0"/>
        </a:spcAft>
        <a:defRPr sz="4000" b="1">
          <a:solidFill>
            <a:schemeClr val="accent1"/>
          </a:solidFill>
          <a:latin typeface="Arial" panose="020B0604020202020204" pitchFamily="34" charset="0"/>
        </a:defRPr>
      </a:lvl8pPr>
      <a:lvl9pPr marL="1828800" algn="l" rtl="0" fontAlgn="base">
        <a:lnSpc>
          <a:spcPct val="90000"/>
        </a:lnSpc>
        <a:spcBef>
          <a:spcPct val="0"/>
        </a:spcBef>
        <a:spcAft>
          <a:spcPct val="0"/>
        </a:spcAft>
        <a:defRPr sz="4000" b="1">
          <a:solidFill>
            <a:schemeClr val="accent1"/>
          </a:solidFill>
          <a:latin typeface="Arial" panose="020B0604020202020204" pitchFamily="34" charset="0"/>
        </a:defRPr>
      </a:lvl9pPr>
    </p:titleStyle>
    <p:bodyStyle>
      <a:lvl1pPr algn="l" rtl="0" eaLnBrk="0" fontAlgn="base" hangingPunct="0">
        <a:lnSpc>
          <a:spcPct val="90000"/>
        </a:lnSpc>
        <a:spcBef>
          <a:spcPts val="1000"/>
        </a:spcBef>
        <a:spcAft>
          <a:spcPct val="0"/>
        </a:spcAft>
        <a:defRPr sz="1600" b="1" kern="1200">
          <a:solidFill>
            <a:schemeClr val="tx2"/>
          </a:solidFill>
          <a:latin typeface="+mn-lt"/>
          <a:ea typeface="+mn-ea"/>
          <a:cs typeface="+mn-cs"/>
        </a:defRPr>
      </a:lvl1pPr>
      <a:lvl2pPr marL="457200" algn="l" rtl="0" eaLnBrk="0" fontAlgn="base" hangingPunct="0">
        <a:lnSpc>
          <a:spcPct val="90000"/>
        </a:lnSpc>
        <a:spcBef>
          <a:spcPts val="500"/>
        </a:spcBef>
        <a:spcAft>
          <a:spcPct val="0"/>
        </a:spcAft>
        <a:defRPr sz="1600" b="1" kern="1200">
          <a:solidFill>
            <a:schemeClr val="tx2"/>
          </a:solidFill>
          <a:latin typeface="+mn-lt"/>
          <a:ea typeface="+mn-ea"/>
          <a:cs typeface="+mn-cs"/>
        </a:defRPr>
      </a:lvl2pPr>
      <a:lvl3pPr marL="914400" algn="l" rtl="0" eaLnBrk="0" fontAlgn="base" hangingPunct="0">
        <a:lnSpc>
          <a:spcPct val="90000"/>
        </a:lnSpc>
        <a:spcBef>
          <a:spcPts val="500"/>
        </a:spcBef>
        <a:spcAft>
          <a:spcPct val="0"/>
        </a:spcAft>
        <a:defRPr sz="1600" b="1" kern="1200">
          <a:solidFill>
            <a:schemeClr val="tx2"/>
          </a:solidFill>
          <a:latin typeface="+mn-lt"/>
          <a:ea typeface="+mn-ea"/>
          <a:cs typeface="+mn-cs"/>
        </a:defRPr>
      </a:lvl3pPr>
      <a:lvl4pPr marL="1371600" algn="l" rtl="0" eaLnBrk="0" fontAlgn="base" hangingPunct="0">
        <a:lnSpc>
          <a:spcPct val="90000"/>
        </a:lnSpc>
        <a:spcBef>
          <a:spcPts val="500"/>
        </a:spcBef>
        <a:spcAft>
          <a:spcPct val="0"/>
        </a:spcAft>
        <a:defRPr sz="1600" b="1" kern="1200">
          <a:solidFill>
            <a:schemeClr val="tx2"/>
          </a:solidFill>
          <a:latin typeface="+mn-lt"/>
          <a:ea typeface="+mn-ea"/>
          <a:cs typeface="+mn-cs"/>
        </a:defRPr>
      </a:lvl4pPr>
      <a:lvl5pPr marL="1828800" algn="l" rtl="0" eaLnBrk="0" fontAlgn="base" hangingPunct="0">
        <a:lnSpc>
          <a:spcPct val="90000"/>
        </a:lnSpc>
        <a:spcBef>
          <a:spcPts val="500"/>
        </a:spcBef>
        <a:spcAft>
          <a:spcPct val="0"/>
        </a:spcAft>
        <a:defRPr sz="16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mailto:iaa@aragon.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Marcador de texto 9"/>
          <p:cNvSpPr>
            <a:spLocks noGrp="1"/>
          </p:cNvSpPr>
          <p:nvPr>
            <p:ph type="body" sz="quarter" idx="10"/>
          </p:nvPr>
        </p:nvSpPr>
        <p:spPr>
          <a:xfrm>
            <a:off x="1236663" y="4935538"/>
            <a:ext cx="9718675" cy="920750"/>
          </a:xfrm>
        </p:spPr>
        <p:txBody>
          <a:bodyPr/>
          <a:lstStyle/>
          <a:p>
            <a:r>
              <a:rPr lang="es-ES" altLang="es-ES" smtClean="0">
                <a:solidFill>
                  <a:srgbClr val="FFFFFF"/>
                </a:solidFill>
                <a:latin typeface="Arial" panose="020B0604020202020204" pitchFamily="34" charset="0"/>
                <a:cs typeface="Arial" panose="020B0604020202020204" pitchFamily="34" charset="0"/>
              </a:rPr>
              <a:t>Enrique Novales Allué</a:t>
            </a:r>
          </a:p>
          <a:p>
            <a:r>
              <a:rPr lang="es-ES" altLang="es-ES" smtClean="0">
                <a:solidFill>
                  <a:srgbClr val="FFFFFF"/>
                </a:solidFill>
                <a:latin typeface="Arial" panose="020B0604020202020204" pitchFamily="34" charset="0"/>
                <a:cs typeface="Arial" panose="020B0604020202020204" pitchFamily="34" charset="0"/>
              </a:rPr>
              <a:t>D.G de Calidad y Seguridad Alimentaria</a:t>
            </a:r>
          </a:p>
          <a:p>
            <a:pPr eaLnBrk="1" hangingPunct="1"/>
            <a:endParaRPr lang="es-ES_tradnl" altLang="es-ES" smtClean="0">
              <a:latin typeface="Arial" panose="020B0604020202020204" pitchFamily="34" charset="0"/>
              <a:cs typeface="Arial" panose="020B0604020202020204" pitchFamily="34" charset="0"/>
            </a:endParaRPr>
          </a:p>
        </p:txBody>
      </p:sp>
      <p:sp>
        <p:nvSpPr>
          <p:cNvPr id="10243" name="Título 5"/>
          <p:cNvSpPr>
            <a:spLocks noGrp="1"/>
          </p:cNvSpPr>
          <p:nvPr>
            <p:ph type="title"/>
          </p:nvPr>
        </p:nvSpPr>
        <p:spPr bwMode="auto">
          <a:xfrm>
            <a:off x="1116013" y="1104900"/>
            <a:ext cx="9718675" cy="268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s-ES" altLang="es-ES" sz="2400" smtClean="0">
                <a:latin typeface="Arial" panose="020B0604020202020204" pitchFamily="34" charset="0"/>
                <a:cs typeface="Arial" panose="020B0604020202020204" pitchFamily="34" charset="0"/>
              </a:rPr>
              <a:t/>
            </a:r>
            <a:br>
              <a:rPr lang="es-ES" altLang="es-ES" sz="2400" smtClean="0">
                <a:latin typeface="Arial" panose="020B0604020202020204" pitchFamily="34" charset="0"/>
                <a:cs typeface="Arial" panose="020B0604020202020204" pitchFamily="34" charset="0"/>
              </a:rPr>
            </a:br>
            <a:r>
              <a:rPr lang="es-ES" altLang="es-ES" sz="2400" smtClean="0">
                <a:latin typeface="Arial" panose="020B0604020202020204" pitchFamily="34" charset="0"/>
                <a:cs typeface="Arial" panose="020B0604020202020204" pitchFamily="34" charset="0"/>
              </a:rPr>
              <a:t/>
            </a:r>
            <a:br>
              <a:rPr lang="es-ES" altLang="es-ES" sz="2400" smtClean="0">
                <a:latin typeface="Arial" panose="020B0604020202020204" pitchFamily="34" charset="0"/>
                <a:cs typeface="Arial" panose="020B0604020202020204" pitchFamily="34" charset="0"/>
              </a:rPr>
            </a:br>
            <a:r>
              <a:rPr lang="es-ES" altLang="es-ES" sz="2400" smtClean="0">
                <a:latin typeface="Arial" panose="020B0604020202020204" pitchFamily="34" charset="0"/>
                <a:cs typeface="Arial" panose="020B0604020202020204" pitchFamily="34" charset="0"/>
              </a:rPr>
              <a:t/>
            </a:r>
            <a:br>
              <a:rPr lang="es-ES" altLang="es-ES" sz="2400" smtClean="0">
                <a:latin typeface="Arial" panose="020B0604020202020204" pitchFamily="34" charset="0"/>
                <a:cs typeface="Arial" panose="020B0604020202020204" pitchFamily="34" charset="0"/>
              </a:rPr>
            </a:br>
            <a:r>
              <a:rPr lang="es-ES" altLang="es-ES" sz="3600" b="0" smtClean="0">
                <a:latin typeface="Arial" panose="020B0604020202020204" pitchFamily="34" charset="0"/>
                <a:cs typeface="Arial" panose="020B0604020202020204" pitchFamily="34" charset="0"/>
              </a:rPr>
              <a:t>Subvenciones gestión riesgo inundación</a:t>
            </a:r>
            <a:br>
              <a:rPr lang="es-ES" altLang="es-ES" sz="3600" b="0" smtClean="0">
                <a:latin typeface="Arial" panose="020B0604020202020204" pitchFamily="34" charset="0"/>
                <a:cs typeface="Arial" panose="020B0604020202020204" pitchFamily="34" charset="0"/>
              </a:rPr>
            </a:br>
            <a:r>
              <a:rPr lang="es-ES" altLang="es-ES" sz="3600" b="0" smtClean="0">
                <a:latin typeface="Arial" panose="020B0604020202020204" pitchFamily="34" charset="0"/>
                <a:cs typeface="Arial" panose="020B0604020202020204" pitchFamily="34" charset="0"/>
              </a:rPr>
              <a:t>Exploraciones ganaderas</a:t>
            </a:r>
            <a:br>
              <a:rPr lang="es-ES" altLang="es-ES" sz="3600" b="0" smtClean="0">
                <a:latin typeface="Arial" panose="020B0604020202020204" pitchFamily="34" charset="0"/>
                <a:cs typeface="Arial" panose="020B0604020202020204" pitchFamily="34" charset="0"/>
              </a:rPr>
            </a:br>
            <a:r>
              <a:rPr lang="es-ES" altLang="es-ES" sz="2400" smtClean="0">
                <a:latin typeface="Arial" panose="020B0604020202020204" pitchFamily="34" charset="0"/>
                <a:cs typeface="Arial" panose="020B0604020202020204" pitchFamily="34" charset="0"/>
              </a:rPr>
              <a:t/>
            </a:r>
            <a:br>
              <a:rPr lang="es-ES" altLang="es-ES" sz="2400" smtClean="0">
                <a:latin typeface="Arial" panose="020B0604020202020204" pitchFamily="34" charset="0"/>
                <a:cs typeface="Arial" panose="020B0604020202020204" pitchFamily="34" charset="0"/>
              </a:rPr>
            </a:br>
            <a:r>
              <a:rPr lang="es-ES" altLang="es-ES" sz="2400" smtClean="0">
                <a:latin typeface="Arial" panose="020B0604020202020204" pitchFamily="34" charset="0"/>
                <a:cs typeface="Arial" panose="020B0604020202020204" pitchFamily="34" charset="0"/>
              </a:rPr>
              <a:t>9 de Marzo de 2023</a:t>
            </a:r>
            <a:endParaRPr lang="es-ES_tradnl" altLang="es-ES" sz="2400" smtClean="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5663" y="3282950"/>
            <a:ext cx="5400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echa derecha 4"/>
          <p:cNvSpPr/>
          <p:nvPr/>
        </p:nvSpPr>
        <p:spPr>
          <a:xfrm rot="16200000">
            <a:off x="2627313" y="3721100"/>
            <a:ext cx="754062" cy="4651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 name="Flecha derecha 5"/>
          <p:cNvSpPr/>
          <p:nvPr/>
        </p:nvSpPr>
        <p:spPr>
          <a:xfrm rot="16200000">
            <a:off x="3460751" y="2114550"/>
            <a:ext cx="639762" cy="4651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agen 1"/>
          <p:cNvPicPr>
            <a:picLocks noChangeAspect="1"/>
          </p:cNvPicPr>
          <p:nvPr/>
        </p:nvPicPr>
        <p:blipFill>
          <a:blip r:embed="rId2">
            <a:extLst>
              <a:ext uri="{28A0092B-C50C-407E-A947-70E740481C1C}">
                <a14:useLocalDpi xmlns:a14="http://schemas.microsoft.com/office/drawing/2010/main" val="0"/>
              </a:ext>
            </a:extLst>
          </a:blip>
          <a:srcRect l="-2765" t="-3130" r="8510" b="3130"/>
          <a:stretch>
            <a:fillRect/>
          </a:stretch>
        </p:blipFill>
        <p:spPr bwMode="auto">
          <a:xfrm>
            <a:off x="1930400" y="-428625"/>
            <a:ext cx="9947275" cy="7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65100"/>
            <a:ext cx="14224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ipse 1"/>
          <p:cNvSpPr/>
          <p:nvPr/>
        </p:nvSpPr>
        <p:spPr>
          <a:xfrm>
            <a:off x="2922588" y="2390775"/>
            <a:ext cx="450850" cy="4349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 name="Elipse 4"/>
          <p:cNvSpPr/>
          <p:nvPr/>
        </p:nvSpPr>
        <p:spPr>
          <a:xfrm>
            <a:off x="2909888" y="5016500"/>
            <a:ext cx="450850" cy="4349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 name="Elipse 5"/>
          <p:cNvSpPr/>
          <p:nvPr/>
        </p:nvSpPr>
        <p:spPr>
          <a:xfrm>
            <a:off x="2925763" y="6065838"/>
            <a:ext cx="449262" cy="4349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n 1"/>
          <p:cNvPicPr>
            <a:picLocks noChangeAspect="1"/>
          </p:cNvPicPr>
          <p:nvPr/>
        </p:nvPicPr>
        <p:blipFill>
          <a:blip r:embed="rId2">
            <a:extLst>
              <a:ext uri="{28A0092B-C50C-407E-A947-70E740481C1C}">
                <a14:useLocalDpi xmlns:a14="http://schemas.microsoft.com/office/drawing/2010/main" val="0"/>
              </a:ext>
            </a:extLst>
          </a:blip>
          <a:srcRect t="2528" r="6070" b="10114"/>
          <a:stretch>
            <a:fillRect/>
          </a:stretch>
        </p:blipFill>
        <p:spPr bwMode="auto">
          <a:xfrm>
            <a:off x="1800225" y="49213"/>
            <a:ext cx="10223500"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65100"/>
            <a:ext cx="14224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2520950" y="1074738"/>
            <a:ext cx="449263" cy="4349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 name="Elipse 5"/>
          <p:cNvSpPr/>
          <p:nvPr/>
        </p:nvSpPr>
        <p:spPr>
          <a:xfrm>
            <a:off x="2359025" y="2981325"/>
            <a:ext cx="449263" cy="43338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 name="Elipse 6"/>
          <p:cNvSpPr/>
          <p:nvPr/>
        </p:nvSpPr>
        <p:spPr>
          <a:xfrm>
            <a:off x="2495550" y="5037138"/>
            <a:ext cx="449263" cy="43497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Marcador de texto 1"/>
          <p:cNvSpPr>
            <a:spLocks noGrp="1"/>
          </p:cNvSpPr>
          <p:nvPr>
            <p:ph type="body" sz="quarter" idx="10"/>
          </p:nvPr>
        </p:nvSpPr>
        <p:spPr>
          <a:xfrm>
            <a:off x="1211263" y="2638425"/>
            <a:ext cx="9401175" cy="4895850"/>
          </a:xfrm>
        </p:spPr>
        <p:txBody>
          <a:bodyPr/>
          <a:lstStyle/>
          <a:p>
            <a:endParaRPr lang="es-ES" altLang="es-ES" sz="2000" smtClean="0">
              <a:latin typeface="Arial" panose="020B0604020202020204" pitchFamily="34" charset="0"/>
              <a:cs typeface="Arial" panose="020B0604020202020204" pitchFamily="34" charset="0"/>
            </a:endParaRPr>
          </a:p>
          <a:p>
            <a:pPr lvl="1"/>
            <a:r>
              <a:rPr lang="es-ES" altLang="es-ES" sz="2800" b="0" smtClean="0">
                <a:solidFill>
                  <a:schemeClr val="bg1"/>
                </a:solidFill>
                <a:cs typeface="Arial" panose="020B0604020202020204" pitchFamily="34" charset="0"/>
              </a:rPr>
              <a:t>Indemnizar cese actividad ganadera</a:t>
            </a:r>
          </a:p>
          <a:p>
            <a:pPr lvl="1"/>
            <a:r>
              <a:rPr lang="es-ES" altLang="es-ES" sz="2800" b="0" smtClean="0">
                <a:solidFill>
                  <a:schemeClr val="bg1"/>
                </a:solidFill>
                <a:cs typeface="Arial" panose="020B0604020202020204" pitchFamily="34" charset="0"/>
              </a:rPr>
              <a:t>o construir una explotación  en zona</a:t>
            </a:r>
          </a:p>
          <a:p>
            <a:pPr lvl="1"/>
            <a:r>
              <a:rPr lang="es-ES" altLang="es-ES" sz="4000" smtClean="0">
                <a:solidFill>
                  <a:srgbClr val="FFC000"/>
                </a:solidFill>
                <a:cs typeface="Arial" panose="020B0604020202020204" pitchFamily="34" charset="0"/>
              </a:rPr>
              <a:t>No Inundable</a:t>
            </a:r>
          </a:p>
          <a:p>
            <a:pPr lvl="1"/>
            <a:r>
              <a:rPr lang="es-ES" altLang="es-ES" sz="4000" smtClean="0">
                <a:solidFill>
                  <a:srgbClr val="FFC000"/>
                </a:solidFill>
                <a:cs typeface="Arial" panose="020B0604020202020204" pitchFamily="34" charset="0"/>
              </a:rPr>
              <a:t>			</a:t>
            </a:r>
            <a:r>
              <a:rPr lang="es-ES" altLang="es-ES" sz="4000" b="0" smtClean="0">
                <a:solidFill>
                  <a:srgbClr val="FFFF00"/>
                </a:solidFill>
                <a:cs typeface="Arial" panose="020B0604020202020204" pitchFamily="34" charset="0"/>
              </a:rPr>
              <a:t> 1.125.000 €</a:t>
            </a:r>
          </a:p>
          <a:p>
            <a:pPr lvl="1"/>
            <a:endParaRPr lang="es-ES" altLang="es-ES" sz="2800" b="0" smtClean="0">
              <a:solidFill>
                <a:schemeClr val="bg1"/>
              </a:solidFill>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p:txBody>
      </p:sp>
      <p:sp>
        <p:nvSpPr>
          <p:cNvPr id="30723" name="Título 2"/>
          <p:cNvSpPr>
            <a:spLocks noGrp="1"/>
          </p:cNvSpPr>
          <p:nvPr>
            <p:ph type="title"/>
          </p:nvPr>
        </p:nvSpPr>
        <p:spPr bwMode="auto">
          <a:xfrm>
            <a:off x="1450975" y="1573213"/>
            <a:ext cx="10009188" cy="154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s-ES" altLang="es-ES" smtClean="0">
                <a:latin typeface="Arial" panose="020B0604020202020204" pitchFamily="34" charset="0"/>
                <a:cs typeface="Arial" panose="020B0604020202020204" pitchFamily="34" charset="0"/>
              </a:rPr>
              <a:t>Propuesta: </a:t>
            </a:r>
            <a:br>
              <a:rPr lang="es-ES" altLang="es-ES" smtClean="0">
                <a:latin typeface="Arial" panose="020B0604020202020204" pitchFamily="34" charset="0"/>
                <a:cs typeface="Arial" panose="020B0604020202020204" pitchFamily="34" charset="0"/>
              </a:rPr>
            </a:br>
            <a:r>
              <a:rPr lang="es-ES" altLang="es-ES" smtClean="0">
                <a:latin typeface="Arial" panose="020B0604020202020204" pitchFamily="34" charset="0"/>
                <a:cs typeface="Arial" panose="020B0604020202020204" pitchFamily="34" charset="0"/>
              </a:rPr>
              <a:t>Destinatarios Privados </a:t>
            </a:r>
            <a:br>
              <a:rPr lang="es-ES" altLang="es-ES" smtClean="0">
                <a:latin typeface="Arial" panose="020B0604020202020204" pitchFamily="34" charset="0"/>
                <a:cs typeface="Arial" panose="020B0604020202020204" pitchFamily="34" charset="0"/>
              </a:rPr>
            </a:br>
            <a:endParaRPr lang="es-ES" altLang="es-ES"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texto 1"/>
          <p:cNvSpPr>
            <a:spLocks noGrp="1"/>
          </p:cNvSpPr>
          <p:nvPr>
            <p:ph type="body" sz="quarter" idx="10"/>
          </p:nvPr>
        </p:nvSpPr>
        <p:spPr>
          <a:xfrm>
            <a:off x="1211263" y="2638425"/>
            <a:ext cx="9401175" cy="3206750"/>
          </a:xfrm>
        </p:spPr>
        <p:txBody>
          <a:bodyPr/>
          <a:lstStyle/>
          <a:p>
            <a:endParaRPr lang="es-ES" altLang="es-ES" sz="2000" smtClean="0">
              <a:latin typeface="Arial" panose="020B0604020202020204" pitchFamily="34" charset="0"/>
              <a:cs typeface="Arial" panose="020B0604020202020204" pitchFamily="34" charset="0"/>
            </a:endParaRPr>
          </a:p>
          <a:p>
            <a:pPr lvl="1"/>
            <a:r>
              <a:rPr lang="es-ES" altLang="es-ES" sz="2800" b="0" smtClean="0">
                <a:solidFill>
                  <a:schemeClr val="bg1"/>
                </a:solidFill>
                <a:cs typeface="Arial" panose="020B0604020202020204" pitchFamily="34" charset="0"/>
              </a:rPr>
              <a:t>Indemnizar cese actividad ganadera 1,5 M€</a:t>
            </a:r>
          </a:p>
          <a:p>
            <a:pPr lvl="1"/>
            <a:endParaRPr lang="es-ES" altLang="es-ES" sz="2800" b="0" smtClean="0">
              <a:solidFill>
                <a:schemeClr val="bg1"/>
              </a:solidFill>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a:p>
            <a:endParaRPr lang="es-ES" altLang="es-ES" sz="2000" smtClean="0">
              <a:latin typeface="Arial" panose="020B0604020202020204" pitchFamily="34" charset="0"/>
              <a:cs typeface="Arial" panose="020B0604020202020204" pitchFamily="34" charset="0"/>
            </a:endParaRPr>
          </a:p>
        </p:txBody>
      </p:sp>
      <p:sp>
        <p:nvSpPr>
          <p:cNvPr id="12291" name="Título 2"/>
          <p:cNvSpPr>
            <a:spLocks noGrp="1"/>
          </p:cNvSpPr>
          <p:nvPr>
            <p:ph type="title"/>
          </p:nvPr>
        </p:nvSpPr>
        <p:spPr bwMode="auto">
          <a:xfrm>
            <a:off x="1450975" y="823913"/>
            <a:ext cx="10009188" cy="1544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s-ES" altLang="es-ES" smtClean="0">
                <a:latin typeface="Arial" panose="020B0604020202020204" pitchFamily="34" charset="0"/>
                <a:cs typeface="Arial" panose="020B0604020202020204" pitchFamily="34" charset="0"/>
              </a:rPr>
              <a:t>Propuesta: Destinatarios Privados </a:t>
            </a:r>
            <a:br>
              <a:rPr lang="es-ES" altLang="es-ES" smtClean="0">
                <a:latin typeface="Arial" panose="020B0604020202020204" pitchFamily="34" charset="0"/>
                <a:cs typeface="Arial" panose="020B0604020202020204" pitchFamily="34" charset="0"/>
              </a:rPr>
            </a:br>
            <a:endParaRPr lang="es-ES" altLang="es-ES" smtClean="0">
              <a:latin typeface="Arial" panose="020B0604020202020204" pitchFamily="34" charset="0"/>
              <a:cs typeface="Arial" panose="020B0604020202020204" pitchFamily="34" charset="0"/>
            </a:endParaRPr>
          </a:p>
        </p:txBody>
      </p:sp>
      <p:pic>
        <p:nvPicPr>
          <p:cNvPr id="1229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39825"/>
            <a:ext cx="11811000" cy="5073650"/>
          </a:xfrm>
          <a:solidFill>
            <a:schemeClr val="accent5">
              <a:lumMod val="60000"/>
              <a:lumOff val="40000"/>
            </a:schemeClr>
          </a:solidFill>
        </p:spPr>
        <p:txBody>
          <a:bodyPr/>
          <a:lstStyle/>
          <a:p>
            <a:pPr marL="342900" indent="-342900">
              <a:buFont typeface="Arial" panose="020B0604020202020204" pitchFamily="34" charset="0"/>
              <a:buChar char="•"/>
              <a:defRPr/>
            </a:pPr>
            <a:endParaRPr lang="es-ES" altLang="es-ES" sz="2000" dirty="0" smtClean="0">
              <a:latin typeface="Arial" panose="020B0604020202020204" pitchFamily="34" charset="0"/>
              <a:cs typeface="Arial" panose="020B0604020202020204" pitchFamily="34" charset="0"/>
            </a:endParaRPr>
          </a:p>
          <a:p>
            <a:pPr marL="914400" lvl="1" indent="-457200">
              <a:buFont typeface="Arial" panose="020B0604020202020204" pitchFamily="34" charset="0"/>
              <a:buChar char="•"/>
              <a:defRPr/>
            </a:pPr>
            <a:r>
              <a:rPr lang="es-ES" altLang="es-ES" sz="2800" dirty="0" smtClean="0">
                <a:solidFill>
                  <a:srgbClr val="C00000"/>
                </a:solidFill>
                <a:cs typeface="Arial" panose="020B0604020202020204" pitchFamily="34" charset="0"/>
              </a:rPr>
              <a:t>Orden de ayudas </a:t>
            </a:r>
          </a:p>
          <a:p>
            <a:pPr marL="1828800" lvl="3" indent="-457200">
              <a:buFont typeface="Arial" panose="020B0604020202020204" pitchFamily="34" charset="0"/>
              <a:buChar char="•"/>
              <a:defRPr/>
            </a:pPr>
            <a:r>
              <a:rPr lang="es-ES" altLang="es-ES" sz="2800" dirty="0" smtClean="0">
                <a:solidFill>
                  <a:srgbClr val="C00000"/>
                </a:solidFill>
                <a:cs typeface="Arial" panose="020B0604020202020204" pitchFamily="34" charset="0"/>
              </a:rPr>
              <a:t>Para explotaciones ganaderas (Porcino, Vacuno , Ovino)</a:t>
            </a:r>
          </a:p>
          <a:p>
            <a:pPr marL="914400" lvl="1" indent="-457200">
              <a:buFont typeface="Arial" panose="020B0604020202020204" pitchFamily="34" charset="0"/>
              <a:buChar char="•"/>
              <a:defRPr/>
            </a:pPr>
            <a:endParaRPr lang="es-ES" altLang="es-ES" sz="2800" dirty="0" smtClean="0">
              <a:solidFill>
                <a:srgbClr val="C00000"/>
              </a:solidFill>
              <a:cs typeface="Arial" panose="020B0604020202020204" pitchFamily="34" charset="0"/>
            </a:endParaRPr>
          </a:p>
          <a:p>
            <a:pPr marL="914400" lvl="1" indent="-457200">
              <a:buFont typeface="Arial" panose="020B0604020202020204" pitchFamily="34" charset="0"/>
              <a:buChar char="•"/>
              <a:defRPr/>
            </a:pPr>
            <a:r>
              <a:rPr lang="es-ES" altLang="es-ES" sz="2800" dirty="0" smtClean="0">
                <a:solidFill>
                  <a:srgbClr val="C00000"/>
                </a:solidFill>
                <a:cs typeface="Arial" panose="020B0604020202020204" pitchFamily="34" charset="0"/>
              </a:rPr>
              <a:t>Dentro de las ayudas de recuperación </a:t>
            </a:r>
            <a:r>
              <a:rPr lang="es-ES" sz="2800" dirty="0">
                <a:solidFill>
                  <a:srgbClr val="C00000"/>
                </a:solidFill>
              </a:rPr>
              <a:t>("</a:t>
            </a:r>
            <a:r>
              <a:rPr lang="es-ES" sz="2800" dirty="0" err="1">
                <a:solidFill>
                  <a:srgbClr val="C00000"/>
                </a:solidFill>
              </a:rPr>
              <a:t>Next</a:t>
            </a:r>
            <a:r>
              <a:rPr lang="es-ES" sz="2800" dirty="0">
                <a:solidFill>
                  <a:srgbClr val="C00000"/>
                </a:solidFill>
              </a:rPr>
              <a:t> </a:t>
            </a:r>
            <a:r>
              <a:rPr lang="es-ES" sz="2800" dirty="0" err="1">
                <a:solidFill>
                  <a:srgbClr val="C00000"/>
                </a:solidFill>
              </a:rPr>
              <a:t>Generation</a:t>
            </a:r>
            <a:r>
              <a:rPr lang="es-ES" sz="2800" dirty="0">
                <a:solidFill>
                  <a:srgbClr val="C00000"/>
                </a:solidFill>
              </a:rPr>
              <a:t> EU</a:t>
            </a:r>
            <a:r>
              <a:rPr lang="es-ES" sz="2800" dirty="0" smtClean="0">
                <a:solidFill>
                  <a:srgbClr val="C00000"/>
                </a:solidFill>
              </a:rPr>
              <a:t>")</a:t>
            </a:r>
          </a:p>
          <a:p>
            <a:pPr marL="914400" lvl="1" indent="-457200">
              <a:buFont typeface="Arial" panose="020B0604020202020204" pitchFamily="34" charset="0"/>
              <a:buChar char="•"/>
              <a:defRPr/>
            </a:pPr>
            <a:endParaRPr lang="es-ES" sz="2800" dirty="0" smtClean="0">
              <a:solidFill>
                <a:srgbClr val="C00000"/>
              </a:solidFill>
            </a:endParaRPr>
          </a:p>
          <a:p>
            <a:pPr marL="914400" lvl="1" indent="-457200">
              <a:buFont typeface="Arial" panose="020B0604020202020204" pitchFamily="34" charset="0"/>
              <a:buChar char="•"/>
              <a:defRPr/>
            </a:pPr>
            <a:r>
              <a:rPr lang="es-ES" sz="2800" u="sng" dirty="0">
                <a:solidFill>
                  <a:srgbClr val="0070C0"/>
                </a:solidFill>
              </a:rPr>
              <a:t>Inversión 2, (C5.I2) Actuaciones previstas </a:t>
            </a:r>
          </a:p>
          <a:p>
            <a:pPr marL="914400" lvl="1" indent="-457200">
              <a:buFont typeface="Arial" panose="020B0604020202020204" pitchFamily="34" charset="0"/>
              <a:buChar char="•"/>
              <a:defRPr/>
            </a:pPr>
            <a:endParaRPr lang="es-ES" sz="2800" dirty="0" smtClean="0">
              <a:solidFill>
                <a:srgbClr val="C00000"/>
              </a:solidFill>
            </a:endParaRPr>
          </a:p>
          <a:p>
            <a:pPr marL="1371600" lvl="2" indent="-457200">
              <a:buFont typeface="Arial" panose="020B0604020202020204" pitchFamily="34" charset="0"/>
              <a:buChar char="•"/>
              <a:defRPr/>
            </a:pPr>
            <a:r>
              <a:rPr lang="es-ES" sz="2800" dirty="0" smtClean="0">
                <a:solidFill>
                  <a:srgbClr val="C00000"/>
                </a:solidFill>
              </a:rPr>
              <a:t>Seguimiento </a:t>
            </a:r>
            <a:r>
              <a:rPr lang="es-ES" sz="2800" dirty="0">
                <a:solidFill>
                  <a:srgbClr val="C00000"/>
                </a:solidFill>
              </a:rPr>
              <a:t>y restauración de ecosistemas fluviales, recuperación de </a:t>
            </a:r>
            <a:r>
              <a:rPr lang="es-ES" sz="2800" dirty="0" smtClean="0">
                <a:solidFill>
                  <a:srgbClr val="C00000"/>
                </a:solidFill>
              </a:rPr>
              <a:t>acuíferos mitigación </a:t>
            </a:r>
            <a:r>
              <a:rPr lang="es-ES" sz="2800" dirty="0">
                <a:solidFill>
                  <a:srgbClr val="C00000"/>
                </a:solidFill>
              </a:rPr>
              <a:t>del riesgo de </a:t>
            </a:r>
            <a:r>
              <a:rPr lang="es-ES" sz="2800" dirty="0" smtClean="0">
                <a:solidFill>
                  <a:srgbClr val="C00000"/>
                </a:solidFill>
              </a:rPr>
              <a:t>inundación </a:t>
            </a:r>
          </a:p>
          <a:p>
            <a:pPr marL="342900" indent="-342900">
              <a:buFont typeface="Arial" panose="020B0604020202020204" pitchFamily="34" charset="0"/>
              <a:buChar char="•"/>
              <a:defRPr/>
            </a:pPr>
            <a:endParaRPr lang="es-ES" altLang="es-ES" sz="20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39825"/>
            <a:ext cx="11811000" cy="4603750"/>
          </a:xfrm>
          <a:solidFill>
            <a:schemeClr val="accent5">
              <a:lumMod val="60000"/>
              <a:lumOff val="40000"/>
            </a:schemeClr>
          </a:solidFill>
        </p:spPr>
        <p:txBody>
          <a:bodyPr/>
          <a:lstStyle/>
          <a:p>
            <a:pPr lvl="1">
              <a:defRPr/>
            </a:pPr>
            <a:endParaRPr lang="es-ES" altLang="es-ES" sz="2800" dirty="0" smtClean="0">
              <a:solidFill>
                <a:srgbClr val="C00000"/>
              </a:solidFill>
              <a:cs typeface="Arial" panose="020B0604020202020204" pitchFamily="34" charset="0"/>
            </a:endParaRPr>
          </a:p>
          <a:p>
            <a:pPr marL="914400" lvl="1" indent="-457200">
              <a:buFont typeface="Arial" panose="020B0604020202020204" pitchFamily="34" charset="0"/>
              <a:buChar char="•"/>
              <a:defRPr/>
            </a:pPr>
            <a:r>
              <a:rPr lang="es-ES" sz="2800" u="sng" dirty="0" smtClean="0">
                <a:solidFill>
                  <a:srgbClr val="0070C0"/>
                </a:solidFill>
              </a:rPr>
              <a:t>Inversión </a:t>
            </a:r>
            <a:r>
              <a:rPr lang="es-ES" sz="2800" u="sng" dirty="0">
                <a:solidFill>
                  <a:srgbClr val="0070C0"/>
                </a:solidFill>
              </a:rPr>
              <a:t>2, (C5.I2</a:t>
            </a:r>
            <a:r>
              <a:rPr lang="es-ES" sz="2800" u="sng" dirty="0" smtClean="0">
                <a:solidFill>
                  <a:srgbClr val="0070C0"/>
                </a:solidFill>
              </a:rPr>
              <a:t>) Actuaciones previstas </a:t>
            </a:r>
          </a:p>
          <a:p>
            <a:pPr marL="914400" lvl="1" indent="-457200">
              <a:buFont typeface="Arial" panose="020B0604020202020204" pitchFamily="34" charset="0"/>
              <a:buChar char="•"/>
              <a:defRPr/>
            </a:pPr>
            <a:endParaRPr lang="es-ES" sz="2800" dirty="0" smtClean="0">
              <a:solidFill>
                <a:srgbClr val="C00000"/>
              </a:solidFill>
            </a:endParaRPr>
          </a:p>
          <a:p>
            <a:pPr marL="1371600" lvl="2" indent="-457200">
              <a:buFont typeface="Arial" panose="020B0604020202020204" pitchFamily="34" charset="0"/>
              <a:buChar char="•"/>
              <a:defRPr/>
            </a:pPr>
            <a:r>
              <a:rPr lang="es-ES" sz="2800" dirty="0" smtClean="0">
                <a:solidFill>
                  <a:srgbClr val="C00000"/>
                </a:solidFill>
              </a:rPr>
              <a:t>La </a:t>
            </a:r>
            <a:r>
              <a:rPr lang="es-ES" sz="2800" dirty="0">
                <a:solidFill>
                  <a:srgbClr val="C00000"/>
                </a:solidFill>
              </a:rPr>
              <a:t>implantación de los planes de gestión del riesgo de inundación vigentes, incluidas las medidas de prevención en materia de ordenación del </a:t>
            </a:r>
            <a:r>
              <a:rPr lang="es-ES" sz="2800" dirty="0" smtClean="0">
                <a:solidFill>
                  <a:srgbClr val="C00000"/>
                </a:solidFill>
              </a:rPr>
              <a:t>territorio y urbanismo</a:t>
            </a:r>
          </a:p>
          <a:p>
            <a:pPr marL="1371600" lvl="2" indent="-457200">
              <a:buFont typeface="Arial" panose="020B0604020202020204" pitchFamily="34" charset="0"/>
              <a:buChar char="•"/>
              <a:defRPr/>
            </a:pPr>
            <a:r>
              <a:rPr lang="es-ES" sz="2800" dirty="0" smtClean="0">
                <a:solidFill>
                  <a:srgbClr val="C00000"/>
                </a:solidFill>
              </a:rPr>
              <a:t>Las </a:t>
            </a:r>
            <a:r>
              <a:rPr lang="es-ES" sz="2800" dirty="0">
                <a:solidFill>
                  <a:srgbClr val="C00000"/>
                </a:solidFill>
              </a:rPr>
              <a:t>guías técnicas para reducir la vulnerabilidad de los elementos expuestos en las zonas </a:t>
            </a:r>
            <a:r>
              <a:rPr lang="es-ES" sz="2800" dirty="0" smtClean="0">
                <a:solidFill>
                  <a:srgbClr val="C00000"/>
                </a:solidFill>
              </a:rPr>
              <a:t>inundables</a:t>
            </a:r>
          </a:p>
          <a:p>
            <a:pPr marL="1371600" lvl="2" indent="-457200">
              <a:buFont typeface="Arial" panose="020B0604020202020204" pitchFamily="34" charset="0"/>
              <a:buChar char="•"/>
              <a:defRPr/>
            </a:pPr>
            <a:r>
              <a:rPr lang="es-ES" sz="2800" dirty="0" smtClean="0">
                <a:solidFill>
                  <a:srgbClr val="C00000"/>
                </a:solidFill>
              </a:rPr>
              <a:t>Promover </a:t>
            </a:r>
            <a:r>
              <a:rPr lang="es-ES" sz="2800" dirty="0">
                <a:solidFill>
                  <a:srgbClr val="C00000"/>
                </a:solidFill>
              </a:rPr>
              <a:t>la adaptación al riesgo de inundación de distintos sectores económicos</a:t>
            </a:r>
            <a:endParaRPr lang="es-ES" altLang="es-ES" sz="2800" dirty="0">
              <a:solidFill>
                <a:srgbClr val="C00000"/>
              </a:solidFill>
              <a:cs typeface="Arial" panose="020B0604020202020204" pitchFamily="34" charset="0"/>
            </a:endParaRPr>
          </a:p>
          <a:p>
            <a:pPr marL="342900" indent="-342900">
              <a:buFont typeface="Arial" panose="020B0604020202020204" pitchFamily="34" charset="0"/>
              <a:buChar char="•"/>
              <a:defRPr/>
            </a:pPr>
            <a:endParaRPr lang="es-ES" altLang="es-ES" sz="20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165100" y="1109663"/>
            <a:ext cx="11812588" cy="5567362"/>
          </a:xfrm>
          <a:solidFill>
            <a:schemeClr val="accent5">
              <a:lumMod val="60000"/>
              <a:lumOff val="40000"/>
            </a:schemeClr>
          </a:solidFill>
        </p:spPr>
        <p:txBody>
          <a:bodyPr/>
          <a:lstStyle/>
          <a:p>
            <a:pPr marL="179388" indent="-179388" algn="just">
              <a:spcAft>
                <a:spcPts val="600"/>
              </a:spcAft>
              <a:defRPr/>
            </a:pPr>
            <a:r>
              <a:rPr lang="es-ES" altLang="es-ES" sz="2800" b="1" u="sng" dirty="0" smtClean="0">
                <a:solidFill>
                  <a:srgbClr val="0070C0"/>
                </a:solidFill>
                <a:latin typeface="Arial" panose="020B0604020202020204" pitchFamily="34" charset="0"/>
                <a:ea typeface="SimSun" panose="02010600030101010101" pitchFamily="2" charset="-122"/>
                <a:cs typeface="Lucida Sans" panose="020B0602030504020204" pitchFamily="34" charset="0"/>
              </a:rPr>
              <a:t> </a:t>
            </a:r>
            <a:r>
              <a:rPr lang="es-ES" altLang="es-ES" sz="2800" b="1" i="1" u="sng" dirty="0" smtClean="0">
                <a:solidFill>
                  <a:srgbClr val="0070C0"/>
                </a:solidFill>
                <a:latin typeface="Arial" panose="020B0604020202020204" pitchFamily="34" charset="0"/>
                <a:ea typeface="SimSun" panose="02010600030101010101" pitchFamily="2" charset="-122"/>
                <a:cs typeface="Lucida Sans" panose="020B0602030504020204" pitchFamily="34" charset="0"/>
              </a:rPr>
              <a:t>Objeto y finalidad.</a:t>
            </a:r>
            <a:r>
              <a:rPr lang="es-ES" altLang="es-ES" sz="2800" b="1" u="sng" dirty="0" smtClean="0">
                <a:solidFill>
                  <a:srgbClr val="0070C0"/>
                </a:solidFill>
                <a:latin typeface="Arial" panose="020B0604020202020204" pitchFamily="34" charset="0"/>
                <a:ea typeface="SimSun" panose="02010600030101010101" pitchFamily="2" charset="-122"/>
                <a:cs typeface="Lucida Sans" panose="020B0602030504020204" pitchFamily="34" charset="0"/>
              </a:rPr>
              <a:t> </a:t>
            </a:r>
            <a:endParaRPr lang="es-ES" altLang="es-ES" sz="3600" b="1" u="sng" dirty="0" smtClean="0">
              <a:solidFill>
                <a:srgbClr val="0070C0"/>
              </a:solidFill>
              <a:latin typeface="Liberation Serif"/>
              <a:ea typeface="SimSun" panose="02010600030101010101" pitchFamily="2" charset="-122"/>
              <a:cs typeface="Lucida Sans" panose="020B0602030504020204" pitchFamily="34" charset="0"/>
            </a:endParaRPr>
          </a:p>
          <a:p>
            <a:pPr marL="179388" indent="-179388" algn="just">
              <a:buFontTx/>
              <a:buAutoNum type="arabicPeriod"/>
              <a:defRPr/>
            </a:pPr>
            <a:r>
              <a:rPr lang="es-ES" altLang="es-ES" sz="2800" b="1" dirty="0" smtClean="0">
                <a:solidFill>
                  <a:srgbClr val="00B050"/>
                </a:solidFill>
                <a:latin typeface="Arial" panose="020B0604020202020204" pitchFamily="34" charset="0"/>
                <a:ea typeface="SimSun" panose="02010600030101010101" pitchFamily="2" charset="-122"/>
                <a:cs typeface="Lucida Sans" panose="020B0602030504020204" pitchFamily="34" charset="0"/>
              </a:rPr>
              <a:t>Esta orden tiene por objeto convocar</a:t>
            </a:r>
          </a:p>
          <a:p>
            <a:pPr marL="636588" lvl="1" indent="-179388" algn="just">
              <a:buFontTx/>
              <a:buAutoNum type="arabicPeriod"/>
              <a:defRPr/>
            </a:pPr>
            <a:r>
              <a:rPr lang="es-ES" altLang="es-ES" sz="2800" dirty="0" smtClean="0">
                <a:solidFill>
                  <a:srgbClr val="C00000"/>
                </a:solidFill>
                <a:ea typeface="SimSun" panose="02010600030101010101" pitchFamily="2" charset="-122"/>
                <a:cs typeface="Lucida Sans" panose="020B0602030504020204" pitchFamily="34" charset="0"/>
              </a:rPr>
              <a:t> </a:t>
            </a:r>
            <a:r>
              <a:rPr lang="es-ES" altLang="es-ES" sz="2800" dirty="0">
                <a:solidFill>
                  <a:srgbClr val="C00000"/>
                </a:solidFill>
                <a:ea typeface="SimSun" panose="02010600030101010101" pitchFamily="2" charset="-122"/>
                <a:cs typeface="Lucida Sans" panose="020B0602030504020204" pitchFamily="34" charset="0"/>
              </a:rPr>
              <a:t>L</a:t>
            </a:r>
            <a:r>
              <a:rPr lang="es-ES" altLang="es-ES" sz="2800" dirty="0" smtClean="0">
                <a:solidFill>
                  <a:srgbClr val="C00000"/>
                </a:solidFill>
                <a:ea typeface="SimSun" panose="02010600030101010101" pitchFamily="2" charset="-122"/>
                <a:cs typeface="Lucida Sans" panose="020B0602030504020204" pitchFamily="34" charset="0"/>
              </a:rPr>
              <a:t>as subvenciones destinadas al cese definitivo de las explotaciones ganaderas ubicadas en zonas de elevado riesgo de inundaciones </a:t>
            </a:r>
            <a:endParaRPr lang="es-ES" altLang="es-ES" sz="2800" dirty="0">
              <a:solidFill>
                <a:srgbClr val="C00000"/>
              </a:solidFill>
              <a:ea typeface="SimSun" panose="02010600030101010101" pitchFamily="2" charset="-122"/>
              <a:cs typeface="Lucida Sans" panose="020B0602030504020204" pitchFamily="34" charset="0"/>
            </a:endParaRPr>
          </a:p>
          <a:p>
            <a:pPr marL="636588" lvl="1" indent="-179388" algn="just">
              <a:buFontTx/>
              <a:buAutoNum type="arabicPeriod"/>
              <a:defRPr/>
            </a:pPr>
            <a:r>
              <a:rPr lang="es-ES" altLang="es-ES" sz="2800" dirty="0" smtClean="0">
                <a:solidFill>
                  <a:srgbClr val="C00000"/>
                </a:solidFill>
                <a:ea typeface="SimSun" panose="02010600030101010101" pitchFamily="2" charset="-122"/>
                <a:cs typeface="Lucida Sans" panose="020B0602030504020204" pitchFamily="34" charset="0"/>
              </a:rPr>
              <a:t>En los municipios de la Comunidad Autónoma de Aragón, ribereños del río Ebro, desde el límite de la provincia de Navarra hasta la desembocadura del río </a:t>
            </a:r>
            <a:r>
              <a:rPr lang="es-ES" altLang="es-ES" sz="2800" dirty="0" err="1" smtClean="0">
                <a:solidFill>
                  <a:srgbClr val="C00000"/>
                </a:solidFill>
                <a:ea typeface="SimSun" panose="02010600030101010101" pitchFamily="2" charset="-122"/>
                <a:cs typeface="Lucida Sans" panose="020B0602030504020204" pitchFamily="34" charset="0"/>
              </a:rPr>
              <a:t>Aguasvivas</a:t>
            </a:r>
            <a:r>
              <a:rPr lang="es-ES" altLang="es-ES" sz="2800" dirty="0" smtClean="0">
                <a:solidFill>
                  <a:srgbClr val="C00000"/>
                </a:solidFill>
                <a:ea typeface="SimSun" panose="02010600030101010101" pitchFamily="2" charset="-122"/>
                <a:cs typeface="Lucida Sans" panose="020B0602030504020204" pitchFamily="34" charset="0"/>
              </a:rPr>
              <a:t>, </a:t>
            </a:r>
          </a:p>
          <a:p>
            <a:pPr marL="636588" lvl="1" indent="-179388" algn="just">
              <a:buFontTx/>
              <a:buAutoNum type="arabicPeriod"/>
              <a:defRPr/>
            </a:pPr>
            <a:r>
              <a:rPr lang="es-ES" altLang="es-ES" sz="2800" dirty="0" smtClean="0">
                <a:solidFill>
                  <a:srgbClr val="C00000"/>
                </a:solidFill>
                <a:ea typeface="SimSun" panose="02010600030101010101" pitchFamily="2" charset="-122"/>
                <a:cs typeface="Lucida Sans" panose="020B0602030504020204" pitchFamily="34" charset="0"/>
              </a:rPr>
              <a:t>Así como su baja en el registro de explotaciones ganaderas del Gobierno de Aragón.</a:t>
            </a:r>
            <a:endParaRPr lang="es-ES" altLang="es-ES" sz="3600" dirty="0" smtClean="0">
              <a:solidFill>
                <a:srgbClr val="C00000"/>
              </a:solidFill>
              <a:latin typeface="Liberation Serif"/>
              <a:ea typeface="SimSun" panose="02010600030101010101" pitchFamily="2" charset="-122"/>
              <a:cs typeface="Lucida Sans" panose="020B0602030504020204" pitchFamily="34" charset="0"/>
            </a:endParaRPr>
          </a:p>
          <a:p>
            <a:pPr marL="179388" indent="-179388" algn="just">
              <a:spcAft>
                <a:spcPts val="1800"/>
              </a:spcAft>
              <a:buFontTx/>
              <a:buAutoNum type="arabicPeriod"/>
              <a:defRPr/>
            </a:pPr>
            <a:r>
              <a:rPr lang="es-ES" altLang="es-ES" sz="2800" b="1" dirty="0" smtClean="0">
                <a:solidFill>
                  <a:srgbClr val="00B050"/>
                </a:solidFill>
                <a:latin typeface="Arial" panose="020B0604020202020204" pitchFamily="34" charset="0"/>
                <a:ea typeface="SimSun" panose="02010600030101010101" pitchFamily="2" charset="-122"/>
                <a:cs typeface="Lucida Sans" panose="020B0602030504020204" pitchFamily="34" charset="0"/>
              </a:rPr>
              <a:t>La finalidad </a:t>
            </a:r>
            <a:r>
              <a:rPr lang="es-ES" altLang="es-ES" sz="2800" dirty="0" smtClean="0">
                <a:solidFill>
                  <a:srgbClr val="C00000"/>
                </a:solidFill>
                <a:latin typeface="Arial" panose="020B0604020202020204" pitchFamily="34" charset="0"/>
                <a:ea typeface="SimSun" panose="02010600030101010101" pitchFamily="2" charset="-122"/>
                <a:cs typeface="Lucida Sans" panose="020B0602030504020204" pitchFamily="34" charset="0"/>
              </a:rPr>
              <a:t>de esta orden es mitigar los efectos de las inundaciones en aquellas zonas de la Comunidad Autónoma de Aragón con mayor riesgo de afección de estos desastres naturales.</a:t>
            </a:r>
            <a:endParaRPr lang="es-ES" altLang="es-ES" sz="3600" dirty="0" smtClean="0">
              <a:solidFill>
                <a:srgbClr val="C00000"/>
              </a:solidFill>
              <a:latin typeface="Liberation Serif"/>
              <a:ea typeface="SimSun" panose="02010600030101010101" pitchFamily="2" charset="-122"/>
              <a:cs typeface="Lucida Sans" panose="020B0602030504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5507037"/>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smtClean="0">
                <a:solidFill>
                  <a:srgbClr val="0070C0"/>
                </a:solidFill>
                <a:latin typeface="Arial" panose="020B0604020202020204" pitchFamily="34" charset="0"/>
                <a:ea typeface="SimSun" panose="02010600030101010101" pitchFamily="2" charset="-122"/>
              </a:rPr>
              <a:t>Régimen </a:t>
            </a:r>
            <a:r>
              <a:rPr lang="es-ES" sz="2800" b="1" u="sng" dirty="0">
                <a:solidFill>
                  <a:srgbClr val="0070C0"/>
                </a:solidFill>
                <a:latin typeface="Arial" panose="020B0604020202020204" pitchFamily="34" charset="0"/>
                <a:ea typeface="SimSun" panose="02010600030101010101" pitchFamily="2" charset="-122"/>
              </a:rPr>
              <a:t>jurídico aplicable</a:t>
            </a:r>
            <a:r>
              <a:rPr lang="es-ES" sz="2000" u="sng" dirty="0" smtClean="0">
                <a:solidFill>
                  <a:srgbClr val="00000A"/>
                </a:solidFill>
                <a:latin typeface="Arial" panose="020B0604020202020204" pitchFamily="34" charset="0"/>
                <a:ea typeface="SimSun" panose="02010600030101010101" pitchFamily="2" charset="-122"/>
              </a:rPr>
              <a:t>.</a:t>
            </a:r>
          </a:p>
          <a:p>
            <a:pPr>
              <a:defRPr/>
            </a:pPr>
            <a:endParaRPr lang="es-ES" sz="2000" u="sng" dirty="0" smtClean="0">
              <a:solidFill>
                <a:srgbClr val="00000A"/>
              </a:solidFill>
              <a:latin typeface="Arial" panose="020B0604020202020204" pitchFamily="34" charset="0"/>
              <a:ea typeface="SimSun" panose="02010600030101010101" pitchFamily="2" charset="-122"/>
            </a:endParaRPr>
          </a:p>
          <a:p>
            <a:pPr marL="800100" lvl="1" indent="-342900">
              <a:buFont typeface="Arial" panose="020B0604020202020204" pitchFamily="34" charset="0"/>
              <a:buChar char="•"/>
              <a:defRPr/>
            </a:pPr>
            <a:r>
              <a:rPr lang="es-ES" sz="2800" dirty="0">
                <a:solidFill>
                  <a:srgbClr val="00B050"/>
                </a:solidFill>
                <a:latin typeface="+mj-lt"/>
              </a:rPr>
              <a:t>C</a:t>
            </a:r>
            <a:r>
              <a:rPr lang="es-ES" sz="2800" dirty="0" smtClean="0">
                <a:solidFill>
                  <a:srgbClr val="00B050"/>
                </a:solidFill>
                <a:latin typeface="+mj-lt"/>
              </a:rPr>
              <a:t>oncesión </a:t>
            </a:r>
            <a:r>
              <a:rPr lang="es-ES" sz="2800" dirty="0">
                <a:solidFill>
                  <a:srgbClr val="00B050"/>
                </a:solidFill>
                <a:latin typeface="+mj-lt"/>
              </a:rPr>
              <a:t>directa </a:t>
            </a:r>
            <a:r>
              <a:rPr lang="es-ES" sz="2800" dirty="0">
                <a:solidFill>
                  <a:srgbClr val="C00000"/>
                </a:solidFill>
                <a:latin typeface="+mj-lt"/>
              </a:rPr>
              <a:t>de subvenciones para el desarrollo de actuaciones de adaptación al riesgo de inundación de las edificaciones, equipamientos e instalaciones o explotaciones existentes en el tramo medio del río Ebro y principales afluentes asociados, dentro de la Estrategia Ebro </a:t>
            </a:r>
            <a:r>
              <a:rPr lang="es-ES" sz="2800" dirty="0" err="1">
                <a:solidFill>
                  <a:srgbClr val="C00000"/>
                </a:solidFill>
                <a:latin typeface="+mj-lt"/>
              </a:rPr>
              <a:t>Resilience</a:t>
            </a:r>
            <a:r>
              <a:rPr lang="es-ES" sz="2800" dirty="0">
                <a:solidFill>
                  <a:srgbClr val="C00000"/>
                </a:solidFill>
                <a:latin typeface="+mj-lt"/>
              </a:rPr>
              <a:t> </a:t>
            </a:r>
            <a:endParaRPr lang="es-ES" sz="2800" dirty="0" smtClean="0">
              <a:solidFill>
                <a:srgbClr val="C00000"/>
              </a:solidFill>
              <a:latin typeface="+mj-lt"/>
            </a:endParaRPr>
          </a:p>
          <a:p>
            <a:pPr marL="800100" lvl="1" indent="-342900">
              <a:buFont typeface="Arial" panose="020B0604020202020204" pitchFamily="34" charset="0"/>
              <a:buChar char="•"/>
              <a:defRPr/>
            </a:pPr>
            <a:endParaRPr lang="es-ES" sz="2800" dirty="0">
              <a:solidFill>
                <a:srgbClr val="C00000"/>
              </a:solidFill>
              <a:latin typeface="+mj-lt"/>
              <a:ea typeface="SimSun" panose="02010600030101010101" pitchFamily="2" charset="-122"/>
            </a:endParaRPr>
          </a:p>
          <a:p>
            <a:pPr marL="800100" lvl="1" indent="-342900">
              <a:buFont typeface="Arial" panose="020B0604020202020204" pitchFamily="34" charset="0"/>
              <a:buChar char="•"/>
              <a:defRPr/>
            </a:pPr>
            <a:r>
              <a:rPr lang="es-ES" sz="2800" dirty="0">
                <a:solidFill>
                  <a:srgbClr val="C00000"/>
                </a:solidFill>
              </a:rPr>
              <a:t>Las subvenciones previstas en esta orden no constituyen ayudas de </a:t>
            </a:r>
            <a:r>
              <a:rPr lang="es-ES" sz="2800" dirty="0" smtClean="0">
                <a:solidFill>
                  <a:srgbClr val="C00000"/>
                </a:solidFill>
              </a:rPr>
              <a:t>Estado</a:t>
            </a:r>
          </a:p>
          <a:p>
            <a:pPr marL="800100" lvl="1" indent="-342900">
              <a:buFont typeface="Arial" panose="020B0604020202020204" pitchFamily="34" charset="0"/>
              <a:buChar char="•"/>
              <a:defRPr/>
            </a:pPr>
            <a:endParaRPr lang="es-ES" sz="2800" dirty="0" smtClean="0">
              <a:solidFill>
                <a:srgbClr val="C00000"/>
              </a:solidFill>
            </a:endParaRPr>
          </a:p>
          <a:p>
            <a:pPr marL="800100" lvl="1" indent="-342900">
              <a:buFont typeface="Arial" panose="020B0604020202020204" pitchFamily="34" charset="0"/>
              <a:buChar char="•"/>
              <a:defRPr/>
            </a:pPr>
            <a:r>
              <a:rPr lang="es-ES" sz="2800" dirty="0" smtClean="0">
                <a:solidFill>
                  <a:srgbClr val="C00000"/>
                </a:solidFill>
                <a:ea typeface="SimSun" panose="02010600030101010101" pitchFamily="2" charset="-122"/>
              </a:rPr>
              <a:t>Régimen de concesión concurrencia competitiva</a:t>
            </a:r>
          </a:p>
          <a:p>
            <a:pPr>
              <a:defRPr/>
            </a:pPr>
            <a:endParaRPr lang="es-ES" altLang="es-ES" sz="2800" dirty="0">
              <a:solidFill>
                <a:srgbClr val="C00000"/>
              </a:solidFill>
              <a:latin typeface="+mj-lt"/>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5008562"/>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smtClean="0">
                <a:solidFill>
                  <a:srgbClr val="0070C0"/>
                </a:solidFill>
                <a:latin typeface="Arial" panose="020B0604020202020204" pitchFamily="34" charset="0"/>
                <a:ea typeface="SimSun" panose="02010600030101010101" pitchFamily="2" charset="-122"/>
              </a:rPr>
              <a:t>Beneficiarios</a:t>
            </a:r>
            <a:r>
              <a:rPr lang="es-ES" sz="2000" u="sng" dirty="0" smtClean="0">
                <a:solidFill>
                  <a:srgbClr val="00000A"/>
                </a:solidFill>
                <a:latin typeface="Arial" panose="020B0604020202020204" pitchFamily="34" charset="0"/>
                <a:ea typeface="SimSun" panose="02010600030101010101" pitchFamily="2" charset="-122"/>
              </a:rPr>
              <a:t>.</a:t>
            </a:r>
          </a:p>
          <a:p>
            <a:pPr>
              <a:defRPr/>
            </a:pPr>
            <a:endParaRPr lang="es-ES" sz="2000" u="sng" dirty="0" smtClean="0">
              <a:solidFill>
                <a:srgbClr val="00000A"/>
              </a:solidFill>
              <a:latin typeface="Arial" panose="020B0604020202020204" pitchFamily="34" charset="0"/>
              <a:ea typeface="SimSun" panose="02010600030101010101" pitchFamily="2" charset="-122"/>
            </a:endParaRPr>
          </a:p>
          <a:p>
            <a:pPr marL="800100" lvl="1" indent="-342900">
              <a:buFont typeface="Arial" panose="020B0604020202020204" pitchFamily="34" charset="0"/>
              <a:buChar char="•"/>
              <a:defRPr/>
            </a:pPr>
            <a:r>
              <a:rPr lang="es-ES" sz="2800" dirty="0">
                <a:solidFill>
                  <a:srgbClr val="C00000"/>
                </a:solidFill>
                <a:latin typeface="+mj-lt"/>
              </a:rPr>
              <a:t>P</a:t>
            </a:r>
            <a:r>
              <a:rPr lang="es-ES" sz="2800" dirty="0" smtClean="0">
                <a:solidFill>
                  <a:srgbClr val="C00000"/>
                </a:solidFill>
                <a:latin typeface="+mj-lt"/>
              </a:rPr>
              <a:t>ersonas </a:t>
            </a:r>
            <a:r>
              <a:rPr lang="es-ES" sz="2800" dirty="0">
                <a:solidFill>
                  <a:srgbClr val="C00000"/>
                </a:solidFill>
                <a:latin typeface="+mj-lt"/>
              </a:rPr>
              <a:t>físicas o jurídicas, de naturaleza privada, que sean </a:t>
            </a:r>
            <a:r>
              <a:rPr lang="es-ES" sz="2800" dirty="0">
                <a:solidFill>
                  <a:srgbClr val="00B050"/>
                </a:solidFill>
                <a:latin typeface="+mj-lt"/>
              </a:rPr>
              <a:t>titulares</a:t>
            </a:r>
            <a:r>
              <a:rPr lang="es-ES" sz="2800" dirty="0">
                <a:solidFill>
                  <a:srgbClr val="C00000"/>
                </a:solidFill>
                <a:latin typeface="+mj-lt"/>
              </a:rPr>
              <a:t> de explotaciones ganaderas de </a:t>
            </a:r>
            <a:r>
              <a:rPr lang="es-ES" sz="2800" dirty="0">
                <a:solidFill>
                  <a:srgbClr val="00B050"/>
                </a:solidFill>
                <a:latin typeface="+mj-lt"/>
              </a:rPr>
              <a:t>porcino</a:t>
            </a:r>
            <a:r>
              <a:rPr lang="es-ES" sz="2800" dirty="0">
                <a:solidFill>
                  <a:srgbClr val="C00000"/>
                </a:solidFill>
                <a:latin typeface="+mj-lt"/>
              </a:rPr>
              <a:t>, </a:t>
            </a:r>
            <a:r>
              <a:rPr lang="es-ES" sz="2800" dirty="0">
                <a:solidFill>
                  <a:srgbClr val="00B050"/>
                </a:solidFill>
                <a:latin typeface="+mj-lt"/>
              </a:rPr>
              <a:t>vacuno</a:t>
            </a:r>
            <a:r>
              <a:rPr lang="es-ES" sz="2800" dirty="0">
                <a:solidFill>
                  <a:srgbClr val="C00000"/>
                </a:solidFill>
                <a:latin typeface="+mj-lt"/>
              </a:rPr>
              <a:t> u </a:t>
            </a:r>
            <a:r>
              <a:rPr lang="es-ES" sz="2800" dirty="0">
                <a:solidFill>
                  <a:srgbClr val="00B050"/>
                </a:solidFill>
                <a:latin typeface="+mj-lt"/>
              </a:rPr>
              <a:t>ovino</a:t>
            </a:r>
            <a:r>
              <a:rPr lang="es-ES" sz="2800" dirty="0">
                <a:solidFill>
                  <a:srgbClr val="C00000"/>
                </a:solidFill>
                <a:latin typeface="+mj-lt"/>
              </a:rPr>
              <a:t> ubicadas en los municipios relacionados en el Anexo I, en la fecha de presentación de </a:t>
            </a:r>
            <a:r>
              <a:rPr lang="es-ES" sz="2800" dirty="0" smtClean="0">
                <a:solidFill>
                  <a:srgbClr val="C00000"/>
                </a:solidFill>
                <a:latin typeface="+mj-lt"/>
              </a:rPr>
              <a:t>la solicitud</a:t>
            </a:r>
          </a:p>
          <a:p>
            <a:pPr marL="800100" lvl="1" indent="-342900">
              <a:buFont typeface="Arial" panose="020B0604020202020204" pitchFamily="34" charset="0"/>
              <a:buChar char="•"/>
              <a:defRPr/>
            </a:pPr>
            <a:endParaRPr lang="es-ES" sz="2800" dirty="0">
              <a:solidFill>
                <a:srgbClr val="C00000"/>
              </a:solidFill>
              <a:latin typeface="+mj-lt"/>
              <a:ea typeface="SimSun" panose="02010600030101010101" pitchFamily="2" charset="-122"/>
            </a:endParaRPr>
          </a:p>
          <a:p>
            <a:pPr marL="800100" lvl="1" indent="-342900">
              <a:buFont typeface="Arial" panose="020B0604020202020204" pitchFamily="34" charset="0"/>
              <a:buChar char="•"/>
              <a:defRPr/>
            </a:pPr>
            <a:r>
              <a:rPr lang="es-ES" sz="2800" dirty="0">
                <a:solidFill>
                  <a:srgbClr val="00B050"/>
                </a:solidFill>
              </a:rPr>
              <a:t>No</a:t>
            </a:r>
            <a:r>
              <a:rPr lang="es-ES" sz="2800" dirty="0">
                <a:solidFill>
                  <a:srgbClr val="C00000"/>
                </a:solidFill>
              </a:rPr>
              <a:t> podrán obtener la condición de personas beneficiarias aquellas que hubieran percibido ayudas oficiales para su </a:t>
            </a:r>
            <a:r>
              <a:rPr lang="es-ES" sz="2800" dirty="0">
                <a:solidFill>
                  <a:srgbClr val="00B050"/>
                </a:solidFill>
              </a:rPr>
              <a:t>incorporación</a:t>
            </a:r>
            <a:r>
              <a:rPr lang="es-ES" sz="2800" dirty="0">
                <a:solidFill>
                  <a:srgbClr val="C00000"/>
                </a:solidFill>
              </a:rPr>
              <a:t> al sector agrario en los últimos cinco </a:t>
            </a:r>
            <a:r>
              <a:rPr lang="es-ES" sz="2800" dirty="0" smtClean="0">
                <a:solidFill>
                  <a:srgbClr val="C00000"/>
                </a:solidFill>
              </a:rPr>
              <a:t>años</a:t>
            </a:r>
            <a:endParaRPr lang="es-ES" sz="2800" dirty="0" smtClean="0">
              <a:solidFill>
                <a:srgbClr val="C00000"/>
              </a:solidFill>
              <a:ea typeface="SimSun" panose="02010600030101010101" pitchFamily="2" charset="-122"/>
            </a:endParaRPr>
          </a:p>
          <a:p>
            <a:pPr>
              <a:defRPr/>
            </a:pPr>
            <a:endParaRPr lang="es-ES" altLang="es-ES" sz="2800" dirty="0">
              <a:solidFill>
                <a:srgbClr val="C00000"/>
              </a:solidFill>
              <a:latin typeface="+mj-lt"/>
              <a:ea typeface="SimSun" panose="02010600030101010101" pitchFamily="2" charset="-122"/>
              <a:cs typeface="Arial" panose="020B0604020202020204" pitchFamily="34" charset="0"/>
            </a:endParaRPr>
          </a:p>
          <a:p>
            <a:pPr>
              <a:defRPr/>
            </a:pPr>
            <a:endParaRPr lang="es-ES" altLang="es-ES" sz="20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79500"/>
            <a:ext cx="11811000" cy="5703888"/>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smtClean="0">
                <a:solidFill>
                  <a:srgbClr val="0070C0"/>
                </a:solidFill>
                <a:latin typeface="Arial" panose="020B0604020202020204" pitchFamily="34" charset="0"/>
                <a:ea typeface="SimSun" panose="02010600030101010101" pitchFamily="2" charset="-122"/>
              </a:rPr>
              <a:t>Obligaciones</a:t>
            </a:r>
            <a:r>
              <a:rPr lang="es-ES" sz="2000" u="sng" dirty="0" smtClean="0">
                <a:solidFill>
                  <a:srgbClr val="00000A"/>
                </a:solidFill>
                <a:latin typeface="Arial" panose="020B0604020202020204" pitchFamily="34" charset="0"/>
                <a:ea typeface="SimSun" panose="02010600030101010101" pitchFamily="2" charset="-122"/>
              </a:rPr>
              <a:t>.</a:t>
            </a:r>
          </a:p>
          <a:p>
            <a:pPr>
              <a:defRPr/>
            </a:pPr>
            <a:endParaRPr lang="es-ES" sz="2000" u="sng" dirty="0" smtClean="0">
              <a:solidFill>
                <a:srgbClr val="00000A"/>
              </a:solidFill>
              <a:latin typeface="Arial" panose="020B0604020202020204" pitchFamily="34" charset="0"/>
              <a:ea typeface="SimSun" panose="02010600030101010101" pitchFamily="2" charset="-122"/>
            </a:endParaRPr>
          </a:p>
          <a:p>
            <a:pPr marL="800100" lvl="1" indent="-342900">
              <a:buFont typeface="Arial" panose="020B0604020202020204" pitchFamily="34" charset="0"/>
              <a:buChar char="•"/>
              <a:defRPr/>
            </a:pPr>
            <a:r>
              <a:rPr lang="es-ES" sz="2400" dirty="0">
                <a:solidFill>
                  <a:srgbClr val="C00000"/>
                </a:solidFill>
              </a:rPr>
              <a:t>Comprometerse al </a:t>
            </a:r>
            <a:r>
              <a:rPr lang="es-ES" sz="2400" dirty="0">
                <a:solidFill>
                  <a:srgbClr val="00B050"/>
                </a:solidFill>
              </a:rPr>
              <a:t>cese definitivo </a:t>
            </a:r>
            <a:r>
              <a:rPr lang="es-ES" sz="2400" dirty="0">
                <a:solidFill>
                  <a:srgbClr val="C00000"/>
                </a:solidFill>
              </a:rPr>
              <a:t>de las explotaciones ganaderas ubicadas en zonas de elevado riesgo de inundaciones </a:t>
            </a:r>
            <a:endParaRPr lang="es-ES" sz="2400" dirty="0" smtClean="0">
              <a:solidFill>
                <a:srgbClr val="C00000"/>
              </a:solidFill>
            </a:endParaRPr>
          </a:p>
          <a:p>
            <a:pPr marL="800100" lvl="1" indent="-342900">
              <a:buFont typeface="Arial" panose="020B0604020202020204" pitchFamily="34" charset="0"/>
              <a:buChar char="•"/>
              <a:defRPr/>
            </a:pPr>
            <a:r>
              <a:rPr lang="es-ES" sz="2400" dirty="0">
                <a:solidFill>
                  <a:srgbClr val="C00000"/>
                </a:solidFill>
              </a:rPr>
              <a:t>Conservar los </a:t>
            </a:r>
            <a:r>
              <a:rPr lang="es-ES" sz="2400" dirty="0">
                <a:solidFill>
                  <a:srgbClr val="00B050"/>
                </a:solidFill>
              </a:rPr>
              <a:t>documentos justificativos </a:t>
            </a:r>
            <a:r>
              <a:rPr lang="es-ES" sz="2400" dirty="0">
                <a:solidFill>
                  <a:srgbClr val="C00000"/>
                </a:solidFill>
              </a:rPr>
              <a:t>de la aplicación de la subvención recibida, en tanto puedan ser objeto de comprobación y control, durante los cinco años siguientes al pago de la actuación subvencionada o durante los tres años siguientes si la subvención es de un importe inferior o igual a 60.000 euros.</a:t>
            </a:r>
          </a:p>
          <a:p>
            <a:pPr marL="800100" lvl="1" indent="-342900">
              <a:buFont typeface="Arial" panose="020B0604020202020204" pitchFamily="34" charset="0"/>
              <a:buChar char="•"/>
              <a:defRPr/>
            </a:pPr>
            <a:r>
              <a:rPr lang="es-ES" sz="2400" dirty="0">
                <a:solidFill>
                  <a:srgbClr val="C00000"/>
                </a:solidFill>
              </a:rPr>
              <a:t>En el momento de la concesión, hallarse al </a:t>
            </a:r>
            <a:r>
              <a:rPr lang="es-ES" sz="2400" dirty="0">
                <a:solidFill>
                  <a:srgbClr val="00B050"/>
                </a:solidFill>
              </a:rPr>
              <a:t>corriente</a:t>
            </a:r>
            <a:r>
              <a:rPr lang="es-ES" sz="2400" dirty="0">
                <a:solidFill>
                  <a:srgbClr val="C00000"/>
                </a:solidFill>
              </a:rPr>
              <a:t> en el cumplimiento de las obligaciones tributarias con la Hacienda del Estado o frente a la Seguridad Social</a:t>
            </a:r>
            <a:r>
              <a:rPr lang="es-ES" sz="2400" dirty="0" smtClean="0">
                <a:solidFill>
                  <a:srgbClr val="C00000"/>
                </a:solidFill>
              </a:rPr>
              <a:t>.</a:t>
            </a:r>
          </a:p>
          <a:p>
            <a:pPr marL="800100" lvl="1" indent="-342900">
              <a:buFont typeface="Arial" panose="020B0604020202020204" pitchFamily="34" charset="0"/>
              <a:buChar char="•"/>
              <a:defRPr/>
            </a:pPr>
            <a:r>
              <a:rPr lang="es-ES" sz="2400" dirty="0" smtClean="0">
                <a:solidFill>
                  <a:srgbClr val="C00000"/>
                </a:solidFill>
              </a:rPr>
              <a:t> </a:t>
            </a:r>
            <a:r>
              <a:rPr lang="es-ES" sz="2400" dirty="0">
                <a:solidFill>
                  <a:srgbClr val="00B050"/>
                </a:solidFill>
              </a:rPr>
              <a:t>Sin embargo, podrán obtener la condición de beneficiario aquellas que tengan deudas pendientes de pago con la Hacienda de la Comunidad Autónoma de Aragón siempre que la deuda sea menor a la subvención que se pueda </a:t>
            </a:r>
            <a:r>
              <a:rPr lang="es-ES" sz="2400" dirty="0" smtClean="0">
                <a:solidFill>
                  <a:srgbClr val="00B050"/>
                </a:solidFill>
              </a:rPr>
              <a:t>conceder</a:t>
            </a:r>
            <a:endParaRPr lang="es-ES" sz="2400" dirty="0">
              <a:solidFill>
                <a:srgbClr val="00B050"/>
              </a:solidFill>
              <a:latin typeface="+mj-lt"/>
              <a:ea typeface="SimSun" panose="02010600030101010101" pitchFamily="2"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5395912"/>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i="1" dirty="0">
                <a:solidFill>
                  <a:srgbClr val="0070C0"/>
                </a:solidFill>
                <a:latin typeface="+mj-lt"/>
              </a:rPr>
              <a:t>Actuación y costes subvencionables.</a:t>
            </a:r>
            <a:r>
              <a:rPr lang="es-ES" sz="2800" b="1" u="sng" dirty="0" smtClean="0">
                <a:solidFill>
                  <a:srgbClr val="0070C0"/>
                </a:solidFill>
                <a:latin typeface="+mj-lt"/>
                <a:ea typeface="SimSun" panose="02010600030101010101" pitchFamily="2" charset="-122"/>
              </a:rPr>
              <a:t>.</a:t>
            </a:r>
          </a:p>
          <a:p>
            <a:pPr>
              <a:defRPr/>
            </a:pPr>
            <a:endParaRPr lang="es-ES" sz="2000" u="sng" dirty="0" smtClean="0">
              <a:solidFill>
                <a:srgbClr val="00000A"/>
              </a:solidFill>
              <a:latin typeface="Arial" panose="020B0604020202020204" pitchFamily="34" charset="0"/>
              <a:ea typeface="SimSun" panose="02010600030101010101" pitchFamily="2" charset="-122"/>
            </a:endParaRPr>
          </a:p>
          <a:p>
            <a:pPr marL="800100" lvl="1" indent="-342900">
              <a:buFont typeface="Arial" panose="020B0604020202020204" pitchFamily="34" charset="0"/>
              <a:buChar char="•"/>
              <a:defRPr/>
            </a:pPr>
            <a:r>
              <a:rPr lang="es-ES" sz="2000" dirty="0">
                <a:solidFill>
                  <a:srgbClr val="FF0000"/>
                </a:solidFill>
              </a:rPr>
              <a:t>La actuación subvencionable será el cese definitivo de las explotaciones ganaderas ubicadas en zonas de elevado riesgo de inundaciones en los municipios de la Comunidad Autónoma de Aragón, ribereños del río Ebro</a:t>
            </a:r>
            <a:r>
              <a:rPr lang="es-ES" sz="2000" dirty="0" smtClean="0">
                <a:solidFill>
                  <a:srgbClr val="FF0000"/>
                </a:solidFill>
              </a:rPr>
              <a:t>,</a:t>
            </a:r>
          </a:p>
          <a:p>
            <a:pPr marL="800100" lvl="1" indent="-342900">
              <a:buFont typeface="Arial" panose="020B0604020202020204" pitchFamily="34" charset="0"/>
              <a:buChar char="•"/>
              <a:defRPr/>
            </a:pPr>
            <a:r>
              <a:rPr lang="es-ES" sz="2000" dirty="0">
                <a:solidFill>
                  <a:srgbClr val="FF0000"/>
                </a:solidFill>
              </a:rPr>
              <a:t>En caso de que dicho cese vaya acompañado de la construcción de una nueva explotación ganadera en </a:t>
            </a:r>
            <a:r>
              <a:rPr lang="es-ES" sz="2000" dirty="0">
                <a:solidFill>
                  <a:srgbClr val="00B050"/>
                </a:solidFill>
              </a:rPr>
              <a:t>zona no inundable</a:t>
            </a:r>
            <a:r>
              <a:rPr lang="es-ES" sz="2000" dirty="0">
                <a:solidFill>
                  <a:srgbClr val="FF0000"/>
                </a:solidFill>
              </a:rPr>
              <a:t>, se considerarán costes subvencionables los </a:t>
            </a:r>
            <a:r>
              <a:rPr lang="es-ES" sz="2000" dirty="0" smtClean="0">
                <a:solidFill>
                  <a:srgbClr val="FF0000"/>
                </a:solidFill>
              </a:rPr>
              <a:t>siguientes</a:t>
            </a:r>
          </a:p>
          <a:p>
            <a:pPr marL="1200150" lvl="2" indent="-285750">
              <a:buFont typeface="Arial" panose="020B0604020202020204" pitchFamily="34" charset="0"/>
              <a:buChar char="•"/>
              <a:defRPr/>
            </a:pPr>
            <a:r>
              <a:rPr lang="es-ES" sz="2000" dirty="0">
                <a:solidFill>
                  <a:srgbClr val="FF0000"/>
                </a:solidFill>
              </a:rPr>
              <a:t>La adquisición de terrenos.</a:t>
            </a:r>
          </a:p>
          <a:p>
            <a:pPr marL="1200150" lvl="2" indent="-285750">
              <a:buFont typeface="Arial" panose="020B0604020202020204" pitchFamily="34" charset="0"/>
              <a:buChar char="•"/>
              <a:defRPr/>
            </a:pPr>
            <a:r>
              <a:rPr lang="es-ES" sz="2000" dirty="0">
                <a:solidFill>
                  <a:srgbClr val="FF0000"/>
                </a:solidFill>
              </a:rPr>
              <a:t>Costes de diseño, redacción y dirección del proyecto (deberán encontrase debidamente contemplados y detallados en documento u oferta vinculante contractual formalizada por el empresario o profesional correspondiente, cuya copia se acompañará junto con el resto de la documentación que debe acompañar a la solicitud de ayuda).</a:t>
            </a:r>
          </a:p>
          <a:p>
            <a:pPr marL="1200150" lvl="2" indent="-285750">
              <a:buFont typeface="Arial" panose="020B0604020202020204" pitchFamily="34" charset="0"/>
              <a:buChar char="•"/>
              <a:defRPr/>
            </a:pPr>
            <a:r>
              <a:rPr lang="es-ES" sz="2000" dirty="0">
                <a:solidFill>
                  <a:srgbClr val="FF0000"/>
                </a:solidFill>
              </a:rPr>
              <a:t>Costes de ejecución de las obras e instalaciones, incluyendo obra civil asociada a las instalaciones auxiliares necesarias.</a:t>
            </a:r>
          </a:p>
          <a:p>
            <a:pPr marL="1200150" lvl="2" indent="-285750">
              <a:buFont typeface="Arial" panose="020B0604020202020204" pitchFamily="34" charset="0"/>
              <a:buChar char="•"/>
              <a:defRPr/>
            </a:pPr>
            <a:r>
              <a:rPr lang="es-ES" sz="2000" dirty="0">
                <a:solidFill>
                  <a:srgbClr val="FF0000"/>
                </a:solidFill>
              </a:rPr>
              <a:t>Inversión en bienes, equipos y materiales de nueva adquisición</a:t>
            </a:r>
            <a:endParaRPr lang="es-ES" sz="2000" dirty="0" smtClean="0">
              <a:solidFill>
                <a:srgbClr val="FF0000"/>
              </a:solidFill>
            </a:endParaRPr>
          </a:p>
          <a:p>
            <a:pPr lvl="1">
              <a:defRPr/>
            </a:pPr>
            <a:endParaRPr lang="es-ES" sz="2000" dirty="0">
              <a:solidFill>
                <a:srgbClr val="FF0000"/>
              </a:solidFill>
              <a:latin typeface="+mj-lt"/>
              <a:ea typeface="SimSun" panose="0201060003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4216400"/>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i="1" dirty="0">
                <a:solidFill>
                  <a:srgbClr val="0070C0"/>
                </a:solidFill>
                <a:latin typeface="+mj-lt"/>
              </a:rPr>
              <a:t>Actuación y costes subvencionables.</a:t>
            </a:r>
            <a:r>
              <a:rPr lang="es-ES" sz="2800" b="1" u="sng" dirty="0" smtClean="0">
                <a:solidFill>
                  <a:srgbClr val="0070C0"/>
                </a:solidFill>
                <a:latin typeface="+mj-lt"/>
                <a:ea typeface="SimSun" panose="02010600030101010101" pitchFamily="2" charset="-122"/>
              </a:rPr>
              <a:t>.</a:t>
            </a:r>
          </a:p>
          <a:p>
            <a:pPr>
              <a:defRPr/>
            </a:pPr>
            <a:endParaRPr lang="es-ES" sz="2000" u="sng" dirty="0" smtClean="0">
              <a:solidFill>
                <a:srgbClr val="00000A"/>
              </a:solidFill>
              <a:latin typeface="Arial" panose="020B0604020202020204" pitchFamily="34" charset="0"/>
              <a:ea typeface="SimSun" panose="02010600030101010101" pitchFamily="2" charset="-122"/>
            </a:endParaRPr>
          </a:p>
          <a:p>
            <a:pPr marL="800100" lvl="1" indent="-342900">
              <a:buFont typeface="Arial" panose="020B0604020202020204" pitchFamily="34" charset="0"/>
              <a:buChar char="•"/>
              <a:defRPr/>
            </a:pPr>
            <a:r>
              <a:rPr lang="es-ES" sz="2800" dirty="0">
                <a:solidFill>
                  <a:srgbClr val="00B050"/>
                </a:solidFill>
              </a:rPr>
              <a:t>No se considerará </a:t>
            </a:r>
            <a:r>
              <a:rPr lang="es-ES" sz="2800" dirty="0">
                <a:solidFill>
                  <a:srgbClr val="FF0000"/>
                </a:solidFill>
              </a:rPr>
              <a:t>subvencionable ningún coste relativo a la ejecución de la inversión que haya sido facturado con anterioridad a la fecha de presentación de la </a:t>
            </a:r>
            <a:r>
              <a:rPr lang="es-ES" sz="2800" dirty="0" smtClean="0">
                <a:solidFill>
                  <a:srgbClr val="FF0000"/>
                </a:solidFill>
              </a:rPr>
              <a:t>solicitud.</a:t>
            </a:r>
          </a:p>
          <a:p>
            <a:pPr marL="800100" lvl="1" indent="-342900">
              <a:buFont typeface="Arial" panose="020B0604020202020204" pitchFamily="34" charset="0"/>
              <a:buChar char="•"/>
              <a:defRPr/>
            </a:pPr>
            <a:endParaRPr lang="es-ES" sz="2800" dirty="0" smtClean="0">
              <a:solidFill>
                <a:srgbClr val="FF0000"/>
              </a:solidFill>
            </a:endParaRPr>
          </a:p>
          <a:p>
            <a:pPr marL="800100" lvl="1" indent="-342900">
              <a:buFont typeface="Arial" panose="020B0604020202020204" pitchFamily="34" charset="0"/>
              <a:buChar char="•"/>
              <a:defRPr/>
            </a:pPr>
            <a:r>
              <a:rPr lang="es-ES" sz="2800" dirty="0" smtClean="0">
                <a:solidFill>
                  <a:srgbClr val="FF0000"/>
                </a:solidFill>
              </a:rPr>
              <a:t>No </a:t>
            </a:r>
            <a:r>
              <a:rPr lang="es-ES" sz="2800" dirty="0">
                <a:solidFill>
                  <a:srgbClr val="FF0000"/>
                </a:solidFill>
              </a:rPr>
              <a:t>se considerarán costes subvencionables </a:t>
            </a:r>
            <a:r>
              <a:rPr lang="es-ES" sz="2800" dirty="0">
                <a:solidFill>
                  <a:srgbClr val="00B050"/>
                </a:solidFill>
              </a:rPr>
              <a:t>licencias, tasas, impuestos o </a:t>
            </a:r>
            <a:r>
              <a:rPr lang="es-ES" sz="2800" dirty="0" smtClean="0">
                <a:solidFill>
                  <a:srgbClr val="00B050"/>
                </a:solidFill>
              </a:rPr>
              <a:t>tributos y el IVA.</a:t>
            </a:r>
          </a:p>
          <a:p>
            <a:pPr marL="800100" lvl="1" indent="-342900">
              <a:buFont typeface="Arial" panose="020B0604020202020204" pitchFamily="34" charset="0"/>
              <a:buChar char="•"/>
              <a:defRPr/>
            </a:pPr>
            <a:endParaRPr lang="es-ES" sz="2800" dirty="0">
              <a:solidFill>
                <a:srgbClr val="FF0000"/>
              </a:solidFill>
            </a:endParaRPr>
          </a:p>
          <a:p>
            <a:pPr marL="800100" lvl="1" indent="-342900">
              <a:buFont typeface="Arial" panose="020B0604020202020204" pitchFamily="34" charset="0"/>
              <a:buChar char="•"/>
              <a:defRPr/>
            </a:pPr>
            <a:endParaRPr lang="es-ES" sz="2800"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5572125"/>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i="1" u="sng" dirty="0" smtClean="0">
                <a:solidFill>
                  <a:srgbClr val="0070C0"/>
                </a:solidFill>
                <a:latin typeface="+mj-lt"/>
              </a:rPr>
              <a:t>Criterios de valoración</a:t>
            </a:r>
            <a:endParaRPr lang="es-ES" sz="2800" b="1" u="sng" dirty="0" smtClean="0">
              <a:solidFill>
                <a:srgbClr val="0070C0"/>
              </a:solidFill>
              <a:latin typeface="+mj-lt"/>
              <a:ea typeface="SimSun" panose="02010600030101010101" pitchFamily="2" charset="-122"/>
            </a:endParaRPr>
          </a:p>
          <a:p>
            <a:pPr lvl="1">
              <a:defRPr/>
            </a:pPr>
            <a:r>
              <a:rPr lang="es-ES" sz="2800" u="sng" dirty="0" smtClean="0">
                <a:solidFill>
                  <a:srgbClr val="00000A"/>
                </a:solidFill>
                <a:ea typeface="SimSun" panose="02010600030101010101" pitchFamily="2" charset="-122"/>
              </a:rPr>
              <a:t>a)</a:t>
            </a:r>
            <a:r>
              <a:rPr lang="es-ES" sz="2800" dirty="0" smtClean="0">
                <a:solidFill>
                  <a:srgbClr val="FF0000"/>
                </a:solidFill>
              </a:rPr>
              <a:t>Solicitud </a:t>
            </a:r>
            <a:r>
              <a:rPr lang="es-ES" sz="2800" dirty="0">
                <a:solidFill>
                  <a:srgbClr val="FF0000"/>
                </a:solidFill>
              </a:rPr>
              <a:t>que contemple la construcción de otra explotación ganadera en zona no </a:t>
            </a:r>
            <a:r>
              <a:rPr lang="es-ES" sz="2800" dirty="0" smtClean="0">
                <a:solidFill>
                  <a:srgbClr val="FF0000"/>
                </a:solidFill>
              </a:rPr>
              <a:t> inundable</a:t>
            </a:r>
            <a:r>
              <a:rPr lang="es-ES" sz="2800" dirty="0">
                <a:solidFill>
                  <a:srgbClr val="FF0000"/>
                </a:solidFill>
              </a:rPr>
              <a:t>: </a:t>
            </a:r>
            <a:r>
              <a:rPr lang="es-ES" sz="2800" dirty="0">
                <a:solidFill>
                  <a:srgbClr val="00B050"/>
                </a:solidFill>
              </a:rPr>
              <a:t>10 puntos</a:t>
            </a:r>
          </a:p>
          <a:p>
            <a:pPr lvl="1">
              <a:defRPr/>
            </a:pPr>
            <a:r>
              <a:rPr lang="es-ES" sz="2800" dirty="0">
                <a:solidFill>
                  <a:schemeClr val="tx1"/>
                </a:solidFill>
              </a:rPr>
              <a:t>b)  </a:t>
            </a:r>
            <a:r>
              <a:rPr lang="es-ES" sz="2800" dirty="0">
                <a:solidFill>
                  <a:srgbClr val="FF0000"/>
                </a:solidFill>
              </a:rPr>
              <a:t>Explotación ganadera con categorización por el riesgo de inundación *: </a:t>
            </a:r>
          </a:p>
          <a:p>
            <a:pPr lvl="1">
              <a:defRPr/>
            </a:pPr>
            <a:r>
              <a:rPr lang="es-ES" sz="2800" dirty="0" smtClean="0">
                <a:solidFill>
                  <a:schemeClr val="tx1"/>
                </a:solidFill>
              </a:rPr>
              <a:t>		b.1</a:t>
            </a:r>
            <a:r>
              <a:rPr lang="es-ES" sz="2800" dirty="0">
                <a:solidFill>
                  <a:schemeClr val="tx1"/>
                </a:solidFill>
              </a:rPr>
              <a:t>.</a:t>
            </a:r>
            <a:r>
              <a:rPr lang="es-ES" sz="2800" dirty="0">
                <a:solidFill>
                  <a:srgbClr val="FF0000"/>
                </a:solidFill>
              </a:rPr>
              <a:t> Categorizada como peligrosidad baja 3 puntos</a:t>
            </a:r>
          </a:p>
          <a:p>
            <a:pPr lvl="1">
              <a:defRPr/>
            </a:pPr>
            <a:r>
              <a:rPr lang="es-ES" sz="2800" dirty="0" smtClean="0">
                <a:solidFill>
                  <a:schemeClr val="tx1"/>
                </a:solidFill>
              </a:rPr>
              <a:t>		b.2</a:t>
            </a:r>
            <a:r>
              <a:rPr lang="es-ES" sz="2800" dirty="0">
                <a:solidFill>
                  <a:srgbClr val="FF0000"/>
                </a:solidFill>
              </a:rPr>
              <a:t>. Categorizada como peligrosidad media: 6 puntos</a:t>
            </a:r>
          </a:p>
          <a:p>
            <a:pPr lvl="1">
              <a:defRPr/>
            </a:pPr>
            <a:r>
              <a:rPr lang="es-ES" sz="2800" dirty="0" smtClean="0">
                <a:solidFill>
                  <a:schemeClr val="tx1"/>
                </a:solidFill>
              </a:rPr>
              <a:t>		b.3</a:t>
            </a:r>
            <a:r>
              <a:rPr lang="es-ES" sz="2800" dirty="0" smtClean="0">
                <a:solidFill>
                  <a:srgbClr val="FF0000"/>
                </a:solidFill>
              </a:rPr>
              <a:t> </a:t>
            </a:r>
            <a:r>
              <a:rPr lang="es-ES" sz="2800" dirty="0">
                <a:solidFill>
                  <a:srgbClr val="FF0000"/>
                </a:solidFill>
              </a:rPr>
              <a:t>Categorizada como peligrosidad alta: </a:t>
            </a:r>
            <a:r>
              <a:rPr lang="es-ES" sz="2800" dirty="0">
                <a:solidFill>
                  <a:srgbClr val="00B050"/>
                </a:solidFill>
              </a:rPr>
              <a:t>9 puntos</a:t>
            </a:r>
          </a:p>
          <a:p>
            <a:pPr lvl="1">
              <a:defRPr/>
            </a:pPr>
            <a:r>
              <a:rPr lang="es-ES" sz="2800" dirty="0">
                <a:solidFill>
                  <a:schemeClr val="tx1"/>
                </a:solidFill>
              </a:rPr>
              <a:t>c)    </a:t>
            </a:r>
            <a:r>
              <a:rPr lang="es-ES" sz="2800" dirty="0">
                <a:solidFill>
                  <a:srgbClr val="FF0000"/>
                </a:solidFill>
              </a:rPr>
              <a:t>Especie de la explotación ganadera objeto de cese:</a:t>
            </a:r>
          </a:p>
          <a:p>
            <a:pPr lvl="1">
              <a:defRPr/>
            </a:pPr>
            <a:r>
              <a:rPr lang="es-ES" sz="2800" dirty="0" smtClean="0">
                <a:solidFill>
                  <a:schemeClr val="tx1"/>
                </a:solidFill>
              </a:rPr>
              <a:t>		c.1</a:t>
            </a:r>
            <a:r>
              <a:rPr lang="es-ES" sz="2800" dirty="0">
                <a:solidFill>
                  <a:srgbClr val="FF0000"/>
                </a:solidFill>
              </a:rPr>
              <a:t>. Ovino y caprino intensivos: 3 puntos.</a:t>
            </a:r>
          </a:p>
          <a:p>
            <a:pPr lvl="1">
              <a:defRPr/>
            </a:pPr>
            <a:r>
              <a:rPr lang="es-ES" sz="2800" dirty="0" smtClean="0">
                <a:solidFill>
                  <a:schemeClr val="tx1"/>
                </a:solidFill>
              </a:rPr>
              <a:t>		c.2</a:t>
            </a:r>
            <a:r>
              <a:rPr lang="es-ES" sz="2800" dirty="0">
                <a:solidFill>
                  <a:srgbClr val="FF0000"/>
                </a:solidFill>
              </a:rPr>
              <a:t>. Porcino y bovino: 2 puntos.</a:t>
            </a:r>
          </a:p>
          <a:p>
            <a:pPr lvl="1">
              <a:defRPr/>
            </a:pPr>
            <a:r>
              <a:rPr lang="es-ES" sz="2800" dirty="0" smtClean="0">
                <a:solidFill>
                  <a:schemeClr val="tx1"/>
                </a:solidFill>
              </a:rPr>
              <a:t>		c.3</a:t>
            </a:r>
            <a:r>
              <a:rPr lang="es-ES" sz="2800" dirty="0" smtClean="0">
                <a:solidFill>
                  <a:srgbClr val="FF0000"/>
                </a:solidFill>
              </a:rPr>
              <a:t> </a:t>
            </a:r>
            <a:r>
              <a:rPr lang="es-ES" sz="2800" dirty="0">
                <a:solidFill>
                  <a:srgbClr val="FF0000"/>
                </a:solidFill>
              </a:rPr>
              <a:t>Ovino y caprino no intensivo: 1 punto</a:t>
            </a:r>
          </a:p>
          <a:p>
            <a:pPr lvl="1">
              <a:defRPr/>
            </a:pPr>
            <a:endParaRPr lang="es-ES" sz="2000" dirty="0">
              <a:solidFill>
                <a:srgbClr val="FF0000"/>
              </a:solidFill>
              <a:latin typeface="+mj-lt"/>
              <a:ea typeface="SimSun" panose="0201060003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5414962"/>
          </a:xfrm>
          <a:solidFill>
            <a:schemeClr val="accent5">
              <a:lumMod val="60000"/>
              <a:lumOff val="40000"/>
            </a:schemeClr>
          </a:solidFill>
        </p:spPr>
        <p:txBody>
          <a:bodyPr/>
          <a:lstStyle/>
          <a:p>
            <a:pPr>
              <a:defRPr/>
            </a:pPr>
            <a:r>
              <a:rPr lang="es-ES" altLang="es-ES" sz="2800" b="1"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s-ES" altLang="es-ES" sz="2800" b="1" i="1" u="sng" dirty="0" smtClean="0">
                <a:solidFill>
                  <a:srgbClr val="0070C0"/>
                </a:solidFill>
                <a:latin typeface="Arial" panose="020B0604020202020204" pitchFamily="34" charset="0"/>
                <a:ea typeface="SimSun" panose="02010600030101010101" pitchFamily="2" charset="-122"/>
                <a:cs typeface="Arial" panose="020B0604020202020204" pitchFamily="34" charset="0"/>
              </a:rPr>
              <a:t>Criterios de valoración</a:t>
            </a:r>
            <a:endParaRPr lang="es-ES" altLang="es-ES" sz="2800" b="1" u="sng" dirty="0" smtClean="0">
              <a:solidFill>
                <a:srgbClr val="0070C0"/>
              </a:solidFill>
              <a:latin typeface="Arial" panose="020B0604020202020204" pitchFamily="34" charset="0"/>
              <a:ea typeface="SimSun" panose="02010600030101010101" pitchFamily="2" charset="-122"/>
              <a:cs typeface="Arial" panose="020B0604020202020204" pitchFamily="34" charset="0"/>
            </a:endParaRPr>
          </a:p>
          <a:p>
            <a:pPr lvl="1">
              <a:defRPr/>
            </a:pPr>
            <a:r>
              <a:rPr lang="es-ES" altLang="es-ES" sz="2400" dirty="0" smtClean="0">
                <a:solidFill>
                  <a:schemeClr val="tx1"/>
                </a:solidFill>
              </a:rPr>
              <a:t>d)    </a:t>
            </a:r>
            <a:r>
              <a:rPr lang="es-ES" altLang="es-ES" sz="2400" dirty="0" smtClean="0">
                <a:solidFill>
                  <a:srgbClr val="FF0000"/>
                </a:solidFill>
              </a:rPr>
              <a:t>Antigüedad de la explotación ganadera objeto de cese:</a:t>
            </a:r>
          </a:p>
          <a:p>
            <a:pPr lvl="1">
              <a:defRPr/>
            </a:pPr>
            <a:r>
              <a:rPr lang="es-ES" altLang="es-ES" sz="2400" dirty="0" smtClean="0">
                <a:solidFill>
                  <a:schemeClr val="tx1"/>
                </a:solidFill>
              </a:rPr>
              <a:t>		d.1</a:t>
            </a:r>
            <a:r>
              <a:rPr lang="es-ES" altLang="es-ES" sz="2400" dirty="0" smtClean="0">
                <a:solidFill>
                  <a:srgbClr val="FF0000"/>
                </a:solidFill>
              </a:rPr>
              <a:t>: Explotaciones de más de 30 años: 3 puntos.</a:t>
            </a:r>
          </a:p>
          <a:p>
            <a:pPr lvl="1">
              <a:defRPr/>
            </a:pPr>
            <a:r>
              <a:rPr lang="es-ES" altLang="es-ES" sz="2400" dirty="0" smtClean="0">
                <a:solidFill>
                  <a:schemeClr val="tx1"/>
                </a:solidFill>
              </a:rPr>
              <a:t>		d.2:</a:t>
            </a:r>
            <a:r>
              <a:rPr lang="es-ES" altLang="es-ES" sz="2400" dirty="0" smtClean="0">
                <a:solidFill>
                  <a:srgbClr val="FF0000"/>
                </a:solidFill>
              </a:rPr>
              <a:t> Explotaciones entre 20 y 30 años: 2 puntos.</a:t>
            </a:r>
          </a:p>
          <a:p>
            <a:pPr lvl="1">
              <a:defRPr/>
            </a:pPr>
            <a:r>
              <a:rPr lang="es-ES" altLang="es-ES" sz="2400" dirty="0" smtClean="0">
                <a:solidFill>
                  <a:schemeClr val="tx1"/>
                </a:solidFill>
              </a:rPr>
              <a:t>		d.3</a:t>
            </a:r>
            <a:r>
              <a:rPr lang="es-ES" altLang="es-ES" sz="2400" dirty="0" smtClean="0">
                <a:solidFill>
                  <a:srgbClr val="FF0000"/>
                </a:solidFill>
              </a:rPr>
              <a:t>: Explotaciones de más de 10 años y menos de 20 años: 1 punto.</a:t>
            </a:r>
          </a:p>
          <a:p>
            <a:pPr lvl="1">
              <a:buFontTx/>
              <a:buAutoNum type="alphaLcParenR" startAt="5"/>
              <a:defRPr/>
            </a:pPr>
            <a:r>
              <a:rPr lang="es-ES" altLang="es-ES" sz="2400" dirty="0" smtClean="0">
                <a:solidFill>
                  <a:srgbClr val="FF0000"/>
                </a:solidFill>
              </a:rPr>
              <a:t>Entidades asociativas agroalimentarias: 3 puntos</a:t>
            </a:r>
          </a:p>
          <a:p>
            <a:pPr lvl="1">
              <a:buFontTx/>
              <a:buAutoNum type="alphaLcParenR" startAt="5"/>
              <a:defRPr/>
            </a:pPr>
            <a:endParaRPr lang="es-ES" altLang="es-ES" sz="2400" dirty="0" smtClean="0">
              <a:solidFill>
                <a:srgbClr val="FF0000"/>
              </a:solidFill>
              <a:ea typeface="SimSun" panose="02010600030101010101" pitchFamily="2" charset="-122"/>
            </a:endParaRPr>
          </a:p>
          <a:p>
            <a:pPr lvl="2">
              <a:buFontTx/>
              <a:buAutoNum type="alphaLcParenR" startAt="5"/>
              <a:defRPr/>
            </a:pPr>
            <a:r>
              <a:rPr lang="es-ES" altLang="es-ES" sz="2400" dirty="0" smtClean="0">
                <a:solidFill>
                  <a:schemeClr val="tx1"/>
                </a:solidFill>
                <a:cs typeface="Arial" panose="020B0604020202020204" pitchFamily="34" charset="0"/>
              </a:rPr>
              <a:t>La puntuación final será la suma de la puntuación obtenida en los criterios establecidos en el punto anterior.</a:t>
            </a:r>
          </a:p>
          <a:p>
            <a:pPr lvl="2">
              <a:buFontTx/>
              <a:buAutoNum type="alphaLcParenR" startAt="5"/>
              <a:defRPr/>
            </a:pPr>
            <a:endParaRPr lang="es-ES" altLang="es-ES" sz="2400" dirty="0" smtClean="0">
              <a:solidFill>
                <a:schemeClr val="tx1"/>
              </a:solidFill>
              <a:cs typeface="Arial" panose="020B0604020202020204" pitchFamily="34" charset="0"/>
            </a:endParaRPr>
          </a:p>
          <a:p>
            <a:pPr lvl="2">
              <a:buFontTx/>
              <a:buAutoNum type="alphaLcParenR" startAt="5"/>
              <a:defRPr/>
            </a:pPr>
            <a:r>
              <a:rPr lang="es-ES" altLang="es-ES" sz="2400" dirty="0" smtClean="0">
                <a:solidFill>
                  <a:schemeClr val="tx1"/>
                </a:solidFill>
                <a:cs typeface="Arial" panose="020B0604020202020204" pitchFamily="34" charset="0"/>
              </a:rPr>
              <a:t>Se atenderán las solicitudes que hayan obtenido una mayor puntuación final hasta el agotamiento de los fondos.</a:t>
            </a:r>
          </a:p>
          <a:p>
            <a:pPr lvl="2">
              <a:buFontTx/>
              <a:buAutoNum type="alphaLcParenR" startAt="5"/>
              <a:defRPr/>
            </a:pPr>
            <a:endParaRPr lang="es-ES" altLang="es-ES" sz="2400" dirty="0" smtClean="0">
              <a:solidFill>
                <a:schemeClr val="tx1"/>
              </a:solidFill>
              <a:cs typeface="Arial" panose="020B0604020202020204" pitchFamily="34" charset="0"/>
            </a:endParaRPr>
          </a:p>
          <a:p>
            <a:pPr lvl="2">
              <a:buFontTx/>
              <a:buAutoNum type="alphaLcParenR" startAt="5"/>
              <a:defRPr/>
            </a:pPr>
            <a:r>
              <a:rPr lang="es-ES" altLang="es-ES" sz="2400" dirty="0" smtClean="0">
                <a:solidFill>
                  <a:schemeClr val="tx1"/>
                </a:solidFill>
                <a:cs typeface="Arial" panose="020B0604020202020204" pitchFamily="34" charset="0"/>
              </a:rPr>
              <a:t>En caso de empate, se atenderán por riguroso orden de presentación.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30163"/>
            <a:ext cx="974248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riángulo isósceles 3"/>
          <p:cNvSpPr/>
          <p:nvPr/>
        </p:nvSpPr>
        <p:spPr>
          <a:xfrm>
            <a:off x="3206750" y="3233738"/>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5554662"/>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a:solidFill>
                  <a:srgbClr val="0070C0"/>
                </a:solidFill>
              </a:rPr>
              <a:t>Compatibilidad de las subvenciones</a:t>
            </a:r>
            <a:r>
              <a:rPr lang="es-ES" sz="2800" b="1" u="sng" dirty="0" smtClean="0">
                <a:solidFill>
                  <a:srgbClr val="0070C0"/>
                </a:solidFill>
              </a:rPr>
              <a:t>.</a:t>
            </a:r>
          </a:p>
          <a:p>
            <a:pPr marL="457200" indent="-457200">
              <a:buFont typeface="Arial" panose="020B0604020202020204" pitchFamily="34" charset="0"/>
              <a:buChar char="•"/>
              <a:defRPr/>
            </a:pPr>
            <a:r>
              <a:rPr lang="es-ES" sz="2800" dirty="0">
                <a:solidFill>
                  <a:schemeClr val="tx1"/>
                </a:solidFill>
              </a:rPr>
              <a:t>Las subvenciones previstas en esta orden </a:t>
            </a:r>
            <a:r>
              <a:rPr lang="es-ES" sz="2800" b="1" dirty="0">
                <a:solidFill>
                  <a:schemeClr val="tx1"/>
                </a:solidFill>
              </a:rPr>
              <a:t>son compatibles </a:t>
            </a:r>
            <a:r>
              <a:rPr lang="es-ES" sz="2800" dirty="0">
                <a:solidFill>
                  <a:schemeClr val="tx1"/>
                </a:solidFill>
              </a:rPr>
              <a:t>con otras subvenciones, ayudas e ingresos que pudieran </a:t>
            </a:r>
            <a:r>
              <a:rPr lang="es-ES" sz="2800" dirty="0" smtClean="0">
                <a:solidFill>
                  <a:schemeClr val="tx1"/>
                </a:solidFill>
              </a:rPr>
              <a:t>obtenerse </a:t>
            </a:r>
            <a:r>
              <a:rPr lang="es-ES" sz="2800" dirty="0">
                <a:solidFill>
                  <a:schemeClr val="tx1"/>
                </a:solidFill>
              </a:rPr>
              <a:t>para la misma finalidad, procedentes de cualesquiera administraciones o entes públicos o privados, </a:t>
            </a:r>
            <a:r>
              <a:rPr lang="es-ES" sz="2800" dirty="0" smtClean="0">
                <a:solidFill>
                  <a:schemeClr val="tx1"/>
                </a:solidFill>
              </a:rPr>
              <a:t>nacionales</a:t>
            </a:r>
          </a:p>
          <a:p>
            <a:pPr marL="457200" indent="-457200">
              <a:buFont typeface="Arial" panose="020B0604020202020204" pitchFamily="34" charset="0"/>
              <a:buChar char="•"/>
              <a:defRPr/>
            </a:pPr>
            <a:r>
              <a:rPr lang="es-ES" sz="2800" dirty="0">
                <a:solidFill>
                  <a:schemeClr val="tx1"/>
                </a:solidFill>
              </a:rPr>
              <a:t>En caso de que el cese vaya acompañado de la construcción de una nueva explotación ganadera, la ayuda total concedida a los beneficiarios últimos de las mismas </a:t>
            </a:r>
            <a:r>
              <a:rPr lang="es-ES" sz="2800" b="1" dirty="0">
                <a:solidFill>
                  <a:schemeClr val="tx1"/>
                </a:solidFill>
              </a:rPr>
              <a:t>no superará la cuantía máxima de la inversión </a:t>
            </a:r>
            <a:r>
              <a:rPr lang="es-ES" sz="2800" b="1" dirty="0" smtClean="0">
                <a:solidFill>
                  <a:schemeClr val="tx1"/>
                </a:solidFill>
              </a:rPr>
              <a:t>realizada</a:t>
            </a:r>
          </a:p>
          <a:p>
            <a:pPr marL="457200" indent="-457200">
              <a:buFont typeface="Arial" panose="020B0604020202020204" pitchFamily="34" charset="0"/>
              <a:buChar char="•"/>
              <a:defRPr/>
            </a:pPr>
            <a:r>
              <a:rPr lang="es-ES" sz="2800" dirty="0">
                <a:solidFill>
                  <a:schemeClr val="tx1"/>
                </a:solidFill>
              </a:rPr>
              <a:t>La percepción de ayudas o subvenciones incompatibles podrá conllevar la declaración de pérdida total o parcial del derecho a esta subvención, y el consiguiente reintegro, en su caso.</a:t>
            </a:r>
          </a:p>
          <a:p>
            <a:pPr marL="457200" indent="-457200">
              <a:buFont typeface="Arial" panose="020B0604020202020204" pitchFamily="34" charset="0"/>
              <a:buChar char="•"/>
              <a:defRPr/>
            </a:pPr>
            <a:endParaRPr lang="es-ES" sz="2800" u="sng" dirty="0" smtClean="0">
              <a:solidFill>
                <a:srgbClr val="C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4500562"/>
          </a:xfrm>
          <a:solidFill>
            <a:schemeClr val="accent5">
              <a:lumMod val="60000"/>
              <a:lumOff val="40000"/>
            </a:schemeClr>
          </a:solidFill>
        </p:spPr>
        <p:txBody>
          <a:bodyPr/>
          <a:lstStyle/>
          <a:p>
            <a:pPr>
              <a:defRPr/>
            </a:pPr>
            <a:r>
              <a:rPr lang="es-ES" altLang="es-ES" sz="2800" b="1"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s-ES" altLang="es-ES" sz="2800" b="1" u="sng" smtClean="0">
                <a:solidFill>
                  <a:srgbClr val="0070C0"/>
                </a:solidFill>
                <a:latin typeface="Arial" panose="020B0604020202020204" pitchFamily="34" charset="0"/>
                <a:ea typeface="SimSun" panose="02010600030101010101" pitchFamily="2" charset="-122"/>
                <a:cs typeface="Arial" panose="020B0604020202020204" pitchFamily="34" charset="0"/>
              </a:rPr>
              <a:t>Cálculo Subvención</a:t>
            </a:r>
          </a:p>
          <a:p>
            <a:pPr>
              <a:buFontTx/>
              <a:buAutoNum type="arabicPeriod"/>
              <a:defRPr/>
            </a:pPr>
            <a:r>
              <a:rPr lang="es-ES" altLang="es-ES" sz="2800" smtClean="0">
                <a:solidFill>
                  <a:schemeClr val="tx1"/>
                </a:solidFill>
                <a:latin typeface="Arial" panose="020B0604020202020204" pitchFamily="34" charset="0"/>
                <a:ea typeface="SimSun" panose="02010600030101010101" pitchFamily="2" charset="-122"/>
                <a:cs typeface="Arial" panose="020B0604020202020204" pitchFamily="34" charset="0"/>
              </a:rPr>
              <a:t>En el caso de solicitudes en los que el cese vaya acompañado de la construcción de una nueva explotación ganadera en una zona no considerada inundable se podrá subvencionar la totalidad de la inversión hasta un límite de </a:t>
            </a:r>
            <a:r>
              <a:rPr lang="es-ES" altLang="es-ES" sz="2800" b="1" smtClean="0">
                <a:solidFill>
                  <a:srgbClr val="FF0000"/>
                </a:solidFill>
                <a:latin typeface="Arial" panose="020B0604020202020204" pitchFamily="34" charset="0"/>
                <a:ea typeface="SimSun" panose="02010600030101010101" pitchFamily="2" charset="-122"/>
                <a:cs typeface="Arial" panose="020B0604020202020204" pitchFamily="34" charset="0"/>
              </a:rPr>
              <a:t>600.000 euros</a:t>
            </a:r>
            <a:r>
              <a:rPr lang="es-ES" altLang="es-ES" smtClean="0">
                <a:latin typeface="Arial" panose="020B0604020202020204" pitchFamily="34" charset="0"/>
                <a:ea typeface="SimSun" panose="02010600030101010101" pitchFamily="2" charset="-122"/>
                <a:cs typeface="Arial" panose="020B0604020202020204" pitchFamily="34" charset="0"/>
              </a:rPr>
              <a:t>.</a:t>
            </a:r>
          </a:p>
          <a:p>
            <a:pPr>
              <a:buFontTx/>
              <a:buAutoNum type="arabicPeriod"/>
              <a:defRPr/>
            </a:pPr>
            <a:endParaRPr lang="es-ES" altLang="es-ES" smtClean="0">
              <a:latin typeface="Arial" panose="020B0604020202020204" pitchFamily="34" charset="0"/>
              <a:ea typeface="SimSun" panose="02010600030101010101" pitchFamily="2" charset="-122"/>
              <a:cs typeface="Arial" panose="020B0604020202020204" pitchFamily="34" charset="0"/>
            </a:endParaRPr>
          </a:p>
          <a:p>
            <a:pPr>
              <a:buFontTx/>
              <a:buAutoNum type="arabicPeriod"/>
              <a:defRPr/>
            </a:pPr>
            <a:r>
              <a:rPr lang="es-ES" altLang="es-ES" sz="2800" smtClean="0">
                <a:solidFill>
                  <a:schemeClr val="tx1"/>
                </a:solidFill>
                <a:latin typeface="Arial" panose="020B0604020202020204" pitchFamily="34" charset="0"/>
                <a:ea typeface="SimSun" panose="02010600030101010101" pitchFamily="2" charset="-122"/>
                <a:cs typeface="Arial" panose="020B0604020202020204" pitchFamily="34" charset="0"/>
              </a:rPr>
              <a:t>En el caso de solicitudes que solamente consistan en el cese de la actividad, la cuantía será de </a:t>
            </a:r>
            <a:r>
              <a:rPr lang="es-ES" altLang="es-ES" sz="2800" b="1" smtClean="0">
                <a:solidFill>
                  <a:srgbClr val="FF0000"/>
                </a:solidFill>
                <a:latin typeface="Arial" panose="020B0604020202020204" pitchFamily="34" charset="0"/>
                <a:ea typeface="SimSun" panose="02010600030101010101" pitchFamily="2" charset="-122"/>
                <a:cs typeface="Arial" panose="020B0604020202020204" pitchFamily="34" charset="0"/>
              </a:rPr>
              <a:t>500 euros por UGM </a:t>
            </a:r>
            <a:r>
              <a:rPr lang="es-ES" altLang="es-ES" sz="2800" smtClean="0">
                <a:solidFill>
                  <a:schemeClr val="tx1"/>
                </a:solidFill>
                <a:latin typeface="Arial" panose="020B0604020202020204" pitchFamily="34" charset="0"/>
                <a:ea typeface="SimSun" panose="02010600030101010101" pitchFamily="2" charset="-122"/>
                <a:cs typeface="Arial" panose="020B0604020202020204" pitchFamily="34" charset="0"/>
              </a:rPr>
              <a:t>de capacidad autorizada que figure en el Registro de Explotaciones Ganaderas de Aragón, con un límite de </a:t>
            </a:r>
            <a:r>
              <a:rPr lang="es-ES" altLang="es-ES" sz="2800" b="1" smtClean="0">
                <a:solidFill>
                  <a:srgbClr val="FF0000"/>
                </a:solidFill>
                <a:latin typeface="Arial" panose="020B0604020202020204" pitchFamily="34" charset="0"/>
                <a:ea typeface="SimSun" panose="02010600030101010101" pitchFamily="2" charset="-122"/>
                <a:cs typeface="Arial" panose="020B0604020202020204" pitchFamily="34" charset="0"/>
              </a:rPr>
              <a:t>500.000 euros por explotación</a:t>
            </a:r>
            <a:r>
              <a:rPr lang="es-ES" altLang="es-ES" sz="2800" smtClean="0">
                <a:solidFill>
                  <a:schemeClr val="tx1"/>
                </a:solidFill>
                <a:latin typeface="Arial" panose="020B0604020202020204" pitchFamily="34" charset="0"/>
                <a:ea typeface="SimSun" panose="02010600030101010101" pitchFamily="2" charset="-122"/>
                <a:cs typeface="Arial" panose="020B0604020202020204" pitchFamily="34" charset="0"/>
              </a:rPr>
              <a:t>.</a:t>
            </a:r>
          </a:p>
          <a:p>
            <a:pPr>
              <a:defRPr/>
            </a:pPr>
            <a:endParaRPr lang="es-ES" altLang="es-ES" sz="2000" smtClean="0">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109663"/>
            <a:ext cx="11811000" cy="4224337"/>
          </a:xfrm>
          <a:solidFill>
            <a:schemeClr val="accent5">
              <a:lumMod val="60000"/>
              <a:lumOff val="40000"/>
            </a:schemeClr>
          </a:solidFill>
        </p:spPr>
        <p:txBody>
          <a:bodyPr/>
          <a:lstStyle/>
          <a:p>
            <a:pPr>
              <a:defRPr/>
            </a:pPr>
            <a:r>
              <a:rPr lang="es-ES" altLang="es-ES" sz="2800" b="1"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es-ES" altLang="es-ES" sz="2800" b="1" u="sng" dirty="0" smtClean="0">
                <a:solidFill>
                  <a:srgbClr val="0070C0"/>
                </a:solidFill>
                <a:latin typeface="Arial" panose="020B0604020202020204" pitchFamily="34" charset="0"/>
                <a:ea typeface="SimSun" panose="02010600030101010101" pitchFamily="2" charset="-122"/>
                <a:cs typeface="Arial" panose="020B0604020202020204" pitchFamily="34" charset="0"/>
              </a:rPr>
              <a:t>Cálculo Subvención</a:t>
            </a:r>
            <a:endParaRPr lang="es-ES" altLang="es-ES" dirty="0" smtClean="0">
              <a:latin typeface="Arial" panose="020B0604020202020204" pitchFamily="34" charset="0"/>
              <a:ea typeface="SimSun" panose="02010600030101010101" pitchFamily="2" charset="-122"/>
              <a:cs typeface="Arial" panose="020B0604020202020204" pitchFamily="34" charset="0"/>
            </a:endParaRPr>
          </a:p>
          <a:p>
            <a:pPr>
              <a:defRPr/>
            </a:pPr>
            <a:r>
              <a:rPr lang="es-ES" altLang="es-ES" dirty="0" smtClean="0">
                <a:latin typeface="Arial" panose="020B0604020202020204" pitchFamily="34" charset="0"/>
                <a:ea typeface="SimSun" panose="02010600030101010101" pitchFamily="2" charset="-122"/>
                <a:cs typeface="Arial" panose="020B0604020202020204" pitchFamily="34" charset="0"/>
              </a:rPr>
              <a:t>	</a:t>
            </a:r>
          </a:p>
          <a:p>
            <a:pPr>
              <a:defRPr/>
            </a:pPr>
            <a:r>
              <a:rPr lang="es-ES" altLang="es-ES" dirty="0" smtClean="0">
                <a:latin typeface="Arial" panose="020B0604020202020204" pitchFamily="34" charset="0"/>
                <a:ea typeface="SimSun" panose="02010600030101010101" pitchFamily="2" charset="-122"/>
                <a:cs typeface="Arial" panose="020B0604020202020204" pitchFamily="34" charset="0"/>
              </a:rPr>
              <a:t>	</a:t>
            </a:r>
            <a:r>
              <a:rPr lang="es-ES" altLang="es-ES" sz="2800" dirty="0" smtClean="0">
                <a:solidFill>
                  <a:schemeClr val="tx1"/>
                </a:solidFill>
                <a:latin typeface="Arial" panose="020B0604020202020204" pitchFamily="34" charset="0"/>
                <a:ea typeface="SimSun" panose="02010600030101010101" pitchFamily="2" charset="-122"/>
                <a:cs typeface="Arial" panose="020B0604020202020204" pitchFamily="34" charset="0"/>
              </a:rPr>
              <a:t>3,-Las UGM a considerar serán las que constan como capacidad de 	la explotación en el Registro de Explotaciones Ganaderas de 	Aragón (REGA).</a:t>
            </a:r>
          </a:p>
          <a:p>
            <a:pPr>
              <a:defRPr/>
            </a:pPr>
            <a:r>
              <a:rPr lang="es-ES" altLang="es-ES" sz="2800" dirty="0" smtClean="0">
                <a:solidFill>
                  <a:schemeClr val="tx1"/>
                </a:solidFill>
                <a:latin typeface="Arial" panose="020B0604020202020204" pitchFamily="34" charset="0"/>
                <a:ea typeface="SimSun" panose="02010600030101010101" pitchFamily="2" charset="-122"/>
                <a:cs typeface="Arial" panose="020B0604020202020204" pitchFamily="34" charset="0"/>
              </a:rPr>
              <a:t>	4,-Las cuantías máximas señaladas en los apartados 1 y 2 podrán 	incrementarse en el caso de que una vez realizado el reparto 	existiera un sobrante de la cantidad disponible. </a:t>
            </a:r>
          </a:p>
          <a:p>
            <a:pPr>
              <a:defRPr/>
            </a:pPr>
            <a:r>
              <a:rPr lang="es-ES" altLang="es-ES" sz="2800" dirty="0" smtClean="0">
                <a:solidFill>
                  <a:schemeClr val="tx1"/>
                </a:solidFill>
                <a:latin typeface="Arial" panose="020B0604020202020204" pitchFamily="34" charset="0"/>
                <a:ea typeface="SimSun" panose="02010600030101010101" pitchFamily="2" charset="-122"/>
                <a:cs typeface="Arial" panose="020B0604020202020204" pitchFamily="34" charset="0"/>
              </a:rPr>
              <a:t>		O este sobrante se destinara a la protección dela 				explotaciones que no abandonen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5470525"/>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smtClean="0">
                <a:solidFill>
                  <a:srgbClr val="0070C0"/>
                </a:solidFill>
              </a:rPr>
              <a:t>Cuantía de la Subvención e intensidad</a:t>
            </a:r>
          </a:p>
          <a:p>
            <a:pPr>
              <a:defRPr/>
            </a:pPr>
            <a:endParaRPr lang="es-ES" dirty="0" smtClean="0"/>
          </a:p>
          <a:p>
            <a:pPr lvl="2">
              <a:defRPr/>
            </a:pPr>
            <a:r>
              <a:rPr lang="es-ES" sz="2800" dirty="0" smtClean="0">
                <a:solidFill>
                  <a:schemeClr val="tx1"/>
                </a:solidFill>
                <a:latin typeface="+mj-lt"/>
              </a:rPr>
              <a:t>La </a:t>
            </a:r>
            <a:r>
              <a:rPr lang="es-ES" sz="2800" dirty="0">
                <a:solidFill>
                  <a:schemeClr val="tx1"/>
                </a:solidFill>
                <a:latin typeface="+mj-lt"/>
              </a:rPr>
              <a:t>cuantía total para esta convocatoria asciende a 1.125.000 euros con cargo a la partida presupuestaria 14030/G/7161/770216/32434 del presupuesto de la Comunidad Autónoma de Aragón, con el siguiente desglose de anualidades:</a:t>
            </a:r>
          </a:p>
          <a:p>
            <a:pPr>
              <a:defRPr/>
            </a:pPr>
            <a:r>
              <a:rPr lang="es-ES" sz="2800" dirty="0" smtClean="0">
                <a:solidFill>
                  <a:schemeClr val="tx1"/>
                </a:solidFill>
                <a:latin typeface="+mj-lt"/>
              </a:rPr>
              <a:t>		a</a:t>
            </a:r>
            <a:r>
              <a:rPr lang="es-ES" sz="2800" dirty="0">
                <a:solidFill>
                  <a:schemeClr val="tx1"/>
                </a:solidFill>
                <a:latin typeface="+mj-lt"/>
              </a:rPr>
              <a:t>) Año 2023: 1.000.000 €</a:t>
            </a:r>
          </a:p>
          <a:p>
            <a:pPr>
              <a:defRPr/>
            </a:pPr>
            <a:r>
              <a:rPr lang="es-ES" sz="2800" dirty="0" smtClean="0">
                <a:solidFill>
                  <a:schemeClr val="tx1"/>
                </a:solidFill>
                <a:latin typeface="+mj-lt"/>
              </a:rPr>
              <a:t>		b</a:t>
            </a:r>
            <a:r>
              <a:rPr lang="es-ES" sz="2800" dirty="0">
                <a:solidFill>
                  <a:schemeClr val="tx1"/>
                </a:solidFill>
                <a:latin typeface="+mj-lt"/>
              </a:rPr>
              <a:t>) Año 2024: 65.000 €</a:t>
            </a:r>
          </a:p>
          <a:p>
            <a:pPr>
              <a:defRPr/>
            </a:pPr>
            <a:r>
              <a:rPr lang="es-ES" sz="2800" dirty="0" smtClean="0">
                <a:solidFill>
                  <a:schemeClr val="tx1"/>
                </a:solidFill>
                <a:latin typeface="+mj-lt"/>
              </a:rPr>
              <a:t>		c</a:t>
            </a:r>
            <a:r>
              <a:rPr lang="es-ES" sz="2800" dirty="0">
                <a:solidFill>
                  <a:schemeClr val="tx1"/>
                </a:solidFill>
                <a:latin typeface="+mj-lt"/>
              </a:rPr>
              <a:t>) Año 2025: 60.000 </a:t>
            </a:r>
            <a:r>
              <a:rPr lang="es-ES" sz="2800" dirty="0" smtClean="0">
                <a:solidFill>
                  <a:schemeClr val="tx1"/>
                </a:solidFill>
                <a:latin typeface="+mj-lt"/>
              </a:rPr>
              <a:t>€</a:t>
            </a:r>
          </a:p>
          <a:p>
            <a:pPr>
              <a:defRPr/>
            </a:pPr>
            <a:r>
              <a:rPr lang="es-ES" sz="2400" dirty="0" smtClean="0">
                <a:solidFill>
                  <a:schemeClr val="tx1"/>
                </a:solidFill>
              </a:rPr>
              <a:t>	</a:t>
            </a:r>
            <a:r>
              <a:rPr lang="es-ES" sz="2400" b="1" dirty="0" smtClean="0">
                <a:solidFill>
                  <a:schemeClr val="tx1"/>
                </a:solidFill>
              </a:rPr>
              <a:t>Excepcionalmente</a:t>
            </a:r>
            <a:r>
              <a:rPr lang="es-ES" sz="2400" b="1" dirty="0">
                <a:solidFill>
                  <a:schemeClr val="tx1"/>
                </a:solidFill>
              </a:rPr>
              <a:t>, según lo establecido en el artículo 39.2 de la Ley </a:t>
            </a:r>
            <a:r>
              <a:rPr lang="es-ES" sz="2400" b="1" dirty="0" smtClean="0">
                <a:solidFill>
                  <a:schemeClr val="tx1"/>
                </a:solidFill>
              </a:rPr>
              <a:t>	5/2015</a:t>
            </a:r>
            <a:r>
              <a:rPr lang="es-ES" sz="2400" b="1" dirty="0">
                <a:solidFill>
                  <a:schemeClr val="tx1"/>
                </a:solidFill>
              </a:rPr>
              <a:t>, de </a:t>
            </a:r>
            <a:r>
              <a:rPr lang="es-ES" sz="2400" b="1" dirty="0" smtClean="0">
                <a:solidFill>
                  <a:schemeClr val="tx1"/>
                </a:solidFill>
              </a:rPr>
              <a:t>	25 </a:t>
            </a:r>
            <a:r>
              <a:rPr lang="es-ES" sz="2400" b="1" dirty="0">
                <a:solidFill>
                  <a:schemeClr val="tx1"/>
                </a:solidFill>
              </a:rPr>
              <a:t>de marzo, dicha cuantía podrá ampliarse sin necesidad de </a:t>
            </a:r>
            <a:r>
              <a:rPr lang="es-ES" sz="2400" b="1" dirty="0" smtClean="0">
                <a:solidFill>
                  <a:schemeClr val="tx1"/>
                </a:solidFill>
              </a:rPr>
              <a:t>	nueva convocatoria </a:t>
            </a:r>
            <a:r>
              <a:rPr lang="es-ES" sz="2400" b="1" dirty="0">
                <a:solidFill>
                  <a:schemeClr val="tx1"/>
                </a:solidFill>
              </a:rPr>
              <a:t>en el caso que se generen cuantías </a:t>
            </a:r>
            <a:r>
              <a:rPr lang="es-ES" sz="2400" b="1" dirty="0" smtClean="0">
                <a:solidFill>
                  <a:schemeClr val="tx1"/>
                </a:solidFill>
              </a:rPr>
              <a:t>adicionales</a:t>
            </a:r>
            <a:r>
              <a:rPr lang="es-ES" sz="2800" dirty="0" smtClean="0">
                <a:solidFill>
                  <a:schemeClr val="tx1"/>
                </a:solidFill>
              </a:rPr>
              <a:t>.</a:t>
            </a:r>
            <a:endParaRPr lang="es-ES" sz="2800"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5548313"/>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smtClean="0">
                <a:solidFill>
                  <a:srgbClr val="0070C0"/>
                </a:solidFill>
              </a:rPr>
              <a:t>Municipios</a:t>
            </a:r>
          </a:p>
          <a:p>
            <a:pPr>
              <a:defRPr/>
            </a:pPr>
            <a:r>
              <a:rPr lang="es-ES" dirty="0" smtClean="0"/>
              <a:t>		</a:t>
            </a:r>
            <a:r>
              <a:rPr lang="es-ES" sz="2800" b="1" dirty="0" smtClean="0">
                <a:solidFill>
                  <a:srgbClr val="FF0000"/>
                </a:solidFill>
              </a:rPr>
              <a:t>NUEZ			NOVILLAS</a:t>
            </a:r>
            <a:endParaRPr lang="es-ES" sz="2800" b="1" dirty="0">
              <a:solidFill>
                <a:srgbClr val="FF0000"/>
              </a:solidFill>
            </a:endParaRPr>
          </a:p>
          <a:p>
            <a:pPr>
              <a:defRPr/>
            </a:pPr>
            <a:r>
              <a:rPr lang="es-ES" sz="2800" b="1" dirty="0" smtClean="0">
                <a:solidFill>
                  <a:srgbClr val="FF0000"/>
                </a:solidFill>
              </a:rPr>
              <a:t>		GALLUR     		BOQUIÑENI</a:t>
            </a:r>
            <a:endParaRPr lang="es-ES" sz="2800" b="1" dirty="0">
              <a:solidFill>
                <a:srgbClr val="FF0000"/>
              </a:solidFill>
            </a:endParaRPr>
          </a:p>
          <a:p>
            <a:pPr>
              <a:defRPr/>
            </a:pPr>
            <a:r>
              <a:rPr lang="es-ES" sz="2800" b="1" dirty="0" smtClean="0">
                <a:solidFill>
                  <a:srgbClr val="FF0000"/>
                </a:solidFill>
              </a:rPr>
              <a:t>		LUCENI			REMOLINOS</a:t>
            </a:r>
            <a:endParaRPr lang="es-ES" sz="2800" b="1" dirty="0">
              <a:solidFill>
                <a:srgbClr val="FF0000"/>
              </a:solidFill>
            </a:endParaRPr>
          </a:p>
          <a:p>
            <a:pPr>
              <a:defRPr/>
            </a:pPr>
            <a:r>
              <a:rPr lang="es-ES" sz="2800" b="1" dirty="0" smtClean="0">
                <a:solidFill>
                  <a:srgbClr val="FF0000"/>
                </a:solidFill>
              </a:rPr>
              <a:t>		ALAGON	  		TORRES </a:t>
            </a:r>
            <a:r>
              <a:rPr lang="es-ES" sz="2800" b="1" dirty="0">
                <a:solidFill>
                  <a:srgbClr val="FF0000"/>
                </a:solidFill>
              </a:rPr>
              <a:t>DE BERRELLEN</a:t>
            </a:r>
          </a:p>
          <a:p>
            <a:pPr>
              <a:defRPr/>
            </a:pPr>
            <a:r>
              <a:rPr lang="es-ES" sz="2800" b="1" dirty="0" smtClean="0">
                <a:solidFill>
                  <a:srgbClr val="FF0000"/>
                </a:solidFill>
              </a:rPr>
              <a:t>		UTEBO			ZARAGOZA</a:t>
            </a:r>
            <a:endParaRPr lang="es-ES" sz="2800" b="1" dirty="0">
              <a:solidFill>
                <a:srgbClr val="FF0000"/>
              </a:solidFill>
            </a:endParaRPr>
          </a:p>
          <a:p>
            <a:pPr>
              <a:defRPr/>
            </a:pPr>
            <a:r>
              <a:rPr lang="es-ES" sz="2800" b="1" dirty="0" smtClean="0">
                <a:solidFill>
                  <a:srgbClr val="FF0000"/>
                </a:solidFill>
              </a:rPr>
              <a:t>		PASTRIZ			EL </a:t>
            </a:r>
            <a:r>
              <a:rPr lang="es-ES" sz="2800" b="1" dirty="0">
                <a:solidFill>
                  <a:srgbClr val="FF0000"/>
                </a:solidFill>
              </a:rPr>
              <a:t>BURGO DE EBRO</a:t>
            </a:r>
          </a:p>
          <a:p>
            <a:pPr>
              <a:defRPr/>
            </a:pPr>
            <a:r>
              <a:rPr lang="es-ES" sz="2800" b="1" dirty="0" smtClean="0">
                <a:solidFill>
                  <a:srgbClr val="FF0000"/>
                </a:solidFill>
              </a:rPr>
              <a:t>		ALFAJARIN 		FUENTES </a:t>
            </a:r>
            <a:r>
              <a:rPr lang="es-ES" sz="2800" b="1" dirty="0">
                <a:solidFill>
                  <a:srgbClr val="FF0000"/>
                </a:solidFill>
              </a:rPr>
              <a:t>DE EBRO</a:t>
            </a:r>
          </a:p>
          <a:p>
            <a:pPr>
              <a:defRPr/>
            </a:pPr>
            <a:r>
              <a:rPr lang="es-ES" sz="2800" b="1" dirty="0" smtClean="0">
                <a:solidFill>
                  <a:srgbClr val="FF0000"/>
                </a:solidFill>
              </a:rPr>
              <a:t>		PINA </a:t>
            </a:r>
            <a:r>
              <a:rPr lang="es-ES" sz="2800" b="1" dirty="0">
                <a:solidFill>
                  <a:srgbClr val="FF0000"/>
                </a:solidFill>
              </a:rPr>
              <a:t>DE </a:t>
            </a:r>
            <a:r>
              <a:rPr lang="es-ES" sz="2800" b="1" dirty="0" smtClean="0">
                <a:solidFill>
                  <a:srgbClr val="FF0000"/>
                </a:solidFill>
              </a:rPr>
              <a:t>EBRO		QUINTO </a:t>
            </a:r>
            <a:r>
              <a:rPr lang="es-ES" sz="2800" b="1" dirty="0">
                <a:solidFill>
                  <a:srgbClr val="FF0000"/>
                </a:solidFill>
              </a:rPr>
              <a:t>DE EBRO</a:t>
            </a:r>
          </a:p>
          <a:p>
            <a:pPr>
              <a:defRPr/>
            </a:pPr>
            <a:r>
              <a:rPr lang="es-ES" sz="2800" b="1" dirty="0" smtClean="0">
                <a:solidFill>
                  <a:srgbClr val="FF0000"/>
                </a:solidFill>
              </a:rPr>
              <a:t>		GELSA			LA ZAIDA</a:t>
            </a:r>
          </a:p>
          <a:p>
            <a:pPr>
              <a:defRPr/>
            </a:pPr>
            <a:r>
              <a:rPr lang="es-ES" sz="2800" b="1" dirty="0">
                <a:solidFill>
                  <a:srgbClr val="FF0000"/>
                </a:solidFill>
              </a:rPr>
              <a:t>	</a:t>
            </a:r>
            <a:r>
              <a:rPr lang="es-ES" sz="2800" b="1" dirty="0" smtClean="0">
                <a:solidFill>
                  <a:srgbClr val="FF0000"/>
                </a:solidFill>
              </a:rPr>
              <a:t>	NUEZ DE EBRO		Villafranca de Ebro</a:t>
            </a:r>
            <a:endParaRPr lang="es-ES" sz="28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n 78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5348288"/>
            <a:ext cx="29416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10"/>
          <p:cNvSpPr txBox="1">
            <a:spLocks noChangeArrowheads="1"/>
          </p:cNvSpPr>
          <p:nvPr/>
        </p:nvSpPr>
        <p:spPr bwMode="auto">
          <a:xfrm>
            <a:off x="1504950" y="766763"/>
            <a:ext cx="9269413"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s-ES" altLang="es-ES" sz="4400" b="1">
                <a:solidFill>
                  <a:schemeClr val="bg1"/>
                </a:solidFill>
              </a:rPr>
              <a:t>Ayuda compensatoria para zonas agrícolas incluidas en planes de gestión de cuenca fluviales.</a:t>
            </a:r>
          </a:p>
          <a:p>
            <a:pPr algn="ctr" eaLnBrk="1" hangingPunct="1"/>
            <a:r>
              <a:rPr lang="es-ES" altLang="es-ES" sz="4400" b="1">
                <a:solidFill>
                  <a:srgbClr val="FFFF00"/>
                </a:solidFill>
                <a:cs typeface="Arial" panose="020B0604020202020204" pitchFamily="34" charset="0"/>
              </a:rPr>
              <a:t>(Agroambiental)</a:t>
            </a:r>
            <a:endParaRPr lang="es-ES_tradnl" altLang="es-ES" sz="4400" b="1">
              <a:solidFill>
                <a:srgbClr val="FFFF00"/>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4649788"/>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a:solidFill>
                  <a:srgbClr val="0070C0"/>
                </a:solidFill>
              </a:rPr>
              <a:t>1. Utilidad ambiental:</a:t>
            </a:r>
          </a:p>
          <a:p>
            <a:pPr>
              <a:defRPr/>
            </a:pPr>
            <a:r>
              <a:rPr lang="es-ES" sz="2800" dirty="0" smtClean="0">
                <a:solidFill>
                  <a:srgbClr val="FF0000"/>
                </a:solidFill>
              </a:rPr>
              <a:t>Con </a:t>
            </a:r>
            <a:r>
              <a:rPr lang="es-ES" sz="2800" dirty="0">
                <a:solidFill>
                  <a:srgbClr val="FF0000"/>
                </a:solidFill>
              </a:rPr>
              <a:t>esta intervención se </a:t>
            </a:r>
            <a:r>
              <a:rPr lang="es-ES" sz="2800" b="1" dirty="0">
                <a:solidFill>
                  <a:srgbClr val="FF0000"/>
                </a:solidFill>
              </a:rPr>
              <a:t>pretende compensar </a:t>
            </a:r>
            <a:r>
              <a:rPr lang="es-ES" sz="2800" dirty="0">
                <a:solidFill>
                  <a:srgbClr val="FF0000"/>
                </a:solidFill>
              </a:rPr>
              <a:t>a los agricultores que poseen superficies de tierra arable en </a:t>
            </a:r>
            <a:r>
              <a:rPr lang="es-ES" sz="2800" dirty="0" smtClean="0">
                <a:solidFill>
                  <a:srgbClr val="FF0000"/>
                </a:solidFill>
              </a:rPr>
              <a:t>zona </a:t>
            </a:r>
            <a:r>
              <a:rPr lang="es-ES" sz="2800" dirty="0">
                <a:solidFill>
                  <a:srgbClr val="FF0000"/>
                </a:solidFill>
              </a:rPr>
              <a:t>inundable del río Ebro a los que les afecten los programas de medidas previstos para afrontar </a:t>
            </a:r>
            <a:r>
              <a:rPr lang="es-ES" sz="2800" dirty="0" smtClean="0">
                <a:solidFill>
                  <a:srgbClr val="FF0000"/>
                </a:solidFill>
              </a:rPr>
              <a:t>inundaciones </a:t>
            </a:r>
            <a:r>
              <a:rPr lang="es-ES" sz="2800" dirty="0">
                <a:solidFill>
                  <a:srgbClr val="FF0000"/>
                </a:solidFill>
              </a:rPr>
              <a:t>y que van a sufrir de forma periódica las avenidas del río, así como las superficies, en esta </a:t>
            </a:r>
            <a:r>
              <a:rPr lang="es-ES" sz="2800" dirty="0" smtClean="0">
                <a:solidFill>
                  <a:srgbClr val="FF0000"/>
                </a:solidFill>
              </a:rPr>
              <a:t>misma </a:t>
            </a:r>
            <a:r>
              <a:rPr lang="es-ES" sz="2800" dirty="0">
                <a:solidFill>
                  <a:srgbClr val="FF0000"/>
                </a:solidFill>
              </a:rPr>
              <a:t>zona, con algún grado de protección en la Red Natura 2000</a:t>
            </a:r>
            <a:r>
              <a:rPr lang="es-ES" sz="2800" dirty="0" smtClean="0">
                <a:solidFill>
                  <a:srgbClr val="FF0000"/>
                </a:solidFill>
              </a:rPr>
              <a:t>.</a:t>
            </a:r>
          </a:p>
          <a:p>
            <a:pPr>
              <a:defRPr/>
            </a:pPr>
            <a:r>
              <a:rPr lang="es-ES" sz="2800" b="1" dirty="0" smtClean="0">
                <a:solidFill>
                  <a:srgbClr val="0070C0"/>
                </a:solidFill>
              </a:rPr>
              <a:t>	</a:t>
            </a:r>
            <a:r>
              <a:rPr lang="es-ES" sz="2800" b="1" u="sng" dirty="0" smtClean="0">
                <a:solidFill>
                  <a:srgbClr val="0070C0"/>
                </a:solidFill>
              </a:rPr>
              <a:t>2</a:t>
            </a:r>
            <a:r>
              <a:rPr lang="es-ES" sz="2800" b="1" u="sng" dirty="0">
                <a:solidFill>
                  <a:srgbClr val="0070C0"/>
                </a:solidFill>
              </a:rPr>
              <a:t>. Beneficiarios:</a:t>
            </a:r>
          </a:p>
          <a:p>
            <a:pPr>
              <a:defRPr/>
            </a:pPr>
            <a:r>
              <a:rPr lang="es-ES" sz="2800" dirty="0">
                <a:solidFill>
                  <a:srgbClr val="FF0000"/>
                </a:solidFill>
              </a:rPr>
              <a:t>Titulares de explotaciones agrarias en el ámbito de aplicación de la intervención que dediquen estas parcelas a cultivos herbáceos plurianuales compatibles con inundaciones </a:t>
            </a:r>
            <a:r>
              <a:rPr lang="es-ES" sz="2800" dirty="0" smtClean="0">
                <a:solidFill>
                  <a:srgbClr val="FF0000"/>
                </a:solidFill>
              </a:rPr>
              <a:t>periódicas</a:t>
            </a:r>
            <a:endParaRPr lang="es-ES" sz="2800"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5359400"/>
          </a:xfrm>
          <a:solidFill>
            <a:schemeClr val="accent5">
              <a:lumMod val="60000"/>
              <a:lumOff val="40000"/>
            </a:schemeClr>
          </a:solidFill>
        </p:spPr>
        <p:txBody>
          <a:bodyPr/>
          <a:lstStyle/>
          <a:p>
            <a:pPr>
              <a:defRPr/>
            </a:pPr>
            <a:r>
              <a:rPr lang="es-ES" sz="2800" b="1" dirty="0" smtClean="0">
                <a:solidFill>
                  <a:srgbClr val="FF0000"/>
                </a:solidFill>
                <a:latin typeface="Arial" panose="020B0604020202020204" pitchFamily="34" charset="0"/>
                <a:ea typeface="SimSun" panose="02010600030101010101" pitchFamily="2" charset="-122"/>
              </a:rPr>
              <a:t>	</a:t>
            </a:r>
            <a:r>
              <a:rPr lang="es-ES" sz="2800" b="1" u="sng" dirty="0">
                <a:solidFill>
                  <a:srgbClr val="0070C0"/>
                </a:solidFill>
              </a:rPr>
              <a:t>3. Ámbito de aplicación:</a:t>
            </a:r>
            <a:endParaRPr lang="es-ES" sz="2800" u="sng" dirty="0">
              <a:solidFill>
                <a:srgbClr val="0070C0"/>
              </a:solidFill>
            </a:endParaRPr>
          </a:p>
          <a:p>
            <a:pPr marL="457200" indent="-457200">
              <a:buFont typeface="Arial" panose="020B0604020202020204" pitchFamily="34" charset="0"/>
              <a:buChar char="•"/>
              <a:defRPr/>
            </a:pPr>
            <a:r>
              <a:rPr lang="es-ES" sz="2800" dirty="0">
                <a:solidFill>
                  <a:srgbClr val="FF0000"/>
                </a:solidFill>
              </a:rPr>
              <a:t>La superficie solicitada debe ser </a:t>
            </a:r>
            <a:r>
              <a:rPr lang="es-ES" sz="2800" b="1" dirty="0">
                <a:solidFill>
                  <a:srgbClr val="FF0000"/>
                </a:solidFill>
              </a:rPr>
              <a:t>tierra arable </a:t>
            </a:r>
            <a:r>
              <a:rPr lang="es-ES" sz="2800" dirty="0">
                <a:solidFill>
                  <a:srgbClr val="FF0000"/>
                </a:solidFill>
              </a:rPr>
              <a:t>afectada por el tercer ciclo del Plan Hidrológico del Ebro de 2022-2027, </a:t>
            </a:r>
            <a:endParaRPr lang="es-ES" sz="2800" dirty="0" smtClean="0">
              <a:solidFill>
                <a:srgbClr val="FF0000"/>
              </a:solidFill>
            </a:endParaRPr>
          </a:p>
          <a:p>
            <a:pPr marL="457200" indent="-457200">
              <a:buFont typeface="Arial" panose="020B0604020202020204" pitchFamily="34" charset="0"/>
              <a:buChar char="•"/>
              <a:defRPr/>
            </a:pPr>
            <a:r>
              <a:rPr lang="es-ES" sz="2800" dirty="0" smtClean="0">
                <a:solidFill>
                  <a:srgbClr val="FF0000"/>
                </a:solidFill>
              </a:rPr>
              <a:t>Que </a:t>
            </a:r>
            <a:r>
              <a:rPr lang="es-ES" sz="2800" dirty="0">
                <a:solidFill>
                  <a:srgbClr val="FF0000"/>
                </a:solidFill>
              </a:rPr>
              <a:t>esté localizada entre la mota más exterior de defensa frente a las inundaciones y el río</a:t>
            </a:r>
            <a:r>
              <a:rPr lang="es-ES" sz="2800" dirty="0" smtClean="0">
                <a:solidFill>
                  <a:srgbClr val="FF0000"/>
                </a:solidFill>
              </a:rPr>
              <a:t>,</a:t>
            </a:r>
          </a:p>
          <a:p>
            <a:pPr marL="457200" indent="-457200">
              <a:buFont typeface="Arial" panose="020B0604020202020204" pitchFamily="34" charset="0"/>
              <a:buChar char="•"/>
              <a:defRPr/>
            </a:pPr>
            <a:r>
              <a:rPr lang="es-ES" sz="2800" dirty="0" smtClean="0">
                <a:solidFill>
                  <a:srgbClr val="FF0000"/>
                </a:solidFill>
              </a:rPr>
              <a:t>Y/o </a:t>
            </a:r>
            <a:r>
              <a:rPr lang="es-ES" sz="2800" dirty="0">
                <a:solidFill>
                  <a:srgbClr val="FF0000"/>
                </a:solidFill>
              </a:rPr>
              <a:t>que tenga algún grado de protección en Red Natura 2000: </a:t>
            </a:r>
            <a:endParaRPr lang="es-ES" sz="2800" dirty="0" smtClean="0">
              <a:solidFill>
                <a:srgbClr val="FF0000"/>
              </a:solidFill>
            </a:endParaRPr>
          </a:p>
          <a:p>
            <a:pPr>
              <a:defRPr/>
            </a:pPr>
            <a:endParaRPr lang="es-ES" sz="2800" dirty="0">
              <a:solidFill>
                <a:srgbClr val="FF0000"/>
              </a:solidFill>
            </a:endParaRPr>
          </a:p>
          <a:p>
            <a:pPr marL="914400" lvl="1" indent="-457200">
              <a:buFont typeface="Arial" panose="020B0604020202020204" pitchFamily="34" charset="0"/>
              <a:buChar char="•"/>
              <a:defRPr/>
            </a:pPr>
            <a:r>
              <a:rPr lang="es-ES" sz="2800" dirty="0">
                <a:solidFill>
                  <a:srgbClr val="FF0000"/>
                </a:solidFill>
              </a:rPr>
              <a:t>LIC ES2430081 Sotos y mejanas del Ebro. </a:t>
            </a:r>
          </a:p>
          <a:p>
            <a:pPr marL="914400" lvl="1" indent="-457200">
              <a:buFont typeface="Arial" panose="020B0604020202020204" pitchFamily="34" charset="0"/>
              <a:buChar char="•"/>
              <a:defRPr/>
            </a:pPr>
            <a:r>
              <a:rPr lang="es-ES" sz="2800" dirty="0">
                <a:solidFill>
                  <a:srgbClr val="FF0000"/>
                </a:solidFill>
              </a:rPr>
              <a:t>LIC ES2430152 Galachos de La </a:t>
            </a:r>
            <a:r>
              <a:rPr lang="es-ES" sz="2800" dirty="0" err="1">
                <a:solidFill>
                  <a:srgbClr val="FF0000"/>
                </a:solidFill>
              </a:rPr>
              <a:t>Alfranca</a:t>
            </a:r>
            <a:r>
              <a:rPr lang="es-ES" sz="2800" dirty="0">
                <a:solidFill>
                  <a:srgbClr val="FF0000"/>
                </a:solidFill>
              </a:rPr>
              <a:t> de </a:t>
            </a:r>
            <a:r>
              <a:rPr lang="es-ES" sz="2800" dirty="0" err="1">
                <a:solidFill>
                  <a:srgbClr val="FF0000"/>
                </a:solidFill>
              </a:rPr>
              <a:t>Pastriz</a:t>
            </a:r>
            <a:r>
              <a:rPr lang="es-ES" sz="2800" dirty="0">
                <a:solidFill>
                  <a:srgbClr val="FF0000"/>
                </a:solidFill>
              </a:rPr>
              <a:t>, La Cartuja y El Burgo de Ebro.</a:t>
            </a:r>
          </a:p>
          <a:p>
            <a:pPr marL="914400" lvl="1" indent="-457200">
              <a:buFont typeface="Arial" panose="020B0604020202020204" pitchFamily="34" charset="0"/>
              <a:buChar char="•"/>
              <a:defRPr/>
            </a:pPr>
            <a:r>
              <a:rPr lang="es-ES" sz="2800" dirty="0">
                <a:solidFill>
                  <a:srgbClr val="FF0000"/>
                </a:solidFill>
              </a:rPr>
              <a:t>ZEPA ES0000137 Galachos de La </a:t>
            </a:r>
            <a:r>
              <a:rPr lang="es-ES" sz="2800" dirty="0" err="1">
                <a:solidFill>
                  <a:srgbClr val="FF0000"/>
                </a:solidFill>
              </a:rPr>
              <a:t>Alfranca</a:t>
            </a:r>
            <a:r>
              <a:rPr lang="es-ES" sz="2800" dirty="0">
                <a:solidFill>
                  <a:srgbClr val="FF0000"/>
                </a:solidFill>
              </a:rPr>
              <a:t> de </a:t>
            </a:r>
            <a:r>
              <a:rPr lang="es-ES" sz="2800" dirty="0" err="1">
                <a:solidFill>
                  <a:srgbClr val="FF0000"/>
                </a:solidFill>
              </a:rPr>
              <a:t>Pastriz</a:t>
            </a:r>
            <a:r>
              <a:rPr lang="es-ES" sz="2800" dirty="0">
                <a:solidFill>
                  <a:srgbClr val="FF0000"/>
                </a:solidFill>
              </a:rPr>
              <a:t>, La Cartuja y El Burgo de Ebro</a:t>
            </a:r>
            <a:r>
              <a:rPr lang="es-ES" sz="2800" dirty="0" smtClean="0">
                <a:solidFill>
                  <a:srgbClr val="FF0000"/>
                </a:solidFill>
              </a:rPr>
              <a:t>.</a:t>
            </a:r>
            <a:endParaRPr lang="es-ES" sz="2800"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4714875"/>
          </a:xfrm>
          <a:solidFill>
            <a:schemeClr val="accent5">
              <a:lumMod val="60000"/>
              <a:lumOff val="40000"/>
            </a:schemeClr>
          </a:solidFill>
        </p:spPr>
        <p:txBody>
          <a:bodyPr/>
          <a:lstStyle/>
          <a:p>
            <a:pPr lvl="1">
              <a:defRPr/>
            </a:pPr>
            <a:r>
              <a:rPr lang="es-ES" altLang="es-ES" sz="2800" dirty="0" smtClean="0">
                <a:solidFill>
                  <a:srgbClr val="0070C0"/>
                </a:solidFill>
                <a:ea typeface="SimSun" panose="02010600030101010101" pitchFamily="2" charset="-122"/>
                <a:cs typeface="Arial" panose="020B0604020202020204" pitchFamily="34" charset="0"/>
              </a:rPr>
              <a:t>	</a:t>
            </a:r>
            <a:r>
              <a:rPr lang="es-ES" altLang="es-ES" sz="2800" u="sng" dirty="0" smtClean="0">
                <a:solidFill>
                  <a:srgbClr val="0070C0"/>
                </a:solidFill>
                <a:ea typeface="SimSun" panose="02010600030101010101" pitchFamily="2" charset="-122"/>
                <a:cs typeface="Arial" panose="020B0604020202020204" pitchFamily="34" charset="0"/>
              </a:rPr>
              <a:t>4. Condiciones de admisibilidad</a:t>
            </a:r>
          </a:p>
          <a:p>
            <a:pPr lvl="1">
              <a:buFontTx/>
              <a:buAutoNum type="arabicPeriod"/>
              <a:defRPr/>
            </a:pPr>
            <a:r>
              <a:rPr lang="es-ES" altLang="es-ES" sz="2800" dirty="0" smtClean="0">
                <a:solidFill>
                  <a:srgbClr val="FF0000"/>
                </a:solidFill>
                <a:ea typeface="SimSun" panose="02010600030101010101" pitchFamily="2" charset="-122"/>
                <a:cs typeface="Arial" panose="020B0604020202020204" pitchFamily="34" charset="0"/>
              </a:rPr>
              <a:t>La superficie solicitada deberá estar incluida dentro del ámbito de aplicación. </a:t>
            </a:r>
          </a:p>
          <a:p>
            <a:pPr lvl="1">
              <a:buFontTx/>
              <a:buAutoNum type="arabicPeriod"/>
              <a:defRPr/>
            </a:pPr>
            <a:endParaRPr lang="es-ES" altLang="es-ES" sz="2800" dirty="0" smtClean="0">
              <a:solidFill>
                <a:srgbClr val="FF0000"/>
              </a:solidFill>
              <a:ea typeface="SimSun" panose="02010600030101010101" pitchFamily="2" charset="-122"/>
              <a:cs typeface="Arial" panose="020B0604020202020204" pitchFamily="34" charset="0"/>
            </a:endParaRPr>
          </a:p>
          <a:p>
            <a:pPr lvl="1">
              <a:buFontTx/>
              <a:buAutoNum type="arabicPeriod"/>
              <a:defRPr/>
            </a:pPr>
            <a:r>
              <a:rPr lang="es-ES" altLang="es-ES" sz="2800" dirty="0" smtClean="0">
                <a:solidFill>
                  <a:srgbClr val="FF0000"/>
                </a:solidFill>
                <a:ea typeface="SimSun" panose="02010600030101010101" pitchFamily="2" charset="-122"/>
                <a:cs typeface="Arial" panose="020B0604020202020204" pitchFamily="34" charset="0"/>
              </a:rPr>
              <a:t>La superficie deberá tener la calificación de tierra arable de regadío. </a:t>
            </a:r>
          </a:p>
          <a:p>
            <a:pPr lvl="1">
              <a:buFontTx/>
              <a:buAutoNum type="arabicPeriod"/>
              <a:defRPr/>
            </a:pPr>
            <a:endParaRPr lang="es-ES" altLang="es-ES" sz="2800" dirty="0" smtClean="0">
              <a:solidFill>
                <a:srgbClr val="FF0000"/>
              </a:solidFill>
              <a:ea typeface="SimSun" panose="02010600030101010101" pitchFamily="2" charset="-122"/>
              <a:cs typeface="Arial" panose="020B0604020202020204" pitchFamily="34" charset="0"/>
            </a:endParaRPr>
          </a:p>
          <a:p>
            <a:pPr lvl="1">
              <a:buFontTx/>
              <a:buAutoNum type="arabicPeriod"/>
              <a:defRPr/>
            </a:pPr>
            <a:r>
              <a:rPr lang="es-ES" altLang="es-ES" sz="2800" dirty="0" smtClean="0">
                <a:solidFill>
                  <a:srgbClr val="FF0000"/>
                </a:solidFill>
                <a:ea typeface="SimSun" panose="02010600030101010101" pitchFamily="2" charset="-122"/>
                <a:cs typeface="Arial" panose="020B0604020202020204" pitchFamily="34" charset="0"/>
              </a:rPr>
              <a:t>Las personas solicitantes habrán de suscribir el compromiso de no reclamar daños al Departamento competente en materia de agricultura por inundaciones en el cultivo solicitado.</a:t>
            </a:r>
          </a:p>
          <a:p>
            <a:pPr>
              <a:defRPr/>
            </a:pPr>
            <a:endParaRPr lang="es-ES" altLang="es-ES" sz="2800" b="1" u="sng" dirty="0" smtClean="0">
              <a:solidFill>
                <a:srgbClr val="FF0000"/>
              </a:solidFill>
              <a:latin typeface="Arial" panose="020B0604020202020204" pitchFamily="34" charset="0"/>
              <a:ea typeface="SimSun" panose="02010600030101010101" pitchFamily="2"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4391025"/>
          </a:xfrm>
          <a:solidFill>
            <a:schemeClr val="accent5">
              <a:lumMod val="60000"/>
              <a:lumOff val="40000"/>
            </a:schemeClr>
          </a:solidFill>
        </p:spPr>
        <p:txBody>
          <a:bodyPr/>
          <a:lstStyle/>
          <a:p>
            <a:pPr>
              <a:defRPr/>
            </a:pPr>
            <a:r>
              <a:rPr lang="es-ES" sz="2800" b="1" dirty="0" smtClean="0">
                <a:solidFill>
                  <a:srgbClr val="0070C0"/>
                </a:solidFill>
                <a:latin typeface="Arial" panose="020B0604020202020204" pitchFamily="34" charset="0"/>
                <a:ea typeface="SimSun" panose="02010600030101010101" pitchFamily="2" charset="-122"/>
              </a:rPr>
              <a:t>	</a:t>
            </a:r>
            <a:r>
              <a:rPr lang="es-ES" sz="2800" b="1" u="sng" dirty="0">
                <a:solidFill>
                  <a:srgbClr val="0070C0"/>
                </a:solidFill>
              </a:rPr>
              <a:t>5. Requisitos</a:t>
            </a:r>
            <a:endParaRPr lang="es-ES" sz="2800" u="sng" dirty="0">
              <a:solidFill>
                <a:srgbClr val="0070C0"/>
              </a:solidFill>
            </a:endParaRPr>
          </a:p>
          <a:p>
            <a:pPr marL="914400" lvl="1" indent="-457200">
              <a:buFont typeface="Arial" panose="020B0604020202020204" pitchFamily="34" charset="0"/>
              <a:buChar char="•"/>
              <a:defRPr/>
            </a:pPr>
            <a:r>
              <a:rPr lang="es-ES" sz="2800" dirty="0">
                <a:solidFill>
                  <a:srgbClr val="FF0000"/>
                </a:solidFill>
              </a:rPr>
              <a:t>Instauración de cultivos herbáceos plurianuales compatibles con inundaciones </a:t>
            </a:r>
            <a:r>
              <a:rPr lang="es-ES" sz="2800" dirty="0" smtClean="0">
                <a:solidFill>
                  <a:srgbClr val="FF0000"/>
                </a:solidFill>
              </a:rPr>
              <a:t>periódicas</a:t>
            </a:r>
          </a:p>
          <a:p>
            <a:pPr marL="914400" lvl="1" indent="-457200">
              <a:buFont typeface="Arial" panose="020B0604020202020204" pitchFamily="34" charset="0"/>
              <a:buChar char="•"/>
              <a:defRPr/>
            </a:pPr>
            <a:endParaRPr lang="es-ES" sz="2800" dirty="0">
              <a:solidFill>
                <a:srgbClr val="FF0000"/>
              </a:solidFill>
            </a:endParaRPr>
          </a:p>
          <a:p>
            <a:pPr marL="914400" lvl="1" indent="-457200">
              <a:buFont typeface="Arial" panose="020B0604020202020204" pitchFamily="34" charset="0"/>
              <a:buChar char="•"/>
              <a:defRPr/>
            </a:pPr>
            <a:r>
              <a:rPr lang="es-ES" sz="2800" dirty="0">
                <a:solidFill>
                  <a:srgbClr val="FF0000"/>
                </a:solidFill>
              </a:rPr>
              <a:t>Mantener el cultivo instaurado en el año de la solicitud. </a:t>
            </a:r>
            <a:endParaRPr lang="es-ES" sz="2800" dirty="0" smtClean="0">
              <a:solidFill>
                <a:srgbClr val="FF0000"/>
              </a:solidFill>
            </a:endParaRPr>
          </a:p>
          <a:p>
            <a:pPr marL="914400" lvl="1" indent="-457200">
              <a:buFont typeface="Arial" panose="020B0604020202020204" pitchFamily="34" charset="0"/>
              <a:buChar char="•"/>
              <a:defRPr/>
            </a:pPr>
            <a:endParaRPr lang="es-ES" sz="2800" dirty="0">
              <a:solidFill>
                <a:srgbClr val="FF0000"/>
              </a:solidFill>
            </a:endParaRPr>
          </a:p>
          <a:p>
            <a:pPr marL="914400" lvl="1" indent="-457200">
              <a:buFont typeface="Arial" panose="020B0604020202020204" pitchFamily="34" charset="0"/>
              <a:buChar char="•"/>
              <a:defRPr/>
            </a:pPr>
            <a:r>
              <a:rPr lang="es-ES" sz="2800" dirty="0">
                <a:solidFill>
                  <a:srgbClr val="FF0000"/>
                </a:solidFill>
              </a:rPr>
              <a:t>El cultivo plurianual deberá mantenerse en el campo, al menos hasta el 30 de septiembre del año de solicitud</a:t>
            </a:r>
            <a:r>
              <a:rPr lang="es-ES" sz="2800" dirty="0" smtClean="0">
                <a:solidFill>
                  <a:srgbClr val="FF0000"/>
                </a:solidFill>
              </a:rPr>
              <a:t>.</a:t>
            </a:r>
          </a:p>
          <a:p>
            <a:pPr marL="914400" lvl="1" indent="-457200">
              <a:buFont typeface="Arial" panose="020B0604020202020204" pitchFamily="34" charset="0"/>
              <a:buChar char="•"/>
              <a:defRPr/>
            </a:pPr>
            <a:endParaRPr lang="es-ES" sz="2800" dirty="0">
              <a:solidFill>
                <a:srgbClr val="FF0000"/>
              </a:solidFill>
            </a:endParaRPr>
          </a:p>
          <a:p>
            <a:pPr>
              <a:defRPr/>
            </a:pPr>
            <a:endParaRPr lang="es-ES" sz="2800" b="1" u="sng" dirty="0" smtClean="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15240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riángulo isósceles 4"/>
          <p:cNvSpPr/>
          <p:nvPr/>
        </p:nvSpPr>
        <p:spPr>
          <a:xfrm>
            <a:off x="8597900" y="4762500"/>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 name="Triángulo isósceles 5"/>
          <p:cNvSpPr/>
          <p:nvPr/>
        </p:nvSpPr>
        <p:spPr>
          <a:xfrm>
            <a:off x="10248900" y="3289300"/>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 name="Triángulo isósceles 6"/>
          <p:cNvSpPr/>
          <p:nvPr/>
        </p:nvSpPr>
        <p:spPr>
          <a:xfrm>
            <a:off x="3206750" y="3308350"/>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C</a:t>
            </a:r>
          </a:p>
        </p:txBody>
      </p:sp>
      <p:pic>
        <p:nvPicPr>
          <p:cNvPr id="15367"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30480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riángulo isósceles 8"/>
          <p:cNvSpPr/>
          <p:nvPr/>
        </p:nvSpPr>
        <p:spPr>
          <a:xfrm>
            <a:off x="10344150" y="3430588"/>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C</a:t>
            </a:r>
          </a:p>
        </p:txBody>
      </p:sp>
      <p:sp>
        <p:nvSpPr>
          <p:cNvPr id="10" name="Triángulo isósceles 9"/>
          <p:cNvSpPr/>
          <p:nvPr/>
        </p:nvSpPr>
        <p:spPr>
          <a:xfrm>
            <a:off x="8755063" y="4824413"/>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texto 1"/>
          <p:cNvSpPr>
            <a:spLocks noGrp="1"/>
          </p:cNvSpPr>
          <p:nvPr>
            <p:ph type="body" sz="quarter" idx="10"/>
          </p:nvPr>
        </p:nvSpPr>
        <p:spPr>
          <a:xfrm>
            <a:off x="225425" y="1063625"/>
            <a:ext cx="11811000" cy="4610100"/>
          </a:xfrm>
          <a:solidFill>
            <a:schemeClr val="accent5">
              <a:lumMod val="60000"/>
              <a:lumOff val="40000"/>
            </a:schemeClr>
          </a:solidFill>
        </p:spPr>
        <p:txBody>
          <a:bodyPr/>
          <a:lstStyle/>
          <a:p>
            <a:pPr>
              <a:defRPr/>
            </a:pPr>
            <a:r>
              <a:rPr lang="es-ES" i="1" dirty="0"/>
              <a:t> </a:t>
            </a:r>
            <a:endParaRPr lang="es-ES" dirty="0"/>
          </a:p>
          <a:p>
            <a:pPr>
              <a:defRPr/>
            </a:pPr>
            <a:r>
              <a:rPr lang="es-ES" sz="2800" b="1" dirty="0" smtClean="0">
                <a:solidFill>
                  <a:srgbClr val="FF0000"/>
                </a:solidFill>
              </a:rPr>
              <a:t>	</a:t>
            </a:r>
            <a:r>
              <a:rPr lang="es-ES" sz="2800" b="1" u="sng" dirty="0" smtClean="0">
                <a:solidFill>
                  <a:srgbClr val="0070C0"/>
                </a:solidFill>
              </a:rPr>
              <a:t>7</a:t>
            </a:r>
            <a:r>
              <a:rPr lang="es-ES" sz="2800" b="1" u="sng" dirty="0">
                <a:solidFill>
                  <a:srgbClr val="0070C0"/>
                </a:solidFill>
              </a:rPr>
              <a:t>. Prima unitaria: </a:t>
            </a:r>
            <a:endParaRPr lang="es-ES" sz="2800" b="1" u="sng" dirty="0" smtClean="0">
              <a:solidFill>
                <a:srgbClr val="0070C0"/>
              </a:solidFill>
            </a:endParaRPr>
          </a:p>
          <a:p>
            <a:pPr>
              <a:defRPr/>
            </a:pPr>
            <a:r>
              <a:rPr lang="es-ES" sz="2800" b="1" u="sng" dirty="0" smtClean="0">
                <a:solidFill>
                  <a:srgbClr val="0070C0"/>
                </a:solidFill>
              </a:rPr>
              <a:t> </a:t>
            </a:r>
            <a:endParaRPr lang="es-ES" sz="2800" u="sng" dirty="0">
              <a:solidFill>
                <a:srgbClr val="0070C0"/>
              </a:solidFill>
            </a:endParaRPr>
          </a:p>
          <a:p>
            <a:pPr>
              <a:defRPr/>
            </a:pPr>
            <a:r>
              <a:rPr lang="es-ES" sz="2800" dirty="0" smtClean="0">
                <a:solidFill>
                  <a:srgbClr val="FF0000"/>
                </a:solidFill>
              </a:rPr>
              <a:t>		</a:t>
            </a:r>
            <a:r>
              <a:rPr lang="es-ES" sz="2800" b="1" dirty="0" smtClean="0">
                <a:solidFill>
                  <a:srgbClr val="FF0000"/>
                </a:solidFill>
              </a:rPr>
              <a:t>300 </a:t>
            </a:r>
            <a:r>
              <a:rPr lang="es-ES" sz="2800" b="1" dirty="0">
                <a:solidFill>
                  <a:srgbClr val="FF0000"/>
                </a:solidFill>
              </a:rPr>
              <a:t>Euros/ha.</a:t>
            </a:r>
          </a:p>
          <a:p>
            <a:pPr>
              <a:defRPr/>
            </a:pPr>
            <a:r>
              <a:rPr lang="es-ES" sz="2800" dirty="0">
                <a:solidFill>
                  <a:srgbClr val="FF0000"/>
                </a:solidFill>
              </a:rPr>
              <a:t> </a:t>
            </a:r>
            <a:endParaRPr lang="es-ES" sz="2800" u="sng" dirty="0">
              <a:solidFill>
                <a:srgbClr val="0070C0"/>
              </a:solidFill>
            </a:endParaRPr>
          </a:p>
          <a:p>
            <a:pPr>
              <a:defRPr/>
            </a:pPr>
            <a:r>
              <a:rPr lang="es-ES" sz="2800" b="1" dirty="0" smtClean="0">
                <a:solidFill>
                  <a:srgbClr val="0070C0"/>
                </a:solidFill>
              </a:rPr>
              <a:t>	</a:t>
            </a:r>
            <a:r>
              <a:rPr lang="es-ES" sz="2800" b="1" u="sng" dirty="0" smtClean="0">
                <a:solidFill>
                  <a:srgbClr val="0070C0"/>
                </a:solidFill>
              </a:rPr>
              <a:t>8</a:t>
            </a:r>
            <a:r>
              <a:rPr lang="es-ES" sz="2800" b="1" u="sng" dirty="0">
                <a:solidFill>
                  <a:srgbClr val="0070C0"/>
                </a:solidFill>
              </a:rPr>
              <a:t>. Incompatibilidades:</a:t>
            </a:r>
            <a:endParaRPr lang="es-ES" sz="2800" u="sng" dirty="0">
              <a:solidFill>
                <a:srgbClr val="0070C0"/>
              </a:solidFill>
            </a:endParaRPr>
          </a:p>
          <a:p>
            <a:pPr lvl="4">
              <a:defRPr/>
            </a:pPr>
            <a:endParaRPr lang="es-ES" sz="2800" dirty="0" smtClean="0">
              <a:solidFill>
                <a:srgbClr val="FF0000"/>
              </a:solidFill>
            </a:endParaRPr>
          </a:p>
          <a:p>
            <a:pPr lvl="4">
              <a:defRPr/>
            </a:pPr>
            <a:r>
              <a:rPr lang="es-ES" sz="2800" dirty="0" smtClean="0">
                <a:solidFill>
                  <a:srgbClr val="FF0000"/>
                </a:solidFill>
              </a:rPr>
              <a:t>Será </a:t>
            </a:r>
            <a:r>
              <a:rPr lang="es-ES" sz="2800" dirty="0">
                <a:solidFill>
                  <a:srgbClr val="FF0000"/>
                </a:solidFill>
              </a:rPr>
              <a:t>incompatible, sobre una misma superficie, con cualquier otra ayuda contemplada en esta orden.</a:t>
            </a:r>
          </a:p>
          <a:p>
            <a:pPr>
              <a:defRPr/>
            </a:pPr>
            <a:endParaRPr lang="es-ES" sz="2800" b="1" u="sng" dirty="0" smtClean="0">
              <a:solidFill>
                <a:srgbClr val="0070C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agen 78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0438" y="5348288"/>
            <a:ext cx="29416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0"/>
          <p:cNvSpPr txBox="1">
            <a:spLocks noChangeArrowheads="1"/>
          </p:cNvSpPr>
          <p:nvPr/>
        </p:nvSpPr>
        <p:spPr bwMode="auto">
          <a:xfrm>
            <a:off x="1504950" y="290513"/>
            <a:ext cx="9269413"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s-ES_tradnl" altLang="es-ES" sz="6600" b="1">
              <a:solidFill>
                <a:schemeClr val="bg1"/>
              </a:solidFill>
              <a:cs typeface="Arial" panose="020B0604020202020204" pitchFamily="34" charset="0"/>
            </a:endParaRPr>
          </a:p>
          <a:p>
            <a:pPr algn="ctr" eaLnBrk="1" hangingPunct="1"/>
            <a:endParaRPr lang="es-ES_tradnl" altLang="es-ES" sz="6600" b="1">
              <a:solidFill>
                <a:schemeClr val="bg1"/>
              </a:solidFill>
              <a:cs typeface="Arial" panose="020B0604020202020204" pitchFamily="34" charset="0"/>
            </a:endParaRPr>
          </a:p>
          <a:p>
            <a:pPr algn="ctr" eaLnBrk="1" hangingPunct="1"/>
            <a:r>
              <a:rPr lang="es-ES_tradnl" altLang="es-ES" sz="6600" b="1">
                <a:solidFill>
                  <a:schemeClr val="bg1"/>
                </a:solidFill>
                <a:cs typeface="Arial" panose="020B0604020202020204" pitchFamily="34" charset="0"/>
              </a:rPr>
              <a:t>Gracias</a:t>
            </a:r>
          </a:p>
          <a:p>
            <a:pPr algn="ctr" eaLnBrk="1" hangingPunct="1"/>
            <a:endParaRPr lang="es-ES_tradnl" altLang="es-ES" sz="2000" b="1">
              <a:solidFill>
                <a:schemeClr val="bg1"/>
              </a:solidFill>
              <a:cs typeface="Arial" panose="020B0604020202020204" pitchFamily="34" charset="0"/>
              <a:hlinkClick r:id="rId4"/>
            </a:endParaRPr>
          </a:p>
          <a:p>
            <a:pPr algn="ctr" eaLnBrk="1" hangingPunct="1"/>
            <a:endParaRPr lang="es-ES_tradnl" altLang="es-ES" sz="2000" b="1">
              <a:solidFill>
                <a:schemeClr val="bg1"/>
              </a:solidFill>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echa derecha 2"/>
          <p:cNvSpPr/>
          <p:nvPr/>
        </p:nvSpPr>
        <p:spPr>
          <a:xfrm rot="16200000">
            <a:off x="5848351" y="2279650"/>
            <a:ext cx="639762" cy="4651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16388"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8588" y="15240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riángulo isósceles 5"/>
          <p:cNvSpPr/>
          <p:nvPr/>
        </p:nvSpPr>
        <p:spPr>
          <a:xfrm>
            <a:off x="3632200" y="2743200"/>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16390"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30480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riángulo isósceles 7"/>
          <p:cNvSpPr/>
          <p:nvPr/>
        </p:nvSpPr>
        <p:spPr>
          <a:xfrm>
            <a:off x="7029450" y="2209800"/>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T</a:t>
            </a:r>
          </a:p>
        </p:txBody>
      </p:sp>
      <p:pic>
        <p:nvPicPr>
          <p:cNvPr id="16392"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5720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7588" y="2684463"/>
            <a:ext cx="5064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5788" y="60960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2865438"/>
            <a:ext cx="5064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riángulo isósceles 14"/>
          <p:cNvSpPr/>
          <p:nvPr/>
        </p:nvSpPr>
        <p:spPr>
          <a:xfrm>
            <a:off x="3883025" y="3190875"/>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T</a:t>
            </a:r>
          </a:p>
        </p:txBody>
      </p:sp>
      <p:sp>
        <p:nvSpPr>
          <p:cNvPr id="14" name="Triángulo isósceles 13"/>
          <p:cNvSpPr/>
          <p:nvPr/>
        </p:nvSpPr>
        <p:spPr>
          <a:xfrm>
            <a:off x="7423150" y="2503488"/>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ángulo isósceles 2"/>
          <p:cNvSpPr/>
          <p:nvPr/>
        </p:nvSpPr>
        <p:spPr>
          <a:xfrm>
            <a:off x="6913563" y="2232025"/>
            <a:ext cx="419100" cy="3683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solidFill>
                  <a:srgbClr val="FF0000"/>
                </a:solidFill>
              </a:rPr>
              <a:t>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0"/>
            <a:ext cx="9699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obierno de Aragón">
  <a:themeElements>
    <a:clrScheme name="">
      <a:dk1>
        <a:srgbClr val="1A1918"/>
      </a:dk1>
      <a:lt1>
        <a:srgbClr val="FFFFFF"/>
      </a:lt1>
      <a:dk2>
        <a:srgbClr val="646464"/>
      </a:dk2>
      <a:lt2>
        <a:srgbClr val="E1E1E1"/>
      </a:lt2>
      <a:accent1>
        <a:srgbClr val="500C0A"/>
      </a:accent1>
      <a:accent2>
        <a:srgbClr val="92060B"/>
      </a:accent2>
      <a:accent3>
        <a:srgbClr val="ED020D"/>
      </a:accent3>
      <a:accent4>
        <a:srgbClr val="FF5500"/>
      </a:accent4>
      <a:accent5>
        <a:srgbClr val="FFAA00"/>
      </a:accent5>
      <a:accent6>
        <a:srgbClr val="FFDC00"/>
      </a:accent6>
      <a:hlink>
        <a:srgbClr val="ED020D"/>
      </a:hlink>
      <a:folHlink>
        <a:srgbClr val="96A9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6600" b="1" i="0" dirty="0" err="1" smtClean="0">
            <a:solidFill>
              <a:schemeClr val="bg1"/>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8802</TotalTime>
  <Words>277</Words>
  <Application>Microsoft Office PowerPoint</Application>
  <PresentationFormat>Panorámica</PresentationFormat>
  <Paragraphs>174</Paragraphs>
  <Slides>41</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Calibri</vt:lpstr>
      <vt:lpstr>SimSun</vt:lpstr>
      <vt:lpstr>Lucida Sans</vt:lpstr>
      <vt:lpstr>Liberation Serif</vt:lpstr>
      <vt:lpstr>Gobierno de Aragón</vt:lpstr>
      <vt:lpstr>   Subvenciones gestión riesgo inundación Exploraciones ganaderas  9 de Marzo de 2023</vt:lpstr>
      <vt:lpstr>Propuesta: Destinatarios Privados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Propuesta:  Destinatarios Privados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Administrador</cp:lastModifiedBy>
  <cp:revision>535</cp:revision>
  <cp:lastPrinted>2017-10-18T02:10:48Z</cp:lastPrinted>
  <dcterms:created xsi:type="dcterms:W3CDTF">2015-10-16T11:25:49Z</dcterms:created>
  <dcterms:modified xsi:type="dcterms:W3CDTF">2023-03-13T11:49:37Z</dcterms:modified>
  <cp:category/>
</cp:coreProperties>
</file>