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395" autoAdjust="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8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8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1"/>
          <p:cNvSpPr txBox="1">
            <a:spLocks noChangeArrowheads="1"/>
          </p:cNvSpPr>
          <p:nvPr/>
        </p:nvSpPr>
        <p:spPr bwMode="auto">
          <a:xfrm>
            <a:off x="909638" y="1957388"/>
            <a:ext cx="10372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3200" b="1">
                <a:latin typeface="Futura Bk BT" pitchFamily="34" charset="0"/>
              </a:rPr>
              <a:t>EVOLUCION DEL MANTENIMIENTO DE CAUCES Y LA GESTION DEL RIESGO DE INUNDACION EN LA CUENCA DEL EBRO</a:t>
            </a:r>
            <a:endParaRPr lang="fr-BE" altLang="en-US" sz="3200" b="1">
              <a:latin typeface="Futura Bk BT" pitchFamily="34" charset="0"/>
            </a:endParaRPr>
          </a:p>
        </p:txBody>
      </p:sp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146050" y="631825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b="1">
                <a:latin typeface="Futura Bk BT" pitchFamily="34" charset="0"/>
              </a:rPr>
              <a:t>Alfaro, 12 de mayo de 2021</a:t>
            </a:r>
            <a:endParaRPr lang="es-ES_tradnl" altLang="es-ES" b="1">
              <a:latin typeface="Futura Bk BT" pitchFamily="34" charset="0"/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290888"/>
            <a:ext cx="57054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838700"/>
            <a:ext cx="72263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/>
          <p:cNvSpPr txBox="1">
            <a:spLocks noChangeArrowheads="1"/>
          </p:cNvSpPr>
          <p:nvPr/>
        </p:nvSpPr>
        <p:spPr bwMode="auto">
          <a:xfrm>
            <a:off x="328613" y="128588"/>
            <a:ext cx="798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" sz="2000">
                <a:latin typeface="Futura Md BT" pitchFamily="34" charset="0"/>
              </a:rPr>
              <a:t>Evolución del mantenimiento de cauces y la gestión del riesgo de inundación en la cuenca del Ebro</a:t>
            </a:r>
          </a:p>
        </p:txBody>
      </p:sp>
      <p:grpSp>
        <p:nvGrpSpPr>
          <p:cNvPr id="4099" name="14 Grupo"/>
          <p:cNvGrpSpPr>
            <a:grpSpLocks/>
          </p:cNvGrpSpPr>
          <p:nvPr/>
        </p:nvGrpSpPr>
        <p:grpSpPr bwMode="auto">
          <a:xfrm>
            <a:off x="328613" y="1851025"/>
            <a:ext cx="2935287" cy="773113"/>
            <a:chOff x="329139" y="1816103"/>
            <a:chExt cx="2935288" cy="773112"/>
          </a:xfrm>
        </p:grpSpPr>
        <p:sp>
          <p:nvSpPr>
            <p:cNvPr id="6" name="5 Rectángulo redondeado"/>
            <p:cNvSpPr/>
            <p:nvPr/>
          </p:nvSpPr>
          <p:spPr>
            <a:xfrm>
              <a:off x="329139" y="1816103"/>
              <a:ext cx="2935288" cy="773112"/>
            </a:xfrm>
            <a:prstGeom prst="roundRect">
              <a:avLst>
                <a:gd name="adj" fmla="val 6863"/>
              </a:avLst>
            </a:prstGeom>
            <a:solidFill>
              <a:schemeClr val="bg1"/>
            </a:solidFill>
            <a:ln w="19050">
              <a:solidFill>
                <a:srgbClr val="0098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121" name="6 CuadroTexto"/>
            <p:cNvSpPr txBox="1">
              <a:spLocks noChangeArrowheads="1"/>
            </p:cNvSpPr>
            <p:nvPr/>
          </p:nvSpPr>
          <p:spPr bwMode="auto">
            <a:xfrm>
              <a:off x="543452" y="2033590"/>
              <a:ext cx="25066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" altLang="es-ES" sz="1600" b="1">
                  <a:latin typeface="Futura Bk BT" pitchFamily="34" charset="0"/>
                </a:rPr>
                <a:t>HASTA EL SIGLO XX</a:t>
              </a:r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3654425" y="1816100"/>
            <a:ext cx="2935288" cy="836613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101" name="8 CuadroTexto"/>
          <p:cNvSpPr txBox="1">
            <a:spLocks noChangeArrowheads="1"/>
          </p:cNvSpPr>
          <p:nvPr/>
        </p:nvSpPr>
        <p:spPr bwMode="auto">
          <a:xfrm>
            <a:off x="3868738" y="1943100"/>
            <a:ext cx="250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ENFOQUE TRADICIONAL</a:t>
            </a:r>
          </a:p>
        </p:txBody>
      </p:sp>
      <p:grpSp>
        <p:nvGrpSpPr>
          <p:cNvPr id="4102" name="6 Grupo"/>
          <p:cNvGrpSpPr>
            <a:grpSpLocks/>
          </p:cNvGrpSpPr>
          <p:nvPr/>
        </p:nvGrpSpPr>
        <p:grpSpPr bwMode="auto">
          <a:xfrm>
            <a:off x="7923213" y="1217613"/>
            <a:ext cx="2935287" cy="2039937"/>
            <a:chOff x="7434794" y="1182690"/>
            <a:chExt cx="2935288" cy="2039937"/>
          </a:xfrm>
        </p:grpSpPr>
        <p:sp>
          <p:nvSpPr>
            <p:cNvPr id="5" name="4 Rectángulo redondeado"/>
            <p:cNvSpPr/>
            <p:nvPr/>
          </p:nvSpPr>
          <p:spPr>
            <a:xfrm>
              <a:off x="7434794" y="1182690"/>
              <a:ext cx="2935288" cy="2039937"/>
            </a:xfrm>
            <a:prstGeom prst="roundRect">
              <a:avLst>
                <a:gd name="adj" fmla="val 6863"/>
              </a:avLst>
            </a:prstGeom>
            <a:solidFill>
              <a:schemeClr val="bg1"/>
            </a:solidFill>
            <a:ln w="19050">
              <a:solidFill>
                <a:srgbClr val="0098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118" name="9 CuadroTexto"/>
            <p:cNvSpPr txBox="1">
              <a:spLocks noChangeArrowheads="1"/>
            </p:cNvSpPr>
            <p:nvPr/>
          </p:nvSpPr>
          <p:spPr bwMode="auto">
            <a:xfrm>
              <a:off x="7649107" y="1728790"/>
              <a:ext cx="2506662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Dragados periódicos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Diques de defensa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Canalizaciones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Encauzamientos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Escolleras</a:t>
              </a:r>
            </a:p>
          </p:txBody>
        </p:sp>
        <p:sp>
          <p:nvSpPr>
            <p:cNvPr id="4119" name="10 CuadroTexto"/>
            <p:cNvSpPr txBox="1">
              <a:spLocks noChangeArrowheads="1"/>
            </p:cNvSpPr>
            <p:nvPr/>
          </p:nvSpPr>
          <p:spPr bwMode="auto">
            <a:xfrm>
              <a:off x="8292044" y="1255715"/>
              <a:ext cx="12207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" altLang="es-ES" sz="1600" b="1" u="sng">
                  <a:latin typeface="Futura Bk BT" pitchFamily="34" charset="0"/>
                </a:rPr>
                <a:t>Hidráulico</a:t>
              </a:r>
              <a:endParaRPr lang="es-ES_tradnl" altLang="es-ES" sz="1600" b="1" u="sng">
                <a:latin typeface="Futura Bk BT" pitchFamily="34" charset="0"/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 rot="5400000">
            <a:off x="3459163" y="2039937"/>
            <a:ext cx="0" cy="390525"/>
          </a:xfrm>
          <a:prstGeom prst="line">
            <a:avLst/>
          </a:prstGeom>
          <a:ln w="28575">
            <a:solidFill>
              <a:srgbClr val="009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5" idx="1"/>
          </p:cNvCxnSpPr>
          <p:nvPr/>
        </p:nvCxnSpPr>
        <p:spPr>
          <a:xfrm flipH="1">
            <a:off x="6589713" y="2236788"/>
            <a:ext cx="1333500" cy="0"/>
          </a:xfrm>
          <a:prstGeom prst="line">
            <a:avLst/>
          </a:prstGeom>
          <a:ln w="28575">
            <a:solidFill>
              <a:srgbClr val="009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5" name="9 Grupo"/>
          <p:cNvGrpSpPr>
            <a:grpSpLocks/>
          </p:cNvGrpSpPr>
          <p:nvPr/>
        </p:nvGrpSpPr>
        <p:grpSpPr bwMode="auto">
          <a:xfrm>
            <a:off x="6951663" y="3479800"/>
            <a:ext cx="4960937" cy="2735263"/>
            <a:chOff x="7005638" y="3448048"/>
            <a:chExt cx="4961468" cy="2735263"/>
          </a:xfrm>
        </p:grpSpPr>
        <p:sp>
          <p:nvSpPr>
            <p:cNvPr id="26" name="25 Rectángulo redondeado"/>
            <p:cNvSpPr/>
            <p:nvPr/>
          </p:nvSpPr>
          <p:spPr>
            <a:xfrm>
              <a:off x="7034216" y="3448048"/>
              <a:ext cx="4932890" cy="2735263"/>
            </a:xfrm>
            <a:prstGeom prst="roundRect">
              <a:avLst>
                <a:gd name="adj" fmla="val 6863"/>
              </a:avLst>
            </a:prstGeom>
            <a:solidFill>
              <a:schemeClr val="bg1"/>
            </a:solidFill>
            <a:ln w="19050">
              <a:solidFill>
                <a:srgbClr val="0098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114" name="13 CuadroTexto"/>
            <p:cNvSpPr txBox="1">
              <a:spLocks noChangeArrowheads="1"/>
            </p:cNvSpPr>
            <p:nvPr/>
          </p:nvSpPr>
          <p:spPr bwMode="auto">
            <a:xfrm>
              <a:off x="7005638" y="4470398"/>
              <a:ext cx="494453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/>
              <a:r>
                <a:rPr lang="es-ES" altLang="es-ES" sz="1600" b="1">
                  <a:latin typeface="Futura Bk BT" pitchFamily="34" charset="0"/>
                </a:rPr>
                <a:t>Estudios de nuevas alternativas (2008)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Eliminación/retranqueo/rebaje de diques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Cauces de alivio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Áreas de inundabilidad temporal AIT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s-ES" altLang="es-ES" sz="1600" b="1">
                  <a:latin typeface="Futura Bk BT" pitchFamily="34" charset="0"/>
                </a:rPr>
                <a:t>Mejora de la permeabilidad en infraestructuras</a:t>
              </a:r>
            </a:p>
          </p:txBody>
        </p:sp>
        <p:sp>
          <p:nvSpPr>
            <p:cNvPr id="4115" name="15 CuadroTexto"/>
            <p:cNvSpPr txBox="1">
              <a:spLocks noChangeArrowheads="1"/>
            </p:cNvSpPr>
            <p:nvPr/>
          </p:nvSpPr>
          <p:spPr bwMode="auto">
            <a:xfrm>
              <a:off x="7034743" y="3689348"/>
              <a:ext cx="24653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" altLang="es-ES" sz="1600" b="1" u="sng">
                  <a:latin typeface="Futura Bk BT" pitchFamily="34" charset="0"/>
                </a:rPr>
                <a:t>Hidráulica</a:t>
              </a:r>
            </a:p>
            <a:p>
              <a:pPr algn="ctr"/>
              <a:r>
                <a:rPr lang="es-ES" altLang="es-ES" sz="1600" b="1">
                  <a:latin typeface="Futura Bk BT" pitchFamily="34" charset="0"/>
                </a:rPr>
                <a:t>Capacidad de desagüe</a:t>
              </a:r>
              <a:endParaRPr lang="es-ES_tradnl" altLang="es-ES" sz="1600" b="1">
                <a:latin typeface="Futura Bk BT" pitchFamily="34" charset="0"/>
              </a:endParaRPr>
            </a:p>
          </p:txBody>
        </p:sp>
        <p:sp>
          <p:nvSpPr>
            <p:cNvPr id="4116" name="16 CuadroTexto"/>
            <p:cNvSpPr txBox="1">
              <a:spLocks noChangeArrowheads="1"/>
            </p:cNvSpPr>
            <p:nvPr/>
          </p:nvSpPr>
          <p:spPr bwMode="auto">
            <a:xfrm>
              <a:off x="9390593" y="3687761"/>
              <a:ext cx="25765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" altLang="es-ES" sz="1600" b="1" u="sng">
                  <a:latin typeface="Futura Bk BT" pitchFamily="34" charset="0"/>
                </a:rPr>
                <a:t>Ambiental</a:t>
              </a:r>
            </a:p>
            <a:p>
              <a:pPr algn="ctr"/>
              <a:r>
                <a:rPr lang="es-ES" altLang="es-ES" sz="1600" b="1">
                  <a:latin typeface="Futura Bk BT" pitchFamily="34" charset="0"/>
                </a:rPr>
                <a:t>Protección de ecosistemas</a:t>
              </a:r>
              <a:endParaRPr lang="es-ES_tradnl" altLang="es-ES" sz="1600" b="1">
                <a:latin typeface="Futura Bk BT" pitchFamily="34" charset="0"/>
              </a:endParaRPr>
            </a:p>
          </p:txBody>
        </p:sp>
      </p:grpSp>
      <p:grpSp>
        <p:nvGrpSpPr>
          <p:cNvPr id="4106" name="10 Grupo"/>
          <p:cNvGrpSpPr>
            <a:grpSpLocks/>
          </p:cNvGrpSpPr>
          <p:nvPr/>
        </p:nvGrpSpPr>
        <p:grpSpPr bwMode="auto">
          <a:xfrm>
            <a:off x="328613" y="4462463"/>
            <a:ext cx="2935287" cy="771525"/>
            <a:chOff x="329140" y="4475162"/>
            <a:chExt cx="2935287" cy="773112"/>
          </a:xfrm>
        </p:grpSpPr>
        <p:sp>
          <p:nvSpPr>
            <p:cNvPr id="30" name="29 Rectángulo redondeado"/>
            <p:cNvSpPr/>
            <p:nvPr/>
          </p:nvSpPr>
          <p:spPr>
            <a:xfrm>
              <a:off x="329140" y="4475162"/>
              <a:ext cx="2935287" cy="773112"/>
            </a:xfrm>
            <a:prstGeom prst="roundRect">
              <a:avLst>
                <a:gd name="adj" fmla="val 6863"/>
              </a:avLst>
            </a:prstGeom>
            <a:solidFill>
              <a:schemeClr val="bg1"/>
            </a:solidFill>
            <a:ln w="19050">
              <a:solidFill>
                <a:srgbClr val="0098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4112" name="19 CuadroTexto"/>
            <p:cNvSpPr txBox="1">
              <a:spLocks noChangeArrowheads="1"/>
            </p:cNvSpPr>
            <p:nvPr/>
          </p:nvSpPr>
          <p:spPr bwMode="auto">
            <a:xfrm>
              <a:off x="329140" y="4692649"/>
              <a:ext cx="29352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" altLang="es-ES" sz="1600" b="1">
                  <a:latin typeface="Futura Bk BT" pitchFamily="34" charset="0"/>
                </a:rPr>
                <a:t>COMIENZO DEL SIGLO XXI</a:t>
              </a:r>
            </a:p>
          </p:txBody>
        </p:sp>
      </p:grpSp>
      <p:sp>
        <p:nvSpPr>
          <p:cNvPr id="32" name="31 Rectángulo redondeado"/>
          <p:cNvSpPr/>
          <p:nvPr/>
        </p:nvSpPr>
        <p:spPr>
          <a:xfrm>
            <a:off x="3654425" y="4429125"/>
            <a:ext cx="2935288" cy="836613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108" name="21 CuadroTexto"/>
          <p:cNvSpPr txBox="1">
            <a:spLocks noChangeArrowheads="1"/>
          </p:cNvSpPr>
          <p:nvPr/>
        </p:nvSpPr>
        <p:spPr bwMode="auto">
          <a:xfrm>
            <a:off x="3868738" y="4437063"/>
            <a:ext cx="250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CAMBIO DE ENFOQUE</a:t>
            </a:r>
          </a:p>
          <a:p>
            <a:pPr algn="ctr"/>
            <a:r>
              <a:rPr lang="es-ES" altLang="es-ES" sz="1600" b="1">
                <a:latin typeface="Futura Bk BT" pitchFamily="34" charset="0"/>
              </a:rPr>
              <a:t>Doble funcionalidad del cauce</a:t>
            </a:r>
            <a:endParaRPr lang="es-ES_tradnl" altLang="es-ES" sz="1600" b="1">
              <a:latin typeface="Futura Bk BT" pitchFamily="34" charset="0"/>
            </a:endParaRPr>
          </a:p>
        </p:txBody>
      </p:sp>
      <p:cxnSp>
        <p:nvCxnSpPr>
          <p:cNvPr id="38" name="37 Conector recto"/>
          <p:cNvCxnSpPr/>
          <p:nvPr/>
        </p:nvCxnSpPr>
        <p:spPr>
          <a:xfrm rot="5400000">
            <a:off x="3459163" y="4652962"/>
            <a:ext cx="0" cy="390525"/>
          </a:xfrm>
          <a:prstGeom prst="line">
            <a:avLst/>
          </a:prstGeom>
          <a:ln w="28575">
            <a:solidFill>
              <a:srgbClr val="009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6784976" y="4652962"/>
            <a:ext cx="0" cy="390525"/>
          </a:xfrm>
          <a:prstGeom prst="line">
            <a:avLst/>
          </a:prstGeom>
          <a:ln w="28575">
            <a:solidFill>
              <a:srgbClr val="009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328613" y="128588"/>
            <a:ext cx="798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" sz="2000">
                <a:latin typeface="Futura Md BT" pitchFamily="34" charset="0"/>
              </a:rPr>
              <a:t>Evolución del mantenimiento de cauces y la gestión del riesgo de inundación en la cuenca del Ebro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50850" y="1125538"/>
            <a:ext cx="1012825" cy="555625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525463" y="123348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2010</a:t>
            </a:r>
          </a:p>
        </p:txBody>
      </p:sp>
      <p:cxnSp>
        <p:nvCxnSpPr>
          <p:cNvPr id="12" name="11 Conector recto"/>
          <p:cNvCxnSpPr>
            <a:stCxn id="28" idx="2"/>
            <a:endCxn id="33" idx="0"/>
          </p:cNvCxnSpPr>
          <p:nvPr/>
        </p:nvCxnSpPr>
        <p:spPr>
          <a:xfrm>
            <a:off x="7045325" y="1687513"/>
            <a:ext cx="0" cy="2225675"/>
          </a:xfrm>
          <a:prstGeom prst="line">
            <a:avLst/>
          </a:prstGeom>
          <a:ln w="28575">
            <a:solidFill>
              <a:srgbClr val="00988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25 CuadroTexto"/>
          <p:cNvSpPr txBox="1">
            <a:spLocks noChangeArrowheads="1"/>
          </p:cNvSpPr>
          <p:nvPr/>
        </p:nvSpPr>
        <p:spPr bwMode="auto">
          <a:xfrm>
            <a:off x="896938" y="1735138"/>
            <a:ext cx="55292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65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600" b="1">
                <a:latin typeface="Futura Bk BT" pitchFamily="34" charset="0"/>
              </a:rPr>
              <a:t>Construcción primeras áreas AIT piloto.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s-ES" sz="1600" b="1">
                <a:latin typeface="Futura Bk BT" pitchFamily="34" charset="0"/>
              </a:rPr>
              <a:t>Novillas,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s-ES" sz="1600" b="1">
                <a:latin typeface="Futura Bk BT" pitchFamily="34" charset="0"/>
              </a:rPr>
              <a:t>Pradilla de Ebro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s-ES" sz="1600" b="1">
                <a:latin typeface="Futura Bk BT" pitchFamily="34" charset="0"/>
              </a:rPr>
              <a:t>Pina de Ebro. 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6538913" y="1131888"/>
            <a:ext cx="1012825" cy="555625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128" name="28 CuadroTexto"/>
          <p:cNvSpPr txBox="1">
            <a:spLocks noChangeArrowheads="1"/>
          </p:cNvSpPr>
          <p:nvPr/>
        </p:nvSpPr>
        <p:spPr bwMode="auto">
          <a:xfrm>
            <a:off x="6613525" y="124142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2015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662863" y="1092200"/>
            <a:ext cx="424973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Construcción nuevas actuaciones piloto.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Primeros cauces de alivio		</a:t>
            </a:r>
          </a:p>
          <a:p>
            <a:pPr marL="637200" lvl="1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 Alfaro</a:t>
            </a:r>
          </a:p>
          <a:p>
            <a:pPr marL="637200" lvl="1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 err="1">
                <a:latin typeface="Futura Bk BT" panose="020B0502020204020303" pitchFamily="34" charset="0"/>
              </a:rPr>
              <a:t>Tauste</a:t>
            </a:r>
            <a:endParaRPr lang="es-ES" sz="1600" b="1" dirty="0">
              <a:latin typeface="Futura Bk BT" panose="020B0502020204020303" pitchFamily="34" charset="0"/>
            </a:endParaRPr>
          </a:p>
          <a:p>
            <a:pPr marL="637200" lvl="1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Alcalá</a:t>
            </a:r>
          </a:p>
          <a:p>
            <a:pPr marL="637200" lvl="1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Cabañas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Retranqueo de defensas en tramo largo.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Primeras permeabilizaciones puentes.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Nuevas AIT.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Primeros perímetros para seguridad de núcleos urbanos.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6538913" y="3913188"/>
            <a:ext cx="1012825" cy="555625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131" name="33 CuadroTexto"/>
          <p:cNvSpPr txBox="1">
            <a:spLocks noChangeArrowheads="1"/>
          </p:cNvSpPr>
          <p:nvPr/>
        </p:nvSpPr>
        <p:spPr bwMode="auto">
          <a:xfrm>
            <a:off x="6613525" y="4021138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2018</a:t>
            </a:r>
          </a:p>
        </p:txBody>
      </p:sp>
      <p:sp>
        <p:nvSpPr>
          <p:cNvPr id="5132" name="35 CuadroTexto"/>
          <p:cNvSpPr txBox="1">
            <a:spLocks noChangeArrowheads="1"/>
          </p:cNvSpPr>
          <p:nvPr/>
        </p:nvSpPr>
        <p:spPr bwMode="auto">
          <a:xfrm>
            <a:off x="6510338" y="4622800"/>
            <a:ext cx="557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s-ES" sz="1600" b="1">
                <a:latin typeface="Futura Bk BT" pitchFamily="34" charset="0"/>
              </a:rPr>
              <a:t>Primeras actuaciones piloto “curage”.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ES" sz="1600" b="1">
                <a:latin typeface="Futura Bk BT" pitchFamily="34" charset="0"/>
              </a:rPr>
              <a:t>Continúan realizándose las demás tipologías de actuaciones iniciadas en 2015. 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450850" y="3913188"/>
            <a:ext cx="1012825" cy="555625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134" name="39 CuadroTexto"/>
          <p:cNvSpPr txBox="1">
            <a:spLocks noChangeArrowheads="1"/>
          </p:cNvSpPr>
          <p:nvPr/>
        </p:nvSpPr>
        <p:spPr bwMode="auto">
          <a:xfrm>
            <a:off x="525463" y="4021138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2020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804863" y="4554538"/>
            <a:ext cx="49323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u="sng" dirty="0">
                <a:latin typeface="Futura Bk BT" panose="020B0502020204020303" pitchFamily="34" charset="0"/>
              </a:rPr>
              <a:t>ESTRATEGIA EBRO RESILIENCE</a:t>
            </a:r>
            <a:r>
              <a:rPr lang="es-ES" sz="1600" b="1" dirty="0">
                <a:latin typeface="Futura Bk BT" panose="020B0502020204020303" pitchFamily="34" charset="0"/>
              </a:rPr>
              <a:t>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Aplicación a gran escala en el tramo medio del Ebro de las nuevas tipologías de actuaciones experimentadas y probadas satisfactoriamente en años precedentes.</a:t>
            </a:r>
          </a:p>
        </p:txBody>
      </p:sp>
      <p:cxnSp>
        <p:nvCxnSpPr>
          <p:cNvPr id="43" name="42 Conector recto"/>
          <p:cNvCxnSpPr>
            <a:endCxn id="39" idx="3"/>
          </p:cNvCxnSpPr>
          <p:nvPr/>
        </p:nvCxnSpPr>
        <p:spPr>
          <a:xfrm flipH="1">
            <a:off x="1463675" y="4191000"/>
            <a:ext cx="5075238" cy="0"/>
          </a:xfrm>
          <a:prstGeom prst="line">
            <a:avLst/>
          </a:prstGeom>
          <a:ln w="28575">
            <a:solidFill>
              <a:srgbClr val="00988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1463675" y="1409700"/>
            <a:ext cx="5075238" cy="0"/>
          </a:xfrm>
          <a:prstGeom prst="line">
            <a:avLst/>
          </a:prstGeom>
          <a:ln w="28575">
            <a:solidFill>
              <a:srgbClr val="00988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2857">
            <a:off x="5953125" y="927100"/>
            <a:ext cx="3524250" cy="5562600"/>
          </a:xfrm>
          <a:prstGeom prst="rect">
            <a:avLst/>
          </a:prstGeom>
          <a:noFill/>
          <a:ln>
            <a:noFill/>
          </a:ln>
          <a:effectLst>
            <a:outerShdw blurRad="127000" dist="63500" dir="8400000" algn="tr" rotWithShape="0">
              <a:schemeClr val="tx1">
                <a:alpha val="70000"/>
              </a:schemeClr>
            </a:outerShdw>
          </a:effectLst>
          <a:extLst/>
        </p:spPr>
      </p:pic>
      <p:sp>
        <p:nvSpPr>
          <p:cNvPr id="6" name="5 Rectángulo redondeado"/>
          <p:cNvSpPr/>
          <p:nvPr/>
        </p:nvSpPr>
        <p:spPr>
          <a:xfrm>
            <a:off x="450850" y="1179513"/>
            <a:ext cx="1012825" cy="555625"/>
          </a:xfrm>
          <a:prstGeom prst="roundRect">
            <a:avLst>
              <a:gd name="adj" fmla="val 6863"/>
            </a:avLst>
          </a:prstGeom>
          <a:solidFill>
            <a:schemeClr val="bg1"/>
          </a:solidFill>
          <a:ln w="19050">
            <a:solidFill>
              <a:srgbClr val="00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148" name="6 CuadroTexto"/>
          <p:cNvSpPr txBox="1">
            <a:spLocks noChangeArrowheads="1"/>
          </p:cNvSpPr>
          <p:nvPr/>
        </p:nvSpPr>
        <p:spPr bwMode="auto">
          <a:xfrm>
            <a:off x="525463" y="1287463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Futura Bk BT" pitchFamily="34" charset="0"/>
              </a:rPr>
              <a:t>2021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17675" y="1625600"/>
            <a:ext cx="40195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Actualmente:</a:t>
            </a:r>
          </a:p>
          <a:p>
            <a:pPr>
              <a:defRPr/>
            </a:pPr>
            <a:endParaRPr lang="es-ES" sz="1600" b="1" dirty="0">
              <a:latin typeface="Futura Bk BT" panose="020B0502020204020303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AIT: 11 con &gt;11 Hm</a:t>
            </a:r>
            <a:r>
              <a:rPr lang="es-ES" sz="1600" b="1" baseline="30000" dirty="0">
                <a:latin typeface="Futura Bk BT" panose="020B0502020204020303" pitchFamily="34" charset="0"/>
              </a:rPr>
              <a:t>3</a:t>
            </a:r>
            <a:endParaRPr lang="es-ES" sz="1600" b="1" dirty="0">
              <a:latin typeface="Futura Bk BT" panose="020B0502020204020303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Cauces de alivio: 6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Rebaje/retranqueo/eliminación de defensas: 14 km.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Perímetros seguridad núcleos: 12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Permeabilización infraestructuras: 4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Futura Bk BT" panose="020B0502020204020303" pitchFamily="34" charset="0"/>
              </a:rPr>
              <a:t>“</a:t>
            </a:r>
            <a:r>
              <a:rPr lang="es-ES" sz="1600" b="1" dirty="0" err="1">
                <a:latin typeface="Futura Bk BT" panose="020B0502020204020303" pitchFamily="34" charset="0"/>
              </a:rPr>
              <a:t>Curages</a:t>
            </a:r>
            <a:r>
              <a:rPr lang="es-ES" sz="1600" b="1" dirty="0">
                <a:latin typeface="Futura Bk BT" panose="020B0502020204020303" pitchFamily="34" charset="0"/>
              </a:rPr>
              <a:t>”: 49 en 125 ha.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endParaRPr lang="es-ES" sz="1600" b="1" dirty="0">
              <a:latin typeface="Futura Bk BT" panose="020B0502020204020303" pitchFamily="34" charset="0"/>
            </a:endParaRPr>
          </a:p>
        </p:txBody>
      </p:sp>
      <p:sp>
        <p:nvSpPr>
          <p:cNvPr id="6150" name="9 CuadroTexto"/>
          <p:cNvSpPr txBox="1">
            <a:spLocks noChangeArrowheads="1"/>
          </p:cNvSpPr>
          <p:nvPr/>
        </p:nvSpPr>
        <p:spPr bwMode="auto">
          <a:xfrm>
            <a:off x="328613" y="128588"/>
            <a:ext cx="798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" sz="2000">
                <a:latin typeface="Futura Md BT" pitchFamily="34" charset="0"/>
              </a:rPr>
              <a:t>Evolución del mantenimiento de cauces y la gestión del riesgo de inundación en la cuenca del Ebro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245</Words>
  <Application>Microsoft Office PowerPoint</Application>
  <PresentationFormat>Panorámica</PresentationFormat>
  <Paragraphs>56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Arial</vt:lpstr>
      <vt:lpstr>Calibri Light</vt:lpstr>
      <vt:lpstr>Futura Bk BT</vt:lpstr>
      <vt:lpstr>Futura Md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Ortega Fernandez, Angel Carlos</dc:creator>
  <cp:lastModifiedBy>Administrador</cp:lastModifiedBy>
  <cp:revision>50</cp:revision>
  <dcterms:created xsi:type="dcterms:W3CDTF">2021-11-02T09:45:09Z</dcterms:created>
  <dcterms:modified xsi:type="dcterms:W3CDTF">2023-03-13T11:51:49Z</dcterms:modified>
</cp:coreProperties>
</file>