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5" r:id="rId1"/>
  </p:sldMasterIdLst>
  <p:notesMasterIdLst>
    <p:notesMasterId r:id="rId28"/>
  </p:notesMasterIdLst>
  <p:sldIdLst>
    <p:sldId id="399" r:id="rId2"/>
    <p:sldId id="331" r:id="rId3"/>
    <p:sldId id="353" r:id="rId4"/>
    <p:sldId id="329" r:id="rId5"/>
    <p:sldId id="355" r:id="rId6"/>
    <p:sldId id="347" r:id="rId7"/>
    <p:sldId id="359" r:id="rId8"/>
    <p:sldId id="360" r:id="rId9"/>
    <p:sldId id="374" r:id="rId10"/>
    <p:sldId id="375" r:id="rId11"/>
    <p:sldId id="376" r:id="rId12"/>
    <p:sldId id="380" r:id="rId13"/>
    <p:sldId id="381" r:id="rId14"/>
    <p:sldId id="395" r:id="rId15"/>
    <p:sldId id="396" r:id="rId16"/>
    <p:sldId id="401" r:id="rId17"/>
    <p:sldId id="383" r:id="rId18"/>
    <p:sldId id="384" r:id="rId19"/>
    <p:sldId id="385" r:id="rId20"/>
    <p:sldId id="387" r:id="rId21"/>
    <p:sldId id="388" r:id="rId22"/>
    <p:sldId id="389" r:id="rId23"/>
    <p:sldId id="390" r:id="rId24"/>
    <p:sldId id="391" r:id="rId25"/>
    <p:sldId id="392" r:id="rId26"/>
    <p:sldId id="394" r:id="rId27"/>
  </p:sldIdLst>
  <p:sldSz cx="9144000" cy="6858000" type="screen4x3"/>
  <p:notesSz cx="6797675" cy="98567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F5"/>
    <a:srgbClr val="3E606F"/>
    <a:srgbClr val="193441"/>
    <a:srgbClr val="91AA9D"/>
    <a:srgbClr val="3333FF"/>
    <a:srgbClr val="3399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5E491-A2F7-4438-9A35-841177AC9BB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800" dirty="0" smtClean="0"/>
            <a:t>Fortalezas de la economía aragonesa</a:t>
          </a:r>
          <a:endParaRPr lang="es-ES" sz="2800" dirty="0"/>
        </a:p>
      </dgm:t>
    </dgm:pt>
    <dgm:pt modelId="{43A96E8E-5E82-4736-9DFE-986B0C817C20}" type="parTrans" cxnId="{AB89C2BC-618F-4A8D-BF5F-F64935D976BD}">
      <dgm:prSet/>
      <dgm:spPr/>
      <dgm:t>
        <a:bodyPr/>
        <a:lstStyle/>
        <a:p>
          <a:endParaRPr lang="es-ES"/>
        </a:p>
      </dgm:t>
    </dgm:pt>
    <dgm:pt modelId="{4F670E55-B9B7-423E-BC18-C72131958861}" type="sibTrans" cxnId="{AB89C2BC-618F-4A8D-BF5F-F64935D976BD}">
      <dgm:prSet/>
      <dgm:spPr/>
      <dgm:t>
        <a:bodyPr/>
        <a:lstStyle/>
        <a:p>
          <a:endParaRPr lang="es-ES"/>
        </a:p>
      </dgm:t>
    </dgm:pt>
    <dgm:pt modelId="{5ED32F79-FC5C-4813-B18E-F78B0BB2A0C6}">
      <dgm:prSet phldrT="[Texto]" custT="1"/>
      <dgm:spPr/>
      <dgm:t>
        <a:bodyPr/>
        <a:lstStyle/>
        <a:p>
          <a:r>
            <a:rPr lang="es-ES_tradnl" sz="2000" b="1" dirty="0" smtClean="0"/>
            <a:t>El sector turístico aragonés, con menor dependencia del turista extranjero, más afectado por restricción movilidad.</a:t>
          </a:r>
          <a:endParaRPr lang="es-ES" sz="2000" dirty="0"/>
        </a:p>
      </dgm:t>
    </dgm:pt>
    <dgm:pt modelId="{DDCB54F6-A0C7-4113-B23B-B0D420E494C9}" type="sibTrans" cxnId="{7E021C28-A00A-4F04-B69F-4BB35DF55EAB}">
      <dgm:prSet/>
      <dgm:spPr/>
      <dgm:t>
        <a:bodyPr/>
        <a:lstStyle/>
        <a:p>
          <a:endParaRPr lang="es-ES"/>
        </a:p>
      </dgm:t>
    </dgm:pt>
    <dgm:pt modelId="{038D9ABC-F4E8-4288-9737-60ECFF49ED29}" type="parTrans" cxnId="{7E021C28-A00A-4F04-B69F-4BB35DF55EAB}">
      <dgm:prSet/>
      <dgm:spPr/>
      <dgm:t>
        <a:bodyPr/>
        <a:lstStyle/>
        <a:p>
          <a:endParaRPr lang="es-ES"/>
        </a:p>
      </dgm:t>
    </dgm:pt>
    <dgm:pt modelId="{291FB2FD-5FAE-4926-BC44-15F5111A9231}">
      <dgm:prSet phldrT="[Texto]" custT="1"/>
      <dgm:spPr/>
      <dgm:t>
        <a:bodyPr/>
        <a:lstStyle/>
        <a:p>
          <a:r>
            <a:rPr lang="es-ES_tradnl" sz="2000" b="1" dirty="0" smtClean="0"/>
            <a:t>Comercio exterior de mercancías, gran capacidad exportadora de nuestro tejido industrial, mayor internacionalización.</a:t>
          </a:r>
          <a:endParaRPr lang="es-ES" sz="2000" dirty="0"/>
        </a:p>
      </dgm:t>
    </dgm:pt>
    <dgm:pt modelId="{90B3AF48-5035-4766-AE23-047C9F0E24C5}" type="sibTrans" cxnId="{FBD24FD6-92FE-4B55-A184-F46BBDAD0816}">
      <dgm:prSet/>
      <dgm:spPr/>
      <dgm:t>
        <a:bodyPr/>
        <a:lstStyle/>
        <a:p>
          <a:endParaRPr lang="es-ES"/>
        </a:p>
      </dgm:t>
    </dgm:pt>
    <dgm:pt modelId="{1B979CFC-640D-4FA3-86FA-C60EB460CF8B}" type="parTrans" cxnId="{FBD24FD6-92FE-4B55-A184-F46BBDAD0816}">
      <dgm:prSet/>
      <dgm:spPr/>
      <dgm:t>
        <a:bodyPr/>
        <a:lstStyle/>
        <a:p>
          <a:endParaRPr lang="es-ES"/>
        </a:p>
      </dgm:t>
    </dgm:pt>
    <dgm:pt modelId="{9F61B3C3-FE11-438C-B576-111A6E47C52B}">
      <dgm:prSet phldrT="[Texto]" custT="1"/>
      <dgm:spPr/>
      <dgm:t>
        <a:bodyPr/>
        <a:lstStyle/>
        <a:p>
          <a:r>
            <a:rPr lang="es-ES" sz="2000" b="1" dirty="0" smtClean="0"/>
            <a:t>Mayor supervivencia empresarial, especialmente el sector industrial.</a:t>
          </a:r>
          <a:endParaRPr lang="es-ES" sz="2000" b="1" dirty="0"/>
        </a:p>
      </dgm:t>
    </dgm:pt>
    <dgm:pt modelId="{CF1C6ECD-5D57-47B0-979E-1ADE7A1366D3}" type="parTrans" cxnId="{50F90A7D-7D11-4BE7-9AF2-D08EE8FB4E51}">
      <dgm:prSet/>
      <dgm:spPr/>
      <dgm:t>
        <a:bodyPr/>
        <a:lstStyle/>
        <a:p>
          <a:endParaRPr lang="es-ES"/>
        </a:p>
      </dgm:t>
    </dgm:pt>
    <dgm:pt modelId="{9DA2AEC1-3AEA-4F5A-831A-CC50144AF6FF}" type="sibTrans" cxnId="{50F90A7D-7D11-4BE7-9AF2-D08EE8FB4E51}">
      <dgm:prSet/>
      <dgm:spPr/>
      <dgm:t>
        <a:bodyPr/>
        <a:lstStyle/>
        <a:p>
          <a:endParaRPr lang="es-ES"/>
        </a:p>
      </dgm:t>
    </dgm:pt>
    <dgm:pt modelId="{C8A058C8-007B-4863-AC4B-A68871D4F254}">
      <dgm:prSet phldrT="[Texto]" custT="1"/>
      <dgm:spPr/>
      <dgm:t>
        <a:bodyPr/>
        <a:lstStyle/>
        <a:p>
          <a:endParaRPr lang="es-ES" sz="2000" dirty="0"/>
        </a:p>
      </dgm:t>
    </dgm:pt>
    <dgm:pt modelId="{4682C959-3F94-4A28-80DB-02918A5B9E44}" type="parTrans" cxnId="{028BA8D8-2621-4227-BCDF-D2432E691652}">
      <dgm:prSet/>
      <dgm:spPr/>
      <dgm:t>
        <a:bodyPr/>
        <a:lstStyle/>
        <a:p>
          <a:endParaRPr lang="es-ES"/>
        </a:p>
      </dgm:t>
    </dgm:pt>
    <dgm:pt modelId="{47170B16-C537-406B-A86A-7E1C21F1C879}" type="sibTrans" cxnId="{028BA8D8-2621-4227-BCDF-D2432E691652}">
      <dgm:prSet/>
      <dgm:spPr/>
      <dgm:t>
        <a:bodyPr/>
        <a:lstStyle/>
        <a:p>
          <a:endParaRPr lang="es-ES"/>
        </a:p>
      </dgm:t>
    </dgm:pt>
    <dgm:pt modelId="{62CBC0B5-BCEE-47E5-A0C4-AADD18DF3DFE}">
      <dgm:prSet phldrT="[Texto]" custT="1"/>
      <dgm:spPr/>
      <dgm:t>
        <a:bodyPr/>
        <a:lstStyle/>
        <a:p>
          <a:r>
            <a:rPr lang="es-ES_tradnl" sz="2000" b="1" dirty="0" smtClean="0"/>
            <a:t>Estructura económica de Aragón con especialización en sectores como la industria o agrario, </a:t>
          </a:r>
          <a:r>
            <a:rPr lang="es-ES" sz="2000" dirty="0" smtClean="0"/>
            <a:t>menos vulnerables frente a los efectos negativos de la pandemia.</a:t>
          </a:r>
          <a:endParaRPr lang="es-ES" sz="2000" dirty="0"/>
        </a:p>
      </dgm:t>
    </dgm:pt>
    <dgm:pt modelId="{C83931E1-437E-420B-B214-C03678519F79}" type="parTrans" cxnId="{BAA5B63D-8D0F-4C2C-A2DB-AEDC75933265}">
      <dgm:prSet/>
      <dgm:spPr/>
      <dgm:t>
        <a:bodyPr/>
        <a:lstStyle/>
        <a:p>
          <a:endParaRPr lang="es-ES"/>
        </a:p>
      </dgm:t>
    </dgm:pt>
    <dgm:pt modelId="{4F921374-6ECA-4B06-848A-679FA14EFF6A}" type="sibTrans" cxnId="{BAA5B63D-8D0F-4C2C-A2DB-AEDC75933265}">
      <dgm:prSet/>
      <dgm:spPr/>
      <dgm:t>
        <a:bodyPr/>
        <a:lstStyle/>
        <a:p>
          <a:endParaRPr lang="es-ES"/>
        </a:p>
      </dgm:t>
    </dgm:pt>
    <dgm:pt modelId="{BE4EC873-6ED5-4FDD-AFB5-FDBE42B85A2E}">
      <dgm:prSet phldrT="[Texto]" custT="1"/>
      <dgm:spPr/>
      <dgm:t>
        <a:bodyPr/>
        <a:lstStyle/>
        <a:p>
          <a:r>
            <a:rPr lang="es-ES" sz="2000" b="1" dirty="0" smtClean="0"/>
            <a:t>Productividad aparente del trabajo (VAB/ocupado) supera la media nacional en ramas que, conjuntamente, representan el 60% del VAB total en Aragón.</a:t>
          </a:r>
          <a:endParaRPr lang="es-ES" sz="2000" dirty="0"/>
        </a:p>
      </dgm:t>
    </dgm:pt>
    <dgm:pt modelId="{2CFAEF9C-E960-47EB-81F8-A802EEFA1BCD}" type="parTrans" cxnId="{51FFE6D3-76C3-4249-A249-0D3CEEE92BF9}">
      <dgm:prSet/>
      <dgm:spPr/>
    </dgm:pt>
    <dgm:pt modelId="{7410B6B2-236C-4DDC-909F-C6237F9B073A}" type="sibTrans" cxnId="{51FFE6D3-76C3-4249-A249-0D3CEEE92BF9}">
      <dgm:prSet/>
      <dgm:spPr/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656911-0C1A-41FD-B16C-67F6DC8F88FF}" type="pres">
      <dgm:prSet presAssocID="{F845E491-A2F7-4438-9A35-841177AC9BB2}" presName="parentText" presStyleLbl="node1" presStyleIdx="0" presStyleCnt="1" custScaleX="96667" custScaleY="82135" custLinFactNeighborX="-305" custLinFactNeighborY="-381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15FF0-93CF-42A7-A57E-E7042F90BB8D}" type="pres">
      <dgm:prSet presAssocID="{F845E491-A2F7-4438-9A35-841177AC9BB2}" presName="childText" presStyleLbl="revTx" presStyleIdx="0" presStyleCnt="1" custScaleY="151946" custLinFactNeighborX="351" custLinFactNeighborY="1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89C2BC-618F-4A8D-BF5F-F64935D976BD}" srcId="{27EE67D1-2965-42A3-ABAE-07C196D422EF}" destId="{F845E491-A2F7-4438-9A35-841177AC9BB2}" srcOrd="0" destOrd="0" parTransId="{43A96E8E-5E82-4736-9DFE-986B0C817C20}" sibTransId="{4F670E55-B9B7-423E-BC18-C72131958861}"/>
    <dgm:cxn modelId="{8237CA19-0038-4C2B-BB7C-85545EAA8452}" type="presOf" srcId="{F845E491-A2F7-4438-9A35-841177AC9BB2}" destId="{CB656911-0C1A-41FD-B16C-67F6DC8F88FF}" srcOrd="0" destOrd="0" presId="urn:microsoft.com/office/officeart/2005/8/layout/vList2"/>
    <dgm:cxn modelId="{41F4B474-023F-442C-BBC9-EF7B4E28342F}" type="presOf" srcId="{62CBC0B5-BCEE-47E5-A0C4-AADD18DF3DFE}" destId="{48715FF0-93CF-42A7-A57E-E7042F90BB8D}" srcOrd="0" destOrd="1" presId="urn:microsoft.com/office/officeart/2005/8/layout/vList2"/>
    <dgm:cxn modelId="{A340CB11-A5B1-467D-B6D6-A4A9E9C5A77C}" type="presOf" srcId="{5ED32F79-FC5C-4813-B18E-F78B0BB2A0C6}" destId="{48715FF0-93CF-42A7-A57E-E7042F90BB8D}" srcOrd="0" destOrd="3" presId="urn:microsoft.com/office/officeart/2005/8/layout/vList2"/>
    <dgm:cxn modelId="{7E021C28-A00A-4F04-B69F-4BB35DF55EAB}" srcId="{F845E491-A2F7-4438-9A35-841177AC9BB2}" destId="{5ED32F79-FC5C-4813-B18E-F78B0BB2A0C6}" srcOrd="3" destOrd="0" parTransId="{038D9ABC-F4E8-4288-9737-60ECFF49ED29}" sibTransId="{DDCB54F6-A0C7-4113-B23B-B0D420E494C9}"/>
    <dgm:cxn modelId="{BAA5B63D-8D0F-4C2C-A2DB-AEDC75933265}" srcId="{F845E491-A2F7-4438-9A35-841177AC9BB2}" destId="{62CBC0B5-BCEE-47E5-A0C4-AADD18DF3DFE}" srcOrd="1" destOrd="0" parTransId="{C83931E1-437E-420B-B214-C03678519F79}" sibTransId="{4F921374-6ECA-4B06-848A-679FA14EFF6A}"/>
    <dgm:cxn modelId="{51FFE6D3-76C3-4249-A249-0D3CEEE92BF9}" srcId="{F845E491-A2F7-4438-9A35-841177AC9BB2}" destId="{BE4EC873-6ED5-4FDD-AFB5-FDBE42B85A2E}" srcOrd="2" destOrd="0" parTransId="{2CFAEF9C-E960-47EB-81F8-A802EEFA1BCD}" sibTransId="{7410B6B2-236C-4DDC-909F-C6237F9B073A}"/>
    <dgm:cxn modelId="{50F90A7D-7D11-4BE7-9AF2-D08EE8FB4E51}" srcId="{F845E491-A2F7-4438-9A35-841177AC9BB2}" destId="{9F61B3C3-FE11-438C-B576-111A6E47C52B}" srcOrd="5" destOrd="0" parTransId="{CF1C6ECD-5D57-47B0-979E-1ADE7A1366D3}" sibTransId="{9DA2AEC1-3AEA-4F5A-831A-CC50144AF6FF}"/>
    <dgm:cxn modelId="{77A0A2B9-E8C5-4ED6-ACF2-F08983BFDF64}" type="presOf" srcId="{C8A058C8-007B-4863-AC4B-A68871D4F254}" destId="{48715FF0-93CF-42A7-A57E-E7042F90BB8D}" srcOrd="0" destOrd="0" presId="urn:microsoft.com/office/officeart/2005/8/layout/vList2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865E8EA5-2B9B-49D0-8DA0-D658BCE49E25}" type="presOf" srcId="{291FB2FD-5FAE-4926-BC44-15F5111A9231}" destId="{48715FF0-93CF-42A7-A57E-E7042F90BB8D}" srcOrd="0" destOrd="4" presId="urn:microsoft.com/office/officeart/2005/8/layout/vList2"/>
    <dgm:cxn modelId="{028BA8D8-2621-4227-BCDF-D2432E691652}" srcId="{F845E491-A2F7-4438-9A35-841177AC9BB2}" destId="{C8A058C8-007B-4863-AC4B-A68871D4F254}" srcOrd="0" destOrd="0" parTransId="{4682C959-3F94-4A28-80DB-02918A5B9E44}" sibTransId="{47170B16-C537-406B-A86A-7E1C21F1C879}"/>
    <dgm:cxn modelId="{91D83D78-1553-453A-B159-2D7B8D40627C}" type="presOf" srcId="{BE4EC873-6ED5-4FDD-AFB5-FDBE42B85A2E}" destId="{48715FF0-93CF-42A7-A57E-E7042F90BB8D}" srcOrd="0" destOrd="2" presId="urn:microsoft.com/office/officeart/2005/8/layout/vList2"/>
    <dgm:cxn modelId="{FBD24FD6-92FE-4B55-A184-F46BBDAD0816}" srcId="{F845E491-A2F7-4438-9A35-841177AC9BB2}" destId="{291FB2FD-5FAE-4926-BC44-15F5111A9231}" srcOrd="4" destOrd="0" parTransId="{1B979CFC-640D-4FA3-86FA-C60EB460CF8B}" sibTransId="{90B3AF48-5035-4766-AE23-047C9F0E24C5}"/>
    <dgm:cxn modelId="{76429C11-D1E8-4846-B87D-C74B9A5E02E7}" type="presOf" srcId="{9F61B3C3-FE11-438C-B576-111A6E47C52B}" destId="{48715FF0-93CF-42A7-A57E-E7042F90BB8D}" srcOrd="0" destOrd="5" presId="urn:microsoft.com/office/officeart/2005/8/layout/vList2"/>
    <dgm:cxn modelId="{B851BB2D-EC0C-4E9A-91D8-FC0B7DBEEF7A}" type="presParOf" srcId="{99FF8840-F761-469F-ACA2-4B49EF5A8433}" destId="{CB656911-0C1A-41FD-B16C-67F6DC8F88FF}" srcOrd="0" destOrd="0" presId="urn:microsoft.com/office/officeart/2005/8/layout/vList2"/>
    <dgm:cxn modelId="{8A702BA4-D3DA-419B-86DD-73395EA4D653}" type="presParOf" srcId="{99FF8840-F761-469F-ACA2-4B49EF5A8433}" destId="{48715FF0-93CF-42A7-A57E-E7042F90BB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9CC8C0-BDFD-43A8-BBFA-67A14EA16FF8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2800" dirty="0" smtClean="0"/>
            <a:t>Oportunidades</a:t>
          </a:r>
          <a:endParaRPr lang="es-ES" sz="2800" dirty="0"/>
        </a:p>
      </dgm:t>
    </dgm:pt>
    <dgm:pt modelId="{B753DB6B-4AD9-4B6E-B438-EF57FE8FFE13}" type="parTrans" cxnId="{FA4816E1-AB4C-4957-8348-270D876D388B}">
      <dgm:prSet/>
      <dgm:spPr/>
      <dgm:t>
        <a:bodyPr/>
        <a:lstStyle/>
        <a:p>
          <a:endParaRPr lang="es-ES"/>
        </a:p>
      </dgm:t>
    </dgm:pt>
    <dgm:pt modelId="{3923B3FB-88AB-4510-8706-7D100043A636}" type="sibTrans" cxnId="{FA4816E1-AB4C-4957-8348-270D876D388B}">
      <dgm:prSet/>
      <dgm:spPr/>
      <dgm:t>
        <a:bodyPr/>
        <a:lstStyle/>
        <a:p>
          <a:endParaRPr lang="es-ES"/>
        </a:p>
      </dgm:t>
    </dgm:pt>
    <dgm:pt modelId="{F5510261-AF01-4E2C-87BE-4C456E3969D1}">
      <dgm:prSet phldrT="[Texto]" custT="1"/>
      <dgm:spPr/>
      <dgm:t>
        <a:bodyPr/>
        <a:lstStyle/>
        <a:p>
          <a:r>
            <a:rPr lang="es-ES" sz="2800" b="1" dirty="0" smtClean="0"/>
            <a:t>Next-generation UE: reto en la gestión, oportunidad de modernización.</a:t>
          </a:r>
          <a:endParaRPr lang="es-ES" sz="2800" dirty="0"/>
        </a:p>
      </dgm:t>
    </dgm:pt>
    <dgm:pt modelId="{C35FDD16-3AEC-4184-A159-D9519E4C9C68}" type="sibTrans" cxnId="{44E24CA3-F395-42ED-8F4B-43EB7E06D225}">
      <dgm:prSet/>
      <dgm:spPr/>
      <dgm:t>
        <a:bodyPr/>
        <a:lstStyle/>
        <a:p>
          <a:endParaRPr lang="es-ES"/>
        </a:p>
      </dgm:t>
    </dgm:pt>
    <dgm:pt modelId="{3435F9DC-56CC-4D4C-BC6A-DC8219B6AEBD}" type="parTrans" cxnId="{44E24CA3-F395-42ED-8F4B-43EB7E06D225}">
      <dgm:prSet/>
      <dgm:spPr/>
      <dgm:t>
        <a:bodyPr/>
        <a:lstStyle/>
        <a:p>
          <a:endParaRPr lang="es-ES"/>
        </a:p>
      </dgm:t>
    </dgm:pt>
    <dgm:pt modelId="{69092B23-1E88-405A-ACBE-EF70C01E6CC3}">
      <dgm:prSet phldrT="[Texto]" custT="1"/>
      <dgm:spPr/>
      <dgm:t>
        <a:bodyPr/>
        <a:lstStyle/>
        <a:p>
          <a:r>
            <a:rPr lang="es-ES" sz="2800" b="1" dirty="0" smtClean="0"/>
            <a:t>Transformación Digital, incremento del teletrabajo.</a:t>
          </a:r>
          <a:endParaRPr lang="es-ES" sz="2800" b="1" dirty="0"/>
        </a:p>
      </dgm:t>
    </dgm:pt>
    <dgm:pt modelId="{2C12A84F-EC2C-4706-AE2F-10775480714B}" type="sibTrans" cxnId="{EF57390E-DF7D-445D-BD41-452F3A668638}">
      <dgm:prSet/>
      <dgm:spPr/>
      <dgm:t>
        <a:bodyPr/>
        <a:lstStyle/>
        <a:p>
          <a:endParaRPr lang="es-ES"/>
        </a:p>
      </dgm:t>
    </dgm:pt>
    <dgm:pt modelId="{84EF1218-4EA7-43E7-886C-BD11DD5A00CE}" type="parTrans" cxnId="{EF57390E-DF7D-445D-BD41-452F3A668638}">
      <dgm:prSet/>
      <dgm:spPr/>
      <dgm:t>
        <a:bodyPr/>
        <a:lstStyle/>
        <a:p>
          <a:endParaRPr lang="es-ES"/>
        </a:p>
      </dgm:t>
    </dgm:pt>
    <dgm:pt modelId="{CEBCA7D8-DA27-4E90-ACCA-7B76F0BBE339}">
      <dgm:prSet phldrT="[Texto]" custT="1"/>
      <dgm:spPr/>
      <dgm:t>
        <a:bodyPr/>
        <a:lstStyle/>
        <a:p>
          <a:endParaRPr lang="es-ES" sz="2800" b="1" dirty="0"/>
        </a:p>
      </dgm:t>
    </dgm:pt>
    <dgm:pt modelId="{3913042B-A12C-46FD-A663-708CCEFCC0A3}" type="sibTrans" cxnId="{13315E3C-80B4-4CC2-82FC-E50164A57DE5}">
      <dgm:prSet/>
      <dgm:spPr/>
      <dgm:t>
        <a:bodyPr/>
        <a:lstStyle/>
        <a:p>
          <a:endParaRPr lang="es-ES"/>
        </a:p>
      </dgm:t>
    </dgm:pt>
    <dgm:pt modelId="{E68F5BD2-5FA9-4A66-8AE5-51950358A56F}" type="parTrans" cxnId="{13315E3C-80B4-4CC2-82FC-E50164A57DE5}">
      <dgm:prSet/>
      <dgm:spPr/>
      <dgm:t>
        <a:bodyPr/>
        <a:lstStyle/>
        <a:p>
          <a:endParaRPr lang="es-ES"/>
        </a:p>
      </dgm:t>
    </dgm:pt>
    <dgm:pt modelId="{D3BABD86-F534-421F-9AD9-C77FDBE509D1}">
      <dgm:prSet phldrT="[Texto]" custT="1"/>
      <dgm:spPr/>
      <dgm:t>
        <a:bodyPr/>
        <a:lstStyle/>
        <a:p>
          <a:r>
            <a:rPr lang="es-ES" sz="2800" b="1" dirty="0" smtClean="0"/>
            <a:t>Atracción de grandes proyectos empresariales.</a:t>
          </a:r>
          <a:endParaRPr lang="es-ES" sz="2800" b="1" dirty="0"/>
        </a:p>
      </dgm:t>
    </dgm:pt>
    <dgm:pt modelId="{4A88F720-7CDD-45E7-AB74-E78EA1DFEEF0}" type="parTrans" cxnId="{431888E0-F87E-43D4-A1B7-93AC62C81BE5}">
      <dgm:prSet/>
      <dgm:spPr/>
      <dgm:t>
        <a:bodyPr/>
        <a:lstStyle/>
        <a:p>
          <a:endParaRPr lang="es-ES"/>
        </a:p>
      </dgm:t>
    </dgm:pt>
    <dgm:pt modelId="{B7FA6BF0-012F-4355-8367-84D365FE416A}" type="sibTrans" cxnId="{431888E0-F87E-43D4-A1B7-93AC62C81BE5}">
      <dgm:prSet/>
      <dgm:spPr/>
      <dgm:t>
        <a:bodyPr/>
        <a:lstStyle/>
        <a:p>
          <a:endParaRPr lang="es-ES"/>
        </a:p>
      </dgm:t>
    </dgm:pt>
    <dgm:pt modelId="{3D43D6D4-13BB-418A-B38D-97503B7FBBEC}">
      <dgm:prSet phldrT="[Texto]" custT="1"/>
      <dgm:spPr/>
      <dgm:t>
        <a:bodyPr/>
        <a:lstStyle/>
        <a:p>
          <a:r>
            <a:rPr lang="es-ES" sz="2800" b="1" dirty="0" smtClean="0"/>
            <a:t>Cohesión económica y social.</a:t>
          </a:r>
          <a:endParaRPr lang="es-ES" sz="2800" b="1" dirty="0"/>
        </a:p>
      </dgm:t>
    </dgm:pt>
    <dgm:pt modelId="{AD1F609F-6712-4269-830C-5C44678B0390}" type="parTrans" cxnId="{24A1EB0D-2809-4F14-B12C-9642CD1722A9}">
      <dgm:prSet/>
      <dgm:spPr/>
      <dgm:t>
        <a:bodyPr/>
        <a:lstStyle/>
        <a:p>
          <a:endParaRPr lang="es-ES"/>
        </a:p>
      </dgm:t>
    </dgm:pt>
    <dgm:pt modelId="{CC971D62-CB17-4743-B9A4-8A5CAD27EA70}" type="sibTrans" cxnId="{24A1EB0D-2809-4F14-B12C-9642CD1722A9}">
      <dgm:prSet/>
      <dgm:spPr/>
      <dgm:t>
        <a:bodyPr/>
        <a:lstStyle/>
        <a:p>
          <a:endParaRPr lang="es-ES"/>
        </a:p>
      </dgm:t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8BC570-CEE3-4406-B8B0-D4D4D45C0CB7}" type="pres">
      <dgm:prSet presAssocID="{D79CC8C0-BDFD-43A8-BBFA-67A14EA16FF8}" presName="parentText" presStyleLbl="node1" presStyleIdx="0" presStyleCnt="1" custAng="0" custFlipVert="0" custScaleY="104980" custLinFactNeighborX="-18324" custLinFactNeighborY="17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94728-F9E0-44F4-A33B-DC4993B874CC}" type="pres">
      <dgm:prSet presAssocID="{D79CC8C0-BDFD-43A8-BBFA-67A14EA16FF8}" presName="childText" presStyleLbl="revTx" presStyleIdx="0" presStyleCnt="1" custScaleX="103448" custScaleY="121398" custLinFactY="8284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8049BB-5DDA-4DF6-96D2-6CE430B8F986}" type="presOf" srcId="{3D43D6D4-13BB-418A-B38D-97503B7FBBEC}" destId="{C2994728-F9E0-44F4-A33B-DC4993B874CC}" srcOrd="0" destOrd="3" presId="urn:microsoft.com/office/officeart/2005/8/layout/vList2"/>
    <dgm:cxn modelId="{431888E0-F87E-43D4-A1B7-93AC62C81BE5}" srcId="{D79CC8C0-BDFD-43A8-BBFA-67A14EA16FF8}" destId="{D3BABD86-F534-421F-9AD9-C77FDBE509D1}" srcOrd="2" destOrd="0" parTransId="{4A88F720-7CDD-45E7-AB74-E78EA1DFEEF0}" sibTransId="{B7FA6BF0-012F-4355-8367-84D365FE416A}"/>
    <dgm:cxn modelId="{13315E3C-80B4-4CC2-82FC-E50164A57DE5}" srcId="{D79CC8C0-BDFD-43A8-BBFA-67A14EA16FF8}" destId="{CEBCA7D8-DA27-4E90-ACCA-7B76F0BBE339}" srcOrd="4" destOrd="0" parTransId="{E68F5BD2-5FA9-4A66-8AE5-51950358A56F}" sibTransId="{3913042B-A12C-46FD-A663-708CCEFCC0A3}"/>
    <dgm:cxn modelId="{44E24CA3-F395-42ED-8F4B-43EB7E06D225}" srcId="{D79CC8C0-BDFD-43A8-BBFA-67A14EA16FF8}" destId="{F5510261-AF01-4E2C-87BE-4C456E3969D1}" srcOrd="0" destOrd="0" parTransId="{3435F9DC-56CC-4D4C-BC6A-DC8219B6AEBD}" sibTransId="{C35FDD16-3AEC-4184-A159-D9519E4C9C68}"/>
    <dgm:cxn modelId="{8D666089-A683-404B-9CC5-2E07E4FF73E7}" type="presOf" srcId="{D3BABD86-F534-421F-9AD9-C77FDBE509D1}" destId="{C2994728-F9E0-44F4-A33B-DC4993B874CC}" srcOrd="0" destOrd="2" presId="urn:microsoft.com/office/officeart/2005/8/layout/vList2"/>
    <dgm:cxn modelId="{ACCE2F7C-091B-4BA7-BD57-0BD684E505E8}" type="presOf" srcId="{CEBCA7D8-DA27-4E90-ACCA-7B76F0BBE339}" destId="{C2994728-F9E0-44F4-A33B-DC4993B874CC}" srcOrd="0" destOrd="4" presId="urn:microsoft.com/office/officeart/2005/8/layout/vList2"/>
    <dgm:cxn modelId="{FA4816E1-AB4C-4957-8348-270D876D388B}" srcId="{27EE67D1-2965-42A3-ABAE-07C196D422EF}" destId="{D79CC8C0-BDFD-43A8-BBFA-67A14EA16FF8}" srcOrd="0" destOrd="0" parTransId="{B753DB6B-4AD9-4B6E-B438-EF57FE8FFE13}" sibTransId="{3923B3FB-88AB-4510-8706-7D100043A636}"/>
    <dgm:cxn modelId="{C5010820-1ED9-4F4D-9835-6B83E53E1901}" type="presOf" srcId="{69092B23-1E88-405A-ACBE-EF70C01E6CC3}" destId="{C2994728-F9E0-44F4-A33B-DC4993B874CC}" srcOrd="0" destOrd="1" presId="urn:microsoft.com/office/officeart/2005/8/layout/vList2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EF57390E-DF7D-445D-BD41-452F3A668638}" srcId="{D79CC8C0-BDFD-43A8-BBFA-67A14EA16FF8}" destId="{69092B23-1E88-405A-ACBE-EF70C01E6CC3}" srcOrd="1" destOrd="0" parTransId="{84EF1218-4EA7-43E7-886C-BD11DD5A00CE}" sibTransId="{2C12A84F-EC2C-4706-AE2F-10775480714B}"/>
    <dgm:cxn modelId="{074D71A9-29F8-44F9-A38D-CEBF3508CC75}" type="presOf" srcId="{F5510261-AF01-4E2C-87BE-4C456E3969D1}" destId="{C2994728-F9E0-44F4-A33B-DC4993B874CC}" srcOrd="0" destOrd="0" presId="urn:microsoft.com/office/officeart/2005/8/layout/vList2"/>
    <dgm:cxn modelId="{24A1EB0D-2809-4F14-B12C-9642CD1722A9}" srcId="{D79CC8C0-BDFD-43A8-BBFA-67A14EA16FF8}" destId="{3D43D6D4-13BB-418A-B38D-97503B7FBBEC}" srcOrd="3" destOrd="0" parTransId="{AD1F609F-6712-4269-830C-5C44678B0390}" sibTransId="{CC971D62-CB17-4743-B9A4-8A5CAD27EA70}"/>
    <dgm:cxn modelId="{57F17C65-D034-4620-A677-BD8D7E145EBA}" type="presOf" srcId="{D79CC8C0-BDFD-43A8-BBFA-67A14EA16FF8}" destId="{E28BC570-CEE3-4406-B8B0-D4D4D45C0CB7}" srcOrd="0" destOrd="0" presId="urn:microsoft.com/office/officeart/2005/8/layout/vList2"/>
    <dgm:cxn modelId="{EB86AD0F-2F65-40F9-90C5-6221FA28D98F}" type="presParOf" srcId="{99FF8840-F761-469F-ACA2-4B49EF5A8433}" destId="{E28BC570-CEE3-4406-B8B0-D4D4D45C0CB7}" srcOrd="0" destOrd="0" presId="urn:microsoft.com/office/officeart/2005/8/layout/vList2"/>
    <dgm:cxn modelId="{60F7E99E-846E-4E51-B0EF-F42A7AA35DCE}" type="presParOf" srcId="{99FF8840-F761-469F-ACA2-4B49EF5A8433}" destId="{C2994728-F9E0-44F4-A33B-DC4993B874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5E491-A2F7-4438-9A35-841177AC9BB2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800" dirty="0" smtClean="0"/>
            <a:t>Amenazas</a:t>
          </a:r>
          <a:endParaRPr lang="es-ES" sz="2800" dirty="0"/>
        </a:p>
      </dgm:t>
    </dgm:pt>
    <dgm:pt modelId="{43A96E8E-5E82-4736-9DFE-986B0C817C20}" type="parTrans" cxnId="{AB89C2BC-618F-4A8D-BF5F-F64935D976BD}">
      <dgm:prSet/>
      <dgm:spPr/>
      <dgm:t>
        <a:bodyPr/>
        <a:lstStyle/>
        <a:p>
          <a:endParaRPr lang="es-ES"/>
        </a:p>
      </dgm:t>
    </dgm:pt>
    <dgm:pt modelId="{4F670E55-B9B7-423E-BC18-C72131958861}" type="sibTrans" cxnId="{AB89C2BC-618F-4A8D-BF5F-F64935D976BD}">
      <dgm:prSet/>
      <dgm:spPr/>
      <dgm:t>
        <a:bodyPr/>
        <a:lstStyle/>
        <a:p>
          <a:endParaRPr lang="es-ES"/>
        </a:p>
      </dgm:t>
    </dgm:pt>
    <dgm:pt modelId="{460CB764-1A5F-4AE5-B95B-90A685C65FD5}">
      <dgm:prSet phldrT="[Texto]" custT="1"/>
      <dgm:spPr/>
      <dgm:t>
        <a:bodyPr/>
        <a:lstStyle/>
        <a:p>
          <a:r>
            <a:rPr lang="es-ES" sz="2800" b="1" dirty="0" smtClean="0"/>
            <a:t>Riesgos inflacionistas por histórica subida del precio de la luz y los combustibles</a:t>
          </a:r>
          <a:endParaRPr lang="es-ES" sz="2800" b="1" dirty="0"/>
        </a:p>
      </dgm:t>
    </dgm:pt>
    <dgm:pt modelId="{4536FF2B-4C47-46DA-99B7-101E234D3AB1}" type="sibTrans" cxnId="{5088E2B3-AE2C-4A38-B211-F7856940BD90}">
      <dgm:prSet/>
      <dgm:spPr/>
      <dgm:t>
        <a:bodyPr/>
        <a:lstStyle/>
        <a:p>
          <a:endParaRPr lang="es-ES"/>
        </a:p>
      </dgm:t>
    </dgm:pt>
    <dgm:pt modelId="{53D40AD5-8ABE-41C1-9EDE-D4AD93C08F90}" type="parTrans" cxnId="{5088E2B3-AE2C-4A38-B211-F7856940BD90}">
      <dgm:prSet/>
      <dgm:spPr/>
      <dgm:t>
        <a:bodyPr/>
        <a:lstStyle/>
        <a:p>
          <a:endParaRPr lang="es-ES"/>
        </a:p>
      </dgm:t>
    </dgm:pt>
    <dgm:pt modelId="{FE2446FC-7BB4-4FED-B313-4BE1CF84C431}">
      <dgm:prSet custT="1"/>
      <dgm:spPr/>
      <dgm:t>
        <a:bodyPr/>
        <a:lstStyle/>
        <a:p>
          <a:r>
            <a:rPr lang="es-ES" sz="2800" b="1" dirty="0" smtClean="0"/>
            <a:t>Crisis microchips, alta dependencia industrial externa</a:t>
          </a:r>
          <a:endParaRPr lang="es-ES" sz="2800" b="1" dirty="0"/>
        </a:p>
      </dgm:t>
    </dgm:pt>
    <dgm:pt modelId="{7FA54588-349C-494E-811F-DE2A9B2F84E0}" type="parTrans" cxnId="{1CE1D9CD-CDA3-459F-9709-92CF722F895B}">
      <dgm:prSet/>
      <dgm:spPr/>
      <dgm:t>
        <a:bodyPr/>
        <a:lstStyle/>
        <a:p>
          <a:endParaRPr lang="es-ES"/>
        </a:p>
      </dgm:t>
    </dgm:pt>
    <dgm:pt modelId="{0B2D5943-2EAF-4ADE-B170-297CC762A794}" type="sibTrans" cxnId="{1CE1D9CD-CDA3-459F-9709-92CF722F895B}">
      <dgm:prSet/>
      <dgm:spPr/>
      <dgm:t>
        <a:bodyPr/>
        <a:lstStyle/>
        <a:p>
          <a:endParaRPr lang="es-ES"/>
        </a:p>
      </dgm:t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656911-0C1A-41FD-B16C-67F6DC8F88FF}" type="pres">
      <dgm:prSet presAssocID="{F845E491-A2F7-4438-9A35-841177AC9BB2}" presName="parentText" presStyleLbl="node1" presStyleIdx="0" presStyleCnt="1" custScaleY="64167" custLinFactNeighborX="0" custLinFactNeighborY="-837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15FF0-93CF-42A7-A57E-E7042F90BB8D}" type="pres">
      <dgm:prSet presAssocID="{F845E491-A2F7-4438-9A35-841177AC9BB2}" presName="childText" presStyleLbl="revTx" presStyleIdx="0" presStyleCnt="1" custLinFactNeighborX="-117" custLinFactNeighborY="-653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88E2B3-AE2C-4A38-B211-F7856940BD90}" srcId="{F845E491-A2F7-4438-9A35-841177AC9BB2}" destId="{460CB764-1A5F-4AE5-B95B-90A685C65FD5}" srcOrd="0" destOrd="0" parTransId="{53D40AD5-8ABE-41C1-9EDE-D4AD93C08F90}" sibTransId="{4536FF2B-4C47-46DA-99B7-101E234D3AB1}"/>
    <dgm:cxn modelId="{8237CA19-0038-4C2B-BB7C-85545EAA8452}" type="presOf" srcId="{F845E491-A2F7-4438-9A35-841177AC9BB2}" destId="{CB656911-0C1A-41FD-B16C-67F6DC8F88FF}" srcOrd="0" destOrd="0" presId="urn:microsoft.com/office/officeart/2005/8/layout/vList2"/>
    <dgm:cxn modelId="{AB89C2BC-618F-4A8D-BF5F-F64935D976BD}" srcId="{27EE67D1-2965-42A3-ABAE-07C196D422EF}" destId="{F845E491-A2F7-4438-9A35-841177AC9BB2}" srcOrd="0" destOrd="0" parTransId="{43A96E8E-5E82-4736-9DFE-986B0C817C20}" sibTransId="{4F670E55-B9B7-423E-BC18-C72131958861}"/>
    <dgm:cxn modelId="{37F42B09-12D9-4E80-9CAD-6F1B9C9CD6F3}" type="presOf" srcId="{460CB764-1A5F-4AE5-B95B-90A685C65FD5}" destId="{48715FF0-93CF-42A7-A57E-E7042F90BB8D}" srcOrd="0" destOrd="0" presId="urn:microsoft.com/office/officeart/2005/8/layout/vList2"/>
    <dgm:cxn modelId="{1CE1D9CD-CDA3-459F-9709-92CF722F895B}" srcId="{F845E491-A2F7-4438-9A35-841177AC9BB2}" destId="{FE2446FC-7BB4-4FED-B313-4BE1CF84C431}" srcOrd="1" destOrd="0" parTransId="{7FA54588-349C-494E-811F-DE2A9B2F84E0}" sibTransId="{0B2D5943-2EAF-4ADE-B170-297CC762A794}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6CA003C4-A1A5-4EF5-BAF5-90CCCFE11E24}" type="presOf" srcId="{FE2446FC-7BB4-4FED-B313-4BE1CF84C431}" destId="{48715FF0-93CF-42A7-A57E-E7042F90BB8D}" srcOrd="0" destOrd="1" presId="urn:microsoft.com/office/officeart/2005/8/layout/vList2"/>
    <dgm:cxn modelId="{B851BB2D-EC0C-4E9A-91D8-FC0B7DBEEF7A}" type="presParOf" srcId="{99FF8840-F761-469F-ACA2-4B49EF5A8433}" destId="{CB656911-0C1A-41FD-B16C-67F6DC8F88FF}" srcOrd="0" destOrd="0" presId="urn:microsoft.com/office/officeart/2005/8/layout/vList2"/>
    <dgm:cxn modelId="{8A702BA4-D3DA-419B-86DD-73395EA4D653}" type="presParOf" srcId="{99FF8840-F761-469F-ACA2-4B49EF5A8433}" destId="{48715FF0-93CF-42A7-A57E-E7042F90BB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E67D1-2965-42A3-ABAE-07C196D422EF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F845E491-A2F7-4438-9A35-841177AC9BB2}">
      <dgm:prSet phldrT="[Texto]" custT="1"/>
      <dgm:spPr/>
      <dgm:t>
        <a:bodyPr/>
        <a:lstStyle/>
        <a:p>
          <a:r>
            <a:rPr lang="es-ES" sz="2800" dirty="0" smtClean="0"/>
            <a:t>Año 2021</a:t>
          </a:r>
          <a:endParaRPr lang="es-ES" sz="2800" dirty="0"/>
        </a:p>
      </dgm:t>
    </dgm:pt>
    <dgm:pt modelId="{43A96E8E-5E82-4736-9DFE-986B0C817C20}" type="parTrans" cxnId="{AB89C2BC-618F-4A8D-BF5F-F64935D976BD}">
      <dgm:prSet/>
      <dgm:spPr/>
      <dgm:t>
        <a:bodyPr/>
        <a:lstStyle/>
        <a:p>
          <a:endParaRPr lang="es-ES"/>
        </a:p>
      </dgm:t>
    </dgm:pt>
    <dgm:pt modelId="{4F670E55-B9B7-423E-BC18-C72131958861}" type="sibTrans" cxnId="{AB89C2BC-618F-4A8D-BF5F-F64935D976BD}">
      <dgm:prSet/>
      <dgm:spPr/>
      <dgm:t>
        <a:bodyPr/>
        <a:lstStyle/>
        <a:p>
          <a:endParaRPr lang="es-ES"/>
        </a:p>
      </dgm:t>
    </dgm:pt>
    <dgm:pt modelId="{291FB2FD-5FAE-4926-BC44-15F5111A9231}">
      <dgm:prSet phldrT="[Texto]"/>
      <dgm:spPr/>
      <dgm:t>
        <a:bodyPr/>
        <a:lstStyle/>
        <a:p>
          <a:r>
            <a:rPr lang="es-ES_tradnl" b="1" dirty="0" smtClean="0"/>
            <a:t>En el comercio exterior de mercancías, las exportaciones  e importaciones acumulan en el año (ene-jun) un alto crecimiento, superior al de España.</a:t>
          </a:r>
          <a:endParaRPr lang="es-ES" b="1" dirty="0"/>
        </a:p>
      </dgm:t>
    </dgm:pt>
    <dgm:pt modelId="{90B3AF48-5035-4766-AE23-047C9F0E24C5}" type="sibTrans" cxnId="{FBD24FD6-92FE-4B55-A184-F46BBDAD0816}">
      <dgm:prSet/>
      <dgm:spPr/>
      <dgm:t>
        <a:bodyPr/>
        <a:lstStyle/>
        <a:p>
          <a:endParaRPr lang="es-ES"/>
        </a:p>
      </dgm:t>
    </dgm:pt>
    <dgm:pt modelId="{1B979CFC-640D-4FA3-86FA-C60EB460CF8B}" type="parTrans" cxnId="{FBD24FD6-92FE-4B55-A184-F46BBDAD0816}">
      <dgm:prSet/>
      <dgm:spPr/>
      <dgm:t>
        <a:bodyPr/>
        <a:lstStyle/>
        <a:p>
          <a:endParaRPr lang="es-ES"/>
        </a:p>
      </dgm:t>
    </dgm:pt>
    <dgm:pt modelId="{A95EE344-449C-4822-905D-6F0AD255525A}">
      <dgm:prSet phldrT="[Texto]"/>
      <dgm:spPr/>
      <dgm:t>
        <a:bodyPr/>
        <a:lstStyle/>
        <a:p>
          <a:r>
            <a:rPr lang="es-ES" b="1" dirty="0" smtClean="0"/>
            <a:t>Vacunación completa de más del 70% de la población</a:t>
          </a:r>
          <a:endParaRPr lang="es-ES" b="1" dirty="0"/>
        </a:p>
      </dgm:t>
    </dgm:pt>
    <dgm:pt modelId="{DD184487-37FB-4D4E-807A-AE9B89FD63A2}" type="parTrans" cxnId="{0DBC05AC-4C22-4653-BDCC-94CA12ED12DF}">
      <dgm:prSet/>
      <dgm:spPr/>
      <dgm:t>
        <a:bodyPr/>
        <a:lstStyle/>
        <a:p>
          <a:endParaRPr lang="es-ES"/>
        </a:p>
      </dgm:t>
    </dgm:pt>
    <dgm:pt modelId="{FE80FE17-41D4-4223-8FE3-BD6AB1E01F70}" type="sibTrans" cxnId="{0DBC05AC-4C22-4653-BDCC-94CA12ED12DF}">
      <dgm:prSet/>
      <dgm:spPr/>
      <dgm:t>
        <a:bodyPr/>
        <a:lstStyle/>
        <a:p>
          <a:endParaRPr lang="es-ES"/>
        </a:p>
      </dgm:t>
    </dgm:pt>
    <dgm:pt modelId="{9A12D3BE-FB42-4811-903E-4948037EC61D}">
      <dgm:prSet phldrT="[Texto]"/>
      <dgm:spPr/>
      <dgm:t>
        <a:bodyPr/>
        <a:lstStyle/>
        <a:p>
          <a:r>
            <a:rPr lang="es-ES" b="1" dirty="0" smtClean="0"/>
            <a:t>Repuntan con fuerza los sectores económicos, excepto Agricultura, y los agregados de la demanda, tanto interna como externa.</a:t>
          </a:r>
          <a:endParaRPr lang="es-ES" b="1" dirty="0"/>
        </a:p>
      </dgm:t>
    </dgm:pt>
    <dgm:pt modelId="{59EB38C0-CEF9-43CD-B6D3-F5A33A102B68}" type="parTrans" cxnId="{BDD4691C-6DA4-485B-AD3D-4AF088AB9213}">
      <dgm:prSet/>
      <dgm:spPr/>
    </dgm:pt>
    <dgm:pt modelId="{5CCAD2BE-55D3-4DA4-A396-F91B049A019B}" type="sibTrans" cxnId="{BDD4691C-6DA4-485B-AD3D-4AF088AB9213}">
      <dgm:prSet/>
      <dgm:spPr/>
    </dgm:pt>
    <dgm:pt modelId="{3065CB6A-814A-4782-B6DD-42F84BC21927}">
      <dgm:prSet phldrT="[Texto]"/>
      <dgm:spPr/>
      <dgm:t>
        <a:bodyPr/>
        <a:lstStyle/>
        <a:p>
          <a:r>
            <a:rPr lang="es-ES_tradnl" b="1" dirty="0" smtClean="0"/>
            <a:t>La economía retrocedió en el primer trimestre un -2,7%, (España ‑4,2%) , pero rebotó con un crecimiento del 20% (igual que España) en el segundo trimestre.</a:t>
          </a:r>
          <a:endParaRPr lang="es-ES" b="1" dirty="0"/>
        </a:p>
      </dgm:t>
    </dgm:pt>
    <dgm:pt modelId="{F09D3291-1177-4A43-BFE8-010653A3BB54}" type="parTrans" cxnId="{F174B707-DC55-4CAC-89DE-D03EDAAA9FD1}">
      <dgm:prSet/>
      <dgm:spPr/>
    </dgm:pt>
    <dgm:pt modelId="{EF44E42E-91C1-4DD6-9BFD-383BCD4580A8}" type="sibTrans" cxnId="{F174B707-DC55-4CAC-89DE-D03EDAAA9FD1}">
      <dgm:prSet/>
      <dgm:spPr/>
    </dgm:pt>
    <dgm:pt modelId="{99FF8840-F761-469F-ACA2-4B49EF5A8433}" type="pres">
      <dgm:prSet presAssocID="{27EE67D1-2965-42A3-ABAE-07C196D42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656911-0C1A-41FD-B16C-67F6DC8F88FF}" type="pres">
      <dgm:prSet presAssocID="{F845E491-A2F7-4438-9A35-841177AC9BB2}" presName="parentText" presStyleLbl="node1" presStyleIdx="0" presStyleCnt="1" custLinFactNeighborX="-6658" custLinFactNeighborY="-834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715FF0-93CF-42A7-A57E-E7042F90BB8D}" type="pres">
      <dgm:prSet presAssocID="{F845E491-A2F7-4438-9A35-841177AC9BB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89C2BC-618F-4A8D-BF5F-F64935D976BD}" srcId="{27EE67D1-2965-42A3-ABAE-07C196D422EF}" destId="{F845E491-A2F7-4438-9A35-841177AC9BB2}" srcOrd="0" destOrd="0" parTransId="{43A96E8E-5E82-4736-9DFE-986B0C817C20}" sibTransId="{4F670E55-B9B7-423E-BC18-C72131958861}"/>
    <dgm:cxn modelId="{0DBC05AC-4C22-4653-BDCC-94CA12ED12DF}" srcId="{F845E491-A2F7-4438-9A35-841177AC9BB2}" destId="{A95EE344-449C-4822-905D-6F0AD255525A}" srcOrd="0" destOrd="0" parTransId="{DD184487-37FB-4D4E-807A-AE9B89FD63A2}" sibTransId="{FE80FE17-41D4-4223-8FE3-BD6AB1E01F70}"/>
    <dgm:cxn modelId="{8237CA19-0038-4C2B-BB7C-85545EAA8452}" type="presOf" srcId="{F845E491-A2F7-4438-9A35-841177AC9BB2}" destId="{CB656911-0C1A-41FD-B16C-67F6DC8F88FF}" srcOrd="0" destOrd="0" presId="urn:microsoft.com/office/officeart/2005/8/layout/vList2"/>
    <dgm:cxn modelId="{3E62EFB7-79F8-4124-A20A-DFF0CEC17B04}" type="presOf" srcId="{9A12D3BE-FB42-4811-903E-4948037EC61D}" destId="{48715FF0-93CF-42A7-A57E-E7042F90BB8D}" srcOrd="0" destOrd="2" presId="urn:microsoft.com/office/officeart/2005/8/layout/vList2"/>
    <dgm:cxn modelId="{4EE11BB7-96CF-41D9-BB26-D69A8E682AAC}" type="presOf" srcId="{3065CB6A-814A-4782-B6DD-42F84BC21927}" destId="{48715FF0-93CF-42A7-A57E-E7042F90BB8D}" srcOrd="0" destOrd="1" presId="urn:microsoft.com/office/officeart/2005/8/layout/vList2"/>
    <dgm:cxn modelId="{ACAE7F8A-0C23-4DA0-8F69-A176E523E71A}" type="presOf" srcId="{27EE67D1-2965-42A3-ABAE-07C196D422EF}" destId="{99FF8840-F761-469F-ACA2-4B49EF5A8433}" srcOrd="0" destOrd="0" presId="urn:microsoft.com/office/officeart/2005/8/layout/vList2"/>
    <dgm:cxn modelId="{865E8EA5-2B9B-49D0-8DA0-D658BCE49E25}" type="presOf" srcId="{291FB2FD-5FAE-4926-BC44-15F5111A9231}" destId="{48715FF0-93CF-42A7-A57E-E7042F90BB8D}" srcOrd="0" destOrd="3" presId="urn:microsoft.com/office/officeart/2005/8/layout/vList2"/>
    <dgm:cxn modelId="{F65E214F-9DAF-44A5-88DD-3CB0781707A7}" type="presOf" srcId="{A95EE344-449C-4822-905D-6F0AD255525A}" destId="{48715FF0-93CF-42A7-A57E-E7042F90BB8D}" srcOrd="0" destOrd="0" presId="urn:microsoft.com/office/officeart/2005/8/layout/vList2"/>
    <dgm:cxn modelId="{F174B707-DC55-4CAC-89DE-D03EDAAA9FD1}" srcId="{F845E491-A2F7-4438-9A35-841177AC9BB2}" destId="{3065CB6A-814A-4782-B6DD-42F84BC21927}" srcOrd="1" destOrd="0" parTransId="{F09D3291-1177-4A43-BFE8-010653A3BB54}" sibTransId="{EF44E42E-91C1-4DD6-9BFD-383BCD4580A8}"/>
    <dgm:cxn modelId="{FBD24FD6-92FE-4B55-A184-F46BBDAD0816}" srcId="{F845E491-A2F7-4438-9A35-841177AC9BB2}" destId="{291FB2FD-5FAE-4926-BC44-15F5111A9231}" srcOrd="3" destOrd="0" parTransId="{1B979CFC-640D-4FA3-86FA-C60EB460CF8B}" sibTransId="{90B3AF48-5035-4766-AE23-047C9F0E24C5}"/>
    <dgm:cxn modelId="{BDD4691C-6DA4-485B-AD3D-4AF088AB9213}" srcId="{F845E491-A2F7-4438-9A35-841177AC9BB2}" destId="{9A12D3BE-FB42-4811-903E-4948037EC61D}" srcOrd="2" destOrd="0" parTransId="{59EB38C0-CEF9-43CD-B6D3-F5A33A102B68}" sibTransId="{5CCAD2BE-55D3-4DA4-A396-F91B049A019B}"/>
    <dgm:cxn modelId="{B851BB2D-EC0C-4E9A-91D8-FC0B7DBEEF7A}" type="presParOf" srcId="{99FF8840-F761-469F-ACA2-4B49EF5A8433}" destId="{CB656911-0C1A-41FD-B16C-67F6DC8F88FF}" srcOrd="0" destOrd="0" presId="urn:microsoft.com/office/officeart/2005/8/layout/vList2"/>
    <dgm:cxn modelId="{8A702BA4-D3DA-419B-86DD-73395EA4D653}" type="presParOf" srcId="{99FF8840-F761-469F-ACA2-4B49EF5A8433}" destId="{48715FF0-93CF-42A7-A57E-E7042F90BB8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6911-0C1A-41FD-B16C-67F6DC8F88FF}">
      <dsp:nvSpPr>
        <dsp:cNvPr id="0" name=""/>
        <dsp:cNvSpPr/>
      </dsp:nvSpPr>
      <dsp:spPr>
        <a:xfrm>
          <a:off x="257747" y="0"/>
          <a:ext cx="8075202" cy="49531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Fortalezas de la economía aragonesa</a:t>
          </a:r>
          <a:endParaRPr lang="es-ES" sz="2800" kern="1200" dirty="0"/>
        </a:p>
      </dsp:txBody>
      <dsp:txXfrm>
        <a:off x="281926" y="24179"/>
        <a:ext cx="8026844" cy="446959"/>
      </dsp:txXfrm>
    </dsp:sp>
    <dsp:sp modelId="{48715FF0-93CF-42A7-A57E-E7042F90BB8D}">
      <dsp:nvSpPr>
        <dsp:cNvPr id="0" name=""/>
        <dsp:cNvSpPr/>
      </dsp:nvSpPr>
      <dsp:spPr>
        <a:xfrm>
          <a:off x="0" y="497953"/>
          <a:ext cx="8641655" cy="3974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1" kern="1200" dirty="0" smtClean="0"/>
            <a:t>Estructura económica de Aragón con especialización en sectores como la industria o agrario, </a:t>
          </a:r>
          <a:r>
            <a:rPr lang="es-ES" sz="2000" kern="1200" dirty="0" smtClean="0"/>
            <a:t>menos vulnerables frente a los efectos negativos de la pandemia.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Productividad aparente del trabajo (VAB/ocupado) supera la media nacional en ramas que, conjuntamente, representan el 60% del VAB total en Aragón.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1" kern="1200" dirty="0" smtClean="0"/>
            <a:t>El sector turístico aragonés, con menor dependencia del turista extranjero, más afectado por restricción movilidad.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000" b="1" kern="1200" dirty="0" smtClean="0"/>
            <a:t>Comercio exterior de mercancías, gran capacidad exportadora de nuestro tejido industrial, mayor internacionalización.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b="1" kern="1200" dirty="0" smtClean="0"/>
            <a:t>Mayor supervivencia empresarial, especialmente el sector industrial.</a:t>
          </a:r>
          <a:endParaRPr lang="es-ES" sz="2000" b="1" kern="1200" dirty="0"/>
        </a:p>
      </dsp:txBody>
      <dsp:txXfrm>
        <a:off x="0" y="497953"/>
        <a:ext cx="8641655" cy="3974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BC570-CEE3-4406-B8B0-D4D4D45C0CB7}">
      <dsp:nvSpPr>
        <dsp:cNvPr id="0" name=""/>
        <dsp:cNvSpPr/>
      </dsp:nvSpPr>
      <dsp:spPr>
        <a:xfrm>
          <a:off x="0" y="296384"/>
          <a:ext cx="8641655" cy="711003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Oportunidades</a:t>
          </a:r>
          <a:endParaRPr lang="es-ES" sz="2800" kern="1200" dirty="0"/>
        </a:p>
      </dsp:txBody>
      <dsp:txXfrm>
        <a:off x="34708" y="331092"/>
        <a:ext cx="8572239" cy="641587"/>
      </dsp:txXfrm>
    </dsp:sp>
    <dsp:sp modelId="{C2994728-F9E0-44F4-A33B-DC4993B874CC}">
      <dsp:nvSpPr>
        <dsp:cNvPr id="0" name=""/>
        <dsp:cNvSpPr/>
      </dsp:nvSpPr>
      <dsp:spPr>
        <a:xfrm>
          <a:off x="0" y="1205938"/>
          <a:ext cx="8641655" cy="34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2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/>
            <a:t>Next-generation UE: reto en la gestión, oportunidad de modernización.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/>
            <a:t>Transformación Digital, incremento del teletrabajo.</a:t>
          </a:r>
          <a:endParaRPr lang="es-E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/>
            <a:t>Atracción de grandes proyectos empresariales.</a:t>
          </a:r>
          <a:endParaRPr lang="es-E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/>
            <a:t>Cohesión económica y social.</a:t>
          </a:r>
          <a:endParaRPr lang="es-E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2800" b="1" kern="1200" dirty="0"/>
        </a:p>
      </dsp:txBody>
      <dsp:txXfrm>
        <a:off x="0" y="1205938"/>
        <a:ext cx="8641655" cy="3410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6911-0C1A-41FD-B16C-67F6DC8F88FF}">
      <dsp:nvSpPr>
        <dsp:cNvPr id="0" name=""/>
        <dsp:cNvSpPr/>
      </dsp:nvSpPr>
      <dsp:spPr>
        <a:xfrm>
          <a:off x="0" y="46102"/>
          <a:ext cx="8641655" cy="78078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Amenazas</a:t>
          </a:r>
          <a:endParaRPr lang="es-ES" sz="2800" kern="1200" dirty="0"/>
        </a:p>
      </dsp:txBody>
      <dsp:txXfrm>
        <a:off x="38115" y="84217"/>
        <a:ext cx="8565425" cy="704554"/>
      </dsp:txXfrm>
    </dsp:sp>
    <dsp:sp modelId="{48715FF0-93CF-42A7-A57E-E7042F90BB8D}">
      <dsp:nvSpPr>
        <dsp:cNvPr id="0" name=""/>
        <dsp:cNvSpPr/>
      </dsp:nvSpPr>
      <dsp:spPr>
        <a:xfrm>
          <a:off x="0" y="1158497"/>
          <a:ext cx="8641655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/>
            <a:t>Riesgos inflacionistas por histórica subida del precio de la luz y los combustibles</a:t>
          </a:r>
          <a:endParaRPr lang="es-E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800" b="1" kern="1200" dirty="0" smtClean="0"/>
            <a:t>Crisis microchips, alta dependencia industrial externa</a:t>
          </a:r>
          <a:endParaRPr lang="es-ES" sz="2800" b="1" kern="1200" dirty="0"/>
        </a:p>
      </dsp:txBody>
      <dsp:txXfrm>
        <a:off x="0" y="1158497"/>
        <a:ext cx="8641655" cy="1345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6911-0C1A-41FD-B16C-67F6DC8F88FF}">
      <dsp:nvSpPr>
        <dsp:cNvPr id="0" name=""/>
        <dsp:cNvSpPr/>
      </dsp:nvSpPr>
      <dsp:spPr>
        <a:xfrm>
          <a:off x="0" y="0"/>
          <a:ext cx="8641655" cy="6844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Año 2021</a:t>
          </a:r>
          <a:endParaRPr lang="es-ES" sz="2800" kern="1200" dirty="0"/>
        </a:p>
      </dsp:txBody>
      <dsp:txXfrm>
        <a:off x="33412" y="33412"/>
        <a:ext cx="8574831" cy="617626"/>
      </dsp:txXfrm>
    </dsp:sp>
    <dsp:sp modelId="{48715FF0-93CF-42A7-A57E-E7042F90BB8D}">
      <dsp:nvSpPr>
        <dsp:cNvPr id="0" name=""/>
        <dsp:cNvSpPr/>
      </dsp:nvSpPr>
      <dsp:spPr>
        <a:xfrm>
          <a:off x="0" y="700786"/>
          <a:ext cx="8641655" cy="353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b="1" kern="1200" dirty="0" smtClean="0"/>
            <a:t>Vacunación completa de más del 70% de la población</a:t>
          </a:r>
          <a:endParaRPr lang="es-E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300" b="1" kern="1200" dirty="0" smtClean="0"/>
            <a:t>La economía retrocedió en el primer trimestre un -2,7%, (España ‑4,2%) , pero rebotó con un crecimiento del 20% (igual que España) en el segundo trimestre.</a:t>
          </a:r>
          <a:endParaRPr lang="es-E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b="1" kern="1200" dirty="0" smtClean="0"/>
            <a:t>Repuntan con fuerza los sectores económicos, excepto Agricultura, y los agregados de la demanda, tanto interna como externa.</a:t>
          </a:r>
          <a:endParaRPr lang="es-E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2300" b="1" kern="1200" dirty="0" smtClean="0"/>
            <a:t>En el comercio exterior de mercancías, las exportaciones  e importaciones acumulan en el año (ene-jun) un alto crecimiento, superior al de España.</a:t>
          </a:r>
          <a:endParaRPr lang="es-ES" sz="2300" b="1" kern="1200" dirty="0"/>
        </a:p>
      </dsp:txBody>
      <dsp:txXfrm>
        <a:off x="0" y="700786"/>
        <a:ext cx="8641655" cy="353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A71521-3096-40E8-A0FF-291D1F68C256}" type="datetimeFigureOut">
              <a:rPr lang="es-ES"/>
              <a:pPr>
                <a:defRPr/>
              </a:pPr>
              <a:t>30/09/2021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3E5A45-D3D6-4E12-821A-DE508D64F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45586D-30CA-44C9-B88B-67ED799EA33A}" type="slidenum">
              <a:rPr lang="es-ES" altLang="es-E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E2BD2F-BB24-44A4-B590-CA86212DD87B}" type="slidenum">
              <a:rPr lang="es-ES" altLang="es-E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3E5A45-D3D6-4E12-821A-DE508D64FC3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3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C0E1-1A24-4BA9-83F8-07A78C17DC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456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25BE-BF28-46DF-ADD5-BA64CFE8E4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178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7055-BE0F-43A8-AC9B-36388551E2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9166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5" y="274651"/>
            <a:ext cx="8229601" cy="5851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6F87-5AD0-4E7B-8751-5F3B78C5A2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34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9A84-335C-4D37-A109-D1AED423747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211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3549-8F9E-434D-BAFE-83B4D482C54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178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2AAD-9E36-42A8-BDB4-78A445B72E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2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FDB8-E680-4E53-8CFF-D642C76B6F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05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1324-5082-468F-90B3-E09F358098F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92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ECEC-EDB6-4650-A579-12A96E53FF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87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622E-9980-4822-896C-EAEB49C1F6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62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776D-13E5-40F4-8137-4CCE9E6665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414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A0058-7459-41EA-958A-474146D9CF4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/>
          </p:cNvSpPr>
          <p:nvPr/>
        </p:nvSpPr>
        <p:spPr>
          <a:xfrm>
            <a:off x="935831" y="2100263"/>
            <a:ext cx="7272338" cy="12291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300" b="1" i="0">
                <a:solidFill>
                  <a:srgbClr val="7CC89C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9525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25" kern="0" spc="105" dirty="0">
                <a:solidFill>
                  <a:srgbClr val="FFFFFF"/>
                </a:solidFill>
              </a:rPr>
              <a:t>Situación</a:t>
            </a:r>
            <a:r>
              <a:rPr lang="es-ES" sz="3225" kern="0" spc="214" dirty="0">
                <a:solidFill>
                  <a:srgbClr val="FFFFFF"/>
                </a:solidFill>
              </a:rPr>
              <a:t> </a:t>
            </a:r>
            <a:r>
              <a:rPr lang="es-ES" sz="3225" kern="0" spc="49" dirty="0">
                <a:solidFill>
                  <a:srgbClr val="FFFFFF"/>
                </a:solidFill>
              </a:rPr>
              <a:t>socioeconómica</a:t>
            </a:r>
            <a:r>
              <a:rPr lang="es-ES" sz="3225" kern="0" spc="214" dirty="0">
                <a:solidFill>
                  <a:srgbClr val="FFFFFF"/>
                </a:solidFill>
              </a:rPr>
              <a:t> </a:t>
            </a:r>
            <a:r>
              <a:rPr lang="es-ES" sz="3225" kern="0" spc="15" dirty="0">
                <a:solidFill>
                  <a:srgbClr val="FFFFFF"/>
                </a:solidFill>
              </a:rPr>
              <a:t>de</a:t>
            </a:r>
            <a:r>
              <a:rPr lang="es-ES" sz="3225" kern="0" spc="214" dirty="0">
                <a:solidFill>
                  <a:srgbClr val="FFFFFF"/>
                </a:solidFill>
              </a:rPr>
              <a:t> </a:t>
            </a:r>
            <a:r>
              <a:rPr lang="es-ES" sz="3225" kern="0" spc="71" dirty="0">
                <a:solidFill>
                  <a:srgbClr val="FFFFFF"/>
                </a:solidFill>
              </a:rPr>
              <a:t>Aragón</a:t>
            </a:r>
          </a:p>
          <a:p>
            <a:pPr marL="9525" algn="ctr">
              <a:lnSpc>
                <a:spcPct val="150000"/>
              </a:lnSpc>
              <a:defRPr/>
            </a:pPr>
            <a:r>
              <a:rPr lang="es-ES" altLang="es-ES" sz="21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de julio de 2020</a:t>
            </a:r>
            <a:endParaRPr lang="es-ES" sz="2100" kern="0" spc="7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27" name="object 4"/>
          <p:cNvSpPr>
            <a:spLocks noChangeArrowheads="1"/>
          </p:cNvSpPr>
          <p:nvPr/>
        </p:nvSpPr>
        <p:spPr bwMode="auto">
          <a:xfrm>
            <a:off x="3932635" y="1145382"/>
            <a:ext cx="1269206" cy="6072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>
              <a:latin typeface="Arial" panose="020B0604020202020204" pitchFamily="34" charset="0"/>
            </a:endParaRPr>
          </a:p>
        </p:txBody>
      </p:sp>
      <p:pic>
        <p:nvPicPr>
          <p:cNvPr id="5128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4" y="0"/>
            <a:ext cx="9161512" cy="553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2"/>
          <p:cNvSpPr/>
          <p:nvPr/>
        </p:nvSpPr>
        <p:spPr>
          <a:xfrm>
            <a:off x="-13712" y="5428060"/>
            <a:ext cx="9157712" cy="1429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9525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spc="105" dirty="0">
                <a:solidFill>
                  <a:srgbClr val="FFFFFF"/>
                </a:solidFill>
                <a:latin typeface="Cambria"/>
              </a:rPr>
              <a:t>Informe sobre la situación económica y social </a:t>
            </a:r>
          </a:p>
          <a:p>
            <a:pPr marL="9525" algn="ctr" eaLnBrk="1" fontAlgn="auto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spc="15" dirty="0">
                <a:solidFill>
                  <a:srgbClr val="FFFFFF"/>
                </a:solidFill>
                <a:latin typeface="Cambria"/>
              </a:rPr>
              <a:t>de</a:t>
            </a:r>
            <a:r>
              <a:rPr lang="es-ES" sz="2400" b="1" kern="0" spc="214" dirty="0">
                <a:solidFill>
                  <a:srgbClr val="FFFFFF"/>
                </a:solidFill>
                <a:latin typeface="Cambria"/>
              </a:rPr>
              <a:t> </a:t>
            </a:r>
            <a:r>
              <a:rPr lang="es-ES" sz="2400" b="1" kern="0" spc="71" dirty="0">
                <a:solidFill>
                  <a:srgbClr val="FFFFFF"/>
                </a:solidFill>
                <a:latin typeface="Cambria"/>
              </a:rPr>
              <a:t>Aragón en 2020</a:t>
            </a:r>
          </a:p>
          <a:p>
            <a:pPr marL="9525" algn="ctr">
              <a:lnSpc>
                <a:spcPct val="150000"/>
              </a:lnSpc>
              <a:defRPr/>
            </a:pPr>
            <a:r>
              <a:rPr lang="es-ES" altLang="es-ES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María Dolores Gadea Rivas </a:t>
            </a:r>
          </a:p>
          <a:p>
            <a:pPr marL="9525" algn="ctr">
              <a:lnSpc>
                <a:spcPts val="1725"/>
              </a:lnSpc>
              <a:defRPr/>
            </a:pPr>
            <a:r>
              <a:rPr lang="es-ES" b="1" kern="0" spc="7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Presidenta de la Comisión de Economía del CESA</a:t>
            </a:r>
            <a:endParaRPr lang="es-ES" b="1" kern="0" spc="7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30" name="object 4"/>
          <p:cNvSpPr>
            <a:spLocks noChangeArrowheads="1"/>
          </p:cNvSpPr>
          <p:nvPr/>
        </p:nvSpPr>
        <p:spPr bwMode="auto">
          <a:xfrm>
            <a:off x="301228" y="332656"/>
            <a:ext cx="1269206" cy="6072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00112" y="5764213"/>
            <a:ext cx="8064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894638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(%) 	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Fuente: Ministerio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de Transporte, Movilidad y Agenda Urbana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907704" y="193577"/>
            <a:ext cx="64087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Sector construcción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i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Indicadores de actividad. Año 2020</a:t>
            </a:r>
            <a:endParaRPr lang="es-ES" altLang="es-ES" sz="2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5" y="1090981"/>
            <a:ext cx="8096190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00112" y="5764213"/>
            <a:ext cx="76898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894638" algn="r"/>
              </a:tabLst>
              <a:defRPr/>
            </a:pP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Unidad: Tasa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de variación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interanual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(%)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	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Fuente: INE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907704" y="193576"/>
            <a:ext cx="64087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Sector Servicios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i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Cifra de negocios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" y="1325697"/>
            <a:ext cx="9083827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50825" y="414397"/>
            <a:ext cx="88931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Camino de la recuperación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6841982"/>
              </p:ext>
            </p:extLst>
          </p:nvPr>
        </p:nvGraphicFramePr>
        <p:xfrm>
          <a:off x="250824" y="1044384"/>
          <a:ext cx="8641655" cy="447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63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50825" y="414397"/>
            <a:ext cx="88931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Camino de la recuperación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4887219"/>
              </p:ext>
            </p:extLst>
          </p:nvPr>
        </p:nvGraphicFramePr>
        <p:xfrm>
          <a:off x="250824" y="1044384"/>
          <a:ext cx="8641655" cy="461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2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50825" y="414397"/>
            <a:ext cx="88931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Camino de la recuperación 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50824" y="1044384"/>
          <a:ext cx="8641655" cy="447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51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50825" y="414397"/>
            <a:ext cx="88931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Camino de la recuperación 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50824" y="1044385"/>
          <a:ext cx="8641655" cy="425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88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/>
          </p:cNvSpPr>
          <p:nvPr/>
        </p:nvSpPr>
        <p:spPr>
          <a:xfrm>
            <a:off x="935831" y="2100263"/>
            <a:ext cx="7272338" cy="12291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300" b="1" i="0">
                <a:solidFill>
                  <a:srgbClr val="7CC89C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9525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25" kern="0" spc="105" dirty="0">
                <a:solidFill>
                  <a:srgbClr val="FFFFFF"/>
                </a:solidFill>
              </a:rPr>
              <a:t>Situación</a:t>
            </a:r>
            <a:r>
              <a:rPr lang="es-ES" sz="3225" kern="0" spc="214" dirty="0">
                <a:solidFill>
                  <a:srgbClr val="FFFFFF"/>
                </a:solidFill>
              </a:rPr>
              <a:t> </a:t>
            </a:r>
            <a:r>
              <a:rPr lang="es-ES" sz="3225" kern="0" spc="49" dirty="0">
                <a:solidFill>
                  <a:srgbClr val="FFFFFF"/>
                </a:solidFill>
              </a:rPr>
              <a:t>socioeconómica</a:t>
            </a:r>
            <a:r>
              <a:rPr lang="es-ES" sz="3225" kern="0" spc="214" dirty="0">
                <a:solidFill>
                  <a:srgbClr val="FFFFFF"/>
                </a:solidFill>
              </a:rPr>
              <a:t> </a:t>
            </a:r>
            <a:r>
              <a:rPr lang="es-ES" sz="3225" kern="0" spc="15" dirty="0">
                <a:solidFill>
                  <a:srgbClr val="FFFFFF"/>
                </a:solidFill>
              </a:rPr>
              <a:t>de</a:t>
            </a:r>
            <a:r>
              <a:rPr lang="es-ES" sz="3225" kern="0" spc="214" dirty="0">
                <a:solidFill>
                  <a:srgbClr val="FFFFFF"/>
                </a:solidFill>
              </a:rPr>
              <a:t> </a:t>
            </a:r>
            <a:r>
              <a:rPr lang="es-ES" sz="3225" kern="0" spc="71" dirty="0">
                <a:solidFill>
                  <a:srgbClr val="FFFFFF"/>
                </a:solidFill>
              </a:rPr>
              <a:t>Aragón</a:t>
            </a:r>
          </a:p>
          <a:p>
            <a:pPr marL="9525" algn="ctr">
              <a:lnSpc>
                <a:spcPct val="150000"/>
              </a:lnSpc>
              <a:defRPr/>
            </a:pPr>
            <a:r>
              <a:rPr lang="es-ES" altLang="es-ES" sz="21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de julio de 2020</a:t>
            </a:r>
            <a:endParaRPr lang="es-ES" sz="2100" kern="0" spc="7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51" name="object 4"/>
          <p:cNvSpPr>
            <a:spLocks noChangeArrowheads="1"/>
          </p:cNvSpPr>
          <p:nvPr/>
        </p:nvSpPr>
        <p:spPr bwMode="auto">
          <a:xfrm>
            <a:off x="3932635" y="1145382"/>
            <a:ext cx="1269206" cy="6072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>
              <a:latin typeface="Arial" panose="020B0604020202020204" pitchFamily="34" charset="0"/>
            </a:endParaRPr>
          </a:p>
        </p:txBody>
      </p:sp>
      <p:pic>
        <p:nvPicPr>
          <p:cNvPr id="6152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" y="0"/>
            <a:ext cx="914519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2"/>
          <p:cNvSpPr/>
          <p:nvPr/>
        </p:nvSpPr>
        <p:spPr>
          <a:xfrm>
            <a:off x="-1193" y="5428060"/>
            <a:ext cx="9145193" cy="1429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9525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spc="105" dirty="0">
                <a:solidFill>
                  <a:srgbClr val="FFFFFF"/>
                </a:solidFill>
                <a:latin typeface="Cambria"/>
              </a:rPr>
              <a:t>Informe sobre la situación económica y social </a:t>
            </a:r>
          </a:p>
          <a:p>
            <a:pPr marL="9525" algn="ctr" eaLnBrk="1" fontAlgn="auto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spc="15" dirty="0">
                <a:solidFill>
                  <a:srgbClr val="FFFFFF"/>
                </a:solidFill>
                <a:latin typeface="Cambria"/>
              </a:rPr>
              <a:t>de</a:t>
            </a:r>
            <a:r>
              <a:rPr lang="es-ES" sz="2400" b="1" kern="0" spc="214" dirty="0">
                <a:solidFill>
                  <a:srgbClr val="FFFFFF"/>
                </a:solidFill>
                <a:latin typeface="Cambria"/>
              </a:rPr>
              <a:t> </a:t>
            </a:r>
            <a:r>
              <a:rPr lang="es-ES" sz="2400" b="1" kern="0" spc="71" dirty="0">
                <a:solidFill>
                  <a:srgbClr val="FFFFFF"/>
                </a:solidFill>
                <a:latin typeface="Cambria"/>
              </a:rPr>
              <a:t>Aragón en 2020</a:t>
            </a:r>
          </a:p>
          <a:p>
            <a:pPr marL="9525" algn="ctr">
              <a:lnSpc>
                <a:spcPct val="150000"/>
              </a:lnSpc>
              <a:defRPr/>
            </a:pPr>
            <a:r>
              <a:rPr lang="es-ES" b="1" kern="0" spc="7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José Manuel Lasierra Esteban</a:t>
            </a:r>
            <a:endParaRPr lang="es-ES" b="1" kern="0" spc="7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525" algn="ctr">
              <a:lnSpc>
                <a:spcPts val="1725"/>
              </a:lnSpc>
              <a:defRPr/>
            </a:pPr>
            <a:r>
              <a:rPr lang="es-ES" b="1" kern="0" spc="7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Presidente del Consejo Económico y Social de Aragón</a:t>
            </a:r>
            <a:endParaRPr lang="es-ES" b="1" kern="0" spc="7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54" name="object 4"/>
          <p:cNvSpPr>
            <a:spLocks noChangeArrowheads="1"/>
          </p:cNvSpPr>
          <p:nvPr/>
        </p:nvSpPr>
        <p:spPr bwMode="auto">
          <a:xfrm>
            <a:off x="179512" y="258823"/>
            <a:ext cx="1269206" cy="60721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8964613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2374900" y="334963"/>
            <a:ext cx="4392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mercado laboral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00113" y="5546725"/>
            <a:ext cx="7627937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055672" algn="r"/>
              </a:tabLs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(Porcentaje)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EUROSTAT. INE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68425" y="1282700"/>
            <a:ext cx="26638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Evolución del empleo 2019-2020. UE-27</a:t>
            </a:r>
          </a:p>
        </p:txBody>
      </p:sp>
      <p:sp>
        <p:nvSpPr>
          <p:cNvPr id="15" name="Rectángulo 11"/>
          <p:cNvSpPr/>
          <p:nvPr/>
        </p:nvSpPr>
        <p:spPr>
          <a:xfrm>
            <a:off x="5400675" y="1550988"/>
            <a:ext cx="26638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Variación interanual actividad y ocupación. 2015-2020</a:t>
            </a:r>
          </a:p>
          <a:p>
            <a:pPr algn="ctr">
              <a:defRPr/>
            </a:pP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2627313" y="592138"/>
            <a:ext cx="5040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del mercado laboral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7700" y="5553075"/>
            <a:ext cx="78486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055672" algn="r"/>
              </a:tabLs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(Enero 2020=100)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EPA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pic>
        <p:nvPicPr>
          <p:cNvPr id="512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064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884238" y="1071563"/>
            <a:ext cx="2663825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Desempleo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35600" y="1052513"/>
            <a:ext cx="2663825" cy="6445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paro. CCAA</a:t>
            </a:r>
          </a:p>
        </p:txBody>
      </p:sp>
    </p:spTree>
    <p:extLst>
      <p:ext uri="{BB962C8B-B14F-4D97-AF65-F5344CB8AC3E}">
        <p14:creationId xmlns:p14="http://schemas.microsoft.com/office/powerpoint/2010/main" val="5826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2627313" y="592138"/>
            <a:ext cx="5040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del mercado laboral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7700" y="5553075"/>
            <a:ext cx="78486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9055672" algn="r"/>
              </a:tabLs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(Miles de personas) 	Fuente: Seguridad Social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84238" y="1071563"/>
            <a:ext cx="2663825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Trabajadores afiliados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35600" y="1071563"/>
            <a:ext cx="2663825" cy="565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Trabajadores ERTE</a:t>
            </a:r>
          </a:p>
        </p:txBody>
      </p:sp>
      <p:pic>
        <p:nvPicPr>
          <p:cNvPr id="615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19250"/>
            <a:ext cx="81375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3059832" y="359810"/>
            <a:ext cx="36371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del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PIB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1062038" y="5568950"/>
            <a:ext cx="74088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178675" algn="r"/>
              </a:tabLst>
              <a:defRPr/>
            </a:pP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Unidad: Tasa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de variación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interanual (%)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EUROSTAT.INE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. IAEST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35" y="933610"/>
            <a:ext cx="7498730" cy="448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963613" y="592138"/>
            <a:ext cx="76279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Evolución de las prestaciones de desempleo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27088" y="5516563"/>
            <a:ext cx="7561262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8431745" algn="r"/>
              </a:tabLs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(Personas beneficiarias)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SEPE</a:t>
            </a:r>
          </a:p>
        </p:txBody>
      </p:sp>
      <p:pic>
        <p:nvPicPr>
          <p:cNvPr id="81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449388"/>
            <a:ext cx="640715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3276600" y="361950"/>
            <a:ext cx="2814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Situación de la población joven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2650" y="5589588"/>
            <a:ext cx="7434263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8522239" algn="r"/>
              </a:tabLs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(Porcentaje. Jóvenes de 16 a 29 años)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INE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547813" y="1509713"/>
            <a:ext cx="2127250" cy="492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paro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508625" y="1495425"/>
            <a:ext cx="212566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Tasa de emancipación</a:t>
            </a:r>
          </a:p>
        </p:txBody>
      </p:sp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47875"/>
            <a:ext cx="80645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9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3276600" y="273050"/>
            <a:ext cx="2814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demográficos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2650" y="5589588"/>
            <a:ext cx="7434263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8522239" algn="r"/>
              </a:tabLst>
              <a:defRPr/>
            </a:pP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(1. Tasas por cada 1.000 habitantes. 2. Población a 1 de enero)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INE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547813" y="1509713"/>
            <a:ext cx="2127250" cy="492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Movimiento natural de la población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508625" y="1495425"/>
            <a:ext cx="212566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Evolución del padrón</a:t>
            </a:r>
          </a:p>
        </p:txBody>
      </p:sp>
      <p:pic>
        <p:nvPicPr>
          <p:cNvPr id="1024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24088"/>
            <a:ext cx="835342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1908175" y="592138"/>
            <a:ext cx="561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 salud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51550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Aragón 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8313" y="5691188"/>
            <a:ext cx="8135937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(1. Porcentaje mayores 80 respecto mayores 65. 2. Casos por 100.000 habitantes)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Ministerio de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Sanidad. INE 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435600" y="1125538"/>
            <a:ext cx="309721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Casos COVID-19 x 100.000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476375" y="1125538"/>
            <a:ext cx="273526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Sobreenvejecimiento</a:t>
            </a:r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2073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2555875" y="334963"/>
            <a:ext cx="4319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 educación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6263" y="5618163"/>
            <a:ext cx="79914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(Porcentaje.1. 25 a 64 años. 2. 15 a 29 años)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             Fuente: Ministerio de Educación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y F. Profesional. EUROSTAT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87450" y="1341438"/>
            <a:ext cx="30956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Nivel formación postobligatoria y superior de la población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651500" y="1125538"/>
            <a:ext cx="26638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Ni estudian ni trabajan</a:t>
            </a:r>
          </a:p>
        </p:txBody>
      </p:sp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133600"/>
            <a:ext cx="86995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0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1258888" y="427038"/>
            <a:ext cx="70707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>
                <a:solidFill>
                  <a:srgbClr val="193441"/>
                </a:solidFill>
                <a:cs typeface="Times New Roman" panose="02020603050405020304" pitchFamily="18" charset="0"/>
              </a:rPr>
              <a:t>Indicadores de sostenibilidad ambiental</a:t>
            </a:r>
            <a:endParaRPr lang="es-ES" altLang="es-ES" sz="3000" i="1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8313" y="5691188"/>
            <a:ext cx="8207375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(1. Kt CO</a:t>
            </a:r>
            <a:r>
              <a:rPr lang="es-ES" altLang="es-ES" sz="1080" b="1" i="1" baseline="-25000" dirty="0" smtClean="0">
                <a:solidFill>
                  <a:srgbClr val="3E606F"/>
                </a:solidFill>
                <a:latin typeface="Calibri" panose="020F0502020204030204" pitchFamily="34" charset="0"/>
              </a:rPr>
              <a:t>2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 2. Porcentaje)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Gobierno de Aragón y Eurostat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76825" y="1236663"/>
            <a:ext cx="37433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% Producción Renovables sobre el Consumo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42988" y="1052513"/>
            <a:ext cx="2879725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prstClr val="black"/>
                </a:solidFill>
              </a:rPr>
              <a:t>Evolución Emisiones GEI. Sector regulado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6413"/>
            <a:ext cx="84963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1908175" y="592157"/>
            <a:ext cx="56165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Indicadores de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calidad de vida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51550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Aragón 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8313" y="5691188"/>
            <a:ext cx="8135937" cy="258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(1. % Hogares con mucha dificultad para llegar a fin de mes. 2. % Hogares no permitirse vacaciones + 1 semana al año) </a:t>
            </a:r>
            <a:r>
              <a:rPr lang="es-ES" altLang="es-ES" sz="1080" b="1" i="1" dirty="0">
                <a:solidFill>
                  <a:srgbClr val="3E606F"/>
                </a:solidFill>
                <a:latin typeface="Calibri" panose="020F0502020204030204" pitchFamily="34" charset="0"/>
              </a:rPr>
              <a:t>	Fuente: </a:t>
            </a:r>
            <a:r>
              <a:rPr lang="es-ES" altLang="es-ES" sz="108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ECV. INE </a:t>
            </a:r>
            <a:endParaRPr lang="es-ES" altLang="es-ES" sz="108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435600" y="1125538"/>
            <a:ext cx="3097213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prstClr val="black"/>
                </a:solidFill>
              </a:rPr>
              <a:t>No permitirse vacaciones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62038" y="1123831"/>
            <a:ext cx="3221931" cy="5365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prstClr val="black"/>
                </a:solidFill>
              </a:rPr>
              <a:t>Dificultad llegar a fin de mes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556792"/>
            <a:ext cx="8425631" cy="40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871699" y="121877"/>
            <a:ext cx="56166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del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PIB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Año 2020</a:t>
            </a:r>
            <a:endParaRPr lang="es-ES" altLang="es-ES" sz="2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683568" y="5475288"/>
            <a:ext cx="7992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804150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interanual (%)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	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    Fuente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: 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FMI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40" y="1023402"/>
            <a:ext cx="8571719" cy="430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46150" y="5589588"/>
            <a:ext cx="75142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(%)							Fuente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: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IAEST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1331640" y="300891"/>
            <a:ext cx="69127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del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VAB por sectores. Aragón 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3" y="1316694"/>
            <a:ext cx="8053514" cy="382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46150" y="5619750"/>
            <a:ext cx="72806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	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							Fuente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: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IAEST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1062039" y="371307"/>
            <a:ext cx="71647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de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la demanda interna (%)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5" y="1085331"/>
            <a:ext cx="7620660" cy="434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00112" y="5764213"/>
            <a:ext cx="7488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261225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interanual (%)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	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Fuente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: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IAEST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1062038" y="620732"/>
            <a:ext cx="76864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sector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exterior (%). Bienes y Servicios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1133657"/>
            <a:ext cx="7547502" cy="459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00112" y="5764213"/>
            <a:ext cx="8064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7532688" algn="r"/>
              </a:tabLst>
              <a:defRPr/>
            </a:pP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Unidad: Tasa de variación interanual (%)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	Fuente: DATACOMEX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547813" y="251003"/>
            <a:ext cx="74168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>
                <a:solidFill>
                  <a:srgbClr val="193441"/>
                </a:solidFill>
                <a:cs typeface="Times New Roman" panose="02020603050405020304" pitchFamily="18" charset="0"/>
              </a:rPr>
              <a:t>Evolución </a:t>
            </a: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comercio exterior. Mercancías</a:t>
            </a:r>
            <a:endParaRPr lang="es-ES" altLang="es-ES" sz="3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8" y="1021167"/>
            <a:ext cx="7352413" cy="458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0826" y="5370016"/>
            <a:ext cx="8713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713663" algn="r"/>
              </a:tabLst>
              <a:defRPr/>
            </a:pP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Unidades: Millones de euros y peso sobre el total (%)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	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7713663" algn="r"/>
              </a:tabLst>
              <a:defRPr/>
            </a:pP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Fuente: Departamento de Agricultura, Ganadería y Medio Ambiente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2015269" y="332656"/>
            <a:ext cx="518477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Sector agrario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i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Producción Final Agraria</a:t>
            </a:r>
            <a:endParaRPr lang="es-ES" altLang="es-ES" sz="2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81666"/>
            <a:ext cx="7352413" cy="3603048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63688" y="1288960"/>
            <a:ext cx="6048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270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tabLst/>
            </a:pPr>
            <a:r>
              <a:rPr lang="es-ES" altLang="es-ES" sz="2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ARAGÓN                                        		ESPAÑA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62038" y="25685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7546" y="5632163"/>
            <a:ext cx="8064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2502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6336456" algn="r"/>
              </a:tabLst>
              <a:defRPr/>
            </a:pP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Unidad: Tasa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de variación 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interanual (%) </a:t>
            </a:r>
            <a:r>
              <a:rPr lang="es-ES" altLang="es-ES" sz="1400" b="1" i="1" dirty="0">
                <a:solidFill>
                  <a:srgbClr val="3E606F"/>
                </a:solidFill>
                <a:latin typeface="Calibri" panose="020F0502020204030204" pitchFamily="34" charset="0"/>
              </a:rPr>
              <a:t>	</a:t>
            </a:r>
            <a:r>
              <a:rPr lang="es-ES" altLang="es-ES" sz="1400" b="1" i="1" dirty="0" smtClean="0">
                <a:solidFill>
                  <a:srgbClr val="3E606F"/>
                </a:solidFill>
                <a:latin typeface="Calibri" panose="020F0502020204030204" pitchFamily="34" charset="0"/>
              </a:rPr>
              <a:t>	Fuente: INE e IAEST</a:t>
            </a:r>
            <a:endParaRPr lang="es-ES" altLang="es-ES" sz="1400" b="1" i="1" dirty="0">
              <a:solidFill>
                <a:srgbClr val="3E606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078538"/>
            <a:ext cx="9144000" cy="806450"/>
          </a:xfrm>
          <a:prstGeom prst="rect">
            <a:avLst/>
          </a:prstGeom>
          <a:solidFill>
            <a:srgbClr val="193441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0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endParaRPr lang="es-ES" altLang="es-ES" sz="614" b="1" dirty="0" smtClean="0">
              <a:solidFill>
                <a:srgbClr val="FCFFF5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lnSpc>
                <a:spcPts val="3532"/>
              </a:lnSpc>
              <a:spcBef>
                <a:spcPct val="0"/>
              </a:spcBef>
              <a:spcAft>
                <a:spcPct val="100000"/>
              </a:spcAft>
              <a:buFontTx/>
              <a:buNone/>
              <a:defRPr/>
            </a:pP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Informe </a:t>
            </a:r>
            <a:r>
              <a:rPr lang="es-ES" altLang="es-ES" sz="2764" b="1" dirty="0">
                <a:solidFill>
                  <a:srgbClr val="FCFFF5"/>
                </a:solidFill>
                <a:latin typeface="Calibri" panose="020F0502020204030204" pitchFamily="34" charset="0"/>
              </a:rPr>
              <a:t>Aragón </a:t>
            </a:r>
            <a:r>
              <a:rPr lang="es-ES" altLang="es-ES" sz="2764" b="1" dirty="0" smtClean="0">
                <a:solidFill>
                  <a:srgbClr val="FCFFF5"/>
                </a:solidFill>
                <a:latin typeface="Calibri" panose="020F0502020204030204" pitchFamily="34" charset="0"/>
              </a:rPr>
              <a:t>2020</a:t>
            </a:r>
            <a:endParaRPr lang="es-ES" altLang="es-ES" sz="2764" b="1" dirty="0">
              <a:solidFill>
                <a:srgbClr val="FCFFF5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72200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979712" y="212004"/>
            <a:ext cx="60486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  <a:tab pos="50292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Sector industrial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i="1" dirty="0" smtClean="0">
                <a:solidFill>
                  <a:srgbClr val="193441"/>
                </a:solidFill>
                <a:cs typeface="Times New Roman" panose="02020603050405020304" pitchFamily="18" charset="0"/>
              </a:rPr>
              <a:t>Índice de producción industrial (%). Año 2020</a:t>
            </a:r>
            <a:endParaRPr lang="es-ES" altLang="es-ES" sz="2000" i="1" dirty="0">
              <a:solidFill>
                <a:srgbClr val="333333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1438483"/>
            <a:ext cx="7888908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791</Words>
  <Application>Microsoft Office PowerPoint</Application>
  <PresentationFormat>Presentación en pantalla (4:3)</PresentationFormat>
  <Paragraphs>151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2021-09-28T12:21:01Z</dcterms:created>
  <dcterms:modified xsi:type="dcterms:W3CDTF">2021-09-30T11:16:57Z</dcterms:modified>
  <cp:contentStatus/>
</cp:coreProperties>
</file>